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56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2020-02-15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09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87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2020-02-15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2020-02-15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69882" y="2150766"/>
            <a:ext cx="10852237" cy="899167"/>
          </a:xfrm>
        </p:spPr>
        <p:txBody>
          <a:bodyPr/>
          <a:lstStyle/>
          <a:p>
            <a:r>
              <a:rPr lang="zh-CN" altLang="zh-CN" dirty="0" smtClean="0">
                <a:solidFill>
                  <a:srgbClr val="FF0000"/>
                </a:solidFill>
              </a:rPr>
              <a:t>科技型</a:t>
            </a:r>
            <a:r>
              <a:rPr lang="zh-CN" altLang="zh-CN" dirty="0">
                <a:solidFill>
                  <a:srgbClr val="FF0000"/>
                </a:solidFill>
              </a:rPr>
              <a:t>中小企业评价流程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69882" y="3420745"/>
            <a:ext cx="10852237" cy="950984"/>
          </a:xfrm>
        </p:spPr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在线操作步骤（简版）</a:t>
            </a:r>
          </a:p>
        </p:txBody>
      </p:sp>
      <p:sp>
        <p:nvSpPr>
          <p:cNvPr id="4" name="副标题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27667" y="5343525"/>
            <a:ext cx="10852237" cy="950984"/>
          </a:xfrm>
          <a:prstGeom prst="rect">
            <a:avLst/>
          </a:prstGeom>
        </p:spPr>
        <p:txBody>
          <a:bodyPr vert="horz" lIns="101600" tIns="38100" rIns="76200" bIns="381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>
                <a:solidFill>
                  <a:schemeClr val="tx1"/>
                </a:solidFill>
              </a:rPr>
              <a:t>泰安市科技局</a:t>
            </a:r>
          </a:p>
          <a:p>
            <a:r>
              <a:rPr lang="en-US" altLang="zh-CN" sz="1800">
                <a:solidFill>
                  <a:schemeClr val="tx1"/>
                </a:solidFill>
              </a:rPr>
              <a:t>2020</a:t>
            </a:r>
            <a:r>
              <a:rPr lang="zh-CN" altLang="en-US" sz="1800">
                <a:solidFill>
                  <a:schemeClr val="tx1"/>
                </a:solidFill>
              </a:rPr>
              <a:t>年</a:t>
            </a:r>
            <a:r>
              <a:rPr lang="en-US" altLang="zh-CN" sz="1800">
                <a:solidFill>
                  <a:schemeClr val="tx1"/>
                </a:solidFill>
              </a:rPr>
              <a:t>2</a:t>
            </a:r>
            <a:r>
              <a:rPr lang="zh-CN" altLang="en-US" sz="1800">
                <a:solidFill>
                  <a:schemeClr val="tx1"/>
                </a:solidFill>
              </a:rPr>
              <a:t>月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联系方式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60" y="1959610"/>
            <a:ext cx="2875915" cy="3909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020" y="1959610"/>
            <a:ext cx="2792095" cy="3878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87145" y="1271270"/>
            <a:ext cx="3042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科技型中小企业评价</a:t>
            </a:r>
            <a:r>
              <a:rPr lang="en-US" altLang="zh-CN"/>
              <a:t>QQ</a:t>
            </a:r>
            <a:r>
              <a:rPr lang="zh-CN" altLang="en-US"/>
              <a:t>群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56505" y="1271270"/>
            <a:ext cx="3042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评价机构联系人微信号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990" y="1959610"/>
            <a:ext cx="2872740" cy="38779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667115" y="1271270"/>
            <a:ext cx="3042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评价机构联系人</a:t>
            </a:r>
            <a:r>
              <a:rPr lang="en-US" altLang="zh-CN"/>
              <a:t>QQ</a:t>
            </a:r>
            <a:r>
              <a:rPr lang="zh-CN" altLang="en-US"/>
              <a:t>号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注册界面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1985" y="1079500"/>
            <a:ext cx="10908030" cy="568579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8342630" y="0"/>
            <a:ext cx="2827020" cy="1933575"/>
          </a:xfrm>
          <a:prstGeom prst="wedgeRoundRectCallout">
            <a:avLst>
              <a:gd name="adj1" fmla="val -110197"/>
              <a:gd name="adj2" fmla="val 8073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火炬中心业务办理平台  https://tyrz.chinatorch.org.cn/hjismp/a/login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158240" y="5259070"/>
            <a:ext cx="5998210" cy="10483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600">
                <a:solidFill>
                  <a:srgbClr val="FF0000"/>
                </a:solidFill>
              </a:rPr>
              <a:t>第一步：</a:t>
            </a:r>
            <a:r>
              <a:rPr lang="zh-CN" altLang="en-US" sz="1600"/>
              <a:t>新用户需先注册个人账户，成功后登陆个人客户端，注册企业账户（国家有</a:t>
            </a:r>
            <a:r>
              <a:rPr lang="en-US" altLang="zh-CN" sz="1600"/>
              <a:t>3</a:t>
            </a:r>
            <a:r>
              <a:rPr lang="zh-CN" altLang="en-US" sz="1600"/>
              <a:t>天的审核期限，请留意手机短信注册成功通知；老用户直接用企业信用代码为账户登录平台；</a:t>
            </a:r>
          </a:p>
          <a:p>
            <a:pPr algn="l"/>
            <a:r>
              <a:rPr lang="zh-CN" altLang="en-US" sz="1600">
                <a:solidFill>
                  <a:srgbClr val="FF0000"/>
                </a:solidFill>
              </a:rPr>
              <a:t>第二步：</a:t>
            </a:r>
            <a:r>
              <a:rPr lang="zh-CN" altLang="en-US" sz="1600"/>
              <a:t>用企业社会代码登陆企业账户。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客户端界面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8505" y="2051050"/>
            <a:ext cx="10852150" cy="43535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203575" y="738505"/>
            <a:ext cx="8448040" cy="9544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400" b="1">
                <a:solidFill>
                  <a:srgbClr val="FF0000"/>
                </a:solidFill>
                <a:latin typeface="+mn-ea"/>
                <a:cs typeface="+mn-ea"/>
              </a:rPr>
              <a:t>第三步：</a:t>
            </a:r>
            <a:r>
              <a:rPr lang="zh-CN" altLang="en-US" sz="1400">
                <a:latin typeface="+mn-ea"/>
                <a:cs typeface="+mn-ea"/>
              </a:rPr>
              <a:t>进入企业客户端，点击右侧屏幕的</a:t>
            </a:r>
            <a:r>
              <a:rPr lang="en-US" altLang="zh-CN" sz="1400">
                <a:latin typeface="+mn-ea"/>
                <a:cs typeface="+mn-ea"/>
              </a:rPr>
              <a:t>“</a:t>
            </a:r>
            <a:r>
              <a:rPr lang="zh-CN" altLang="en-US" sz="1400">
                <a:latin typeface="+mn-ea"/>
                <a:cs typeface="+mn-ea"/>
              </a:rPr>
              <a:t>全国科技型中小企业评价</a:t>
            </a:r>
            <a:r>
              <a:rPr lang="en-US" altLang="zh-CN" sz="1400">
                <a:latin typeface="+mn-ea"/>
                <a:cs typeface="+mn-ea"/>
              </a:rPr>
              <a:t>”---“</a:t>
            </a:r>
            <a:r>
              <a:rPr lang="zh-CN" altLang="en-US" sz="1400">
                <a:latin typeface="+mn-ea"/>
                <a:cs typeface="+mn-ea"/>
              </a:rPr>
              <a:t>我要办理</a:t>
            </a:r>
            <a:r>
              <a:rPr lang="en-US" altLang="zh-CN" sz="1400">
                <a:latin typeface="+mn-ea"/>
                <a:cs typeface="+mn-ea"/>
              </a:rPr>
              <a:t>”</a:t>
            </a:r>
            <a:r>
              <a:rPr lang="zh-CN" altLang="en-US" sz="1400">
                <a:latin typeface="+mn-ea"/>
                <a:cs typeface="+mn-ea"/>
              </a:rPr>
              <a:t>，进入科技型中小企业评价系统；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25" y="2169795"/>
            <a:ext cx="10852150" cy="419671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客户端界面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203575" y="738505"/>
            <a:ext cx="8448040" cy="9544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400" b="1">
                <a:solidFill>
                  <a:srgbClr val="FF0000"/>
                </a:solidFill>
                <a:latin typeface="+mn-ea"/>
                <a:cs typeface="+mn-ea"/>
              </a:rPr>
              <a:t>第四步：</a:t>
            </a:r>
            <a:r>
              <a:rPr lang="zh-CN" altLang="en-US" sz="1400">
                <a:latin typeface="+mn-ea"/>
                <a:cs typeface="+mn-ea"/>
              </a:rPr>
              <a:t>进入</a:t>
            </a:r>
            <a:r>
              <a:rPr lang="en-US" altLang="zh-CN" sz="1400">
                <a:latin typeface="+mn-ea"/>
                <a:cs typeface="+mn-ea"/>
              </a:rPr>
              <a:t>“</a:t>
            </a:r>
            <a:r>
              <a:rPr lang="zh-CN" altLang="en-US" sz="1400">
                <a:latin typeface="+mn-ea"/>
                <a:cs typeface="+mn-ea"/>
              </a:rPr>
              <a:t>科技型中小企业评价系统</a:t>
            </a:r>
            <a:r>
              <a:rPr lang="en-US" altLang="zh-CN" sz="1400">
                <a:latin typeface="+mn-ea"/>
                <a:cs typeface="+mn-ea"/>
              </a:rPr>
              <a:t>”</a:t>
            </a:r>
            <a:r>
              <a:rPr lang="zh-CN" altLang="en-US" sz="1400">
                <a:latin typeface="+mn-ea"/>
                <a:cs typeface="+mn-ea"/>
              </a:rPr>
              <a:t>界面，点击左侧屏幕的</a:t>
            </a:r>
            <a:r>
              <a:rPr lang="en-US" altLang="zh-CN" sz="1400">
                <a:latin typeface="+mn-ea"/>
                <a:cs typeface="+mn-ea"/>
              </a:rPr>
              <a:t>“</a:t>
            </a:r>
            <a:r>
              <a:rPr lang="zh-CN" altLang="en-US" sz="1400">
                <a:latin typeface="+mn-ea"/>
                <a:cs typeface="+mn-ea"/>
              </a:rPr>
              <a:t>评价信息</a:t>
            </a:r>
            <a:r>
              <a:rPr lang="en-US" altLang="zh-CN" sz="1400">
                <a:latin typeface="+mn-ea"/>
                <a:cs typeface="+mn-ea"/>
              </a:rPr>
              <a:t>”</a:t>
            </a:r>
            <a:r>
              <a:rPr lang="zh-CN" altLang="en-US" sz="1400">
                <a:latin typeface="+mn-ea"/>
                <a:cs typeface="+mn-ea"/>
              </a:rPr>
              <a:t>，进入评价界面；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客户端界面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203575" y="738505"/>
            <a:ext cx="8448040" cy="9544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400" b="1">
                <a:solidFill>
                  <a:srgbClr val="FF0000"/>
                </a:solidFill>
                <a:latin typeface="+mn-ea"/>
                <a:cs typeface="+mn-ea"/>
              </a:rPr>
              <a:t>第五步：</a:t>
            </a:r>
            <a:r>
              <a:rPr lang="zh-CN" altLang="en-US" sz="1400">
                <a:latin typeface="+mn-ea"/>
                <a:cs typeface="+mn-ea"/>
              </a:rPr>
              <a:t>进入</a:t>
            </a:r>
            <a:r>
              <a:rPr lang="en-US" altLang="zh-CN" sz="1400">
                <a:latin typeface="+mn-ea"/>
                <a:cs typeface="+mn-ea"/>
              </a:rPr>
              <a:t>“</a:t>
            </a:r>
            <a:r>
              <a:rPr lang="zh-CN" altLang="en-US" sz="1400">
                <a:latin typeface="+mn-ea"/>
                <a:cs typeface="+mn-ea"/>
              </a:rPr>
              <a:t>评价信息</a:t>
            </a:r>
            <a:r>
              <a:rPr lang="en-US" altLang="zh-CN" sz="1400">
                <a:latin typeface="+mn-ea"/>
                <a:cs typeface="+mn-ea"/>
              </a:rPr>
              <a:t>”</a:t>
            </a:r>
            <a:r>
              <a:rPr lang="zh-CN" altLang="en-US" sz="1400">
                <a:latin typeface="+mn-ea"/>
                <a:cs typeface="+mn-ea"/>
              </a:rPr>
              <a:t>界面，点击右侧屏幕右上角</a:t>
            </a:r>
            <a:r>
              <a:rPr lang="en-US" altLang="zh-CN" sz="1400">
                <a:latin typeface="+mn-ea"/>
                <a:cs typeface="+mn-ea"/>
              </a:rPr>
              <a:t>“</a:t>
            </a:r>
            <a:r>
              <a:rPr lang="zh-CN" altLang="en-US" sz="1400">
                <a:latin typeface="+mn-ea"/>
                <a:cs typeface="+mn-ea"/>
              </a:rPr>
              <a:t>新增评价信息表</a:t>
            </a:r>
            <a:r>
              <a:rPr lang="en-US" altLang="zh-CN" sz="1400">
                <a:latin typeface="+mn-ea"/>
                <a:cs typeface="+mn-ea"/>
              </a:rPr>
              <a:t>”</a:t>
            </a:r>
            <a:r>
              <a:rPr lang="zh-CN" altLang="en-US" sz="1400">
                <a:latin typeface="+mn-ea"/>
                <a:cs typeface="+mn-ea"/>
              </a:rPr>
              <a:t>，添加</a:t>
            </a:r>
            <a:r>
              <a:rPr lang="en-US" altLang="zh-CN" sz="1400">
                <a:latin typeface="+mn-ea"/>
                <a:cs typeface="+mn-ea"/>
              </a:rPr>
              <a:t>2020</a:t>
            </a:r>
            <a:r>
              <a:rPr lang="zh-CN" altLang="en-US" sz="1400">
                <a:latin typeface="+mn-ea"/>
                <a:cs typeface="+mn-ea"/>
              </a:rPr>
              <a:t>年度评价申请表；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25" y="2101215"/>
            <a:ext cx="10852150" cy="3911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客户端界面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203575" y="605155"/>
            <a:ext cx="8448040" cy="9544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400" b="1">
                <a:solidFill>
                  <a:srgbClr val="FF0000"/>
                </a:solidFill>
                <a:latin typeface="+mn-ea"/>
                <a:cs typeface="+mn-ea"/>
              </a:rPr>
              <a:t>第六步：</a:t>
            </a:r>
            <a:r>
              <a:rPr lang="zh-CN" altLang="en-US" sz="1400">
                <a:latin typeface="+mn-ea"/>
                <a:cs typeface="+mn-ea"/>
              </a:rPr>
              <a:t>进入</a:t>
            </a:r>
            <a:r>
              <a:rPr lang="en-US" altLang="zh-CN" sz="1400">
                <a:latin typeface="+mn-ea"/>
                <a:cs typeface="+mn-ea"/>
              </a:rPr>
              <a:t>“</a:t>
            </a:r>
            <a:r>
              <a:rPr lang="zh-CN" altLang="en-US" sz="1400">
                <a:latin typeface="+mn-ea"/>
                <a:cs typeface="+mn-ea"/>
              </a:rPr>
              <a:t>评价申报表</a:t>
            </a:r>
            <a:r>
              <a:rPr lang="en-US" altLang="zh-CN" sz="1400">
                <a:latin typeface="+mn-ea"/>
                <a:cs typeface="+mn-ea"/>
              </a:rPr>
              <a:t>”</a:t>
            </a:r>
            <a:r>
              <a:rPr lang="zh-CN" altLang="en-US" sz="1400">
                <a:latin typeface="+mn-ea"/>
                <a:cs typeface="+mn-ea"/>
              </a:rPr>
              <a:t>操作界面，按照系统提示，进入</a:t>
            </a:r>
            <a:r>
              <a:rPr lang="en-US" altLang="zh-CN" sz="1400">
                <a:latin typeface="+mn-ea"/>
                <a:cs typeface="+mn-ea"/>
              </a:rPr>
              <a:t>“</a:t>
            </a:r>
            <a:r>
              <a:rPr lang="zh-CN" altLang="en-US" sz="1400">
                <a:latin typeface="+mn-ea"/>
                <a:cs typeface="+mn-ea"/>
              </a:rPr>
              <a:t>下一步</a:t>
            </a:r>
            <a:r>
              <a:rPr lang="en-US" altLang="zh-CN" sz="1400">
                <a:latin typeface="+mn-ea"/>
                <a:cs typeface="+mn-ea"/>
              </a:rPr>
              <a:t>”</a:t>
            </a:r>
            <a:r>
              <a:rPr lang="zh-CN" altLang="en-US" sz="1400">
                <a:latin typeface="+mn-ea"/>
                <a:cs typeface="+mn-ea"/>
              </a:rPr>
              <a:t>操作；在每个页面中，按照提示步骤数据选项后保存提交；</a:t>
            </a:r>
          </a:p>
          <a:p>
            <a:pPr algn="l"/>
            <a:r>
              <a:rPr lang="zh-CN" altLang="en-US" sz="1400" b="1">
                <a:solidFill>
                  <a:srgbClr val="FF0000"/>
                </a:solidFill>
                <a:latin typeface="+mn-ea"/>
                <a:cs typeface="+mn-ea"/>
              </a:rPr>
              <a:t>第七步：</a:t>
            </a:r>
            <a:r>
              <a:rPr lang="zh-CN" altLang="en-US" sz="1400">
                <a:latin typeface="+mn-ea"/>
                <a:cs typeface="+mn-ea"/>
              </a:rPr>
              <a:t>下载封面，签字盖章后扫描图片格式上传并提交，参与评价；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12265"/>
            <a:ext cx="2783205" cy="4874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955" y="1612265"/>
            <a:ext cx="2929890" cy="48736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845" y="1559560"/>
            <a:ext cx="2725420" cy="4874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3265" y="1558925"/>
            <a:ext cx="3849370" cy="48748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客户端界面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203575" y="738505"/>
            <a:ext cx="8448040" cy="9544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400" b="1">
                <a:solidFill>
                  <a:srgbClr val="FF0000"/>
                </a:solidFill>
                <a:latin typeface="+mn-ea"/>
                <a:cs typeface="+mn-ea"/>
              </a:rPr>
              <a:t>第八步：点击</a:t>
            </a:r>
            <a:r>
              <a:rPr lang="zh-CN" altLang="en-US" sz="1400">
                <a:solidFill>
                  <a:schemeClr val="tx1"/>
                </a:solidFill>
                <a:latin typeface="+mn-ea"/>
                <a:cs typeface="+mn-ea"/>
              </a:rPr>
              <a:t>左侧屏幕</a:t>
            </a:r>
            <a:r>
              <a:rPr lang="en-US" altLang="zh-CN" sz="1400">
                <a:latin typeface="+mn-ea"/>
                <a:cs typeface="+mn-ea"/>
              </a:rPr>
              <a:t>“</a:t>
            </a:r>
            <a:r>
              <a:rPr lang="zh-CN" altLang="en-US" sz="1400">
                <a:latin typeface="+mn-ea"/>
                <a:cs typeface="+mn-ea"/>
              </a:rPr>
              <a:t>进度查询</a:t>
            </a:r>
            <a:r>
              <a:rPr lang="en-US" altLang="zh-CN" sz="1400">
                <a:latin typeface="+mn-ea"/>
                <a:cs typeface="+mn-ea"/>
              </a:rPr>
              <a:t>”</a:t>
            </a:r>
            <a:r>
              <a:rPr lang="zh-CN" altLang="en-US" sz="1400">
                <a:latin typeface="+mn-ea"/>
                <a:cs typeface="+mn-ea"/>
              </a:rPr>
              <a:t>界面，右侧屏幕</a:t>
            </a:r>
            <a:r>
              <a:rPr lang="en-US" altLang="zh-CN" sz="1400">
                <a:latin typeface="+mn-ea"/>
                <a:cs typeface="+mn-ea"/>
              </a:rPr>
              <a:t>“</a:t>
            </a:r>
            <a:r>
              <a:rPr lang="zh-CN" altLang="en-US" sz="1400">
                <a:latin typeface="+mn-ea"/>
                <a:cs typeface="+mn-ea"/>
              </a:rPr>
              <a:t>操作</a:t>
            </a:r>
            <a:r>
              <a:rPr lang="en-US" altLang="zh-CN" sz="1400">
                <a:latin typeface="+mn-ea"/>
                <a:cs typeface="+mn-ea"/>
              </a:rPr>
              <a:t>”</a:t>
            </a:r>
            <a:r>
              <a:rPr lang="zh-CN" altLang="en-US" sz="1400">
                <a:latin typeface="+mn-ea"/>
                <a:cs typeface="+mn-ea"/>
              </a:rPr>
              <a:t>下面的查看，随时阅览评价机构批复的已通过或驳回数据的结论；</a:t>
            </a:r>
            <a:r>
              <a:rPr lang="en-US" altLang="zh-CN" sz="1400">
                <a:latin typeface="+mn-ea"/>
                <a:cs typeface="+mn-ea"/>
              </a:rPr>
              <a:t>“</a:t>
            </a:r>
            <a:r>
              <a:rPr lang="zh-CN" altLang="en-US" sz="1400">
                <a:latin typeface="+mn-ea"/>
                <a:cs typeface="+mn-ea"/>
              </a:rPr>
              <a:t>当前状态</a:t>
            </a:r>
            <a:r>
              <a:rPr lang="en-US" altLang="zh-CN" sz="1400">
                <a:latin typeface="+mn-ea"/>
                <a:cs typeface="+mn-ea"/>
              </a:rPr>
              <a:t>”</a:t>
            </a:r>
            <a:r>
              <a:rPr lang="zh-CN" altLang="en-US" sz="1400">
                <a:latin typeface="+mn-ea"/>
                <a:cs typeface="+mn-ea"/>
              </a:rPr>
              <a:t>分为：等待评价机构审核、评价机构已通过、评价机构已退回、等待省级主管部门确认，其中</a:t>
            </a:r>
            <a:r>
              <a:rPr lang="en-US" altLang="zh-CN" sz="1400">
                <a:latin typeface="+mn-ea"/>
                <a:cs typeface="+mn-ea"/>
              </a:rPr>
              <a:t>“</a:t>
            </a:r>
            <a:r>
              <a:rPr lang="zh-CN" altLang="en-US" sz="1400">
                <a:latin typeface="+mn-ea"/>
                <a:cs typeface="+mn-ea"/>
              </a:rPr>
              <a:t>等待省级主管部门确认</a:t>
            </a:r>
            <a:r>
              <a:rPr lang="en-US" altLang="zh-CN" sz="1400">
                <a:latin typeface="+mn-ea"/>
                <a:cs typeface="+mn-ea"/>
              </a:rPr>
              <a:t>”</a:t>
            </a:r>
            <a:r>
              <a:rPr lang="zh-CN" altLang="en-US" sz="1400">
                <a:latin typeface="+mn-ea"/>
                <a:cs typeface="+mn-ea"/>
              </a:rPr>
              <a:t>这个状态是已完成全部操作，只需等待国家公示即可；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25" y="2091690"/>
            <a:ext cx="10852150" cy="42392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科技型中小企业评价指标说明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885" y="1079500"/>
            <a:ext cx="8697595" cy="564578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8505825" y="412115"/>
            <a:ext cx="3489325" cy="128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>
                <a:solidFill>
                  <a:srgbClr val="FF0000"/>
                </a:solidFill>
              </a:rPr>
              <a:t>       </a:t>
            </a:r>
            <a:r>
              <a:rPr lang="zh-CN" altLang="en-US">
                <a:solidFill>
                  <a:srgbClr val="FF0000"/>
                </a:solidFill>
              </a:rPr>
              <a:t>在科技型中小企业评价</a:t>
            </a:r>
            <a:r>
              <a:rPr lang="en-US" altLang="zh-CN">
                <a:solidFill>
                  <a:srgbClr val="FF0000"/>
                </a:solidFill>
              </a:rPr>
              <a:t>QQ</a:t>
            </a:r>
            <a:r>
              <a:rPr lang="zh-CN" altLang="en-US">
                <a:solidFill>
                  <a:srgbClr val="FF0000"/>
                </a:solidFill>
              </a:rPr>
              <a:t>群，共享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文件</a:t>
            </a:r>
            <a:r>
              <a:rPr lang="zh-CN" altLang="en-US">
                <a:solidFill>
                  <a:srgbClr val="FF0000"/>
                </a:solidFill>
              </a:rPr>
              <a:t>里有国家发布的《评价认定办法》、《评价工作指引》，可下载学习。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评价系统填报需注意的问题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z="1800"/>
          </a:p>
          <a:p>
            <a:r>
              <a:rPr lang="zh-CN" altLang="en-US" sz="1800"/>
              <a:t>1、封面需完整拍照，不要拍摄一些其他的景色；封面法人需手写签字，清晰；企业公章要1:1比例，不要缩小版的扫描件；</a:t>
            </a:r>
          </a:p>
          <a:p>
            <a:r>
              <a:rPr lang="zh-CN" altLang="en-US" sz="1800"/>
              <a:t>2、企业研发项目汇总表中的“项目编号”，需要在现有编号的基础上，含该项目的年度标识（不允许出现中文格式）；</a:t>
            </a:r>
          </a:p>
          <a:p>
            <a:r>
              <a:rPr lang="zh-CN" altLang="en-US" sz="1800"/>
              <a:t>3、企业知识产权情况先进行系统自动导入专利库的数据，无法导入的需上传JPG格式，如果图片在二张以上（含2张），需合并成PDF格式上传；</a:t>
            </a:r>
          </a:p>
          <a:p>
            <a:r>
              <a:rPr lang="zh-CN" altLang="en-US" sz="1800"/>
              <a:t>4、人员结构中的“学历”必须填写，“职称”有就填，没有不填；</a:t>
            </a:r>
          </a:p>
          <a:p>
            <a:r>
              <a:rPr lang="zh-CN" altLang="en-US" sz="1800"/>
              <a:t>5、拥有经认定的省部级以上研发机构、企业近五年内获得过国家级科技奖励，并在获奖单位中排在前三名、企业近五年内主导制定过国际标准、国家标准、或行业标准（国家级的），图片在二张以上的（含2张），需合并成PDF格式上传；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26176492"/>
  <p:tag name="KSO_WM_UNIT_PLACING_PICTURE_USER_VIEWPORT" val="{&quot;height&quot;:7939,&quot;width&quot;:10474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27712092"/>
  <p:tag name="KSO_WM_UNIT_PLACING_PICTURE_USER_VIEWPORT" val="{&quot;height&quot;:4691,&quot;width&quot;:1709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587</Words>
  <Application>Microsoft Office PowerPoint</Application>
  <PresentationFormat>宽屏</PresentationFormat>
  <Paragraphs>33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微软雅黑</vt:lpstr>
      <vt:lpstr>Arial</vt:lpstr>
      <vt:lpstr>Office 主题​​</vt:lpstr>
      <vt:lpstr>科技型中小企业评价流程</vt:lpstr>
      <vt:lpstr>注册界面</vt:lpstr>
      <vt:lpstr>客户端界面</vt:lpstr>
      <vt:lpstr>客户端界面</vt:lpstr>
      <vt:lpstr>客户端界面</vt:lpstr>
      <vt:lpstr>客户端界面</vt:lpstr>
      <vt:lpstr>客户端界面</vt:lpstr>
      <vt:lpstr>科技型中小企业评价指标说明</vt:lpstr>
      <vt:lpstr>评价系统填报需注意的问题</vt:lpstr>
      <vt:lpstr>联系方式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科技型中小企业评价流程</dc:title>
  <dc:creator/>
  <cp:lastModifiedBy>Sky123.Org</cp:lastModifiedBy>
  <cp:revision>40</cp:revision>
  <dcterms:created xsi:type="dcterms:W3CDTF">2019-06-19T02:08:00Z</dcterms:created>
  <dcterms:modified xsi:type="dcterms:W3CDTF">2020-02-15T08:43:07Z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