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7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
<Relationships xmlns="http://schemas.openxmlformats.org/package/2006/relationships">
	<Relationship Id="rId3" Type="http://schemas.openxmlformats.org/officeDocument/2006/relationships/printerSettings" Target="printerSettings/printerSettings1.bin"/>
	<Relationship Id="rId4" Type="http://schemas.openxmlformats.org/officeDocument/2006/relationships/presProps" Target="presProps.xml"/>
	<Relationship Id="rId5" Type="http://schemas.openxmlformats.org/officeDocument/2006/relationships/viewProps" Target="viewProps.xml"/>
	<Relationship Id="rId6" Type="http://schemas.openxmlformats.org/officeDocument/2006/relationships/theme" Target="theme/theme1.xml"/>
	<Relationship Id="rId7" Type="http://schemas.openxmlformats.org/officeDocument/2006/relationships/tableStyles" Target="tableStyles.xml"/>
	<Relationship Id="rId1" Type="http://schemas.openxmlformats.org/officeDocument/2006/relationships/slideMaster" Target="slideMasters/slideMaster1.xml"/>
	<Relationship Id="rId8" Type="http://schemas.openxmlformats.org/officeDocument/2006/relationships/slide" Target="slides/slide1.xml"/>
	<Relationship Id="rId9" Type="http://schemas.openxmlformats.org/officeDocument/2006/relationships/slide" Target="slides/slide2.xml"/>
	<Relationship Id="rId10" Type="http://schemas.openxmlformats.org/officeDocument/2006/relationships/slide" Target="slides/slide3.xml"/>
	<Relationship Id="rId11" Type="http://schemas.openxmlformats.org/officeDocument/2006/relationships/slide" Target="slides/slide4.xml"/>
	<Relationship Id="rId12" Type="http://schemas.openxmlformats.org/officeDocument/2006/relationships/slide" Target="slides/slide5.xml"/>
	<Relationship Id="rId13" Type="http://schemas.openxmlformats.org/officeDocument/2006/relationships/slide" Target="slides/slide6.xml"/>
	<Relationship Id="rId14" Type="http://schemas.openxmlformats.org/officeDocument/2006/relationships/slide" Target="slides/slide7.xml"/>
	<Relationship Id="rId15" Type="http://schemas.openxmlformats.org/officeDocument/2006/relationships/slide" Target="slides/slide8.xml"/>
	<Relationship Id="rId16" Type="http://schemas.openxmlformats.org/officeDocument/2006/relationships/slide" Target="slides/slide9.xml"/>
	<Relationship Id="rId17" Type="http://schemas.openxmlformats.org/officeDocument/2006/relationships/slide" Target="slides/slide10.xml"/>
	<Relationship Id="rId18" Type="http://schemas.openxmlformats.org/officeDocument/2006/relationships/slide" Target="slides/slide11.xml"/>
	<Relationship Id="rId19" Type="http://schemas.openxmlformats.org/officeDocument/2006/relationships/slide" Target="slides/slide12.xml"/>
	<Relationship Id="rId20" Type="http://schemas.openxmlformats.org/officeDocument/2006/relationships/slide" Target="slides/slide13.xml"/>
	<Relationship Id="rId21" Type="http://schemas.openxmlformats.org/officeDocument/2006/relationships/slide" Target="slides/slide14.xml"/>
	<Relationship Id="rId22" Type="http://schemas.openxmlformats.org/officeDocument/2006/relationships/slide" Target="slides/slide15.xml"/>
	<Relationship Id="rId23" Type="http://schemas.openxmlformats.org/officeDocument/2006/relationships/slide" Target="slides/slide16.xml"/>
	<Relationship Id="rId24" Type="http://schemas.openxmlformats.org/officeDocument/2006/relationships/slide" Target="slides/slide17.xml"/>
	<Relationship Id="rId25" Type="http://schemas.openxmlformats.org/officeDocument/2006/relationships/slide" Target="slides/slide18.xml"/>
	<Relationship Id="rId26" Type="http://schemas.openxmlformats.org/officeDocument/2006/relationships/slide" Target="slides/slide19.xml"/>
	<Relationship Id="rId27" Type="http://schemas.openxmlformats.org/officeDocument/2006/relationships/slide" Target="slides/slide20.xml"/>
	<Relationship Id="rId28" Type="http://schemas.openxmlformats.org/officeDocument/2006/relationships/slide" Target="slides/slide21.xml"/>
	<Relationship Id="rId29" Type="http://schemas.openxmlformats.org/officeDocument/2006/relationships/slide" Target="slides/slide22.xml"/>
	<Relationship Id="rId30" Type="http://schemas.openxmlformats.org/officeDocument/2006/relationships/slide" Target="slides/slide23.xml"/>
	<Relationship Id="rId31" Type="http://schemas.openxmlformats.org/officeDocument/2006/relationships/slide" Target="slides/slide24.xml"/>
	<Relationship Id="rId32" Type="http://schemas.openxmlformats.org/officeDocument/2006/relationships/slide" Target="slides/slide25.xml"/>
	<Relationship Id="rId33" Type="http://schemas.openxmlformats.org/officeDocument/2006/relationships/slide" Target="slides/slide26.xml"/>
	<Relationship Id="rId34" Type="http://schemas.openxmlformats.org/officeDocument/2006/relationships/slide" Target="slides/slide27.xml"/>
	<Relationship Id="rId35" Type="http://schemas.openxmlformats.org/officeDocument/2006/relationships/slide" Target="slides/slide28.xml"/>
	<Relationship Id="rId36" Type="http://schemas.openxmlformats.org/officeDocument/2006/relationships/slide" Target="slides/slide29.xml"/>
	<Relationship Id="rId37" Type="http://schemas.openxmlformats.org/officeDocument/2006/relationships/slide" Target="slides/slide30.xml"/>
	<Relationship Id="rId38" Type="http://schemas.openxmlformats.org/officeDocument/2006/relationships/slide" Target="slides/slide31.xml"/>
	<Relationship Id="rId39" Type="http://schemas.openxmlformats.org/officeDocument/2006/relationships/slide" Target="slides/slide32.xml"/>
	<Relationship Id="rId40" Type="http://schemas.openxmlformats.org/officeDocument/2006/relationships/slide" Target="slides/slide33.xml"/>
	<Relationship Id="rId41" Type="http://schemas.openxmlformats.org/officeDocument/2006/relationships/slide" Target="slides/slide34.xml"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1image.jpeg"/>
	<Relationship Id="rId3" Type="http://schemas.openxmlformats.org/officeDocument/2006/relationships/image" Target="../media/2image.jpeg"/>
</Relationships>
</file>

<file path=ppt/slides/_rels/slide10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15image.jpeg"/>
</Relationships>
</file>

<file path=ppt/slides/_rels/slide11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16image.jpeg"/>
	<Relationship Id="rId3" Type="http://schemas.openxmlformats.org/officeDocument/2006/relationships/image" Target="../media/17image.jpeg"/>
</Relationships>
</file>

<file path=ppt/slides/_rels/slide12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18image.jpeg"/>
</Relationships>
</file>

<file path=ppt/slides/_rels/slide13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19image.jpeg"/>
	<Relationship Id="rId3" Type="http://schemas.openxmlformats.org/officeDocument/2006/relationships/image" Target="../media/20image.jpeg"/>
</Relationships>
</file>

<file path=ppt/slides/_rels/slide14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21image.jpeg"/>
	<Relationship Id="rId3" Type="http://schemas.openxmlformats.org/officeDocument/2006/relationships/image" Target="../media/22image.jpeg"/>
</Relationships>
</file>

<file path=ppt/slides/_rels/slide15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23image.jpeg"/>
</Relationships>
</file>

<file path=ppt/slides/_rels/slide16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24image.jpeg"/>
</Relationships>
</file>

<file path=ppt/slides/_rels/slide17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25image.jpeg"/>
</Relationships>
</file>

<file path=ppt/slides/_rels/slide18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26image.jpeg"/>
</Relationships>
</file>

<file path=ppt/slides/_rels/slide19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27image.jpeg"/>
	<Relationship Id="rId3" Type="http://schemas.openxmlformats.org/officeDocument/2006/relationships/image" Target="../media/28image.jpeg"/>
</Relationships>
</file>

<file path=ppt/slides/_rels/slide2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3image.jpeg"/>
	<Relationship Id="rId3" Type="http://schemas.openxmlformats.org/officeDocument/2006/relationships/image" Target="../media/4image.jpeg"/>
</Relationships>
</file>

<file path=ppt/slides/_rels/slide20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29image.jpeg"/>
</Relationships>
</file>

<file path=ppt/slides/_rels/slide21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30image.jpeg"/>
</Relationships>
</file>

<file path=ppt/slides/_rels/slide22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31image.jpeg"/>
	<Relationship Id="rId3" Type="http://schemas.openxmlformats.org/officeDocument/2006/relationships/image" Target="../media/32image.jpeg"/>
</Relationships>
</file>

<file path=ppt/slides/_rels/slide23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33image.jpeg"/>
</Relationships>
</file>

<file path=ppt/slides/_rels/slide24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34image.jpeg"/>
</Relationships>
</file>

<file path=ppt/slides/_rels/slide25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35image.jpeg"/>
	<Relationship Id="rId3" Type="http://schemas.openxmlformats.org/officeDocument/2006/relationships/image" Target="../media/36image.jpeg"/>
</Relationships>
</file>

<file path=ppt/slides/_rels/slide26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37image.jpeg"/>
</Relationships>
</file>

<file path=ppt/slides/_rels/slide27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38image.jpeg"/>
</Relationships>
</file>

<file path=ppt/slides/_rels/slide28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39image.jpeg"/>
	<Relationship Id="rId3" Type="http://schemas.openxmlformats.org/officeDocument/2006/relationships/image" Target="../media/40image.jpeg"/>
</Relationships>
</file>

<file path=ppt/slides/_rels/slide29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41image.jpeg"/>
</Relationships>
</file>

<file path=ppt/slides/_rels/slide3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5image.jpeg"/>
	<Relationship Id="rId3" Type="http://schemas.openxmlformats.org/officeDocument/2006/relationships/image" Target="../media/6image.jpeg"/>
</Relationships>
</file>

<file path=ppt/slides/_rels/slide30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42image.jpeg"/>
</Relationships>
</file>

<file path=ppt/slides/_rels/slide31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43image.jpeg"/>
	<Relationship Id="rId3" Type="http://schemas.openxmlformats.org/officeDocument/2006/relationships/image" Target="../media/44image.jpeg"/>
</Relationships>
</file>

<file path=ppt/slides/_rels/slide32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45image.jpeg"/>
	<Relationship Id="rId3" Type="http://schemas.openxmlformats.org/officeDocument/2006/relationships/image" Target="../media/46image.jpeg"/>
</Relationships>
</file>

<file path=ppt/slides/_rels/slide33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47image.jpeg"/>
	<Relationship Id="rId3" Type="http://schemas.openxmlformats.org/officeDocument/2006/relationships/image" Target="../media/48image.jpeg"/>
</Relationships>
</file>

<file path=ppt/slides/_rels/slide34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49image.jpeg"/>
</Relationships>
</file>

<file path=ppt/slides/_rels/slide4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7image.jpeg"/>
</Relationships>
</file>

<file path=ppt/slides/_rels/slide5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8image.jpeg"/>
</Relationships>
</file>

<file path=ppt/slides/_rels/slide6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9image.jpeg"/>
</Relationships>
</file>

<file path=ppt/slides/_rels/slide7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10image.jpeg"/>
</Relationships>
</file>

<file path=ppt/slides/_rels/slide8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11image.jpeg"/>
	<Relationship Id="rId3" Type="http://schemas.openxmlformats.org/officeDocument/2006/relationships/image" Target="../media/12image.jpeg"/>
</Relationships>
</file>

<file path=ppt/slides/_rels/slide9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13image.jpeg"/>
	<Relationship Id="rId3" Type="http://schemas.openxmlformats.org/officeDocument/2006/relationships/image" Target="../media/14image.jpeg"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 1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8880"/>
            <a:ext cx="12192000" cy="3017520"/>
          </a:xfrm>
          <a:prstGeom prst="rect">
            <a:avLst/>
          </a:prstGeom>
        </p:spPr>
      </p:pic>
      <p:pic>
        <p:nvPicPr>
          <p:cNvPr id="2" name="Picture 2">
					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720" y="1165860"/>
            <a:ext cx="2956560" cy="9829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Freeform 129"> 
				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1" name="Picture 131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" y="0"/>
            <a:ext cx="12092940" cy="6355080"/>
          </a:xfrm>
          <a:prstGeom prst="rect">
            <a:avLst/>
          </a:prstGeom>
        </p:spPr>
      </p:pic>
      <p:sp>
        <p:nvSpPr>
          <p:cNvPr id="131" name="TextBox 131"/>
          <p:cNvSpPr txBox="1"/>
          <p:nvPr/>
        </p:nvSpPr>
        <p:spPr>
          <a:xfrm>
            <a:off x="1518691" y="551150"/>
            <a:ext cx="4191634" cy="5364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</a:pPr>
            <a:r>
              <a:rPr lang="zh-CN" altLang="en-US" sz="3200" spc="-5" b="1" dirty="0">
                <a:solidFill>
                  <a:srgbClr val="fe7c00"/>
                </a:solidFill>
                <a:latin typeface="微软雅黑"/>
                <a:ea typeface="微软雅黑"/>
              </a:rPr>
              <a:t>玛速</a:t>
            </a:r>
            <a:r>
              <a:rPr lang="zh-CN" altLang="en-US" sz="3200" b="1" dirty="0">
                <a:solidFill>
                  <a:srgbClr val="fe7c00"/>
                </a:solidFill>
                <a:latin typeface="微软雅黑"/>
                <a:ea typeface="微软雅黑"/>
              </a:rPr>
              <a:t>玛盘式刹车片特点</a:t>
            </a:r>
          </a:p>
        </p:txBody>
      </p:sp>
      <p:sp>
        <p:nvSpPr>
          <p:cNvPr id="132" name="TextBox 132"/>
          <p:cNvSpPr txBox="1"/>
          <p:nvPr/>
        </p:nvSpPr>
        <p:spPr>
          <a:xfrm>
            <a:off x="1273810" y="1681201"/>
            <a:ext cx="2431649" cy="14966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 marL="0" indent="49530">
              <a:lnSpc>
                <a:spcPct val="100000"/>
              </a:lnSpc>
            </a:pPr>
            <a:r>
              <a:rPr lang="en-US" altLang="zh-CN" sz="1400" spc="30" b="1" dirty="0">
                <a:solidFill>
                  <a:srgbClr val="000000"/>
                </a:solidFill>
                <a:latin typeface="Arial"/>
                <a:ea typeface="Arial"/>
              </a:rPr>
              <a:t>1</a:t>
            </a:r>
            <a:r>
              <a:rPr lang="zh-CN" altLang="en-US" sz="1400" spc="55" b="1" dirty="0">
                <a:solidFill>
                  <a:srgbClr val="000000"/>
                </a:solidFill>
                <a:latin typeface="微软雅黑"/>
                <a:ea typeface="微软雅黑"/>
              </a:rPr>
              <a:t>、</a:t>
            </a:r>
            <a:r>
              <a:rPr lang="zh-CN" altLang="en-US" sz="1400" spc="60" dirty="0">
                <a:solidFill>
                  <a:srgbClr val="000000"/>
                </a:solidFill>
                <a:latin typeface="微软雅黑"/>
                <a:ea typeface="微软雅黑"/>
              </a:rPr>
              <a:t>玛速玛</a:t>
            </a:r>
            <a:r>
              <a:rPr lang="zh-CN" altLang="en-US" sz="1400" spc="55" dirty="0">
                <a:solidFill>
                  <a:srgbClr val="000000"/>
                </a:solidFill>
                <a:latin typeface="微软雅黑"/>
                <a:ea typeface="微软雅黑"/>
              </a:rPr>
              <a:t>刹车片系列是采用</a:t>
            </a:r>
            <a:r>
              <a:rPr lang="zh-CN" altLang="en-US" sz="1400" spc="110" dirty="0">
                <a:solidFill>
                  <a:srgbClr val="000000"/>
                </a:solidFill>
                <a:latin typeface="微软雅黑"/>
                <a:ea typeface="微软雅黑"/>
              </a:rPr>
              <a:t>国际先进配方</a:t>
            </a:r>
            <a:r>
              <a:rPr lang="en-US" altLang="zh-CN" sz="1400" spc="60" dirty="0">
                <a:solidFill>
                  <a:srgbClr val="000000"/>
                </a:solidFill>
                <a:latin typeface="Arial"/>
                <a:ea typeface="Arial"/>
              </a:rPr>
              <a:t>(</a:t>
            </a:r>
            <a:r>
              <a:rPr lang="zh-CN" altLang="en-US" sz="1400" spc="120" dirty="0">
                <a:solidFill>
                  <a:srgbClr val="000000"/>
                </a:solidFill>
                <a:latin typeface="微软雅黑"/>
                <a:ea typeface="微软雅黑"/>
              </a:rPr>
              <a:t>超静音</a:t>
            </a:r>
            <a:r>
              <a:rPr lang="zh-CN" altLang="en-US" sz="1400" spc="110" dirty="0">
                <a:solidFill>
                  <a:srgbClr val="000000"/>
                </a:solidFill>
                <a:latin typeface="微软雅黑"/>
                <a:ea typeface="微软雅黑"/>
              </a:rPr>
              <a:t>陶瓷配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方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,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生产严格执行国标</a:t>
            </a:r>
            <a:r>
              <a:rPr lang="en-US" altLang="zh-CN" sz="1400" spc="5" dirty="0">
                <a:solidFill>
                  <a:srgbClr val="000000"/>
                </a:solidFill>
                <a:latin typeface="Arial"/>
                <a:ea typeface="Arial"/>
              </a:rPr>
              <a:t>GB57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63-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20" dirty="0">
                <a:solidFill>
                  <a:srgbClr val="000000"/>
                </a:solidFill>
                <a:latin typeface="Arial"/>
                <a:ea typeface="Arial"/>
              </a:rPr>
              <a:t>2008(</a:t>
            </a:r>
            <a:r>
              <a:rPr lang="zh-CN" altLang="en-US" sz="1400" spc="50" dirty="0">
                <a:solidFill>
                  <a:srgbClr val="000000"/>
                </a:solidFill>
                <a:latin typeface="微软雅黑"/>
                <a:ea typeface="微软雅黑"/>
              </a:rPr>
              <a:t>汽车制动器衬片</a:t>
            </a:r>
            <a:r>
              <a:rPr lang="en-US" altLang="zh-CN" sz="1400" spc="25" dirty="0">
                <a:solidFill>
                  <a:srgbClr val="000000"/>
                </a:solidFill>
                <a:latin typeface="Arial"/>
                <a:ea typeface="Arial"/>
              </a:rPr>
              <a:t>)</a:t>
            </a:r>
            <a:r>
              <a:rPr lang="zh-CN" altLang="en-US" sz="1400" spc="44" dirty="0">
                <a:solidFill>
                  <a:srgbClr val="000000"/>
                </a:solidFill>
                <a:latin typeface="微软雅黑"/>
                <a:ea typeface="微软雅黑"/>
              </a:rPr>
              <a:t>技术标</a:t>
            </a:r>
            <a:r>
              <a:rPr lang="zh-CN" altLang="en-US" sz="1400" spc="40" dirty="0">
                <a:solidFill>
                  <a:srgbClr val="000000"/>
                </a:solidFill>
                <a:latin typeface="微软雅黑"/>
                <a:ea typeface="微软雅黑"/>
              </a:rPr>
              <a:t>准</a:t>
            </a:r>
            <a:r>
              <a:rPr lang="en-US" altLang="zh-CN" sz="1400" spc="15" dirty="0">
                <a:solidFill>
                  <a:srgbClr val="000000"/>
                </a:solidFill>
                <a:latin typeface="Arial"/>
                <a:ea typeface="Arial"/>
              </a:rPr>
              <a:t>,</a:t>
            </a:r>
            <a:r>
              <a:rPr lang="en-US" altLang="zh-CN" sz="14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zh-CN" altLang="en-US" sz="1400" spc="40" dirty="0">
                <a:solidFill>
                  <a:srgbClr val="000000"/>
                </a:solidFill>
                <a:latin typeface="微软雅黑"/>
                <a:ea typeface="微软雅黑"/>
              </a:rPr>
              <a:t>最新</a:t>
            </a:r>
            <a:r>
              <a:rPr lang="en-US" altLang="zh-CN" sz="1400" spc="25" dirty="0">
                <a:solidFill>
                  <a:srgbClr val="000000"/>
                </a:solidFill>
                <a:latin typeface="Arial"/>
                <a:ea typeface="Arial"/>
              </a:rPr>
              <a:t>2018</a:t>
            </a:r>
            <a:r>
              <a:rPr lang="zh-CN" altLang="en-US" sz="1400" spc="40" dirty="0">
                <a:solidFill>
                  <a:srgbClr val="000000"/>
                </a:solidFill>
                <a:latin typeface="微软雅黑"/>
                <a:ea typeface="微软雅黑"/>
              </a:rPr>
              <a:t>升级产品为</a:t>
            </a:r>
            <a:r>
              <a:rPr lang="en-US" altLang="zh-CN" sz="1400" spc="34" dirty="0">
                <a:solidFill>
                  <a:srgbClr val="000000"/>
                </a:solidFill>
                <a:latin typeface="Arial"/>
                <a:ea typeface="Arial"/>
              </a:rPr>
              <a:t>n1</a:t>
            </a:r>
            <a:r>
              <a:rPr lang="zh-CN" altLang="en-US" sz="1400" spc="40" dirty="0">
                <a:solidFill>
                  <a:srgbClr val="000000"/>
                </a:solidFill>
                <a:latin typeface="微软雅黑"/>
                <a:ea typeface="微软雅黑"/>
              </a:rPr>
              <a:t>配</a:t>
            </a:r>
            <a:r>
              <a:rPr lang="zh-CN" altLang="en-US" sz="1400" spc="40" dirty="0">
                <a:solidFill>
                  <a:srgbClr val="000000"/>
                </a:solidFill>
                <a:latin typeface="微软雅黑"/>
                <a:ea typeface="微软雅黑"/>
              </a:rPr>
              <a:t>方系列</a:t>
            </a:r>
            <a:r>
              <a:rPr lang="zh-CN" altLang="en-US" sz="1400" spc="34" dirty="0">
                <a:solidFill>
                  <a:srgbClr val="000000"/>
                </a:solidFill>
                <a:latin typeface="微软雅黑"/>
                <a:ea typeface="微软雅黑"/>
              </a:rPr>
              <a:t>产品，继承了已有产品</a:t>
            </a:r>
            <a:r>
              <a:rPr lang="zh-CN" altLang="en-US" sz="1400" spc="-5" dirty="0">
                <a:solidFill>
                  <a:srgbClr val="000000"/>
                </a:solidFill>
                <a:latin typeface="微软雅黑"/>
                <a:ea typeface="微软雅黑"/>
              </a:rPr>
              <a:t>特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点重点解决了噪音，粉尘。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4137659" y="1788065"/>
            <a:ext cx="2352675" cy="1283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 marL="0" indent="99059">
              <a:lnSpc>
                <a:spcPct val="100000"/>
              </a:lnSpc>
            </a:pPr>
            <a:r>
              <a:rPr lang="en-US" altLang="zh-CN" sz="1400" spc="34" b="1" dirty="0">
                <a:solidFill>
                  <a:srgbClr val="000000"/>
                </a:solidFill>
                <a:latin typeface="Arial"/>
                <a:ea typeface="Arial"/>
              </a:rPr>
              <a:t>2</a:t>
            </a:r>
            <a:r>
              <a:rPr lang="zh-CN" altLang="en-US" sz="1400" spc="64" b="1" dirty="0">
                <a:solidFill>
                  <a:srgbClr val="000000"/>
                </a:solidFill>
                <a:latin typeface="微软雅黑"/>
                <a:ea typeface="微软雅黑"/>
              </a:rPr>
              <a:t>、</a:t>
            </a:r>
            <a:r>
              <a:rPr lang="zh-CN" altLang="en-US" sz="1400" spc="64" dirty="0">
                <a:solidFill>
                  <a:srgbClr val="000000"/>
                </a:solidFill>
                <a:latin typeface="微软雅黑"/>
                <a:ea typeface="微软雅黑"/>
              </a:rPr>
              <a:t>玛速玛</a:t>
            </a:r>
            <a:r>
              <a:rPr lang="en-US" altLang="zh-CN" sz="1400" spc="40" dirty="0">
                <a:solidFill>
                  <a:srgbClr val="000000"/>
                </a:solidFill>
                <a:latin typeface="Arial"/>
                <a:ea typeface="Arial"/>
              </a:rPr>
              <a:t>x1</a:t>
            </a:r>
            <a:r>
              <a:rPr lang="zh-CN" altLang="en-US" sz="1400" spc="64" dirty="0">
                <a:solidFill>
                  <a:srgbClr val="000000"/>
                </a:solidFill>
                <a:latin typeface="微软雅黑"/>
                <a:ea typeface="微软雅黑"/>
              </a:rPr>
              <a:t>配方特点</a:t>
            </a:r>
            <a:r>
              <a:rPr lang="zh-CN" altLang="en-US" sz="1400" spc="145" dirty="0">
                <a:solidFill>
                  <a:srgbClr val="000000"/>
                </a:solidFill>
                <a:latin typeface="微软雅黑"/>
                <a:cs typeface="微软雅黑"/>
              </a:rPr>
              <a:t> </a:t>
            </a:r>
            <a:r>
              <a:rPr lang="zh-CN" altLang="en-US" sz="1400" spc="69" dirty="0">
                <a:solidFill>
                  <a:srgbClr val="000000"/>
                </a:solidFill>
                <a:latin typeface="微软雅黑"/>
                <a:ea typeface="微软雅黑"/>
              </a:rPr>
              <a:t>制动</a:t>
            </a:r>
            <a:r>
              <a:rPr lang="zh-CN" altLang="en-US" sz="1400" spc="15" dirty="0">
                <a:solidFill>
                  <a:srgbClr val="000000"/>
                </a:solidFill>
                <a:latin typeface="微软雅黑"/>
                <a:ea typeface="微软雅黑"/>
              </a:rPr>
              <a:t>性能优异，高温性能是</a:t>
            </a:r>
            <a:r>
              <a:rPr lang="zh-CN" altLang="en-US" sz="1400" spc="10" dirty="0">
                <a:solidFill>
                  <a:srgbClr val="000000"/>
                </a:solidFill>
                <a:latin typeface="微软雅黑"/>
                <a:ea typeface="微软雅黑"/>
              </a:rPr>
              <a:t>在特定</a:t>
            </a:r>
            <a:r>
              <a:rPr lang="zh-CN" altLang="en-US" sz="1400" spc="15" dirty="0">
                <a:solidFill>
                  <a:srgbClr val="000000"/>
                </a:solidFill>
                <a:latin typeface="微软雅黑"/>
                <a:ea typeface="微软雅黑"/>
              </a:rPr>
              <a:t>环境中体验出来的，如</a:t>
            </a:r>
            <a:r>
              <a:rPr lang="zh-CN" altLang="en-US" sz="1400" spc="10" dirty="0">
                <a:solidFill>
                  <a:srgbClr val="000000"/>
                </a:solidFill>
                <a:latin typeface="微软雅黑"/>
                <a:ea typeface="微软雅黑"/>
              </a:rPr>
              <a:t>云南路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试连续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20</a:t>
            </a:r>
            <a:r>
              <a:rPr lang="zh-CN" altLang="en-US" sz="1400" spc="-5" dirty="0">
                <a:solidFill>
                  <a:srgbClr val="000000"/>
                </a:solidFill>
                <a:latin typeface="微软雅黑"/>
                <a:ea typeface="微软雅黑"/>
              </a:rPr>
              <a:t>次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制动，温度达到了</a:t>
            </a:r>
          </a:p>
          <a:p>
            <a:pPr hangingPunct="0" marL="0">
              <a:lnSpc>
                <a:spcPct val="100000"/>
              </a:lnSpc>
            </a:pPr>
            <a:r>
              <a:rPr lang="en-US" altLang="zh-CN" sz="1400" spc="25" dirty="0">
                <a:solidFill>
                  <a:srgbClr val="000000"/>
                </a:solidFill>
                <a:latin typeface="Arial"/>
                <a:ea typeface="Arial"/>
              </a:rPr>
              <a:t>570</a:t>
            </a:r>
            <a:r>
              <a:rPr lang="zh-CN" altLang="en-US" sz="1400" spc="55" dirty="0">
                <a:solidFill>
                  <a:srgbClr val="000000"/>
                </a:solidFill>
                <a:latin typeface="微软雅黑"/>
                <a:ea typeface="微软雅黑"/>
              </a:rPr>
              <a:t>多度，</a:t>
            </a:r>
            <a:r>
              <a:rPr lang="zh-CN" altLang="en-US" sz="1400" spc="50" dirty="0">
                <a:solidFill>
                  <a:srgbClr val="000000"/>
                </a:solidFill>
                <a:latin typeface="微软雅黑"/>
                <a:ea typeface="微软雅黑"/>
              </a:rPr>
              <a:t>也令配方工程师感</a:t>
            </a:r>
            <a:r>
              <a:rPr lang="zh-CN" altLang="en-US" sz="1400" spc="-5" dirty="0">
                <a:solidFill>
                  <a:srgbClr val="000000"/>
                </a:solidFill>
                <a:latin typeface="微软雅黑"/>
                <a:ea typeface="微软雅黑"/>
              </a:rPr>
              <a:t>到惊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讶，怎么测试到的？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7023734" y="1788624"/>
            <a:ext cx="4020184" cy="1283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85090">
              <a:lnSpc>
                <a:spcPct val="100000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Arial"/>
                <a:ea typeface="Arial"/>
              </a:rPr>
              <a:t>3</a:t>
            </a:r>
            <a:r>
              <a:rPr lang="en-US" altLang="zh-CN" sz="1400" spc="-5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zh-CN" altLang="en-US" sz="1400" b="1" dirty="0">
                <a:solidFill>
                  <a:srgbClr val="000000"/>
                </a:solidFill>
                <a:latin typeface="微软雅黑"/>
                <a:ea typeface="微软雅黑"/>
              </a:rPr>
              <a:t>、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玛速玛盘式刹车片是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FF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级别；指定摩擦系数；</a:t>
            </a:r>
          </a:p>
          <a:p>
            <a:pPr marL="0">
              <a:lnSpc>
                <a:spcPct val="10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最新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2018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升级产品为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n1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配方</a:t>
            </a:r>
            <a:r>
              <a:rPr lang="zh-CN" altLang="en-US" sz="1400" spc="-5" dirty="0">
                <a:solidFill>
                  <a:srgbClr val="000000"/>
                </a:solidFill>
                <a:latin typeface="微软雅黑"/>
                <a:cs typeface="微软雅黑"/>
              </a:rPr>
              <a:t> </a:t>
            </a:r>
            <a:r>
              <a:rPr lang="zh-CN" altLang="en-US" sz="1400" spc="5" dirty="0">
                <a:solidFill>
                  <a:srgbClr val="000000"/>
                </a:solidFill>
                <a:latin typeface="微软雅黑"/>
                <a:ea typeface="微软雅黑"/>
              </a:rPr>
              <a:t>和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x1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配方；</a:t>
            </a:r>
          </a:p>
          <a:p>
            <a:pPr hangingPunct="0" marL="0">
              <a:lnSpc>
                <a:spcPct val="100000"/>
              </a:lnSpc>
            </a:pPr>
            <a:r>
              <a:rPr lang="en-US" altLang="zh-CN" sz="1400" spc="30" dirty="0">
                <a:solidFill>
                  <a:srgbClr val="000000"/>
                </a:solidFill>
                <a:latin typeface="Arial"/>
                <a:ea typeface="Arial"/>
              </a:rPr>
              <a:t>N1</a:t>
            </a:r>
            <a:r>
              <a:rPr lang="en-US" altLang="zh-CN" sz="14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zh-CN" altLang="en-US" sz="1400" spc="44" dirty="0">
                <a:solidFill>
                  <a:srgbClr val="000000"/>
                </a:solidFill>
                <a:latin typeface="微软雅黑"/>
                <a:ea typeface="微软雅黑"/>
              </a:rPr>
              <a:t>配方指定磨擦系数</a:t>
            </a:r>
            <a:r>
              <a:rPr lang="en-US" altLang="zh-CN" sz="1400" spc="64" dirty="0">
                <a:solidFill>
                  <a:srgbClr val="000000"/>
                </a:solidFill>
                <a:latin typeface="Arial"/>
                <a:ea typeface="Arial"/>
              </a:rPr>
              <a:t>0</a:t>
            </a:r>
            <a:r>
              <a:rPr lang="zh-CN" altLang="en-US" sz="1400" spc="10" dirty="0">
                <a:solidFill>
                  <a:srgbClr val="000000"/>
                </a:solidFill>
                <a:latin typeface="微软雅黑"/>
                <a:ea typeface="微软雅黑"/>
              </a:rPr>
              <a:t>.</a:t>
            </a:r>
            <a:r>
              <a:rPr lang="en-US" altLang="zh-CN" sz="1400" spc="25" dirty="0">
                <a:solidFill>
                  <a:srgbClr val="000000"/>
                </a:solidFill>
                <a:latin typeface="Arial"/>
                <a:ea typeface="Arial"/>
              </a:rPr>
              <a:t>36</a:t>
            </a:r>
            <a:r>
              <a:rPr lang="zh-CN" altLang="en-US" sz="1400" spc="55" dirty="0">
                <a:solidFill>
                  <a:srgbClr val="000000"/>
                </a:solidFill>
                <a:latin typeface="微软雅黑"/>
                <a:ea typeface="微软雅黑"/>
              </a:rPr>
              <a:t>：</a:t>
            </a:r>
            <a:r>
              <a:rPr lang="zh-CN" altLang="en-US" sz="1400" spc="15" dirty="0">
                <a:solidFill>
                  <a:srgbClr val="000000"/>
                </a:solidFill>
                <a:latin typeface="微软雅黑"/>
                <a:cs typeface="微软雅黑"/>
              </a:rPr>
              <a:t> </a:t>
            </a:r>
            <a:r>
              <a:rPr lang="zh-CN" altLang="en-US" sz="1400" spc="50" dirty="0">
                <a:solidFill>
                  <a:srgbClr val="000000"/>
                </a:solidFill>
                <a:latin typeface="微软雅黑"/>
                <a:ea typeface="微软雅黑"/>
              </a:rPr>
              <a:t>低噪音，少粉尘，</a:t>
            </a:r>
            <a:br/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制动效果好</a:t>
            </a:r>
            <a:r>
              <a:rPr lang="zh-CN" altLang="en-US" sz="1400" spc="-5" dirty="0">
                <a:solidFill>
                  <a:srgbClr val="000000"/>
                </a:solidFill>
                <a:latin typeface="微软雅黑"/>
                <a:cs typeface="微软雅黑"/>
              </a:rPr>
              <a:t> 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，主要升级后解决噪音和粉尘；</a:t>
            </a:r>
          </a:p>
          <a:p>
            <a:pPr hangingPunct="0" marL="0">
              <a:lnSpc>
                <a:spcPct val="10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X1</a:t>
            </a:r>
            <a:r>
              <a:rPr lang="en-US" altLang="zh-CN" sz="14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zh-CN" altLang="en-US" sz="1400" spc="5" dirty="0">
                <a:solidFill>
                  <a:srgbClr val="000000"/>
                </a:solidFill>
                <a:latin typeface="微软雅黑"/>
                <a:ea typeface="微软雅黑"/>
              </a:rPr>
              <a:t>配方指定摩擦系数</a:t>
            </a:r>
            <a:r>
              <a:rPr lang="en-US" altLang="zh-CN" sz="1400" spc="10" dirty="0">
                <a:solidFill>
                  <a:srgbClr val="000000"/>
                </a:solidFill>
                <a:latin typeface="Arial"/>
                <a:ea typeface="Arial"/>
              </a:rPr>
              <a:t>0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.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38</a:t>
            </a:r>
            <a:r>
              <a:rPr lang="zh-CN" altLang="en-US" sz="1400" spc="10" dirty="0">
                <a:solidFill>
                  <a:srgbClr val="000000"/>
                </a:solidFill>
                <a:latin typeface="微软雅黑"/>
                <a:ea typeface="微软雅黑"/>
              </a:rPr>
              <a:t>：</a:t>
            </a:r>
            <a:r>
              <a:rPr lang="zh-CN" altLang="en-US" sz="1400" spc="5" dirty="0">
                <a:solidFill>
                  <a:srgbClr val="000000"/>
                </a:solidFill>
                <a:latin typeface="微软雅黑"/>
                <a:ea typeface="微软雅黑"/>
              </a:rPr>
              <a:t>摩擦系数稳定，微粉</a:t>
            </a:r>
            <a:br/>
            <a:r>
              <a:rPr lang="zh-CN" altLang="en-US" sz="1400" spc="-5" dirty="0">
                <a:solidFill>
                  <a:srgbClr val="000000"/>
                </a:solidFill>
                <a:latin typeface="微软雅黑"/>
                <a:ea typeface="微软雅黑"/>
              </a:rPr>
              <a:t>尘，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适用云贵川等要求性能的城市。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8940165" y="4051969"/>
            <a:ext cx="1993900" cy="1691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9583"/>
              </a:lnSpc>
            </a:pPr>
            <a:r>
              <a:rPr lang="zh-CN" altLang="en-US" sz="1200" spc="-5" dirty="0">
                <a:solidFill>
                  <a:srgbClr val="fe0000"/>
                </a:solidFill>
                <a:latin typeface="微软雅黑"/>
                <a:ea typeface="微软雅黑"/>
              </a:rPr>
              <a:t>下方</a:t>
            </a:r>
            <a:r>
              <a:rPr lang="zh-CN" altLang="en-US" sz="1200" dirty="0">
                <a:solidFill>
                  <a:srgbClr val="fe0000"/>
                </a:solidFill>
                <a:latin typeface="微软雅黑"/>
                <a:ea typeface="微软雅黑"/>
              </a:rPr>
              <a:t>为升级前产品配方方号：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00"/>
              </a:lnSpc>
            </a:pPr>
            <a:endParaRPr lang="en-US" dirty="0" smtClean="0"/>
          </a:p>
          <a:p>
            <a:pPr hangingPunct="0" marL="0">
              <a:lnSpc>
                <a:spcPct val="139583"/>
              </a:lnSpc>
            </a:pPr>
            <a:r>
              <a:rPr lang="zh-CN" altLang="en-US" sz="1200" dirty="0">
                <a:solidFill>
                  <a:srgbClr val="fe0000"/>
                </a:solidFill>
                <a:latin typeface="微软雅黑"/>
                <a:ea typeface="微软雅黑"/>
              </a:rPr>
              <a:t>CP9</a:t>
            </a:r>
            <a:r>
              <a:rPr lang="zh-CN" altLang="en-US" sz="1200" dirty="0">
                <a:solidFill>
                  <a:srgbClr val="fe0000"/>
                </a:solidFill>
                <a:latin typeface="微软雅黑"/>
                <a:ea typeface="微软雅黑"/>
              </a:rPr>
              <a:t>配方指定摩擦系数</a:t>
            </a:r>
            <a:r>
              <a:rPr lang="zh-CN" altLang="en-US" sz="1200" spc="10" dirty="0">
                <a:solidFill>
                  <a:srgbClr val="fe0000"/>
                </a:solidFill>
                <a:latin typeface="微软雅黑"/>
                <a:ea typeface="微软雅黑"/>
              </a:rPr>
              <a:t>0.</a:t>
            </a:r>
            <a:r>
              <a:rPr lang="zh-CN" altLang="en-US" sz="1200" dirty="0">
                <a:solidFill>
                  <a:srgbClr val="fe0000"/>
                </a:solidFill>
                <a:latin typeface="微软雅黑"/>
                <a:ea typeface="微软雅黑"/>
              </a:rPr>
              <a:t>40</a:t>
            </a:r>
            <a:r>
              <a:rPr lang="zh-CN" altLang="en-US" sz="1200" dirty="0">
                <a:solidFill>
                  <a:srgbClr val="fe0000"/>
                </a:solidFill>
                <a:latin typeface="微软雅黑"/>
                <a:cs typeface="微软雅黑"/>
              </a:rPr>
              <a:t> </a:t>
            </a:r>
            <a:r>
              <a:rPr lang="zh-CN" altLang="en-US" sz="1200" dirty="0">
                <a:solidFill>
                  <a:srgbClr val="fe0000"/>
                </a:solidFill>
                <a:latin typeface="微软雅黑"/>
                <a:ea typeface="微软雅黑"/>
              </a:rPr>
              <a:t>CP9A</a:t>
            </a:r>
            <a:r>
              <a:rPr lang="zh-CN" altLang="en-US" sz="1200" spc="-5" dirty="0">
                <a:solidFill>
                  <a:srgbClr val="fe0000"/>
                </a:solidFill>
                <a:latin typeface="微软雅黑"/>
                <a:ea typeface="微软雅黑"/>
              </a:rPr>
              <a:t>配方指定摩擦系数</a:t>
            </a:r>
            <a:r>
              <a:rPr lang="zh-CN" altLang="en-US" sz="1200" spc="-5" dirty="0">
                <a:solidFill>
                  <a:srgbClr val="fe0000"/>
                </a:solidFill>
                <a:latin typeface="微软雅黑"/>
                <a:ea typeface="微软雅黑"/>
              </a:rPr>
              <a:t>0</a:t>
            </a:r>
            <a:r>
              <a:rPr lang="zh-CN" altLang="en-US" sz="1200" dirty="0">
                <a:solidFill>
                  <a:srgbClr val="fe0000"/>
                </a:solidFill>
                <a:latin typeface="微软雅黑"/>
                <a:ea typeface="微软雅黑"/>
              </a:rPr>
              <a:t>.41</a:t>
            </a:r>
            <a:r>
              <a:rPr lang="zh-CN" altLang="en-US" sz="1200" dirty="0">
                <a:solidFill>
                  <a:srgbClr val="fe0000"/>
                </a:solidFill>
                <a:latin typeface="微软雅黑"/>
                <a:cs typeface="微软雅黑"/>
              </a:rPr>
              <a:t> </a:t>
            </a:r>
            <a:r>
              <a:rPr lang="zh-CN" altLang="en-US" sz="1200" dirty="0">
                <a:solidFill>
                  <a:srgbClr val="fe0000"/>
                </a:solidFill>
                <a:latin typeface="微软雅黑"/>
                <a:ea typeface="微软雅黑"/>
              </a:rPr>
              <a:t>CP16</a:t>
            </a:r>
            <a:r>
              <a:rPr lang="zh-CN" altLang="en-US" sz="1200" dirty="0">
                <a:solidFill>
                  <a:srgbClr val="fe0000"/>
                </a:solidFill>
                <a:latin typeface="微软雅黑"/>
                <a:ea typeface="微软雅黑"/>
              </a:rPr>
              <a:t>配方指定摩擦系数</a:t>
            </a:r>
            <a:r>
              <a:rPr lang="zh-CN" altLang="en-US" sz="1200" spc="10" dirty="0">
                <a:solidFill>
                  <a:srgbClr val="fe0000"/>
                </a:solidFill>
                <a:latin typeface="微软雅黑"/>
                <a:ea typeface="微软雅黑"/>
              </a:rPr>
              <a:t>0.</a:t>
            </a:r>
            <a:r>
              <a:rPr lang="zh-CN" altLang="en-US" sz="1200" dirty="0">
                <a:solidFill>
                  <a:srgbClr val="fe0000"/>
                </a:solidFill>
                <a:latin typeface="微软雅黑"/>
                <a:ea typeface="微软雅黑"/>
              </a:rPr>
              <a:t>44</a:t>
            </a:r>
            <a:r>
              <a:rPr lang="zh-CN" altLang="en-US" sz="1200" dirty="0">
                <a:solidFill>
                  <a:srgbClr val="fe0000"/>
                </a:solidFill>
                <a:latin typeface="微软雅黑"/>
                <a:ea typeface="微软雅黑"/>
              </a:rPr>
              <a:t>少金属</a:t>
            </a:r>
            <a:r>
              <a:rPr lang="zh-CN" altLang="en-US" sz="1200" dirty="0">
                <a:solidFill>
                  <a:srgbClr val="fe0000"/>
                </a:solidFill>
                <a:latin typeface="微软雅黑"/>
                <a:ea typeface="微软雅黑"/>
              </a:rPr>
              <a:t>-B</a:t>
            </a:r>
            <a:r>
              <a:rPr lang="zh-CN" altLang="en-US" sz="1200" spc="-5" dirty="0">
                <a:solidFill>
                  <a:srgbClr val="fe0000"/>
                </a:solidFill>
                <a:latin typeface="微软雅黑"/>
                <a:ea typeface="微软雅黑"/>
              </a:rPr>
              <a:t>配方</a:t>
            </a:r>
            <a:r>
              <a:rPr lang="zh-CN" altLang="en-US" sz="1200" dirty="0">
                <a:solidFill>
                  <a:srgbClr val="fe0000"/>
                </a:solidFill>
                <a:latin typeface="微软雅黑"/>
                <a:ea typeface="微软雅黑"/>
              </a:rPr>
              <a:t>指定摩擦系数</a:t>
            </a:r>
          </a:p>
          <a:p>
            <a:pPr marL="0" indent="46989">
              <a:lnSpc>
                <a:spcPct val="109583"/>
              </a:lnSpc>
            </a:pPr>
            <a:r>
              <a:rPr lang="zh-CN" altLang="en-US" sz="1200" dirty="0">
                <a:solidFill>
                  <a:srgbClr val="fe0000"/>
                </a:solidFill>
                <a:latin typeface="微软雅黑"/>
                <a:ea typeface="微软雅黑"/>
              </a:rPr>
              <a:t>0.38</a:t>
            </a:r>
            <a:r>
              <a:rPr lang="zh-CN" altLang="en-US" sz="1200" dirty="0">
                <a:solidFill>
                  <a:srgbClr val="fe0000"/>
                </a:solidFill>
                <a:latin typeface="微软雅黑"/>
                <a:ea typeface="微软雅黑"/>
              </a:rPr>
              <a:t>适合于国产车经济车型</a:t>
            </a:r>
            <a:r>
              <a:rPr lang="zh-CN" altLang="en-US" sz="1200" spc="-5" dirty="0">
                <a:solidFill>
                  <a:srgbClr val="fe0000"/>
                </a:solidFill>
                <a:latin typeface="微软雅黑"/>
                <a:ea typeface="微软雅黑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137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379" y="0"/>
            <a:ext cx="8770620" cy="6858000"/>
          </a:xfrm>
          <a:prstGeom prst="rect">
            <a:avLst/>
          </a:prstGeom>
        </p:spPr>
      </p:pic>
      <p:sp>
        <p:nvSpPr>
          <p:cNvPr id="137" name="Freeform 137"> 
				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138"> 
				</p:cNvPr>
          <p:cNvSpPr/>
          <p:nvPr/>
        </p:nvSpPr>
        <p:spPr>
          <a:xfrm>
            <a:off x="2051050" y="3181350"/>
            <a:ext cx="3778250" cy="6350"/>
          </a:xfrm>
          <a:custGeom>
            <a:avLst/>
            <a:gdLst>
              <a:gd name="connsiteX0" fmla="*/ 6985 w 3778250"/>
              <a:gd name="connsiteY0" fmla="*/ 15239 h 6350"/>
              <a:gd name="connsiteX1" fmla="*/ 3789679 w 3778250"/>
              <a:gd name="connsiteY1" fmla="*/ 15239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78250" h="6350">
                <a:moveTo>
                  <a:pt x="6985" y="15239"/>
                </a:moveTo>
                <a:lnTo>
                  <a:pt x="3789679" y="15239"/>
                </a:lnTo>
              </a:path>
            </a:pathLst>
          </a:custGeom>
          <a:ln w="10667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139"> 
				</p:cNvPr>
          <p:cNvSpPr/>
          <p:nvPr/>
        </p:nvSpPr>
        <p:spPr>
          <a:xfrm>
            <a:off x="2051050" y="3448050"/>
            <a:ext cx="4387850" cy="6350"/>
          </a:xfrm>
          <a:custGeom>
            <a:avLst/>
            <a:gdLst>
              <a:gd name="connsiteX0" fmla="*/ 6985 w 4387850"/>
              <a:gd name="connsiteY0" fmla="*/ 16509 h 6350"/>
              <a:gd name="connsiteX1" fmla="*/ 4391659 w 4387850"/>
              <a:gd name="connsiteY1" fmla="*/ 16509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87850" h="6350">
                <a:moveTo>
                  <a:pt x="6985" y="16509"/>
                </a:moveTo>
                <a:lnTo>
                  <a:pt x="4391659" y="16509"/>
                </a:lnTo>
              </a:path>
            </a:pathLst>
          </a:custGeom>
          <a:ln w="10667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 140"> 
				</p:cNvPr>
          <p:cNvSpPr/>
          <p:nvPr/>
        </p:nvSpPr>
        <p:spPr>
          <a:xfrm>
            <a:off x="2051050" y="3714750"/>
            <a:ext cx="3663950" cy="6350"/>
          </a:xfrm>
          <a:custGeom>
            <a:avLst/>
            <a:gdLst>
              <a:gd name="connsiteX0" fmla="*/ 6985 w 3663950"/>
              <a:gd name="connsiteY0" fmla="*/ 17779 h 6350"/>
              <a:gd name="connsiteX1" fmla="*/ 3665220 w 3663950"/>
              <a:gd name="connsiteY1" fmla="*/ 17779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63950" h="6350">
                <a:moveTo>
                  <a:pt x="6985" y="17779"/>
                </a:moveTo>
                <a:lnTo>
                  <a:pt x="3665220" y="17779"/>
                </a:lnTo>
              </a:path>
            </a:pathLst>
          </a:custGeom>
          <a:ln w="10667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141"> 
				</p:cNvPr>
          <p:cNvSpPr/>
          <p:nvPr/>
        </p:nvSpPr>
        <p:spPr>
          <a:xfrm>
            <a:off x="2051050" y="3994150"/>
            <a:ext cx="3473450" cy="6350"/>
          </a:xfrm>
          <a:custGeom>
            <a:avLst/>
            <a:gdLst>
              <a:gd name="connsiteX0" fmla="*/ 6985 w 3473450"/>
              <a:gd name="connsiteY0" fmla="*/ 6350 h 6350"/>
              <a:gd name="connsiteX1" fmla="*/ 3474720 w 3473450"/>
              <a:gd name="connsiteY1" fmla="*/ 6350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73450" h="6350">
                <a:moveTo>
                  <a:pt x="6985" y="6350"/>
                </a:moveTo>
                <a:lnTo>
                  <a:pt x="3474720" y="6350"/>
                </a:lnTo>
              </a:path>
            </a:pathLst>
          </a:custGeom>
          <a:ln w="10667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 142"> 
				</p:cNvPr>
          <p:cNvSpPr/>
          <p:nvPr/>
        </p:nvSpPr>
        <p:spPr>
          <a:xfrm>
            <a:off x="2051050" y="5861050"/>
            <a:ext cx="6127750" cy="6350"/>
          </a:xfrm>
          <a:custGeom>
            <a:avLst/>
            <a:gdLst>
              <a:gd name="connsiteX0" fmla="*/ 6985 w 6127750"/>
              <a:gd name="connsiteY0" fmla="*/ 15240 h 6350"/>
              <a:gd name="connsiteX1" fmla="*/ 6133465 w 6127750"/>
              <a:gd name="connsiteY1" fmla="*/ 15240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27750" h="6350">
                <a:moveTo>
                  <a:pt x="6985" y="15240"/>
                </a:moveTo>
                <a:lnTo>
                  <a:pt x="6133465" y="15240"/>
                </a:lnTo>
              </a:path>
            </a:pathLst>
          </a:custGeom>
          <a:ln w="10667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4" name="Picture 144">
					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" y="312420"/>
            <a:ext cx="1577340" cy="2522220"/>
          </a:xfrm>
          <a:prstGeom prst="rect">
            <a:avLst/>
          </a:prstGeom>
        </p:spPr>
      </p:pic>
      <p:sp>
        <p:nvSpPr>
          <p:cNvPr id="144" name="TextBox 144"/>
          <p:cNvSpPr txBox="1"/>
          <p:nvPr/>
        </p:nvSpPr>
        <p:spPr>
          <a:xfrm>
            <a:off x="1518691" y="582344"/>
            <a:ext cx="7268439" cy="5575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b="1" dirty="0">
                <a:solidFill>
                  <a:srgbClr val="fe7c00"/>
                </a:solidFill>
                <a:latin typeface="Calibri"/>
                <a:ea typeface="Calibri"/>
              </a:rPr>
              <a:t>MK</a:t>
            </a:r>
            <a:r>
              <a:rPr lang="zh-CN" altLang="en-US" sz="3200" spc="-5" b="1" dirty="0">
                <a:solidFill>
                  <a:srgbClr val="fe7c00"/>
                </a:solidFill>
                <a:latin typeface="微软雅黑"/>
                <a:ea typeface="微软雅黑"/>
              </a:rPr>
              <a:t>玛速</a:t>
            </a:r>
            <a:r>
              <a:rPr lang="zh-CN" altLang="en-US" sz="3200" b="1" dirty="0">
                <a:solidFill>
                  <a:srgbClr val="fe7c00"/>
                </a:solidFill>
                <a:latin typeface="微软雅黑"/>
                <a:ea typeface="微软雅黑"/>
              </a:rPr>
              <a:t>玛刹车片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29"/>
              </a:lnSpc>
            </a:pPr>
            <a:endParaRPr lang="en-US" dirty="0" smtClean="0"/>
          </a:p>
          <a:p>
            <a:pPr marL="0" indent="253593">
              <a:lnSpc>
                <a:spcPct val="109583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玛速玛国内外共有刹车片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3000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多种；适用国内的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1000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款左右；刹车盘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900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多款</a:t>
            </a:r>
          </a:p>
          <a:p>
            <a:pPr>
              <a:lnSpc>
                <a:spcPts val="1985"/>
              </a:lnSpc>
            </a:pPr>
            <a:endParaRPr lang="en-US" dirty="0" smtClean="0"/>
          </a:p>
          <a:p>
            <a:pPr marL="0" indent="253593">
              <a:lnSpc>
                <a:spcPct val="109583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NS2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配方指定摩擦系数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cs typeface="微软雅黑"/>
              </a:rPr>
              <a:t>  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0.38</a:t>
            </a:r>
            <a:r>
              <a:rPr lang="zh-CN" altLang="en-US" sz="1600" spc="-10" dirty="0">
                <a:solidFill>
                  <a:srgbClr val="000000"/>
                </a:solidFill>
                <a:latin typeface="微软雅黑"/>
                <a:cs typeface="微软雅黑"/>
              </a:rPr>
              <a:t>  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尺寸精确，钢板厚度标准，做工精良</a:t>
            </a:r>
          </a:p>
          <a:p>
            <a:pPr>
              <a:lnSpc>
                <a:spcPts val="1460"/>
              </a:lnSpc>
            </a:pPr>
            <a:endParaRPr lang="en-US" dirty="0" smtClean="0"/>
          </a:p>
          <a:p>
            <a:pPr marL="0" indent="253593">
              <a:lnSpc>
                <a:spcPct val="109583"/>
              </a:lnSpc>
            </a:pPr>
            <a:r>
              <a:rPr lang="zh-CN" altLang="en-US" sz="1800" b="1" dirty="0">
                <a:solidFill>
                  <a:srgbClr val="000000"/>
                </a:solidFill>
                <a:latin typeface="微软雅黑"/>
                <a:ea typeface="微软雅黑"/>
              </a:rPr>
              <a:t>SAE</a:t>
            </a:r>
            <a:r>
              <a:rPr lang="zh-CN" altLang="en-US" sz="1800" spc="525" b="1" dirty="0">
                <a:solidFill>
                  <a:srgbClr val="000000"/>
                </a:solidFill>
                <a:latin typeface="微软雅黑"/>
                <a:cs typeface="微软雅黑"/>
              </a:rPr>
              <a:t> </a:t>
            </a:r>
            <a:r>
              <a:rPr lang="zh-CN" altLang="en-US" sz="1800" b="1" dirty="0">
                <a:solidFill>
                  <a:srgbClr val="000000"/>
                </a:solidFill>
                <a:latin typeface="微软雅黑"/>
                <a:ea typeface="微软雅黑"/>
              </a:rPr>
              <a:t>J661</a:t>
            </a:r>
            <a:r>
              <a:rPr lang="zh-CN" altLang="en-US" sz="1800" b="1" dirty="0">
                <a:solidFill>
                  <a:srgbClr val="000000"/>
                </a:solidFill>
                <a:latin typeface="微软雅黑"/>
                <a:ea typeface="微软雅黑"/>
              </a:rPr>
              <a:t>摩擦系数分级</a:t>
            </a:r>
          </a:p>
          <a:p>
            <a:pPr>
              <a:lnSpc>
                <a:spcPts val="505"/>
              </a:lnSpc>
            </a:pPr>
            <a:endParaRPr lang="en-US" dirty="0" smtClean="0"/>
          </a:p>
          <a:p>
            <a:pPr marL="0" indent="253593">
              <a:lnSpc>
                <a:spcPct val="109583"/>
              </a:lnSpc>
              <a:tabLst>
                <a:tab pos="2223363" algn="l"/>
              </a:tabLst>
            </a:pPr>
            <a:r>
              <a:rPr lang="en-US" altLang="zh-CN" sz="1600" spc="-100" dirty="0">
                <a:solidFill>
                  <a:srgbClr val="000000"/>
                </a:solidFill>
                <a:latin typeface="Wingdings"/>
                <a:ea typeface="Wingdings"/>
              </a:rPr>
              <a:t>u</a:t>
            </a:r>
            <a:r>
              <a:rPr lang="en-US" altLang="zh-CN" sz="1600" spc="-120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zh-CN" altLang="en-US" sz="1600" spc="-55" dirty="0">
                <a:solidFill>
                  <a:srgbClr val="000000"/>
                </a:solidFill>
                <a:latin typeface="微软雅黑"/>
                <a:ea typeface="微软雅黑"/>
              </a:rPr>
              <a:t>EE</a:t>
            </a:r>
            <a:r>
              <a:rPr lang="zh-CN" altLang="en-US" sz="1600" spc="-100" dirty="0">
                <a:solidFill>
                  <a:srgbClr val="000000"/>
                </a:solidFill>
                <a:latin typeface="微软雅黑"/>
                <a:ea typeface="微软雅黑"/>
              </a:rPr>
              <a:t>指定摩擦系数	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0.25-0.35</a:t>
            </a:r>
            <a:r>
              <a:rPr lang="zh-CN" altLang="en-US" sz="1600" spc="-15" dirty="0">
                <a:solidFill>
                  <a:srgbClr val="000000"/>
                </a:solidFill>
                <a:latin typeface="微软雅黑"/>
                <a:cs typeface="微软雅黑"/>
              </a:rPr>
              <a:t>   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用于美系车</a:t>
            </a:r>
          </a:p>
          <a:p>
            <a:pPr marL="0" indent="253593">
              <a:lnSpc>
                <a:spcPct val="109583"/>
              </a:lnSpc>
              <a:tabLst>
                <a:tab pos="2215743" algn="l"/>
              </a:tabLst>
            </a:pPr>
            <a:r>
              <a:rPr lang="en-US" altLang="zh-CN" sz="1600" spc="-100" dirty="0">
                <a:solidFill>
                  <a:srgbClr val="000000"/>
                </a:solidFill>
                <a:latin typeface="Wingdings"/>
                <a:ea typeface="Wingdings"/>
              </a:rPr>
              <a:t>u</a:t>
            </a:r>
            <a:r>
              <a:rPr lang="en-US" altLang="zh-CN" sz="1600" spc="-120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zh-CN" altLang="en-US" sz="1600" spc="-55" dirty="0">
                <a:solidFill>
                  <a:srgbClr val="000000"/>
                </a:solidFill>
                <a:latin typeface="微软雅黑"/>
                <a:ea typeface="微软雅黑"/>
              </a:rPr>
              <a:t>FF</a:t>
            </a:r>
            <a:r>
              <a:rPr lang="zh-CN" altLang="en-US" sz="1600" spc="-100" dirty="0">
                <a:solidFill>
                  <a:srgbClr val="000000"/>
                </a:solidFill>
                <a:latin typeface="微软雅黑"/>
                <a:ea typeface="微软雅黑"/>
              </a:rPr>
              <a:t>指定摩擦系数	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0.35-0.45</a:t>
            </a:r>
            <a:r>
              <a:rPr lang="zh-CN" altLang="en-US" sz="1600" spc="-15" dirty="0">
                <a:solidFill>
                  <a:srgbClr val="000000"/>
                </a:solidFill>
                <a:latin typeface="微软雅黑"/>
                <a:cs typeface="微软雅黑"/>
              </a:rPr>
              <a:t>   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国际标准摩擦系数</a:t>
            </a:r>
          </a:p>
          <a:p>
            <a:pPr marL="0" indent="253593">
              <a:lnSpc>
                <a:spcPct val="109583"/>
              </a:lnSpc>
              <a:tabLst>
                <a:tab pos="3384778" algn="l"/>
              </a:tabLst>
            </a:pPr>
            <a:r>
              <a:rPr lang="en-US" altLang="zh-CN" sz="1600" spc="-60" dirty="0">
                <a:solidFill>
                  <a:srgbClr val="000000"/>
                </a:solidFill>
                <a:latin typeface="Wingdings"/>
                <a:ea typeface="Wingdings"/>
              </a:rPr>
              <a:t>u</a:t>
            </a:r>
            <a:r>
              <a:rPr lang="en-US" altLang="zh-CN" sz="1600" spc="-64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zh-CN" altLang="en-US" sz="1600" spc="-44" dirty="0">
                <a:solidFill>
                  <a:srgbClr val="000000"/>
                </a:solidFill>
                <a:latin typeface="微软雅黑"/>
                <a:ea typeface="微软雅黑"/>
              </a:rPr>
              <a:t>GG</a:t>
            </a:r>
            <a:r>
              <a:rPr lang="zh-CN" altLang="en-US" sz="1600" spc="-60" dirty="0">
                <a:solidFill>
                  <a:srgbClr val="000000"/>
                </a:solidFill>
                <a:latin typeface="微软雅黑"/>
                <a:ea typeface="微软雅黑"/>
              </a:rPr>
              <a:t>指定摩擦系数</a:t>
            </a:r>
            <a:r>
              <a:rPr lang="zh-CN" altLang="en-US" sz="1600" spc="-20" dirty="0">
                <a:solidFill>
                  <a:srgbClr val="000000"/>
                </a:solidFill>
                <a:latin typeface="微软雅黑"/>
                <a:cs typeface="微软雅黑"/>
              </a:rPr>
              <a:t>   </a:t>
            </a:r>
            <a:r>
              <a:rPr lang="zh-CN" altLang="en-US" sz="1600" spc="-30" dirty="0">
                <a:solidFill>
                  <a:srgbClr val="000000"/>
                </a:solidFill>
                <a:latin typeface="微软雅黑"/>
                <a:ea typeface="微软雅黑"/>
              </a:rPr>
              <a:t>0.45-0.55	</a:t>
            </a:r>
            <a:r>
              <a:rPr lang="zh-CN" altLang="en-US" sz="1600" spc="-15" dirty="0">
                <a:solidFill>
                  <a:srgbClr val="000000"/>
                </a:solidFill>
                <a:latin typeface="微软雅黑"/>
                <a:ea typeface="微软雅黑"/>
              </a:rPr>
              <a:t>改装车用</a:t>
            </a:r>
          </a:p>
          <a:p>
            <a:pPr marL="0" indent="253593">
              <a:lnSpc>
                <a:spcPct val="109583"/>
              </a:lnSpc>
              <a:tabLst>
                <a:tab pos="3397478" algn="l"/>
              </a:tabLst>
            </a:pPr>
            <a:r>
              <a:rPr lang="en-US" altLang="zh-CN" sz="1600" spc="-60" dirty="0">
                <a:solidFill>
                  <a:srgbClr val="000000"/>
                </a:solidFill>
                <a:latin typeface="Wingdings"/>
                <a:ea typeface="Wingdings"/>
              </a:rPr>
              <a:t>u</a:t>
            </a:r>
            <a:r>
              <a:rPr lang="en-US" altLang="zh-CN" sz="1600" spc="-64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zh-CN" altLang="en-US" sz="1600" spc="-44" dirty="0">
                <a:solidFill>
                  <a:srgbClr val="000000"/>
                </a:solidFill>
                <a:latin typeface="微软雅黑"/>
                <a:ea typeface="微软雅黑"/>
              </a:rPr>
              <a:t>HH</a:t>
            </a:r>
            <a:r>
              <a:rPr lang="zh-CN" altLang="en-US" sz="1600" spc="-60" dirty="0">
                <a:solidFill>
                  <a:srgbClr val="000000"/>
                </a:solidFill>
                <a:latin typeface="微软雅黑"/>
                <a:ea typeface="微软雅黑"/>
              </a:rPr>
              <a:t>指定摩擦系数</a:t>
            </a:r>
            <a:r>
              <a:rPr lang="zh-CN" altLang="en-US" sz="1600" spc="-20" dirty="0">
                <a:solidFill>
                  <a:srgbClr val="000000"/>
                </a:solidFill>
                <a:latin typeface="微软雅黑"/>
                <a:cs typeface="微软雅黑"/>
              </a:rPr>
              <a:t>   </a:t>
            </a:r>
            <a:r>
              <a:rPr lang="zh-CN" altLang="en-US" sz="1600" spc="-30" dirty="0">
                <a:solidFill>
                  <a:srgbClr val="000000"/>
                </a:solidFill>
                <a:latin typeface="微软雅黑"/>
                <a:ea typeface="微软雅黑"/>
              </a:rPr>
              <a:t>0.55-0.65	</a:t>
            </a:r>
            <a:r>
              <a:rPr lang="zh-CN" altLang="en-US" sz="1600" spc="-15" dirty="0">
                <a:solidFill>
                  <a:srgbClr val="000000"/>
                </a:solidFill>
                <a:latin typeface="微软雅黑"/>
                <a:ea typeface="微软雅黑"/>
              </a:rPr>
              <a:t>赛车用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14"/>
              </a:lnSpc>
            </a:pPr>
            <a:endParaRPr lang="en-US" dirty="0" smtClean="0"/>
          </a:p>
          <a:p>
            <a:pPr marL="0" indent="253593">
              <a:lnSpc>
                <a:spcPct val="109583"/>
              </a:lnSpc>
            </a:pPr>
            <a:r>
              <a:rPr lang="en-US" altLang="zh-CN" sz="1600" dirty="0">
                <a:solidFill>
                  <a:srgbClr val="000000"/>
                </a:solidFill>
                <a:latin typeface="Wingdings"/>
                <a:ea typeface="Wingdings"/>
              </a:rPr>
              <a:t>u</a:t>
            </a:r>
            <a:r>
              <a:rPr lang="en-US" altLang="zh-CN" sz="1600" spc="-940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zh-CN" altLang="en-US" sz="16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/>
                <a:ea typeface="微软雅黑"/>
              </a:rPr>
              <a:t>MS</a:t>
            </a:r>
            <a:r>
              <a:rPr lang="zh-CN" altLang="en-US" sz="16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/>
                <a:ea typeface="微软雅黑"/>
              </a:rPr>
              <a:t>代表盘式刹车片</a:t>
            </a:r>
          </a:p>
          <a:p>
            <a:pPr marL="0" indent="253593">
              <a:lnSpc>
                <a:spcPct val="109583"/>
              </a:lnSpc>
            </a:pPr>
            <a:r>
              <a:rPr lang="en-US" altLang="zh-CN" sz="1600" dirty="0">
                <a:solidFill>
                  <a:srgbClr val="000000"/>
                </a:solidFill>
                <a:latin typeface="Wingdings"/>
                <a:ea typeface="Wingdings"/>
              </a:rPr>
              <a:t>u</a:t>
            </a:r>
            <a:r>
              <a:rPr lang="en-US" altLang="zh-CN" sz="1600" spc="-940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zh-CN" altLang="en-US" sz="1600" spc="-5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/>
                <a:ea typeface="微软雅黑"/>
              </a:rPr>
              <a:t>C</a:t>
            </a:r>
            <a:r>
              <a:rPr lang="zh-CN" altLang="en-US" sz="16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/>
                <a:ea typeface="微软雅黑"/>
              </a:rPr>
              <a:t>代表国产车和合资车</a:t>
            </a:r>
          </a:p>
          <a:p>
            <a:pPr marL="0" indent="253593">
              <a:lnSpc>
                <a:spcPct val="109583"/>
              </a:lnSpc>
            </a:pPr>
            <a:r>
              <a:rPr lang="en-US" altLang="zh-CN" sz="1600" spc="-5" dirty="0">
                <a:solidFill>
                  <a:srgbClr val="000000"/>
                </a:solidFill>
                <a:latin typeface="Wingdings"/>
                <a:ea typeface="Wingdings"/>
              </a:rPr>
              <a:t>u</a:t>
            </a:r>
            <a:r>
              <a:rPr lang="en-US" altLang="zh-CN" sz="1600" spc="-915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zh-CN" altLang="en-US" sz="16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/>
                <a:ea typeface="微软雅黑"/>
              </a:rPr>
              <a:t>E</a:t>
            </a:r>
            <a:r>
              <a:rPr lang="zh-CN" altLang="en-US" sz="1600" spc="-5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/>
                <a:ea typeface="微软雅黑"/>
              </a:rPr>
              <a:t>代表欧洲车</a:t>
            </a:r>
          </a:p>
          <a:p>
            <a:pPr marL="0" indent="253593">
              <a:lnSpc>
                <a:spcPct val="109583"/>
              </a:lnSpc>
            </a:pPr>
            <a:r>
              <a:rPr lang="en-US" altLang="zh-CN" sz="1600" spc="-5" dirty="0">
                <a:solidFill>
                  <a:srgbClr val="000000"/>
                </a:solidFill>
                <a:latin typeface="Wingdings"/>
                <a:ea typeface="Wingdings"/>
              </a:rPr>
              <a:t>u</a:t>
            </a:r>
            <a:r>
              <a:rPr lang="en-US" altLang="zh-CN" sz="1600" spc="-915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zh-CN" altLang="en-US" sz="16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/>
                <a:ea typeface="微软雅黑"/>
              </a:rPr>
              <a:t>U</a:t>
            </a:r>
            <a:r>
              <a:rPr lang="zh-CN" altLang="en-US" sz="1600" spc="-5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/>
                <a:ea typeface="微软雅黑"/>
              </a:rPr>
              <a:t>代表美系车</a:t>
            </a:r>
          </a:p>
          <a:p>
            <a:pPr marL="0" indent="253593">
              <a:lnSpc>
                <a:spcPct val="109583"/>
              </a:lnSpc>
            </a:pPr>
            <a:r>
              <a:rPr lang="en-US" altLang="zh-CN" sz="1600" spc="-5" dirty="0">
                <a:solidFill>
                  <a:srgbClr val="000000"/>
                </a:solidFill>
                <a:latin typeface="Wingdings"/>
                <a:ea typeface="Wingdings"/>
              </a:rPr>
              <a:t>u</a:t>
            </a:r>
            <a:r>
              <a:rPr lang="en-US" altLang="zh-CN" sz="1600" spc="-915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zh-CN" altLang="en-US" sz="16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/>
                <a:ea typeface="微软雅黑"/>
              </a:rPr>
              <a:t>K</a:t>
            </a:r>
            <a:r>
              <a:rPr lang="zh-CN" altLang="en-US" sz="1600" spc="-5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/>
                <a:ea typeface="微软雅黑"/>
              </a:rPr>
              <a:t>代表韩国车</a:t>
            </a:r>
          </a:p>
          <a:p>
            <a:pPr marL="0" indent="253593">
              <a:lnSpc>
                <a:spcPct val="109583"/>
              </a:lnSpc>
            </a:pPr>
            <a:r>
              <a:rPr lang="en-US" altLang="zh-CN" sz="1600" dirty="0">
                <a:solidFill>
                  <a:srgbClr val="000000"/>
                </a:solidFill>
                <a:latin typeface="Wingdings"/>
                <a:ea typeface="Wingdings"/>
              </a:rPr>
              <a:t>u</a:t>
            </a:r>
            <a:r>
              <a:rPr lang="en-US" altLang="zh-CN" sz="1600" spc="-209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玛速玛生产日期</a:t>
            </a:r>
            <a:r>
              <a:rPr lang="zh-CN" altLang="en-US" sz="1600" spc="-60" dirty="0">
                <a:solidFill>
                  <a:srgbClr val="000000"/>
                </a:solidFill>
                <a:latin typeface="微软雅黑"/>
                <a:cs typeface="微软雅黑"/>
              </a:rPr>
              <a:t> 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H28</a:t>
            </a:r>
            <a:r>
              <a:rPr lang="zh-CN" altLang="en-US" sz="1600" spc="-64" dirty="0">
                <a:solidFill>
                  <a:srgbClr val="000000"/>
                </a:solidFill>
                <a:latin typeface="微软雅黑"/>
                <a:cs typeface="微软雅黑"/>
              </a:rPr>
              <a:t> 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.1</a:t>
            </a:r>
            <a:r>
              <a:rPr lang="zh-CN" altLang="en-US" sz="1600" spc="-60" dirty="0">
                <a:solidFill>
                  <a:srgbClr val="000000"/>
                </a:solidFill>
                <a:latin typeface="微软雅黑"/>
                <a:cs typeface="微软雅黑"/>
              </a:rPr>
              <a:t> 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代表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16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年一月</a:t>
            </a:r>
            <a:r>
              <a:rPr lang="zh-CN" altLang="en-US" sz="1600" spc="-60" dirty="0">
                <a:solidFill>
                  <a:srgbClr val="000000"/>
                </a:solidFill>
                <a:latin typeface="微软雅黑"/>
                <a:cs typeface="微软雅黑"/>
              </a:rPr>
              <a:t>   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h29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代表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17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年</a:t>
            </a:r>
            <a:r>
              <a:rPr lang="zh-CN" altLang="en-US" sz="1600" spc="-64" dirty="0">
                <a:solidFill>
                  <a:srgbClr val="000000"/>
                </a:solidFill>
                <a:latin typeface="微软雅黑"/>
                <a:cs typeface="微软雅黑"/>
              </a:rPr>
              <a:t>   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h</a:t>
            </a:r>
            <a:r>
              <a:rPr lang="zh-CN" altLang="en-US" sz="1600" spc="-64" dirty="0">
                <a:solidFill>
                  <a:srgbClr val="000000"/>
                </a:solidFill>
                <a:latin typeface="微软雅黑"/>
                <a:cs typeface="微软雅黑"/>
              </a:rPr>
              <a:t> 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30</a:t>
            </a:r>
            <a:r>
              <a:rPr lang="zh-CN" altLang="en-US" sz="1600" spc="-69" dirty="0">
                <a:solidFill>
                  <a:srgbClr val="000000"/>
                </a:solidFill>
                <a:latin typeface="微软雅黑"/>
                <a:cs typeface="微软雅黑"/>
              </a:rPr>
              <a:t> 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代表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18</a:t>
            </a:r>
          </a:p>
          <a:p>
            <a:pPr marL="0" indent="253593">
              <a:lnSpc>
                <a:spcPct val="109583"/>
              </a:lnSpc>
            </a:pPr>
            <a:r>
              <a:rPr lang="en-US" altLang="zh-CN" sz="1600" dirty="0">
                <a:solidFill>
                  <a:srgbClr val="000000"/>
                </a:solidFill>
                <a:latin typeface="Wingdings"/>
                <a:ea typeface="Wingdings"/>
              </a:rPr>
              <a:t>u</a:t>
            </a:r>
            <a:r>
              <a:rPr lang="en-US" altLang="zh-CN" sz="1600" spc="-935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zh-CN" altLang="en-US" sz="1600" spc="-5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/>
                <a:ea typeface="微软雅黑"/>
              </a:rPr>
              <a:t>MK</a:t>
            </a:r>
            <a:r>
              <a:rPr lang="zh-CN" altLang="en-US" sz="16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/>
                <a:ea typeface="微软雅黑"/>
              </a:rPr>
              <a:t>代表鼓式刹车片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Freeform 145"> 
				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7" name="Picture 147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" y="0"/>
            <a:ext cx="12092940" cy="6858000"/>
          </a:xfrm>
          <a:prstGeom prst="rect">
            <a:avLst/>
          </a:prstGeom>
        </p:spPr>
      </p:pic>
      <p:sp>
        <p:nvSpPr>
          <p:cNvPr id="147" name="TextBox 147"/>
          <p:cNvSpPr txBox="1"/>
          <p:nvPr/>
        </p:nvSpPr>
        <p:spPr>
          <a:xfrm>
            <a:off x="1397635" y="551150"/>
            <a:ext cx="6514465" cy="1693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21056">
              <a:lnSpc>
                <a:spcPct val="110000"/>
              </a:lnSpc>
            </a:pPr>
            <a:r>
              <a:rPr lang="zh-CN" altLang="en-US" sz="3200" spc="-5" b="1" dirty="0">
                <a:solidFill>
                  <a:srgbClr val="fe7c00"/>
                </a:solidFill>
                <a:latin typeface="微软雅黑"/>
                <a:ea typeface="微软雅黑"/>
              </a:rPr>
              <a:t>刹车</a:t>
            </a:r>
            <a:r>
              <a:rPr lang="zh-CN" altLang="en-US" sz="3200" b="1" dirty="0">
                <a:solidFill>
                  <a:srgbClr val="fe7c00"/>
                </a:solidFill>
                <a:latin typeface="微软雅黑"/>
                <a:ea typeface="微软雅黑"/>
              </a:rPr>
              <a:t>片的构成、摩擦材料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30"/>
              </a:lnSpc>
            </a:pPr>
            <a:endParaRPr lang="en-US" dirty="0" smtClean="0"/>
          </a:p>
          <a:p>
            <a:pPr marL="0">
              <a:lnSpc>
                <a:spcPct val="109583"/>
              </a:lnSpc>
            </a:pPr>
            <a:r>
              <a:rPr lang="zh-CN" altLang="en-US" sz="1800" spc="-5" b="1" dirty="0">
                <a:solidFill>
                  <a:srgbClr val="000000"/>
                </a:solidFill>
                <a:latin typeface="微软雅黑"/>
                <a:ea typeface="微软雅黑"/>
              </a:rPr>
              <a:t>刹车</a:t>
            </a:r>
            <a:r>
              <a:rPr lang="zh-CN" altLang="en-US" sz="1800" b="1" dirty="0">
                <a:solidFill>
                  <a:srgbClr val="000000"/>
                </a:solidFill>
                <a:latin typeface="微软雅黑"/>
                <a:ea typeface="微软雅黑"/>
              </a:rPr>
              <a:t>片的基本构成</a:t>
            </a:r>
          </a:p>
          <a:p>
            <a:pPr marL="0">
              <a:lnSpc>
                <a:spcPct val="109583"/>
              </a:lnSpc>
              <a:spcBef>
                <a:spcPts val="200"/>
              </a:spcBef>
            </a:pP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从结构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上，刹车片分为：摩擦材料、底料层、粘胶、钢背、消音片和附件</a:t>
            </a:r>
          </a:p>
        </p:txBody>
      </p:sp>
      <p:sp>
        <p:nvSpPr>
          <p:cNvPr id="148" name="TextBox 148"/>
          <p:cNvSpPr txBox="1"/>
          <p:nvPr/>
        </p:nvSpPr>
        <p:spPr>
          <a:xfrm>
            <a:off x="1095375" y="2891207"/>
            <a:ext cx="2044064" cy="22000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9583"/>
              </a:lnSpc>
            </a:pPr>
            <a:r>
              <a:rPr lang="zh-CN" altLang="en-US" sz="1800" spc="-5" b="1" dirty="0">
                <a:solidFill>
                  <a:srgbClr val="000000"/>
                </a:solidFill>
                <a:latin typeface="微软雅黑"/>
                <a:ea typeface="微软雅黑"/>
              </a:rPr>
              <a:t>底料层</a:t>
            </a:r>
          </a:p>
          <a:p>
            <a:pPr>
              <a:lnSpc>
                <a:spcPts val="148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改善粘接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性能</a:t>
            </a:r>
          </a:p>
          <a:p>
            <a:pPr marL="0">
              <a:lnSpc>
                <a:spcPct val="100000"/>
              </a:lnSpc>
            </a:pPr>
            <a:r>
              <a:rPr lang="zh-CN" altLang="en-US" sz="1600" spc="-10" dirty="0">
                <a:solidFill>
                  <a:srgbClr val="000000"/>
                </a:solidFill>
                <a:latin typeface="微软雅黑"/>
                <a:ea typeface="微软雅黑"/>
              </a:rPr>
              <a:t>降低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热传导</a:t>
            </a:r>
          </a:p>
          <a:p>
            <a:pPr marL="0">
              <a:lnSpc>
                <a:spcPct val="100000"/>
              </a:lnSpc>
            </a:pP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对于较薄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的摩擦片</a:t>
            </a:r>
          </a:p>
          <a:p>
            <a:pPr marL="0">
              <a:lnSpc>
                <a:spcPct val="100000"/>
              </a:lnSpc>
            </a:pP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可以保持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一致的压缩性</a:t>
            </a:r>
          </a:p>
          <a:p>
            <a:pPr marL="0">
              <a:lnSpc>
                <a:spcPct val="100000"/>
              </a:lnSpc>
            </a:pPr>
            <a:r>
              <a:rPr lang="zh-CN" altLang="en-US" sz="1600" spc="-10" dirty="0">
                <a:solidFill>
                  <a:srgbClr val="000000"/>
                </a:solidFill>
                <a:latin typeface="微软雅黑"/>
                <a:ea typeface="微软雅黑"/>
              </a:rPr>
              <a:t>降低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噪音</a:t>
            </a:r>
          </a:p>
          <a:p>
            <a:pPr marL="0">
              <a:lnSpc>
                <a:spcPct val="100000"/>
              </a:lnSpc>
            </a:pP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衰减高频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尖叫</a:t>
            </a:r>
          </a:p>
          <a:p>
            <a:pPr marL="0">
              <a:lnSpc>
                <a:spcPct val="100000"/>
              </a:lnSpc>
            </a:pP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耦合衰减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震动</a:t>
            </a:r>
          </a:p>
        </p:txBody>
      </p:sp>
      <p:sp>
        <p:nvSpPr>
          <p:cNvPr id="149" name="TextBox 149"/>
          <p:cNvSpPr txBox="1"/>
          <p:nvPr/>
        </p:nvSpPr>
        <p:spPr>
          <a:xfrm>
            <a:off x="8154669" y="2891207"/>
            <a:ext cx="3263265" cy="1549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9583"/>
              </a:lnSpc>
            </a:pPr>
            <a:r>
              <a:rPr lang="zh-CN" altLang="en-US" sz="1800" spc="-5" b="1" dirty="0">
                <a:solidFill>
                  <a:srgbClr val="000000"/>
                </a:solidFill>
                <a:latin typeface="微软雅黑"/>
                <a:ea typeface="微软雅黑"/>
              </a:rPr>
              <a:t>摩擦</a:t>
            </a:r>
            <a:r>
              <a:rPr lang="zh-CN" altLang="en-US" sz="1800" b="1" dirty="0">
                <a:solidFill>
                  <a:srgbClr val="000000"/>
                </a:solidFill>
                <a:latin typeface="微软雅黑"/>
                <a:ea typeface="微软雅黑"/>
              </a:rPr>
              <a:t>材料</a:t>
            </a:r>
          </a:p>
          <a:p>
            <a:pPr marL="0">
              <a:lnSpc>
                <a:spcPct val="100000"/>
              </a:lnSpc>
              <a:spcBef>
                <a:spcPts val="204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本体材料（磨料</a:t>
            </a:r>
            <a:r>
              <a:rPr lang="zh-CN" altLang="en-US" sz="1600" spc="-10" dirty="0">
                <a:solidFill>
                  <a:srgbClr val="000000"/>
                </a:solidFill>
                <a:latin typeface="微软雅黑"/>
                <a:ea typeface="微软雅黑"/>
              </a:rPr>
              <a:t>+</a:t>
            </a: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润滑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剂）：</a:t>
            </a:r>
          </a:p>
          <a:p>
            <a:pPr marL="0">
              <a:lnSpc>
                <a:spcPct val="100000"/>
              </a:lnSpc>
            </a:pP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决定了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摩擦系数和摩擦性能</a:t>
            </a:r>
          </a:p>
          <a:p>
            <a:pPr marL="0">
              <a:lnSpc>
                <a:spcPct val="100000"/>
              </a:lnSpc>
            </a:pP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填充料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：降低成本，并提高易生产性</a:t>
            </a:r>
          </a:p>
          <a:p>
            <a:pPr marL="0">
              <a:lnSpc>
                <a:spcPct val="100000"/>
              </a:lnSpc>
            </a:pP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粘结剂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：讲各种组成有效粘结</a:t>
            </a:r>
          </a:p>
          <a:p>
            <a:pPr marL="0">
              <a:lnSpc>
                <a:spcPct val="100000"/>
              </a:lnSpc>
            </a:pP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强化纤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维：增强机械强度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151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680" y="0"/>
            <a:ext cx="5989320" cy="6568440"/>
          </a:xfrm>
          <a:prstGeom prst="rect">
            <a:avLst/>
          </a:prstGeom>
        </p:spPr>
      </p:pic>
      <p:sp>
        <p:nvSpPr>
          <p:cNvPr id="151" name="Freeform 151"> 
				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" name="Picture 153">
					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" y="312420"/>
            <a:ext cx="1440180" cy="1432560"/>
          </a:xfrm>
          <a:prstGeom prst="rect">
            <a:avLst/>
          </a:prstGeom>
        </p:spPr>
      </p:pic>
      <p:sp>
        <p:nvSpPr>
          <p:cNvPr id="153" name="Freeform 153"> 
				</p:cNvPr>
          <p:cNvSpPr/>
          <p:nvPr/>
        </p:nvSpPr>
        <p:spPr>
          <a:xfrm>
            <a:off x="1441450" y="2355850"/>
            <a:ext cx="1631950" cy="425450"/>
          </a:xfrm>
          <a:custGeom>
            <a:avLst/>
            <a:gdLst>
              <a:gd name="connsiteX0" fmla="*/ 10922 w 1631950"/>
              <a:gd name="connsiteY0" fmla="*/ 12445 h 425450"/>
              <a:gd name="connsiteX1" fmla="*/ 1633982 w 1631950"/>
              <a:gd name="connsiteY1" fmla="*/ 12445 h 425450"/>
              <a:gd name="connsiteX2" fmla="*/ 1633982 w 1631950"/>
              <a:gd name="connsiteY2" fmla="*/ 425450 h 425450"/>
              <a:gd name="connsiteX3" fmla="*/ 10922 w 1631950"/>
              <a:gd name="connsiteY3" fmla="*/ 425450 h 425450"/>
              <a:gd name="connsiteX4" fmla="*/ 10922 w 1631950"/>
              <a:gd name="connsiteY4" fmla="*/ 12445 h 42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1950" h="425450">
                <a:moveTo>
                  <a:pt x="10922" y="12445"/>
                </a:moveTo>
                <a:lnTo>
                  <a:pt x="1633982" y="12445"/>
                </a:lnTo>
                <a:lnTo>
                  <a:pt x="1633982" y="425450"/>
                </a:lnTo>
                <a:lnTo>
                  <a:pt x="10922" y="425450"/>
                </a:lnTo>
                <a:lnTo>
                  <a:pt x="10922" y="12445"/>
                </a:lnTo>
                <a:close/>
              </a:path>
            </a:pathLst>
          </a:custGeom>
          <a:solidFill>
            <a:srgbClr val="f48e3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4"> 
				</p:cNvPr>
          <p:cNvSpPr/>
          <p:nvPr/>
        </p:nvSpPr>
        <p:spPr>
          <a:xfrm>
            <a:off x="3067050" y="2355850"/>
            <a:ext cx="2241550" cy="425450"/>
          </a:xfrm>
          <a:custGeom>
            <a:avLst/>
            <a:gdLst>
              <a:gd name="connsiteX0" fmla="*/ 8382 w 2241550"/>
              <a:gd name="connsiteY0" fmla="*/ 12445 h 425450"/>
              <a:gd name="connsiteX1" fmla="*/ 2248661 w 2241550"/>
              <a:gd name="connsiteY1" fmla="*/ 12445 h 425450"/>
              <a:gd name="connsiteX2" fmla="*/ 2248661 w 2241550"/>
              <a:gd name="connsiteY2" fmla="*/ 425450 h 425450"/>
              <a:gd name="connsiteX3" fmla="*/ 8382 w 2241550"/>
              <a:gd name="connsiteY3" fmla="*/ 425450 h 425450"/>
              <a:gd name="connsiteX4" fmla="*/ 8382 w 2241550"/>
              <a:gd name="connsiteY4" fmla="*/ 12445 h 42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1550" h="425450">
                <a:moveTo>
                  <a:pt x="8382" y="12445"/>
                </a:moveTo>
                <a:lnTo>
                  <a:pt x="2248661" y="12445"/>
                </a:lnTo>
                <a:lnTo>
                  <a:pt x="2248661" y="425450"/>
                </a:lnTo>
                <a:lnTo>
                  <a:pt x="8382" y="425450"/>
                </a:lnTo>
                <a:lnTo>
                  <a:pt x="8382" y="12445"/>
                </a:lnTo>
                <a:close/>
              </a:path>
            </a:pathLst>
          </a:custGeom>
          <a:solidFill>
            <a:srgbClr val="d8cf1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reeform 155"> 
				</p:cNvPr>
          <p:cNvSpPr/>
          <p:nvPr/>
        </p:nvSpPr>
        <p:spPr>
          <a:xfrm>
            <a:off x="5302250" y="2355850"/>
            <a:ext cx="2901950" cy="425450"/>
          </a:xfrm>
          <a:custGeom>
            <a:avLst/>
            <a:gdLst>
              <a:gd name="connsiteX0" fmla="*/ 13461 w 2901950"/>
              <a:gd name="connsiteY0" fmla="*/ 12445 h 425450"/>
              <a:gd name="connsiteX1" fmla="*/ 2907538 w 2901950"/>
              <a:gd name="connsiteY1" fmla="*/ 12445 h 425450"/>
              <a:gd name="connsiteX2" fmla="*/ 2907538 w 2901950"/>
              <a:gd name="connsiteY2" fmla="*/ 425450 h 425450"/>
              <a:gd name="connsiteX3" fmla="*/ 13461 w 2901950"/>
              <a:gd name="connsiteY3" fmla="*/ 425450 h 425450"/>
              <a:gd name="connsiteX4" fmla="*/ 13461 w 2901950"/>
              <a:gd name="connsiteY4" fmla="*/ 12445 h 42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1950" h="425450">
                <a:moveTo>
                  <a:pt x="13461" y="12445"/>
                </a:moveTo>
                <a:lnTo>
                  <a:pt x="2907538" y="12445"/>
                </a:lnTo>
                <a:lnTo>
                  <a:pt x="2907538" y="425450"/>
                </a:lnTo>
                <a:lnTo>
                  <a:pt x="13461" y="425450"/>
                </a:lnTo>
                <a:lnTo>
                  <a:pt x="13461" y="12445"/>
                </a:lnTo>
                <a:close/>
              </a:path>
            </a:pathLst>
          </a:custGeom>
          <a:solidFill>
            <a:srgbClr val="aac4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reeform 156"> 
				</p:cNvPr>
          <p:cNvSpPr/>
          <p:nvPr/>
        </p:nvSpPr>
        <p:spPr>
          <a:xfrm>
            <a:off x="2406650" y="2774950"/>
            <a:ext cx="666750" cy="641350"/>
          </a:xfrm>
          <a:custGeom>
            <a:avLst/>
            <a:gdLst>
              <a:gd name="connsiteX0" fmla="*/ 10414 w 666750"/>
              <a:gd name="connsiteY0" fmla="*/ 6350 h 641350"/>
              <a:gd name="connsiteX1" fmla="*/ 668782 w 666750"/>
              <a:gd name="connsiteY1" fmla="*/ 6350 h 641350"/>
              <a:gd name="connsiteX2" fmla="*/ 668782 w 666750"/>
              <a:gd name="connsiteY2" fmla="*/ 646429 h 641350"/>
              <a:gd name="connsiteX3" fmla="*/ 10414 w 666750"/>
              <a:gd name="connsiteY3" fmla="*/ 646429 h 641350"/>
              <a:gd name="connsiteX4" fmla="*/ 10414 w 666750"/>
              <a:gd name="connsiteY4" fmla="*/ 6350 h 64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50" h="641350">
                <a:moveTo>
                  <a:pt x="10414" y="6350"/>
                </a:moveTo>
                <a:lnTo>
                  <a:pt x="668782" y="6350"/>
                </a:lnTo>
                <a:lnTo>
                  <a:pt x="668782" y="646429"/>
                </a:lnTo>
                <a:lnTo>
                  <a:pt x="10414" y="646429"/>
                </a:lnTo>
                <a:lnTo>
                  <a:pt x="10414" y="6350"/>
                </a:lnTo>
                <a:close/>
              </a:path>
            </a:pathLst>
          </a:custGeom>
          <a:solidFill>
            <a:srgbClr val="f0f0f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Freeform 157"> 
				</p:cNvPr>
          <p:cNvSpPr/>
          <p:nvPr/>
        </p:nvSpPr>
        <p:spPr>
          <a:xfrm>
            <a:off x="3067050" y="2774950"/>
            <a:ext cx="2241550" cy="641350"/>
          </a:xfrm>
          <a:custGeom>
            <a:avLst/>
            <a:gdLst>
              <a:gd name="connsiteX0" fmla="*/ 8382 w 2241550"/>
              <a:gd name="connsiteY0" fmla="*/ 6350 h 641350"/>
              <a:gd name="connsiteX1" fmla="*/ 2248661 w 2241550"/>
              <a:gd name="connsiteY1" fmla="*/ 6350 h 641350"/>
              <a:gd name="connsiteX2" fmla="*/ 2248661 w 2241550"/>
              <a:gd name="connsiteY2" fmla="*/ 646429 h 641350"/>
              <a:gd name="connsiteX3" fmla="*/ 8382 w 2241550"/>
              <a:gd name="connsiteY3" fmla="*/ 646429 h 641350"/>
              <a:gd name="connsiteX4" fmla="*/ 8382 w 2241550"/>
              <a:gd name="connsiteY4" fmla="*/ 6350 h 64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1550" h="641350">
                <a:moveTo>
                  <a:pt x="8382" y="6350"/>
                </a:moveTo>
                <a:lnTo>
                  <a:pt x="2248661" y="6350"/>
                </a:lnTo>
                <a:lnTo>
                  <a:pt x="2248661" y="646429"/>
                </a:lnTo>
                <a:lnTo>
                  <a:pt x="8382" y="646429"/>
                </a:lnTo>
                <a:lnTo>
                  <a:pt x="8382" y="6350"/>
                </a:lnTo>
                <a:close/>
              </a:path>
            </a:pathLst>
          </a:custGeom>
          <a:solidFill>
            <a:srgbClr val="f0f0f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Freeform 158"> 
				</p:cNvPr>
          <p:cNvSpPr/>
          <p:nvPr/>
        </p:nvSpPr>
        <p:spPr>
          <a:xfrm>
            <a:off x="5302250" y="2774950"/>
            <a:ext cx="2901950" cy="641350"/>
          </a:xfrm>
          <a:custGeom>
            <a:avLst/>
            <a:gdLst>
              <a:gd name="connsiteX0" fmla="*/ 13461 w 2901950"/>
              <a:gd name="connsiteY0" fmla="*/ 6350 h 641350"/>
              <a:gd name="connsiteX1" fmla="*/ 2907538 w 2901950"/>
              <a:gd name="connsiteY1" fmla="*/ 6350 h 641350"/>
              <a:gd name="connsiteX2" fmla="*/ 2907538 w 2901950"/>
              <a:gd name="connsiteY2" fmla="*/ 646429 h 641350"/>
              <a:gd name="connsiteX3" fmla="*/ 13461 w 2901950"/>
              <a:gd name="connsiteY3" fmla="*/ 646429 h 641350"/>
              <a:gd name="connsiteX4" fmla="*/ 13461 w 2901950"/>
              <a:gd name="connsiteY4" fmla="*/ 6350 h 64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1950" h="641350">
                <a:moveTo>
                  <a:pt x="13461" y="6350"/>
                </a:moveTo>
                <a:lnTo>
                  <a:pt x="2907538" y="6350"/>
                </a:lnTo>
                <a:lnTo>
                  <a:pt x="2907538" y="646429"/>
                </a:lnTo>
                <a:lnTo>
                  <a:pt x="13461" y="646429"/>
                </a:lnTo>
                <a:lnTo>
                  <a:pt x="13461" y="6350"/>
                </a:lnTo>
                <a:close/>
              </a:path>
            </a:pathLst>
          </a:custGeom>
          <a:solidFill>
            <a:srgbClr val="f0f0f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Freeform 159"> 
				</p:cNvPr>
          <p:cNvSpPr/>
          <p:nvPr/>
        </p:nvSpPr>
        <p:spPr>
          <a:xfrm>
            <a:off x="1441450" y="4044950"/>
            <a:ext cx="1631950" cy="654050"/>
          </a:xfrm>
          <a:custGeom>
            <a:avLst/>
            <a:gdLst>
              <a:gd name="connsiteX0" fmla="*/ 10922 w 1631950"/>
              <a:gd name="connsiteY0" fmla="*/ 16509 h 654050"/>
              <a:gd name="connsiteX1" fmla="*/ 1633982 w 1631950"/>
              <a:gd name="connsiteY1" fmla="*/ 16509 h 654050"/>
              <a:gd name="connsiteX2" fmla="*/ 1633982 w 1631950"/>
              <a:gd name="connsiteY2" fmla="*/ 656589 h 654050"/>
              <a:gd name="connsiteX3" fmla="*/ 10922 w 1631950"/>
              <a:gd name="connsiteY3" fmla="*/ 656589 h 654050"/>
              <a:gd name="connsiteX4" fmla="*/ 10922 w 1631950"/>
              <a:gd name="connsiteY4" fmla="*/ 16509 h 65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1950" h="654050">
                <a:moveTo>
                  <a:pt x="10922" y="16509"/>
                </a:moveTo>
                <a:lnTo>
                  <a:pt x="1633982" y="16509"/>
                </a:lnTo>
                <a:lnTo>
                  <a:pt x="1633982" y="656589"/>
                </a:lnTo>
                <a:lnTo>
                  <a:pt x="10922" y="656589"/>
                </a:lnTo>
                <a:lnTo>
                  <a:pt x="10922" y="16509"/>
                </a:lnTo>
                <a:close/>
              </a:path>
            </a:pathLst>
          </a:custGeom>
          <a:solidFill>
            <a:srgbClr val="f0f0f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Freeform 160"> 
				</p:cNvPr>
          <p:cNvSpPr/>
          <p:nvPr/>
        </p:nvSpPr>
        <p:spPr>
          <a:xfrm>
            <a:off x="3067050" y="4044950"/>
            <a:ext cx="2241550" cy="654050"/>
          </a:xfrm>
          <a:custGeom>
            <a:avLst/>
            <a:gdLst>
              <a:gd name="connsiteX0" fmla="*/ 8382 w 2241550"/>
              <a:gd name="connsiteY0" fmla="*/ 16509 h 654050"/>
              <a:gd name="connsiteX1" fmla="*/ 2248661 w 2241550"/>
              <a:gd name="connsiteY1" fmla="*/ 16509 h 654050"/>
              <a:gd name="connsiteX2" fmla="*/ 2248661 w 2241550"/>
              <a:gd name="connsiteY2" fmla="*/ 656589 h 654050"/>
              <a:gd name="connsiteX3" fmla="*/ 8382 w 2241550"/>
              <a:gd name="connsiteY3" fmla="*/ 656589 h 654050"/>
              <a:gd name="connsiteX4" fmla="*/ 8382 w 2241550"/>
              <a:gd name="connsiteY4" fmla="*/ 16509 h 65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1550" h="654050">
                <a:moveTo>
                  <a:pt x="8382" y="16509"/>
                </a:moveTo>
                <a:lnTo>
                  <a:pt x="2248661" y="16509"/>
                </a:lnTo>
                <a:lnTo>
                  <a:pt x="2248661" y="656589"/>
                </a:lnTo>
                <a:lnTo>
                  <a:pt x="8382" y="656589"/>
                </a:lnTo>
                <a:lnTo>
                  <a:pt x="8382" y="16509"/>
                </a:lnTo>
                <a:close/>
              </a:path>
            </a:pathLst>
          </a:custGeom>
          <a:solidFill>
            <a:srgbClr val="f0f0f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reeform 161"> 
				</p:cNvPr>
          <p:cNvSpPr/>
          <p:nvPr/>
        </p:nvSpPr>
        <p:spPr>
          <a:xfrm>
            <a:off x="5302250" y="4044950"/>
            <a:ext cx="2901950" cy="654050"/>
          </a:xfrm>
          <a:custGeom>
            <a:avLst/>
            <a:gdLst>
              <a:gd name="connsiteX0" fmla="*/ 13461 w 2901950"/>
              <a:gd name="connsiteY0" fmla="*/ 16509 h 654050"/>
              <a:gd name="connsiteX1" fmla="*/ 2907538 w 2901950"/>
              <a:gd name="connsiteY1" fmla="*/ 16509 h 654050"/>
              <a:gd name="connsiteX2" fmla="*/ 2907538 w 2901950"/>
              <a:gd name="connsiteY2" fmla="*/ 656589 h 654050"/>
              <a:gd name="connsiteX3" fmla="*/ 13461 w 2901950"/>
              <a:gd name="connsiteY3" fmla="*/ 656589 h 654050"/>
              <a:gd name="connsiteX4" fmla="*/ 13461 w 2901950"/>
              <a:gd name="connsiteY4" fmla="*/ 16509 h 65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1950" h="654050">
                <a:moveTo>
                  <a:pt x="13461" y="16509"/>
                </a:moveTo>
                <a:lnTo>
                  <a:pt x="2907538" y="16509"/>
                </a:lnTo>
                <a:lnTo>
                  <a:pt x="2907538" y="656589"/>
                </a:lnTo>
                <a:lnTo>
                  <a:pt x="13461" y="656589"/>
                </a:lnTo>
                <a:lnTo>
                  <a:pt x="13461" y="16509"/>
                </a:lnTo>
                <a:close/>
              </a:path>
            </a:pathLst>
          </a:custGeom>
          <a:solidFill>
            <a:srgbClr val="f0f0f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Freeform 162"> 
				</p:cNvPr>
          <p:cNvSpPr/>
          <p:nvPr/>
        </p:nvSpPr>
        <p:spPr>
          <a:xfrm>
            <a:off x="1441450" y="5327650"/>
            <a:ext cx="1631950" cy="704850"/>
          </a:xfrm>
          <a:custGeom>
            <a:avLst/>
            <a:gdLst>
              <a:gd name="connsiteX0" fmla="*/ 10922 w 1631950"/>
              <a:gd name="connsiteY0" fmla="*/ 13970 h 704850"/>
              <a:gd name="connsiteX1" fmla="*/ 1633982 w 1631950"/>
              <a:gd name="connsiteY1" fmla="*/ 13970 h 704850"/>
              <a:gd name="connsiteX2" fmla="*/ 1633982 w 1631950"/>
              <a:gd name="connsiteY2" fmla="*/ 711961 h 704850"/>
              <a:gd name="connsiteX3" fmla="*/ 10922 w 1631950"/>
              <a:gd name="connsiteY3" fmla="*/ 711961 h 704850"/>
              <a:gd name="connsiteX4" fmla="*/ 10922 w 1631950"/>
              <a:gd name="connsiteY4" fmla="*/ 13970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1950" h="704850">
                <a:moveTo>
                  <a:pt x="10922" y="13970"/>
                </a:moveTo>
                <a:lnTo>
                  <a:pt x="1633982" y="13970"/>
                </a:lnTo>
                <a:lnTo>
                  <a:pt x="1633982" y="711961"/>
                </a:lnTo>
                <a:lnTo>
                  <a:pt x="10922" y="711961"/>
                </a:lnTo>
                <a:lnTo>
                  <a:pt x="10922" y="13970"/>
                </a:lnTo>
                <a:close/>
              </a:path>
            </a:pathLst>
          </a:custGeom>
          <a:solidFill>
            <a:srgbClr val="f0f0f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reeform 163"> 
				</p:cNvPr>
          <p:cNvSpPr/>
          <p:nvPr/>
        </p:nvSpPr>
        <p:spPr>
          <a:xfrm>
            <a:off x="3067050" y="5327650"/>
            <a:ext cx="2241550" cy="704850"/>
          </a:xfrm>
          <a:custGeom>
            <a:avLst/>
            <a:gdLst>
              <a:gd name="connsiteX0" fmla="*/ 8382 w 2241550"/>
              <a:gd name="connsiteY0" fmla="*/ 13970 h 704850"/>
              <a:gd name="connsiteX1" fmla="*/ 2248661 w 2241550"/>
              <a:gd name="connsiteY1" fmla="*/ 13970 h 704850"/>
              <a:gd name="connsiteX2" fmla="*/ 2248661 w 2241550"/>
              <a:gd name="connsiteY2" fmla="*/ 711961 h 704850"/>
              <a:gd name="connsiteX3" fmla="*/ 8382 w 2241550"/>
              <a:gd name="connsiteY3" fmla="*/ 711961 h 704850"/>
              <a:gd name="connsiteX4" fmla="*/ 8382 w 2241550"/>
              <a:gd name="connsiteY4" fmla="*/ 13970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1550" h="704850">
                <a:moveTo>
                  <a:pt x="8382" y="13970"/>
                </a:moveTo>
                <a:lnTo>
                  <a:pt x="2248661" y="13970"/>
                </a:lnTo>
                <a:lnTo>
                  <a:pt x="2248661" y="711961"/>
                </a:lnTo>
                <a:lnTo>
                  <a:pt x="8382" y="711961"/>
                </a:lnTo>
                <a:lnTo>
                  <a:pt x="8382" y="13970"/>
                </a:lnTo>
                <a:close/>
              </a:path>
            </a:pathLst>
          </a:custGeom>
          <a:solidFill>
            <a:srgbClr val="f0f0f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Freeform 164"> 
				</p:cNvPr>
          <p:cNvSpPr/>
          <p:nvPr/>
        </p:nvSpPr>
        <p:spPr>
          <a:xfrm>
            <a:off x="5302250" y="5327650"/>
            <a:ext cx="2901950" cy="704850"/>
          </a:xfrm>
          <a:custGeom>
            <a:avLst/>
            <a:gdLst>
              <a:gd name="connsiteX0" fmla="*/ 13461 w 2901950"/>
              <a:gd name="connsiteY0" fmla="*/ 13970 h 704850"/>
              <a:gd name="connsiteX1" fmla="*/ 2907538 w 2901950"/>
              <a:gd name="connsiteY1" fmla="*/ 13970 h 704850"/>
              <a:gd name="connsiteX2" fmla="*/ 2907538 w 2901950"/>
              <a:gd name="connsiteY2" fmla="*/ 711961 h 704850"/>
              <a:gd name="connsiteX3" fmla="*/ 13461 w 2901950"/>
              <a:gd name="connsiteY3" fmla="*/ 711961 h 704850"/>
              <a:gd name="connsiteX4" fmla="*/ 13461 w 2901950"/>
              <a:gd name="connsiteY4" fmla="*/ 13970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1950" h="704850">
                <a:moveTo>
                  <a:pt x="13461" y="13970"/>
                </a:moveTo>
                <a:lnTo>
                  <a:pt x="2907538" y="13970"/>
                </a:lnTo>
                <a:lnTo>
                  <a:pt x="2907538" y="711961"/>
                </a:lnTo>
                <a:lnTo>
                  <a:pt x="13461" y="711961"/>
                </a:lnTo>
                <a:lnTo>
                  <a:pt x="13461" y="13970"/>
                </a:lnTo>
                <a:close/>
              </a:path>
            </a:pathLst>
          </a:custGeom>
          <a:solidFill>
            <a:srgbClr val="f0f0f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Freeform 165"> 
				</p:cNvPr>
          <p:cNvSpPr/>
          <p:nvPr/>
        </p:nvSpPr>
        <p:spPr>
          <a:xfrm>
            <a:off x="5302250" y="3409950"/>
            <a:ext cx="2901950" cy="641350"/>
          </a:xfrm>
          <a:custGeom>
            <a:avLst/>
            <a:gdLst>
              <a:gd name="connsiteX0" fmla="*/ 13461 w 2901950"/>
              <a:gd name="connsiteY0" fmla="*/ 11429 h 641350"/>
              <a:gd name="connsiteX1" fmla="*/ 2907538 w 2901950"/>
              <a:gd name="connsiteY1" fmla="*/ 11429 h 641350"/>
              <a:gd name="connsiteX2" fmla="*/ 2907538 w 2901950"/>
              <a:gd name="connsiteY2" fmla="*/ 651509 h 641350"/>
              <a:gd name="connsiteX3" fmla="*/ 13461 w 2901950"/>
              <a:gd name="connsiteY3" fmla="*/ 651509 h 641350"/>
              <a:gd name="connsiteX4" fmla="*/ 13461 w 2901950"/>
              <a:gd name="connsiteY4" fmla="*/ 11429 h 64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1950" h="641350">
                <a:moveTo>
                  <a:pt x="13461" y="11429"/>
                </a:moveTo>
                <a:lnTo>
                  <a:pt x="2907538" y="11429"/>
                </a:lnTo>
                <a:lnTo>
                  <a:pt x="2907538" y="651509"/>
                </a:lnTo>
                <a:lnTo>
                  <a:pt x="13461" y="651509"/>
                </a:lnTo>
                <a:lnTo>
                  <a:pt x="13461" y="11429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Freeform 166"> 
				</p:cNvPr>
          <p:cNvSpPr/>
          <p:nvPr/>
        </p:nvSpPr>
        <p:spPr>
          <a:xfrm>
            <a:off x="5302250" y="4692650"/>
            <a:ext cx="2901950" cy="641350"/>
          </a:xfrm>
          <a:custGeom>
            <a:avLst/>
            <a:gdLst>
              <a:gd name="connsiteX0" fmla="*/ 13461 w 2901950"/>
              <a:gd name="connsiteY0" fmla="*/ 8890 h 641350"/>
              <a:gd name="connsiteX1" fmla="*/ 2907538 w 2901950"/>
              <a:gd name="connsiteY1" fmla="*/ 8890 h 641350"/>
              <a:gd name="connsiteX2" fmla="*/ 2907538 w 2901950"/>
              <a:gd name="connsiteY2" fmla="*/ 648970 h 641350"/>
              <a:gd name="connsiteX3" fmla="*/ 13461 w 2901950"/>
              <a:gd name="connsiteY3" fmla="*/ 648970 h 641350"/>
              <a:gd name="connsiteX4" fmla="*/ 13461 w 2901950"/>
              <a:gd name="connsiteY4" fmla="*/ 8890 h 64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1950" h="641350">
                <a:moveTo>
                  <a:pt x="13461" y="8890"/>
                </a:moveTo>
                <a:lnTo>
                  <a:pt x="2907538" y="8890"/>
                </a:lnTo>
                <a:lnTo>
                  <a:pt x="2907538" y="648970"/>
                </a:lnTo>
                <a:lnTo>
                  <a:pt x="13461" y="648970"/>
                </a:lnTo>
                <a:lnTo>
                  <a:pt x="13461" y="8890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Freeform 167"> 
				</p:cNvPr>
          <p:cNvSpPr/>
          <p:nvPr/>
        </p:nvSpPr>
        <p:spPr>
          <a:xfrm>
            <a:off x="1441450" y="2774950"/>
            <a:ext cx="19050" cy="3270250"/>
          </a:xfrm>
          <a:custGeom>
            <a:avLst/>
            <a:gdLst>
              <a:gd name="connsiteX0" fmla="*/ 10794 w 19050"/>
              <a:gd name="connsiteY0" fmla="*/ 5714 h 3270250"/>
              <a:gd name="connsiteX1" fmla="*/ 10794 w 19050"/>
              <a:gd name="connsiteY1" fmla="*/ 3264534 h 327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3270250">
                <a:moveTo>
                  <a:pt x="10794" y="5714"/>
                </a:moveTo>
                <a:lnTo>
                  <a:pt x="10794" y="3264534"/>
                </a:lnTo>
              </a:path>
            </a:pathLst>
          </a:custGeom>
          <a:ln w="12700">
            <a:solidFill>
              <a:srgbClr val="d8d8d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Freeform 168"> 
				</p:cNvPr>
          <p:cNvSpPr/>
          <p:nvPr/>
        </p:nvSpPr>
        <p:spPr>
          <a:xfrm>
            <a:off x="2406650" y="2774950"/>
            <a:ext cx="6350" cy="1289050"/>
          </a:xfrm>
          <a:custGeom>
            <a:avLst/>
            <a:gdLst>
              <a:gd name="connsiteX0" fmla="*/ 10160 w 6350"/>
              <a:gd name="connsiteY0" fmla="*/ 5714 h 1289050"/>
              <a:gd name="connsiteX1" fmla="*/ 10160 w 6350"/>
              <a:gd name="connsiteY1" fmla="*/ 1285875 h 128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" h="1289050">
                <a:moveTo>
                  <a:pt x="10160" y="5714"/>
                </a:moveTo>
                <a:lnTo>
                  <a:pt x="10160" y="1285875"/>
                </a:lnTo>
              </a:path>
            </a:pathLst>
          </a:custGeom>
          <a:ln w="7620">
            <a:solidFill>
              <a:srgbClr val="d8d8d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Freeform 169"> 
				</p:cNvPr>
          <p:cNvSpPr/>
          <p:nvPr/>
        </p:nvSpPr>
        <p:spPr>
          <a:xfrm>
            <a:off x="3067050" y="2774950"/>
            <a:ext cx="6350" cy="3257550"/>
          </a:xfrm>
          <a:custGeom>
            <a:avLst/>
            <a:gdLst>
              <a:gd name="connsiteX0" fmla="*/ 8889 w 6350"/>
              <a:gd name="connsiteY0" fmla="*/ 5714 h 3257550"/>
              <a:gd name="connsiteX1" fmla="*/ 8889 w 6350"/>
              <a:gd name="connsiteY1" fmla="*/ 3264534 h 325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" h="3257550">
                <a:moveTo>
                  <a:pt x="8889" y="5714"/>
                </a:moveTo>
                <a:lnTo>
                  <a:pt x="8889" y="3264534"/>
                </a:lnTo>
              </a:path>
            </a:pathLst>
          </a:custGeom>
          <a:ln w="7620">
            <a:solidFill>
              <a:srgbClr val="d8d8d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Freeform 170"> 
				</p:cNvPr>
          <p:cNvSpPr/>
          <p:nvPr/>
        </p:nvSpPr>
        <p:spPr>
          <a:xfrm>
            <a:off x="5302250" y="2774950"/>
            <a:ext cx="19050" cy="3257550"/>
          </a:xfrm>
          <a:custGeom>
            <a:avLst/>
            <a:gdLst>
              <a:gd name="connsiteX0" fmla="*/ 13334 w 19050"/>
              <a:gd name="connsiteY0" fmla="*/ 5714 h 3257550"/>
              <a:gd name="connsiteX1" fmla="*/ 13334 w 19050"/>
              <a:gd name="connsiteY1" fmla="*/ 3264534 h 325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3257550">
                <a:moveTo>
                  <a:pt x="13334" y="5714"/>
                </a:moveTo>
                <a:lnTo>
                  <a:pt x="13334" y="3264534"/>
                </a:lnTo>
              </a:path>
            </a:pathLst>
          </a:custGeom>
          <a:ln w="7620">
            <a:solidFill>
              <a:srgbClr val="d8d8d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TextBox 171"/>
          <p:cNvSpPr txBox="1"/>
          <p:nvPr/>
        </p:nvSpPr>
        <p:spPr>
          <a:xfrm>
            <a:off x="1518691" y="551150"/>
            <a:ext cx="5498694" cy="16003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</a:pPr>
            <a:r>
              <a:rPr lang="zh-CN" altLang="en-US" sz="3200" spc="-5" b="1" dirty="0">
                <a:solidFill>
                  <a:srgbClr val="fe7c00"/>
                </a:solidFill>
                <a:latin typeface="微软雅黑"/>
                <a:ea typeface="微软雅黑"/>
              </a:rPr>
              <a:t>刹车</a:t>
            </a:r>
            <a:r>
              <a:rPr lang="zh-CN" altLang="en-US" sz="3200" b="1" dirty="0">
                <a:solidFill>
                  <a:srgbClr val="fe7c00"/>
                </a:solidFill>
                <a:latin typeface="微软雅黑"/>
                <a:ea typeface="微软雅黑"/>
              </a:rPr>
              <a:t>片的构成、摩擦材料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00"/>
              </a:lnSpc>
            </a:pPr>
            <a:endParaRPr lang="en-US" dirty="0" smtClean="0"/>
          </a:p>
          <a:p>
            <a:pPr marL="0">
              <a:lnSpc>
                <a:spcPct val="109583"/>
              </a:lnSpc>
            </a:pPr>
            <a:r>
              <a:rPr lang="zh-CN" altLang="en-US" sz="1800" spc="-5" b="1" dirty="0">
                <a:solidFill>
                  <a:srgbClr val="000000"/>
                </a:solidFill>
                <a:latin typeface="微软雅黑"/>
                <a:ea typeface="微软雅黑"/>
              </a:rPr>
              <a:t>刹车</a:t>
            </a:r>
            <a:r>
              <a:rPr lang="zh-CN" altLang="en-US" sz="1800" b="1" dirty="0">
                <a:solidFill>
                  <a:srgbClr val="000000"/>
                </a:solidFill>
                <a:latin typeface="微软雅黑"/>
                <a:ea typeface="微软雅黑"/>
              </a:rPr>
              <a:t>片的摩擦材料</a:t>
            </a:r>
          </a:p>
          <a:p>
            <a:pPr marL="0">
              <a:lnSpc>
                <a:spcPct val="109583"/>
              </a:lnSpc>
              <a:spcBef>
                <a:spcPts val="200"/>
              </a:spcBef>
            </a:pP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摩擦材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料从功能上分为本体材料、填充料、粘结剂和强化纤维</a:t>
            </a:r>
          </a:p>
        </p:txBody>
      </p:sp>
      <p:sp>
        <p:nvSpPr>
          <p:cNvPr id="172" name="TextBox 172"/>
          <p:cNvSpPr txBox="1"/>
          <p:nvPr/>
        </p:nvSpPr>
        <p:spPr>
          <a:xfrm>
            <a:off x="2060575" y="2432979"/>
            <a:ext cx="8304530" cy="2672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9583"/>
              </a:lnSpc>
              <a:tabLst>
                <a:tab pos="1931670" algn="l"/>
                <a:tab pos="4295140" algn="l"/>
                <a:tab pos="6755765" algn="l"/>
              </a:tabLst>
            </a:pPr>
            <a:r>
              <a:rPr lang="zh-CN" altLang="en-US" sz="1600" spc="-5" b="1" dirty="0">
                <a:solidFill>
                  <a:srgbClr val="fefefe"/>
                </a:solidFill>
                <a:latin typeface="微软雅黑"/>
                <a:ea typeface="微软雅黑"/>
              </a:rPr>
              <a:t>名称	</a:t>
            </a:r>
            <a:r>
              <a:rPr lang="zh-CN" altLang="en-US" sz="1600" spc="-5" b="1" dirty="0">
                <a:solidFill>
                  <a:srgbClr val="fefefe"/>
                </a:solidFill>
                <a:latin typeface="微软雅黑"/>
                <a:ea typeface="微软雅黑"/>
              </a:rPr>
              <a:t>作用	</a:t>
            </a:r>
            <a:r>
              <a:rPr lang="zh-CN" altLang="en-US" sz="1600" spc="-5" b="1" dirty="0">
                <a:solidFill>
                  <a:srgbClr val="fefefe"/>
                </a:solidFill>
                <a:latin typeface="微软雅黑"/>
                <a:ea typeface="微软雅黑"/>
              </a:rPr>
              <a:t>常见材料	</a:t>
            </a:r>
            <a:r>
              <a:rPr lang="zh-CN" altLang="en-US" sz="1600" spc="-10" b="1" dirty="0">
                <a:solidFill>
                  <a:srgbClr val="fefefe"/>
                </a:solidFill>
                <a:latin typeface="微软雅黑"/>
                <a:ea typeface="微软雅黑"/>
              </a:rPr>
              <a:t>玛速玛主要材料</a:t>
            </a:r>
          </a:p>
        </p:txBody>
      </p:sp>
      <p:sp>
        <p:nvSpPr>
          <p:cNvPr id="173" name="TextBox 173"/>
          <p:cNvSpPr txBox="1"/>
          <p:nvPr/>
        </p:nvSpPr>
        <p:spPr>
          <a:xfrm>
            <a:off x="1578610" y="3405931"/>
            <a:ext cx="724535" cy="2346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</a:pPr>
            <a:r>
              <a:rPr lang="zh-CN" altLang="en-US" sz="1400" spc="-5" dirty="0">
                <a:solidFill>
                  <a:srgbClr val="000000"/>
                </a:solidFill>
                <a:latin typeface="微软雅黑"/>
                <a:ea typeface="微软雅黑"/>
              </a:rPr>
              <a:t>本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体材料</a:t>
            </a:r>
          </a:p>
        </p:txBody>
      </p:sp>
      <p:sp>
        <p:nvSpPr>
          <p:cNvPr id="174" name="TextBox 174"/>
          <p:cNvSpPr txBox="1"/>
          <p:nvPr/>
        </p:nvSpPr>
        <p:spPr>
          <a:xfrm>
            <a:off x="2568575" y="2765851"/>
            <a:ext cx="2545079" cy="1088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575945">
              <a:lnSpc>
                <a:spcPct val="100000"/>
              </a:lnSpc>
            </a:pPr>
            <a:r>
              <a:rPr lang="zh-CN" altLang="en-US" sz="1400" spc="-5" dirty="0">
                <a:solidFill>
                  <a:srgbClr val="000000"/>
                </a:solidFill>
                <a:latin typeface="微软雅黑"/>
                <a:ea typeface="微软雅黑"/>
              </a:rPr>
              <a:t>提高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材料的耐摩性，</a:t>
            </a:r>
          </a:p>
          <a:p>
            <a:pPr marL="0">
              <a:lnSpc>
                <a:spcPct val="151250"/>
              </a:lnSpc>
              <a:tabLst>
                <a:tab pos="575945" algn="l"/>
              </a:tabLst>
            </a:pP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减摩	</a:t>
            </a:r>
            <a:r>
              <a:rPr lang="zh-CN" altLang="en-US" sz="1400" spc="-5" dirty="0">
                <a:solidFill>
                  <a:srgbClr val="000000"/>
                </a:solidFill>
                <a:latin typeface="微软雅黑"/>
                <a:ea typeface="微软雅黑"/>
              </a:rPr>
              <a:t>减少噪音及稳定摩擦系数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94"/>
              </a:lnSpc>
            </a:pPr>
            <a:endParaRPr lang="en-US" dirty="0" smtClean="0"/>
          </a:p>
          <a:p>
            <a:pPr marL="0">
              <a:lnSpc>
                <a:spcPct val="110000"/>
              </a:lnSpc>
              <a:tabLst>
                <a:tab pos="575945" algn="l"/>
              </a:tabLst>
            </a:pP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增摩	</a:t>
            </a:r>
            <a:r>
              <a:rPr lang="zh-CN" altLang="en-US" sz="1400" spc="-5" dirty="0">
                <a:solidFill>
                  <a:srgbClr val="000000"/>
                </a:solidFill>
                <a:latin typeface="微软雅黑"/>
                <a:ea typeface="微软雅黑"/>
              </a:rPr>
              <a:t>增加材料的摩擦系数</a:t>
            </a:r>
          </a:p>
        </p:txBody>
      </p:sp>
      <p:sp>
        <p:nvSpPr>
          <p:cNvPr id="175" name="TextBox 175"/>
          <p:cNvSpPr txBox="1"/>
          <p:nvPr/>
        </p:nvSpPr>
        <p:spPr>
          <a:xfrm>
            <a:off x="5384165" y="2854751"/>
            <a:ext cx="2858134" cy="11948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</a:pPr>
            <a:r>
              <a:rPr lang="zh-CN" altLang="en-US" sz="1400" spc="-5" dirty="0">
                <a:solidFill>
                  <a:srgbClr val="000000"/>
                </a:solidFill>
                <a:latin typeface="微软雅黑"/>
                <a:ea typeface="微软雅黑"/>
              </a:rPr>
              <a:t>二硫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化铝、硫化锡、合成石墨、鳞</a:t>
            </a:r>
          </a:p>
          <a:p>
            <a:pPr>
              <a:lnSpc>
                <a:spcPts val="669"/>
              </a:lnSpc>
            </a:pPr>
            <a:endParaRPr lang="en-US" dirty="0" smtClean="0"/>
          </a:p>
          <a:p>
            <a:pPr marL="0">
              <a:lnSpc>
                <a:spcPct val="110000"/>
              </a:lnSpc>
            </a:pPr>
            <a:r>
              <a:rPr lang="zh-CN" altLang="en-US" sz="1400" spc="-5" dirty="0">
                <a:solidFill>
                  <a:srgbClr val="000000"/>
                </a:solidFill>
                <a:latin typeface="微软雅黑"/>
                <a:ea typeface="微软雅黑"/>
              </a:rPr>
              <a:t>片石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墨、云母等</a:t>
            </a:r>
          </a:p>
          <a:p>
            <a:pPr>
              <a:lnSpc>
                <a:spcPts val="669"/>
              </a:lnSpc>
            </a:pPr>
            <a:endParaRPr lang="en-US" dirty="0" smtClean="0"/>
          </a:p>
          <a:p>
            <a:pPr marL="0">
              <a:lnSpc>
                <a:spcPct val="110000"/>
              </a:lnSpc>
            </a:pPr>
            <a:r>
              <a:rPr lang="zh-CN" altLang="en-US" sz="1400" spc="-5" dirty="0">
                <a:solidFill>
                  <a:srgbClr val="000000"/>
                </a:solidFill>
                <a:latin typeface="微软雅黑"/>
                <a:ea typeface="微软雅黑"/>
              </a:rPr>
              <a:t>镐英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砂，镐英粉，白铜玉、氧化铝、</a:t>
            </a:r>
          </a:p>
          <a:p>
            <a:pPr>
              <a:lnSpc>
                <a:spcPts val="669"/>
              </a:lnSpc>
            </a:pPr>
            <a:endParaRPr lang="en-US" dirty="0" smtClean="0"/>
          </a:p>
          <a:p>
            <a:pPr marL="0">
              <a:lnSpc>
                <a:spcPct val="110000"/>
              </a:lnSpc>
            </a:pPr>
            <a:r>
              <a:rPr lang="zh-CN" altLang="en-US" sz="1400" spc="-5" dirty="0">
                <a:solidFill>
                  <a:srgbClr val="000000"/>
                </a:solidFill>
                <a:latin typeface="微软雅黑"/>
                <a:ea typeface="微软雅黑"/>
              </a:rPr>
              <a:t>氧化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铁、硅酸镐等</a:t>
            </a:r>
          </a:p>
        </p:txBody>
      </p:sp>
      <p:sp>
        <p:nvSpPr>
          <p:cNvPr id="176" name="TextBox 176"/>
          <p:cNvSpPr txBox="1"/>
          <p:nvPr/>
        </p:nvSpPr>
        <p:spPr>
          <a:xfrm>
            <a:off x="8638540" y="2979211"/>
            <a:ext cx="1791334" cy="87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77800">
              <a:lnSpc>
                <a:spcPct val="110000"/>
              </a:lnSpc>
            </a:pPr>
            <a:r>
              <a:rPr lang="zh-CN" altLang="en-US" sz="1400" spc="-5" dirty="0">
                <a:solidFill>
                  <a:srgbClr val="000000"/>
                </a:solidFill>
                <a:latin typeface="微软雅黑"/>
                <a:ea typeface="微软雅黑"/>
              </a:rPr>
              <a:t>进口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优质合成石墨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89"/>
              </a:lnSpc>
            </a:pPr>
            <a:endParaRPr lang="en-US" dirty="0" smtClean="0"/>
          </a:p>
          <a:p>
            <a:pPr marL="0">
              <a:lnSpc>
                <a:spcPct val="110000"/>
              </a:lnSpc>
            </a:pPr>
            <a:r>
              <a:rPr lang="zh-CN" altLang="en-US" sz="1400" spc="-5" dirty="0">
                <a:solidFill>
                  <a:srgbClr val="000000"/>
                </a:solidFill>
                <a:latin typeface="微软雅黑"/>
                <a:ea typeface="微软雅黑"/>
              </a:rPr>
              <a:t>优质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白玉钢玉和氧化铝</a:t>
            </a:r>
          </a:p>
        </p:txBody>
      </p:sp>
      <p:sp>
        <p:nvSpPr>
          <p:cNvPr id="177" name="TextBox 177"/>
          <p:cNvSpPr txBox="1"/>
          <p:nvPr/>
        </p:nvSpPr>
        <p:spPr>
          <a:xfrm>
            <a:off x="1997075" y="4223811"/>
            <a:ext cx="546735" cy="2346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</a:pPr>
            <a:r>
              <a:rPr lang="zh-CN" altLang="en-US" sz="1400" spc="-5" dirty="0">
                <a:solidFill>
                  <a:srgbClr val="000000"/>
                </a:solidFill>
                <a:latin typeface="微软雅黑"/>
                <a:ea typeface="微软雅黑"/>
              </a:rPr>
              <a:t>填充料</a:t>
            </a:r>
          </a:p>
        </p:txBody>
      </p:sp>
      <p:sp>
        <p:nvSpPr>
          <p:cNvPr id="178" name="TextBox 178"/>
          <p:cNvSpPr txBox="1"/>
          <p:nvPr/>
        </p:nvSpPr>
        <p:spPr>
          <a:xfrm>
            <a:off x="3144520" y="4137093"/>
            <a:ext cx="2146934" cy="4455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zh-CN" altLang="en-US" sz="1400" spc="-5" dirty="0">
                <a:solidFill>
                  <a:srgbClr val="000000"/>
                </a:solidFill>
                <a:latin typeface="微软雅黑"/>
                <a:ea typeface="微软雅黑"/>
              </a:rPr>
              <a:t>降低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成本，提高易生产性、</a:t>
            </a:r>
          </a:p>
          <a:p>
            <a:pPr marL="0">
              <a:lnSpc>
                <a:spcPct val="100000"/>
              </a:lnSpc>
              <a:spcBef>
                <a:spcPts val="145"/>
              </a:spcBef>
            </a:pPr>
            <a:r>
              <a:rPr lang="zh-CN" altLang="en-US" sz="1400" spc="-5" dirty="0">
                <a:solidFill>
                  <a:srgbClr val="000000"/>
                </a:solidFill>
                <a:latin typeface="微软雅黑"/>
                <a:ea typeface="微软雅黑"/>
              </a:rPr>
              <a:t>调节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刹车片密度</a:t>
            </a:r>
          </a:p>
        </p:txBody>
      </p:sp>
      <p:sp>
        <p:nvSpPr>
          <p:cNvPr id="179" name="TextBox 179"/>
          <p:cNvSpPr txBox="1"/>
          <p:nvPr/>
        </p:nvSpPr>
        <p:spPr>
          <a:xfrm>
            <a:off x="5384165" y="4259371"/>
            <a:ext cx="2146934" cy="2346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</a:pPr>
            <a:r>
              <a:rPr lang="zh-CN" altLang="en-US" sz="1400" spc="-5" dirty="0">
                <a:solidFill>
                  <a:srgbClr val="000000"/>
                </a:solidFill>
                <a:latin typeface="微软雅黑"/>
                <a:ea typeface="微软雅黑"/>
              </a:rPr>
              <a:t>硫酸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钡、碳酸钙、长石粉等</a:t>
            </a:r>
          </a:p>
        </p:txBody>
      </p:sp>
      <p:sp>
        <p:nvSpPr>
          <p:cNvPr id="180" name="TextBox 180"/>
          <p:cNvSpPr txBox="1"/>
          <p:nvPr/>
        </p:nvSpPr>
        <p:spPr>
          <a:xfrm>
            <a:off x="9083040" y="4259371"/>
            <a:ext cx="902334" cy="2346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</a:pPr>
            <a:r>
              <a:rPr lang="zh-CN" altLang="en-US" sz="1400" spc="-5" dirty="0">
                <a:solidFill>
                  <a:srgbClr val="000000"/>
                </a:solidFill>
                <a:latin typeface="微软雅黑"/>
                <a:ea typeface="微软雅黑"/>
              </a:rPr>
              <a:t>优质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硫酸钡</a:t>
            </a:r>
          </a:p>
        </p:txBody>
      </p:sp>
      <p:sp>
        <p:nvSpPr>
          <p:cNvPr id="181" name="TextBox 181"/>
          <p:cNvSpPr txBox="1"/>
          <p:nvPr/>
        </p:nvSpPr>
        <p:spPr>
          <a:xfrm>
            <a:off x="1997075" y="4899451"/>
            <a:ext cx="8013700" cy="2346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  <a:tabLst>
                <a:tab pos="1147445" algn="l"/>
                <a:tab pos="3387090" algn="l"/>
                <a:tab pos="7174865" algn="l"/>
              </a:tabLst>
            </a:pP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粘结剂	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粘结作用	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酚醛树脂、橡胶	</a:t>
            </a:r>
            <a:r>
              <a:rPr lang="zh-CN" altLang="en-US" sz="1400" spc="-10" dirty="0">
                <a:solidFill>
                  <a:srgbClr val="000000"/>
                </a:solidFill>
                <a:latin typeface="微软雅黑"/>
                <a:ea typeface="微软雅黑"/>
              </a:rPr>
              <a:t>酚醛树脂</a:t>
            </a:r>
          </a:p>
        </p:txBody>
      </p:sp>
      <p:sp>
        <p:nvSpPr>
          <p:cNvPr id="182" name="TextBox 182"/>
          <p:cNvSpPr txBox="1"/>
          <p:nvPr/>
        </p:nvSpPr>
        <p:spPr>
          <a:xfrm>
            <a:off x="1908175" y="5539531"/>
            <a:ext cx="724535" cy="2346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</a:pPr>
            <a:r>
              <a:rPr lang="zh-CN" altLang="en-US" sz="1400" spc="-5" dirty="0">
                <a:solidFill>
                  <a:srgbClr val="000000"/>
                </a:solidFill>
                <a:latin typeface="微软雅黑"/>
                <a:ea typeface="微软雅黑"/>
              </a:rPr>
              <a:t>增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强纤维</a:t>
            </a:r>
          </a:p>
        </p:txBody>
      </p:sp>
      <p:sp>
        <p:nvSpPr>
          <p:cNvPr id="183" name="TextBox 183"/>
          <p:cNvSpPr txBox="1"/>
          <p:nvPr/>
        </p:nvSpPr>
        <p:spPr>
          <a:xfrm>
            <a:off x="3144520" y="5417253"/>
            <a:ext cx="1080134" cy="4455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zh-CN" altLang="en-US" sz="1400" spc="-5" dirty="0">
                <a:solidFill>
                  <a:srgbClr val="000000"/>
                </a:solidFill>
                <a:latin typeface="微软雅黑"/>
                <a:ea typeface="微软雅黑"/>
              </a:rPr>
              <a:t>骨架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作用</a:t>
            </a:r>
          </a:p>
          <a:p>
            <a:pPr marL="0">
              <a:lnSpc>
                <a:spcPct val="100000"/>
              </a:lnSpc>
              <a:spcBef>
                <a:spcPts val="145"/>
              </a:spcBef>
            </a:pPr>
            <a:r>
              <a:rPr lang="zh-CN" altLang="en-US" sz="1400" spc="-5" dirty="0">
                <a:solidFill>
                  <a:srgbClr val="000000"/>
                </a:solidFill>
                <a:latin typeface="微软雅黑"/>
                <a:ea typeface="微软雅黑"/>
              </a:rPr>
              <a:t>增加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剪切强度</a:t>
            </a:r>
          </a:p>
        </p:txBody>
      </p:sp>
      <p:sp>
        <p:nvSpPr>
          <p:cNvPr id="184" name="TextBox 184"/>
          <p:cNvSpPr txBox="1"/>
          <p:nvPr/>
        </p:nvSpPr>
        <p:spPr>
          <a:xfrm>
            <a:off x="5384165" y="5417253"/>
            <a:ext cx="2680334" cy="4455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zh-CN" altLang="en-US" sz="1400" spc="-5" dirty="0">
                <a:solidFill>
                  <a:srgbClr val="000000"/>
                </a:solidFill>
                <a:latin typeface="微软雅黑"/>
                <a:ea typeface="微软雅黑"/>
              </a:rPr>
              <a:t>矿物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纤维、芳纶、炭纤维、钢棉、</a:t>
            </a:r>
          </a:p>
          <a:p>
            <a:pPr marL="0">
              <a:lnSpc>
                <a:spcPct val="100000"/>
              </a:lnSpc>
              <a:spcBef>
                <a:spcPts val="145"/>
              </a:spcBef>
            </a:pPr>
            <a:r>
              <a:rPr lang="zh-CN" altLang="en-US" sz="1400" spc="-5" dirty="0">
                <a:solidFill>
                  <a:srgbClr val="000000"/>
                </a:solidFill>
                <a:latin typeface="微软雅黑"/>
                <a:ea typeface="微软雅黑"/>
              </a:rPr>
              <a:t>钢纤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维、聚丙烯腊纤维</a:t>
            </a:r>
          </a:p>
        </p:txBody>
      </p:sp>
      <p:sp>
        <p:nvSpPr>
          <p:cNvPr id="185" name="TextBox 185"/>
          <p:cNvSpPr txBox="1"/>
          <p:nvPr/>
        </p:nvSpPr>
        <p:spPr>
          <a:xfrm>
            <a:off x="8727440" y="5539531"/>
            <a:ext cx="1613534" cy="2346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</a:pPr>
            <a:r>
              <a:rPr lang="zh-CN" altLang="en-US" sz="1400" spc="-5" dirty="0">
                <a:solidFill>
                  <a:srgbClr val="000000"/>
                </a:solidFill>
                <a:latin typeface="微软雅黑"/>
                <a:ea typeface="微软雅黑"/>
              </a:rPr>
              <a:t>聚丙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烯腊纤维、芳纶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Freeform 186"> 
				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8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" y="312420"/>
            <a:ext cx="1440180" cy="1432560"/>
          </a:xfrm>
          <a:prstGeom prst="rect">
            <a:avLst/>
          </a:prstGeom>
        </p:spPr>
      </p:pic>
      <p:pic>
        <p:nvPicPr>
          <p:cNvPr id="189" name="Picture 189">
					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380" y="0"/>
            <a:ext cx="10294620" cy="6858000"/>
          </a:xfrm>
          <a:prstGeom prst="rect">
            <a:avLst/>
          </a:prstGeom>
        </p:spPr>
      </p:pic>
      <p:sp>
        <p:nvSpPr>
          <p:cNvPr id="189" name="TextBox 189"/>
          <p:cNvSpPr txBox="1"/>
          <p:nvPr/>
        </p:nvSpPr>
        <p:spPr>
          <a:xfrm>
            <a:off x="1518691" y="551150"/>
            <a:ext cx="8839429" cy="14937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</a:pPr>
            <a:r>
              <a:rPr lang="zh-CN" altLang="en-US" sz="3200" spc="-5" b="1" dirty="0">
                <a:solidFill>
                  <a:srgbClr val="fe7c00"/>
                </a:solidFill>
                <a:latin typeface="微软雅黑"/>
                <a:ea typeface="微软雅黑"/>
              </a:rPr>
              <a:t>摩擦</a:t>
            </a:r>
            <a:r>
              <a:rPr lang="zh-CN" altLang="en-US" sz="3200" b="1" dirty="0">
                <a:solidFill>
                  <a:srgbClr val="fe7c00"/>
                </a:solidFill>
                <a:latin typeface="微软雅黑"/>
                <a:ea typeface="微软雅黑"/>
              </a:rPr>
              <a:t>材料配方分类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30"/>
              </a:lnSpc>
            </a:pPr>
            <a:endParaRPr lang="en-US" dirty="0" smtClean="0"/>
          </a:p>
          <a:p>
            <a:pPr marL="0" indent="496163">
              <a:lnSpc>
                <a:spcPct val="109583"/>
              </a:lnSpc>
            </a:pP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市场上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的刹车片根据材料不同主要分为半金属、少金属和非石棉有机物（陶瓷配方）等三大类</a:t>
            </a:r>
          </a:p>
        </p:txBody>
      </p:sp>
      <p:sp>
        <p:nvSpPr>
          <p:cNvPr id="190" name="TextBox 190"/>
          <p:cNvSpPr txBox="1"/>
          <p:nvPr/>
        </p:nvSpPr>
        <p:spPr>
          <a:xfrm>
            <a:off x="2157209" y="2622277"/>
            <a:ext cx="1384300" cy="33921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43369">
              <a:lnSpc>
                <a:spcPct val="100000"/>
              </a:lnSpc>
            </a:pPr>
            <a:r>
              <a:rPr lang="zh-CN" altLang="en-US" sz="1800" spc="-5" b="1" dirty="0">
                <a:solidFill>
                  <a:srgbClr val="fefefe"/>
                </a:solidFill>
                <a:latin typeface="微软雅黑"/>
                <a:ea typeface="微软雅黑"/>
              </a:rPr>
              <a:t>半金属</a:t>
            </a:r>
          </a:p>
          <a:p>
            <a:pPr marL="0" indent="114769">
              <a:lnSpc>
                <a:spcPct val="100000"/>
              </a:lnSpc>
            </a:pPr>
            <a:r>
              <a:rPr lang="zh-CN" altLang="en-US" sz="1800" spc="-5" b="1" dirty="0">
                <a:solidFill>
                  <a:srgbClr val="fefefe"/>
                </a:solidFill>
                <a:latin typeface="微软雅黑"/>
                <a:ea typeface="微软雅黑"/>
              </a:rPr>
              <a:t>（多</a:t>
            </a:r>
            <a:r>
              <a:rPr lang="zh-CN" altLang="en-US" sz="1800" b="1" dirty="0">
                <a:solidFill>
                  <a:srgbClr val="fefefe"/>
                </a:solidFill>
                <a:latin typeface="微软雅黑"/>
                <a:ea typeface="微软雅黑"/>
              </a:rPr>
              <a:t>金属）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64"/>
              </a:lnSpc>
            </a:pPr>
            <a:endParaRPr lang="en-US" dirty="0" smtClean="0"/>
          </a:p>
          <a:p>
            <a:pPr marL="0" indent="342798">
              <a:lnSpc>
                <a:spcPct val="100000"/>
              </a:lnSpc>
            </a:pPr>
            <a:r>
              <a:rPr lang="zh-CN" altLang="en-US" sz="1800" spc="-5" b="1" dirty="0">
                <a:solidFill>
                  <a:srgbClr val="fefefe"/>
                </a:solidFill>
                <a:latin typeface="微软雅黑"/>
                <a:ea typeface="微软雅黑"/>
              </a:rPr>
              <a:t>少金属</a:t>
            </a:r>
          </a:p>
          <a:p>
            <a:pPr marL="0" indent="114198">
              <a:lnSpc>
                <a:spcPct val="100000"/>
              </a:lnSpc>
            </a:pPr>
            <a:r>
              <a:rPr lang="zh-CN" altLang="en-US" sz="1800" spc="-5" b="1" dirty="0">
                <a:solidFill>
                  <a:srgbClr val="fefefe"/>
                </a:solidFill>
                <a:latin typeface="微软雅黑"/>
                <a:ea typeface="微软雅黑"/>
              </a:rPr>
              <a:t>（低</a:t>
            </a:r>
            <a:r>
              <a:rPr lang="zh-CN" altLang="en-US" sz="1800" b="1" dirty="0">
                <a:solidFill>
                  <a:srgbClr val="fefefe"/>
                </a:solidFill>
                <a:latin typeface="微软雅黑"/>
                <a:ea typeface="微软雅黑"/>
              </a:rPr>
              <a:t>金属）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64"/>
              </a:lnSpc>
            </a:pPr>
            <a:endParaRPr lang="en-US" dirty="0" smtClean="0"/>
          </a:p>
          <a:p>
            <a:pPr marL="0" indent="411480">
              <a:lnSpc>
                <a:spcPct val="100000"/>
              </a:lnSpc>
            </a:pPr>
            <a:r>
              <a:rPr lang="zh-CN" altLang="en-US" sz="1800" spc="-15" b="1" dirty="0">
                <a:solidFill>
                  <a:srgbClr val="fefefe"/>
                </a:solidFill>
                <a:latin typeface="微软雅黑"/>
                <a:ea typeface="微软雅黑"/>
              </a:rPr>
              <a:t>NAO</a:t>
            </a:r>
          </a:p>
          <a:p>
            <a:pPr marL="0">
              <a:lnSpc>
                <a:spcPct val="100000"/>
              </a:lnSpc>
            </a:pPr>
            <a:r>
              <a:rPr lang="zh-CN" altLang="en-US" sz="1800" spc="-5" b="1" dirty="0">
                <a:solidFill>
                  <a:srgbClr val="fefefe"/>
                </a:solidFill>
                <a:latin typeface="微软雅黑"/>
                <a:ea typeface="微软雅黑"/>
              </a:rPr>
              <a:t>无石</a:t>
            </a:r>
            <a:r>
              <a:rPr lang="zh-CN" altLang="en-US" sz="1800" b="1" dirty="0">
                <a:solidFill>
                  <a:srgbClr val="fefefe"/>
                </a:solidFill>
                <a:latin typeface="微软雅黑"/>
                <a:ea typeface="微软雅黑"/>
              </a:rPr>
              <a:t>棉有机物</a:t>
            </a:r>
          </a:p>
          <a:p>
            <a:pPr marL="0">
              <a:lnSpc>
                <a:spcPct val="100000"/>
              </a:lnSpc>
            </a:pPr>
            <a:r>
              <a:rPr lang="zh-CN" altLang="en-US" sz="1800" spc="-5" b="1" dirty="0">
                <a:solidFill>
                  <a:srgbClr val="fefefe"/>
                </a:solidFill>
                <a:latin typeface="微软雅黑"/>
                <a:ea typeface="微软雅黑"/>
              </a:rPr>
              <a:t>（陶</a:t>
            </a:r>
            <a:r>
              <a:rPr lang="zh-CN" altLang="en-US" sz="1800" b="1" dirty="0">
                <a:solidFill>
                  <a:srgbClr val="fefefe"/>
                </a:solidFill>
                <a:latin typeface="微软雅黑"/>
                <a:ea typeface="微软雅黑"/>
              </a:rPr>
              <a:t>瓷配方）</a:t>
            </a:r>
          </a:p>
        </p:txBody>
      </p:sp>
      <p:sp>
        <p:nvSpPr>
          <p:cNvPr id="191" name="TextBox 191"/>
          <p:cNvSpPr txBox="1"/>
          <p:nvPr/>
        </p:nvSpPr>
        <p:spPr>
          <a:xfrm>
            <a:off x="4519295" y="2541998"/>
            <a:ext cx="5295265" cy="3432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较高的金属纤维（铁纤维、钢纤维等）含量</a:t>
            </a:r>
            <a:r>
              <a:rPr lang="zh-CN" altLang="en-US" sz="1600" spc="-10" dirty="0">
                <a:solidFill>
                  <a:srgbClr val="000000"/>
                </a:solidFill>
                <a:latin typeface="微软雅黑"/>
                <a:ea typeface="微软雅黑"/>
              </a:rPr>
              <a:t>&gt;3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0%</a:t>
            </a:r>
          </a:p>
          <a:p>
            <a:pPr marL="0">
              <a:lnSpc>
                <a:spcPct val="100000"/>
              </a:lnSpc>
            </a:pPr>
            <a:r>
              <a:rPr lang="zh-CN" altLang="en-US" sz="1600" b="1" dirty="0">
                <a:solidFill>
                  <a:srgbClr val="000000"/>
                </a:solidFill>
                <a:latin typeface="微软雅黑"/>
                <a:ea typeface="微软雅黑"/>
              </a:rPr>
              <a:t>优点：</a:t>
            </a: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寿命长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、负荷高、成本低、制动温度</a:t>
            </a:r>
          </a:p>
          <a:p>
            <a:pPr marL="0">
              <a:lnSpc>
                <a:spcPct val="100000"/>
              </a:lnSpc>
            </a:pPr>
            <a:r>
              <a:rPr lang="zh-CN" altLang="en-US" sz="1600" b="1" dirty="0">
                <a:solidFill>
                  <a:srgbClr val="000000"/>
                </a:solidFill>
                <a:latin typeface="微软雅黑"/>
                <a:ea typeface="微软雅黑"/>
              </a:rPr>
              <a:t>缺点：</a:t>
            </a: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摩擦系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数低，噪音，对盘磨损、刹车组件老化较快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5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较低的金属纤维（铁纤维、钢纤维等）含量</a:t>
            </a:r>
            <a:r>
              <a:rPr lang="zh-CN" altLang="en-US" sz="1600" spc="-10" dirty="0">
                <a:solidFill>
                  <a:srgbClr val="000000"/>
                </a:solidFill>
                <a:latin typeface="微软雅黑"/>
                <a:ea typeface="微软雅黑"/>
              </a:rPr>
              <a:t>&lt;3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0%</a:t>
            </a:r>
          </a:p>
          <a:p>
            <a:pPr hangingPunct="0" marL="0">
              <a:lnSpc>
                <a:spcPct val="100833"/>
              </a:lnSpc>
            </a:pPr>
            <a:r>
              <a:rPr lang="zh-CN" altLang="en-US" sz="1600" b="1" dirty="0">
                <a:solidFill>
                  <a:srgbClr val="000000"/>
                </a:solidFill>
                <a:latin typeface="微软雅黑"/>
                <a:ea typeface="微软雅黑"/>
              </a:rPr>
              <a:t>优点：</a:t>
            </a: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除具备半金属的优点外还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有高性能，低速性好等优点</a:t>
            </a:r>
            <a:r>
              <a:rPr lang="zh-CN" altLang="en-US" sz="1600" b="1" dirty="0">
                <a:solidFill>
                  <a:srgbClr val="000000"/>
                </a:solidFill>
                <a:latin typeface="微软雅黑"/>
                <a:ea typeface="微软雅黑"/>
              </a:rPr>
              <a:t>缺点：</a:t>
            </a: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噪音，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寿命，少量制动粉尘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6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主要使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用玻璃纤维、橡胶、石墨等有机物作为加固材料</a:t>
            </a:r>
          </a:p>
          <a:p>
            <a:pPr marL="0">
              <a:lnSpc>
                <a:spcPct val="100000"/>
              </a:lnSpc>
            </a:pPr>
            <a:r>
              <a:rPr lang="zh-CN" altLang="en-US" sz="1600" b="1" dirty="0">
                <a:solidFill>
                  <a:srgbClr val="000000"/>
                </a:solidFill>
                <a:latin typeface="微软雅黑"/>
                <a:ea typeface="微软雅黑"/>
              </a:rPr>
              <a:t>优点：</a:t>
            </a: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噪音低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，制动粉尘少</a:t>
            </a:r>
          </a:p>
          <a:p>
            <a:pPr marL="0">
              <a:lnSpc>
                <a:spcPct val="100000"/>
              </a:lnSpc>
            </a:pPr>
            <a:r>
              <a:rPr lang="zh-CN" altLang="en-US" sz="1600" b="1" dirty="0">
                <a:solidFill>
                  <a:srgbClr val="000000"/>
                </a:solidFill>
                <a:latin typeface="微软雅黑"/>
                <a:ea typeface="微软雅黑"/>
              </a:rPr>
              <a:t>缺点：</a:t>
            </a: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高温和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高负荷特性（衰退）不理想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Freeform 192"> 
				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" name="Picture 194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" y="0"/>
            <a:ext cx="10911840" cy="6858000"/>
          </a:xfrm>
          <a:prstGeom prst="rect">
            <a:avLst/>
          </a:prstGeom>
        </p:spPr>
      </p:pic>
      <p:sp>
        <p:nvSpPr>
          <p:cNvPr id="194" name="TextBox 194"/>
          <p:cNvSpPr txBox="1"/>
          <p:nvPr/>
        </p:nvSpPr>
        <p:spPr>
          <a:xfrm>
            <a:off x="1518691" y="551150"/>
            <a:ext cx="4301718" cy="5199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</a:pPr>
            <a:r>
              <a:rPr lang="zh-CN" altLang="en-US" sz="3200" spc="-5" b="1" dirty="0">
                <a:solidFill>
                  <a:srgbClr val="fe7c00"/>
                </a:solidFill>
                <a:latin typeface="微软雅黑"/>
                <a:ea typeface="微软雅黑"/>
              </a:rPr>
              <a:t>摩擦</a:t>
            </a:r>
            <a:r>
              <a:rPr lang="zh-CN" altLang="en-US" sz="3200" b="1" dirty="0">
                <a:solidFill>
                  <a:srgbClr val="fe7c00"/>
                </a:solidFill>
                <a:latin typeface="微软雅黑"/>
                <a:ea typeface="微软雅黑"/>
              </a:rPr>
              <a:t>材料配方分类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70"/>
              </a:lnSpc>
            </a:pPr>
            <a:endParaRPr lang="en-US" dirty="0" smtClean="0"/>
          </a:p>
          <a:p>
            <a:pPr hangingPunct="0" marL="225653">
              <a:lnSpc>
                <a:spcPct val="119166"/>
              </a:lnSpc>
            </a:pPr>
            <a:r>
              <a:rPr lang="zh-CN" altLang="en-US" sz="1800" spc="-15" b="1" dirty="0">
                <a:solidFill>
                  <a:srgbClr val="000000"/>
                </a:solidFill>
                <a:latin typeface="微软雅黑"/>
                <a:ea typeface="微软雅黑"/>
              </a:rPr>
              <a:t>陶瓷配方</a:t>
            </a:r>
            <a:r>
              <a:rPr lang="en-US" altLang="zh-CN" sz="1800" spc="-10" b="1" dirty="0">
                <a:solidFill>
                  <a:srgbClr val="000000"/>
                </a:solidFill>
                <a:latin typeface="Calibri"/>
                <a:ea typeface="Calibri"/>
              </a:rPr>
              <a:t>NAO</a:t>
            </a:r>
            <a:br/>
            <a:r>
              <a:rPr lang="zh-CN" altLang="en-US" sz="1600" spc="-1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/>
                <a:ea typeface="微软雅黑"/>
              </a:rPr>
              <a:t>高性能</a:t>
            </a:r>
          </a:p>
          <a:p>
            <a:pPr marL="0" indent="225653">
              <a:lnSpc>
                <a:spcPct val="109583"/>
              </a:lnSpc>
            </a:pPr>
            <a:r>
              <a:rPr lang="zh-CN" altLang="en-US" sz="1600" spc="-5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/>
                <a:ea typeface="微软雅黑"/>
              </a:rPr>
              <a:t>完美解</a:t>
            </a:r>
            <a:r>
              <a:rPr lang="zh-CN" altLang="en-US" sz="16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/>
                <a:ea typeface="微软雅黑"/>
              </a:rPr>
              <a:t>决落灰轮毂的客户体验问题</a:t>
            </a:r>
          </a:p>
          <a:p>
            <a:pPr marL="0" indent="225653">
              <a:lnSpc>
                <a:spcPct val="109583"/>
              </a:lnSpc>
              <a:spcBef>
                <a:spcPts val="195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更低噪音几率</a:t>
            </a:r>
            <a:r>
              <a:rPr lang="zh-CN" altLang="en-US" sz="1600" spc="120" dirty="0">
                <a:solidFill>
                  <a:srgbClr val="000000"/>
                </a:solidFill>
                <a:latin typeface="微软雅黑"/>
                <a:cs typeface="微软雅黑"/>
              </a:rPr>
              <a:t>   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摩擦系数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0.36-0.38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35"/>
              </a:lnSpc>
            </a:pPr>
            <a:endParaRPr lang="en-US" dirty="0" smtClean="0"/>
          </a:p>
          <a:p>
            <a:pPr hangingPunct="0" marL="225653">
              <a:lnSpc>
                <a:spcPct val="119166"/>
              </a:lnSpc>
            </a:pPr>
            <a:r>
              <a:rPr lang="zh-CN" altLang="en-US" sz="1800" spc="-10" b="1" dirty="0">
                <a:solidFill>
                  <a:srgbClr val="000000"/>
                </a:solidFill>
                <a:latin typeface="微软雅黑"/>
                <a:ea typeface="微软雅黑"/>
              </a:rPr>
              <a:t>少金属</a:t>
            </a:r>
            <a:r>
              <a:rPr lang="zh-CN" altLang="en-US" sz="1800" spc="-150" b="1" dirty="0">
                <a:solidFill>
                  <a:srgbClr val="000000"/>
                </a:solidFill>
                <a:latin typeface="微软雅黑"/>
                <a:cs typeface="微软雅黑"/>
              </a:rPr>
              <a:t> </a:t>
            </a:r>
            <a:r>
              <a:rPr lang="en-US" altLang="zh-CN" sz="1800" spc="-5" b="1" dirty="0">
                <a:solidFill>
                  <a:srgbClr val="000000"/>
                </a:solidFill>
                <a:latin typeface="Calibri"/>
                <a:ea typeface="Calibri"/>
              </a:rPr>
              <a:t>Low-metal</a:t>
            </a:r>
            <a:br/>
            <a:r>
              <a:rPr lang="zh-CN" altLang="en-US" sz="1600" spc="-1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/>
                <a:ea typeface="微软雅黑"/>
              </a:rPr>
              <a:t>高性能</a:t>
            </a:r>
          </a:p>
          <a:p>
            <a:pPr marL="0" indent="225653">
              <a:lnSpc>
                <a:spcPct val="109583"/>
              </a:lnSpc>
            </a:pPr>
            <a:r>
              <a:rPr lang="zh-CN" altLang="en-US" sz="1600" spc="-5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/>
                <a:ea typeface="微软雅黑"/>
              </a:rPr>
              <a:t>更适合</a:t>
            </a:r>
            <a:r>
              <a:rPr lang="zh-CN" altLang="en-US" sz="16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/>
                <a:ea typeface="微软雅黑"/>
              </a:rPr>
              <a:t>于欧美车辆</a:t>
            </a:r>
          </a:p>
          <a:p>
            <a:pPr marL="0" indent="225653">
              <a:lnSpc>
                <a:spcPct val="109583"/>
              </a:lnSpc>
              <a:spcBef>
                <a:spcPts val="195"/>
              </a:spcBef>
            </a:pPr>
            <a:r>
              <a:rPr lang="zh-CN" altLang="en-US" sz="1600" spc="-5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/>
                <a:ea typeface="微软雅黑"/>
              </a:rPr>
              <a:t>针对车</a:t>
            </a:r>
            <a:r>
              <a:rPr lang="zh-CN" altLang="en-US" sz="16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/>
                <a:ea typeface="微软雅黑"/>
              </a:rPr>
              <a:t>重、轴距、底盘告诉及排量，配合以不</a:t>
            </a:r>
          </a:p>
          <a:p>
            <a:pPr marL="0" indent="225653">
              <a:lnSpc>
                <a:spcPct val="109583"/>
              </a:lnSpc>
              <a:spcBef>
                <a:spcPts val="195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同性能配方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cs typeface="微软雅黑"/>
              </a:rPr>
              <a:t>   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摩擦系数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0.4-0.42</a:t>
            </a:r>
          </a:p>
          <a:p>
            <a:pPr>
              <a:lnSpc>
                <a:spcPts val="1875"/>
              </a:lnSpc>
            </a:pPr>
            <a:endParaRPr lang="en-US" dirty="0" smtClean="0"/>
          </a:p>
          <a:p>
            <a:pPr hangingPunct="0" marL="225653">
              <a:lnSpc>
                <a:spcPct val="119166"/>
              </a:lnSpc>
            </a:pPr>
            <a:r>
              <a:rPr lang="zh-CN" altLang="en-US" sz="1800" spc="-10" b="1" dirty="0">
                <a:solidFill>
                  <a:srgbClr val="000000"/>
                </a:solidFill>
                <a:latin typeface="微软雅黑"/>
                <a:ea typeface="微软雅黑"/>
              </a:rPr>
              <a:t>半金属</a:t>
            </a:r>
            <a:r>
              <a:rPr lang="zh-CN" altLang="en-US" sz="1800" spc="-139" b="1" dirty="0">
                <a:solidFill>
                  <a:srgbClr val="000000"/>
                </a:solidFill>
                <a:latin typeface="微软雅黑"/>
                <a:cs typeface="微软雅黑"/>
              </a:rPr>
              <a:t> </a:t>
            </a:r>
            <a:r>
              <a:rPr lang="en-US" altLang="zh-CN" sz="1800" spc="-5" b="1" dirty="0">
                <a:solidFill>
                  <a:srgbClr val="000000"/>
                </a:solidFill>
                <a:latin typeface="Calibri"/>
                <a:ea typeface="Calibri"/>
              </a:rPr>
              <a:t>Semi-Metal</a:t>
            </a:r>
            <a:br/>
            <a:r>
              <a:rPr lang="zh-CN" altLang="en-US" sz="1600" spc="-1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/>
                <a:ea typeface="微软雅黑"/>
              </a:rPr>
              <a:t>高性能</a:t>
            </a:r>
          </a:p>
          <a:p>
            <a:pPr marL="0" indent="225653">
              <a:lnSpc>
                <a:spcPct val="109583"/>
              </a:lnSpc>
            </a:pPr>
            <a:r>
              <a:rPr lang="zh-CN" altLang="en-US" sz="1600" spc="-1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/>
                <a:ea typeface="微软雅黑"/>
              </a:rPr>
              <a:t>使用</a:t>
            </a:r>
            <a:r>
              <a:rPr lang="zh-CN" altLang="en-US" sz="16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/>
                <a:ea typeface="微软雅黑"/>
              </a:rPr>
              <a:t>寿命长</a:t>
            </a:r>
          </a:p>
        </p:txBody>
      </p:sp>
      <p:sp>
        <p:nvSpPr>
          <p:cNvPr id="195" name="TextBox 195"/>
          <p:cNvSpPr txBox="1"/>
          <p:nvPr/>
        </p:nvSpPr>
        <p:spPr>
          <a:xfrm>
            <a:off x="6109334" y="2855254"/>
            <a:ext cx="1028065" cy="18731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9583"/>
              </a:lnSpc>
            </a:pPr>
            <a:r>
              <a:rPr lang="zh-CN" altLang="en-US" sz="1600" spc="-5" b="1" dirty="0">
                <a:solidFill>
                  <a:srgbClr val="000000"/>
                </a:solidFill>
                <a:latin typeface="微软雅黑"/>
                <a:ea typeface="微软雅黑"/>
              </a:rPr>
              <a:t>市场接</a:t>
            </a:r>
            <a:r>
              <a:rPr lang="zh-CN" altLang="en-US" sz="1600" b="1" dirty="0">
                <a:solidFill>
                  <a:srgbClr val="000000"/>
                </a:solidFill>
                <a:latin typeface="微软雅黑"/>
                <a:ea typeface="微软雅黑"/>
              </a:rPr>
              <a:t>受力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39"/>
              </a:lnSpc>
            </a:pPr>
            <a:endParaRPr lang="en-US" dirty="0" smtClean="0"/>
          </a:p>
          <a:p>
            <a:pPr marL="0" indent="368300">
              <a:lnSpc>
                <a:spcPct val="109583"/>
              </a:lnSpc>
            </a:pPr>
            <a:r>
              <a:rPr lang="zh-CN" altLang="en-US" sz="1600" spc="-10" b="1" dirty="0">
                <a:solidFill>
                  <a:srgbClr val="000000"/>
                </a:solidFill>
                <a:latin typeface="微软雅黑"/>
                <a:ea typeface="微软雅黑"/>
              </a:rPr>
              <a:t>价格</a:t>
            </a:r>
          </a:p>
        </p:txBody>
      </p:sp>
      <p:sp>
        <p:nvSpPr>
          <p:cNvPr id="196" name="TextBox 196"/>
          <p:cNvSpPr txBox="1"/>
          <p:nvPr/>
        </p:nvSpPr>
        <p:spPr>
          <a:xfrm>
            <a:off x="8489950" y="1801789"/>
            <a:ext cx="621665" cy="23993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9583"/>
              </a:lnSpc>
            </a:pPr>
            <a:r>
              <a:rPr lang="zh-CN" altLang="en-US" sz="1600" spc="-5" b="1" dirty="0">
                <a:solidFill>
                  <a:srgbClr val="000000"/>
                </a:solidFill>
                <a:latin typeface="微软雅黑"/>
                <a:ea typeface="微软雅黑"/>
              </a:rPr>
              <a:t>耐高温</a:t>
            </a:r>
          </a:p>
          <a:p>
            <a:pPr>
              <a:lnSpc>
                <a:spcPts val="719"/>
              </a:lnSpc>
            </a:pPr>
            <a:endParaRPr lang="en-US" dirty="0" smtClean="0"/>
          </a:p>
          <a:p>
            <a:pPr hangingPunct="0" marL="94615" indent="-48259">
              <a:lnSpc>
                <a:spcPct val="101250"/>
              </a:lnSpc>
            </a:pPr>
            <a:r>
              <a:rPr lang="en-US" altLang="zh-CN" sz="1200" spc="-25" dirty="0">
                <a:solidFill>
                  <a:srgbClr val="000000"/>
                </a:solidFill>
                <a:latin typeface="Calibri"/>
                <a:ea typeface="Calibri"/>
              </a:rPr>
              <a:t>10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br/>
            <a:r>
              <a:rPr lang="en-US" altLang="zh-CN" sz="1200" spc="-25" dirty="0">
                <a:solidFill>
                  <a:srgbClr val="000000"/>
                </a:solidFill>
                <a:latin typeface="Calibri"/>
                <a:ea typeface="Calibri"/>
              </a:rPr>
              <a:t>9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br/>
            <a:r>
              <a:rPr lang="en-US" altLang="zh-CN" sz="1200" spc="-25" dirty="0">
                <a:solidFill>
                  <a:srgbClr val="000000"/>
                </a:solidFill>
                <a:latin typeface="Calibri"/>
                <a:ea typeface="Calibri"/>
              </a:rPr>
              <a:t>8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br/>
            <a:r>
              <a:rPr lang="en-US" altLang="zh-CN" sz="1200" spc="-25" dirty="0">
                <a:solidFill>
                  <a:srgbClr val="000000"/>
                </a:solidFill>
                <a:latin typeface="Calibri"/>
                <a:ea typeface="Calibri"/>
              </a:rPr>
              <a:t>7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br/>
            <a:r>
              <a:rPr lang="en-US" altLang="zh-CN" sz="1200" spc="-25" dirty="0">
                <a:solidFill>
                  <a:srgbClr val="000000"/>
                </a:solidFill>
                <a:latin typeface="Calibri"/>
                <a:ea typeface="Calibri"/>
              </a:rPr>
              <a:t>6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br/>
            <a:r>
              <a:rPr lang="en-US" altLang="zh-CN" sz="1200" spc="-25" dirty="0">
                <a:solidFill>
                  <a:srgbClr val="000000"/>
                </a:solidFill>
                <a:latin typeface="Calibri"/>
                <a:ea typeface="Calibri"/>
              </a:rPr>
              <a:t>5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br/>
            <a:r>
              <a:rPr lang="en-US" altLang="zh-CN" sz="1200" spc="10" dirty="0">
                <a:solidFill>
                  <a:srgbClr val="000000"/>
                </a:solidFill>
                <a:latin typeface="Calibri"/>
                <a:ea typeface="Calibri"/>
              </a:rPr>
              <a:t>4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br/>
            <a:r>
              <a:rPr lang="en-US" altLang="zh-CN" sz="1200" spc="10" dirty="0">
                <a:solidFill>
                  <a:srgbClr val="000000"/>
                </a:solidFill>
                <a:latin typeface="Calibri"/>
                <a:ea typeface="Calibri"/>
              </a:rPr>
              <a:t>3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br/>
            <a:r>
              <a:rPr lang="en-US" altLang="zh-CN" sz="1200" spc="10" dirty="0">
                <a:solidFill>
                  <a:srgbClr val="000000"/>
                </a:solidFill>
                <a:latin typeface="Calibri"/>
                <a:ea typeface="Calibri"/>
              </a:rPr>
              <a:t>2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br/>
            <a:r>
              <a:rPr lang="en-US" altLang="zh-CN" sz="1200" spc="10" dirty="0">
                <a:solidFill>
                  <a:srgbClr val="000000"/>
                </a:solidFill>
                <a:latin typeface="Calibri"/>
                <a:ea typeface="Calibri"/>
              </a:rPr>
              <a:t>1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br/>
            <a:r>
              <a:rPr lang="en-US" altLang="zh-CN" sz="1200" spc="-10" dirty="0">
                <a:solidFill>
                  <a:srgbClr val="000000"/>
                </a:solidFill>
                <a:latin typeface="Calibri"/>
                <a:ea typeface="Calibri"/>
              </a:rPr>
              <a:t>0</a:t>
            </a:r>
          </a:p>
        </p:txBody>
      </p:sp>
      <p:sp>
        <p:nvSpPr>
          <p:cNvPr id="197" name="TextBox 197"/>
          <p:cNvSpPr txBox="1"/>
          <p:nvPr/>
        </p:nvSpPr>
        <p:spPr>
          <a:xfrm>
            <a:off x="10394950" y="1067861"/>
            <a:ext cx="1131570" cy="36605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562609">
              <a:lnSpc>
                <a:spcPct val="110000"/>
              </a:lnSpc>
            </a:pPr>
            <a:r>
              <a:rPr lang="zh-CN" altLang="en-US" sz="1400" spc="-5" b="1" dirty="0">
                <a:solidFill>
                  <a:srgbClr val="41bd5e"/>
                </a:solidFill>
                <a:latin typeface="微软雅黑"/>
                <a:ea typeface="微软雅黑"/>
              </a:rPr>
              <a:t>理想</a:t>
            </a:r>
          </a:p>
          <a:p>
            <a:pPr marL="0" indent="562609">
              <a:lnSpc>
                <a:spcPct val="110000"/>
              </a:lnSpc>
              <a:spcBef>
                <a:spcPts val="329"/>
              </a:spcBef>
            </a:pPr>
            <a:r>
              <a:rPr lang="zh-CN" altLang="en-US" sz="1400" spc="-5" b="1" dirty="0">
                <a:solidFill>
                  <a:srgbClr val="4394d0"/>
                </a:solidFill>
                <a:latin typeface="微软雅黑"/>
                <a:ea typeface="微软雅黑"/>
              </a:rPr>
              <a:t>少金属</a:t>
            </a:r>
          </a:p>
          <a:p>
            <a:pPr marL="0" indent="562609">
              <a:lnSpc>
                <a:spcPct val="110000"/>
              </a:lnSpc>
              <a:spcBef>
                <a:spcPts val="329"/>
              </a:spcBef>
            </a:pPr>
            <a:r>
              <a:rPr lang="zh-CN" altLang="en-US" sz="1400" spc="-5" b="1" dirty="0">
                <a:solidFill>
                  <a:srgbClr val="fe1211"/>
                </a:solidFill>
                <a:latin typeface="微软雅黑"/>
                <a:ea typeface="微软雅黑"/>
              </a:rPr>
              <a:t>陶瓷</a:t>
            </a:r>
          </a:p>
          <a:p>
            <a:pPr marL="0" indent="562609">
              <a:lnSpc>
                <a:spcPct val="110000"/>
              </a:lnSpc>
              <a:spcBef>
                <a:spcPts val="329"/>
              </a:spcBef>
            </a:pPr>
            <a:r>
              <a:rPr lang="zh-CN" altLang="en-US" sz="1400" spc="-5" b="1" dirty="0">
                <a:solidFill>
                  <a:srgbClr val="fec104"/>
                </a:solidFill>
                <a:latin typeface="微软雅黑"/>
                <a:ea typeface="微软雅黑"/>
              </a:rPr>
              <a:t>半金属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85"/>
              </a:lnSpc>
            </a:pPr>
            <a:endParaRPr lang="en-US" dirty="0" smtClean="0"/>
          </a:p>
          <a:p>
            <a:pPr marL="0">
              <a:lnSpc>
                <a:spcPct val="109583"/>
              </a:lnSpc>
            </a:pPr>
            <a:r>
              <a:rPr lang="zh-CN" altLang="en-US" sz="1600" spc="-5" b="1" dirty="0">
                <a:solidFill>
                  <a:srgbClr val="000000"/>
                </a:solidFill>
                <a:latin typeface="微软雅黑"/>
                <a:ea typeface="微软雅黑"/>
              </a:rPr>
              <a:t>制动力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39"/>
              </a:lnSpc>
            </a:pPr>
            <a:endParaRPr lang="en-US" dirty="0" smtClean="0"/>
          </a:p>
          <a:p>
            <a:pPr marL="0" indent="306705">
              <a:lnSpc>
                <a:spcPct val="109583"/>
              </a:lnSpc>
            </a:pPr>
            <a:r>
              <a:rPr lang="zh-CN" altLang="en-US" sz="1600" spc="-10" b="1" dirty="0">
                <a:solidFill>
                  <a:srgbClr val="000000"/>
                </a:solidFill>
                <a:latin typeface="微软雅黑"/>
                <a:ea typeface="微软雅黑"/>
              </a:rPr>
              <a:t>噪音</a:t>
            </a:r>
            <a:r>
              <a:rPr lang="zh-CN" altLang="en-US" sz="1600" b="1" dirty="0">
                <a:solidFill>
                  <a:srgbClr val="000000"/>
                </a:solidFill>
                <a:latin typeface="微软雅黑"/>
                <a:ea typeface="微软雅黑"/>
              </a:rPr>
              <a:t>机率</a:t>
            </a:r>
          </a:p>
        </p:txBody>
      </p:sp>
      <p:sp>
        <p:nvSpPr>
          <p:cNvPr id="198" name="TextBox 198"/>
          <p:cNvSpPr txBox="1"/>
          <p:nvPr/>
        </p:nvSpPr>
        <p:spPr>
          <a:xfrm>
            <a:off x="1744345" y="5775619"/>
            <a:ext cx="8550275" cy="3749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53750"/>
              </a:lnSpc>
              <a:tabLst>
                <a:tab pos="5337810" algn="l"/>
                <a:tab pos="8017510" algn="l"/>
              </a:tabLst>
            </a:pPr>
            <a:r>
              <a:rPr lang="zh-CN" altLang="en-US" sz="1600" spc="-5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/>
                <a:ea typeface="微软雅黑"/>
              </a:rPr>
              <a:t>更大的价格竞争力	</a:t>
            </a:r>
            <a:r>
              <a:rPr lang="zh-CN" altLang="en-US" sz="1600" spc="-5" b="1" dirty="0">
                <a:solidFill>
                  <a:srgbClr val="000000"/>
                </a:solidFill>
                <a:latin typeface="微软雅黑"/>
                <a:ea typeface="微软雅黑"/>
              </a:rPr>
              <a:t>使用寿命	</a:t>
            </a:r>
            <a:r>
              <a:rPr lang="zh-CN" altLang="en-US" sz="1600" spc="-25" b="1" dirty="0">
                <a:solidFill>
                  <a:srgbClr val="000000"/>
                </a:solidFill>
                <a:latin typeface="微软雅黑"/>
                <a:ea typeface="微软雅黑"/>
              </a:rPr>
              <a:t>落灰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Picture 200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0" name="TextBox 200"/>
          <p:cNvSpPr txBox="1"/>
          <p:nvPr/>
        </p:nvSpPr>
        <p:spPr>
          <a:xfrm>
            <a:off x="1518691" y="551150"/>
            <a:ext cx="7702779" cy="50276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</a:pPr>
            <a:r>
              <a:rPr lang="zh-CN" altLang="en-US" sz="3200" spc="-5" b="1" dirty="0">
                <a:solidFill>
                  <a:srgbClr val="fe7c00"/>
                </a:solidFill>
                <a:latin typeface="微软雅黑"/>
                <a:ea typeface="微软雅黑"/>
              </a:rPr>
              <a:t>摩擦</a:t>
            </a:r>
            <a:r>
              <a:rPr lang="zh-CN" altLang="en-US" sz="3200" b="1" dirty="0">
                <a:solidFill>
                  <a:srgbClr val="fe7c00"/>
                </a:solidFill>
                <a:latin typeface="微软雅黑"/>
                <a:ea typeface="微软雅黑"/>
              </a:rPr>
              <a:t>材料相关性能指标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75"/>
              </a:lnSpc>
            </a:pPr>
            <a:endParaRPr lang="en-US" dirty="0" smtClean="0"/>
          </a:p>
          <a:p>
            <a:pPr marL="0" indent="578713">
              <a:lnSpc>
                <a:spcPct val="109583"/>
              </a:lnSpc>
            </a:pPr>
            <a:r>
              <a:rPr lang="zh-CN" altLang="en-US" sz="1800" spc="-5" b="1" dirty="0">
                <a:solidFill>
                  <a:srgbClr val="000000"/>
                </a:solidFill>
                <a:latin typeface="微软雅黑"/>
                <a:ea typeface="微软雅黑"/>
              </a:rPr>
              <a:t>摩擦</a:t>
            </a:r>
            <a:r>
              <a:rPr lang="zh-CN" altLang="en-US" sz="1800" b="1" dirty="0">
                <a:solidFill>
                  <a:srgbClr val="000000"/>
                </a:solidFill>
                <a:latin typeface="微软雅黑"/>
                <a:ea typeface="微软雅黑"/>
              </a:rPr>
              <a:t>系数</a:t>
            </a:r>
          </a:p>
          <a:p>
            <a:pPr marL="0" indent="578713">
              <a:lnSpc>
                <a:spcPct val="109583"/>
              </a:lnSpc>
              <a:spcBef>
                <a:spcPts val="200"/>
              </a:spcBef>
            </a:pPr>
            <a:r>
              <a:rPr lang="zh-CN" altLang="en-US" sz="1600" spc="-5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/>
                <a:ea typeface="微软雅黑"/>
              </a:rPr>
              <a:t>指两表</a:t>
            </a:r>
            <a:r>
              <a:rPr lang="zh-CN" altLang="en-US" sz="16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/>
                <a:ea typeface="微软雅黑"/>
              </a:rPr>
              <a:t>面间的摩擦力和作用在其一表面上的垂直力之比值</a:t>
            </a:r>
          </a:p>
          <a:p>
            <a:pPr marL="0" indent="578713">
              <a:lnSpc>
                <a:spcPct val="109583"/>
              </a:lnSpc>
              <a:spcBef>
                <a:spcPts val="195"/>
              </a:spcBef>
            </a:pPr>
            <a:r>
              <a:rPr lang="zh-CN" altLang="en-US" sz="1600" spc="-5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/>
                <a:ea typeface="微软雅黑"/>
              </a:rPr>
              <a:t>此系数是</a:t>
            </a:r>
            <a:r>
              <a:rPr lang="zh-CN" altLang="en-US" sz="16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/>
                <a:ea typeface="微软雅黑"/>
              </a:rPr>
              <a:t>衡量刹车片刹车制动效果的重要指标之一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60"/>
              </a:lnSpc>
            </a:pPr>
            <a:endParaRPr lang="en-US" dirty="0" smtClean="0"/>
          </a:p>
          <a:p>
            <a:pPr marL="0" indent="578713">
              <a:lnSpc>
                <a:spcPct val="109583"/>
              </a:lnSpc>
            </a:pPr>
            <a:r>
              <a:rPr lang="zh-CN" altLang="en-US" sz="1800" spc="-5" b="1" dirty="0">
                <a:solidFill>
                  <a:srgbClr val="000000"/>
                </a:solidFill>
                <a:latin typeface="微软雅黑"/>
                <a:ea typeface="微软雅黑"/>
              </a:rPr>
              <a:t>摩擦</a:t>
            </a:r>
            <a:r>
              <a:rPr lang="zh-CN" altLang="en-US" sz="1800" b="1" dirty="0">
                <a:solidFill>
                  <a:srgbClr val="000000"/>
                </a:solidFill>
                <a:latin typeface="微软雅黑"/>
                <a:ea typeface="微软雅黑"/>
              </a:rPr>
              <a:t>等级</a:t>
            </a:r>
          </a:p>
          <a:p>
            <a:pPr hangingPunct="0" marL="578713">
              <a:lnSpc>
                <a:spcPct val="119583"/>
              </a:lnSpc>
              <a:spcBef>
                <a:spcPts val="200"/>
              </a:spcBef>
            </a:pPr>
            <a:r>
              <a:rPr lang="zh-CN" altLang="en-US" sz="16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/>
                <a:ea typeface="微软雅黑"/>
              </a:rPr>
              <a:t>EE</a:t>
            </a:r>
            <a:r>
              <a:rPr lang="zh-CN" altLang="en-US" sz="16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/>
                <a:ea typeface="微软雅黑"/>
              </a:rPr>
              <a:t>级：</a:t>
            </a:r>
            <a:r>
              <a:rPr lang="zh-CN" altLang="en-US" sz="16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/>
                <a:ea typeface="微软雅黑"/>
              </a:rPr>
              <a:t>0.25-0.35</a:t>
            </a:r>
            <a:r>
              <a:rPr lang="zh-CN" altLang="en-US" sz="1600" spc="-5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/>
                <a:ea typeface="微软雅黑"/>
              </a:rPr>
              <a:t>适用于欧美车系，刹车</a:t>
            </a:r>
            <a:r>
              <a:rPr lang="zh-CN" altLang="en-US" sz="16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/>
                <a:ea typeface="微软雅黑"/>
              </a:rPr>
              <a:t>片比较大，摩擦系数比较低</a:t>
            </a:r>
            <a:br/>
            <a:r>
              <a:rPr lang="zh-CN" altLang="en-US" sz="16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/>
                <a:ea typeface="微软雅黑"/>
              </a:rPr>
              <a:t>FF</a:t>
            </a:r>
            <a:r>
              <a:rPr lang="zh-CN" altLang="en-US" sz="16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/>
                <a:ea typeface="微软雅黑"/>
              </a:rPr>
              <a:t>级：</a:t>
            </a:r>
            <a:r>
              <a:rPr lang="zh-CN" altLang="en-US" sz="16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/>
                <a:ea typeface="微软雅黑"/>
              </a:rPr>
              <a:t>0.35-0.45</a:t>
            </a:r>
            <a:r>
              <a:rPr lang="zh-CN" altLang="en-US" sz="1600" spc="-5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/>
                <a:ea typeface="微软雅黑"/>
              </a:rPr>
              <a:t>国际</a:t>
            </a:r>
            <a:r>
              <a:rPr lang="zh-CN" altLang="en-US" sz="16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/>
                <a:ea typeface="微软雅黑"/>
              </a:rPr>
              <a:t>标准摩擦系数</a:t>
            </a:r>
          </a:p>
          <a:p>
            <a:pPr hangingPunct="0" marL="578713">
              <a:lnSpc>
                <a:spcPct val="119583"/>
              </a:lnSpc>
            </a:pPr>
            <a:r>
              <a:rPr lang="zh-CN" altLang="en-US" sz="16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/>
                <a:ea typeface="微软雅黑"/>
              </a:rPr>
              <a:t>GG</a:t>
            </a:r>
            <a:r>
              <a:rPr lang="zh-CN" altLang="en-US" sz="1600" spc="-5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/>
                <a:ea typeface="微软雅黑"/>
              </a:rPr>
              <a:t>级：</a:t>
            </a:r>
            <a:r>
              <a:rPr lang="zh-CN" altLang="en-US" sz="16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/>
                <a:ea typeface="微软雅黑"/>
              </a:rPr>
              <a:t>0.45-0.55</a:t>
            </a:r>
            <a:r>
              <a:rPr lang="zh-CN" altLang="en-US" sz="1600" spc="-1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/>
                <a:ea typeface="微软雅黑"/>
              </a:rPr>
              <a:t>适</a:t>
            </a:r>
            <a:r>
              <a:rPr lang="zh-CN" altLang="en-US" sz="1600" spc="-5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/>
                <a:ea typeface="微软雅黑"/>
              </a:rPr>
              <a:t>用于欧洲车型</a:t>
            </a:r>
            <a:br/>
            <a:r>
              <a:rPr lang="zh-CN" altLang="en-US" sz="16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/>
                <a:ea typeface="微软雅黑"/>
              </a:rPr>
              <a:t>HH</a:t>
            </a:r>
            <a:r>
              <a:rPr lang="zh-CN" altLang="en-US" sz="16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/>
                <a:ea typeface="微软雅黑"/>
              </a:rPr>
              <a:t>级：</a:t>
            </a:r>
            <a:r>
              <a:rPr lang="zh-CN" altLang="en-US" sz="16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/>
                <a:ea typeface="微软雅黑"/>
              </a:rPr>
              <a:t>0.55-0.65</a:t>
            </a:r>
            <a:r>
              <a:rPr lang="zh-CN" altLang="en-US" sz="1600" spc="-5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/>
                <a:ea typeface="微软雅黑"/>
              </a:rPr>
              <a:t>赛</a:t>
            </a:r>
            <a:r>
              <a:rPr lang="zh-CN" altLang="en-US" sz="16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/>
                <a:ea typeface="微软雅黑"/>
              </a:rPr>
              <a:t>车专用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60"/>
              </a:lnSpc>
            </a:pPr>
            <a:endParaRPr lang="en-US" dirty="0" smtClean="0"/>
          </a:p>
          <a:p>
            <a:pPr hangingPunct="0" marL="578713">
              <a:lnSpc>
                <a:spcPct val="100833"/>
              </a:lnSpc>
            </a:pP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摩擦系数越高，代表相同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制动力下，受到的摩擦力就越大，制动距离越短。但并</a:t>
            </a: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不是摩擦系数越高越好。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过大的摩擦系数，会影响驾驶的舒适感，比如汽车点头</a:t>
            </a: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现象。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因此，需要从制动距离和摩擦系数之间取一个平衡点。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Freeform 201"> 
				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3" name="Picture 203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" y="0"/>
            <a:ext cx="12092940" cy="6858000"/>
          </a:xfrm>
          <a:prstGeom prst="rect">
            <a:avLst/>
          </a:prstGeom>
        </p:spPr>
      </p:pic>
      <p:sp>
        <p:nvSpPr>
          <p:cNvPr id="203" name="TextBox 203"/>
          <p:cNvSpPr txBox="1"/>
          <p:nvPr/>
        </p:nvSpPr>
        <p:spPr>
          <a:xfrm>
            <a:off x="1518691" y="551150"/>
            <a:ext cx="2159634" cy="5364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</a:pPr>
            <a:r>
              <a:rPr lang="zh-CN" altLang="en-US" sz="3200" spc="-5" b="1" dirty="0">
                <a:solidFill>
                  <a:srgbClr val="fe7c00"/>
                </a:solidFill>
                <a:latin typeface="微软雅黑"/>
                <a:ea typeface="微软雅黑"/>
              </a:rPr>
              <a:t>故障</a:t>
            </a:r>
            <a:r>
              <a:rPr lang="zh-CN" altLang="en-US" sz="3200" b="1" dirty="0">
                <a:solidFill>
                  <a:srgbClr val="fe7c00"/>
                </a:solidFill>
                <a:latin typeface="微软雅黑"/>
                <a:ea typeface="微软雅黑"/>
              </a:rPr>
              <a:t>及处理</a:t>
            </a:r>
          </a:p>
        </p:txBody>
      </p:sp>
      <p:sp>
        <p:nvSpPr>
          <p:cNvPr id="204" name="TextBox 204"/>
          <p:cNvSpPr txBox="1"/>
          <p:nvPr/>
        </p:nvSpPr>
        <p:spPr>
          <a:xfrm>
            <a:off x="5883909" y="1355384"/>
            <a:ext cx="5557522" cy="47829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 marL="0">
              <a:lnSpc>
                <a:spcPct val="119166"/>
              </a:lnSpc>
            </a:pPr>
            <a:r>
              <a:rPr lang="zh-CN" altLang="en-US" sz="1600" spc="15" b="1" dirty="0">
                <a:solidFill>
                  <a:srgbClr val="000000"/>
                </a:solidFill>
                <a:latin typeface="微软雅黑"/>
                <a:ea typeface="微软雅黑"/>
              </a:rPr>
              <a:t>A</a:t>
            </a:r>
            <a:r>
              <a:rPr lang="zh-CN" altLang="en-US" sz="1400" spc="5" b="1" dirty="0">
                <a:solidFill>
                  <a:srgbClr val="000000"/>
                </a:solidFill>
                <a:latin typeface="微软雅黑"/>
                <a:ea typeface="微软雅黑"/>
              </a:rPr>
              <a:t>.</a:t>
            </a:r>
            <a:r>
              <a:rPr lang="zh-CN" altLang="en-US" sz="1400" spc="40" b="1" dirty="0">
                <a:solidFill>
                  <a:srgbClr val="000000"/>
                </a:solidFill>
                <a:latin typeface="微软雅黑"/>
                <a:cs typeface="微软雅黑"/>
              </a:rPr>
              <a:t> </a:t>
            </a:r>
            <a:r>
              <a:rPr lang="zh-CN" altLang="en-US" sz="1400" spc="20" dirty="0">
                <a:solidFill>
                  <a:srgbClr val="000000"/>
                </a:solidFill>
                <a:latin typeface="微软雅黑"/>
                <a:ea typeface="微软雅黑"/>
              </a:rPr>
              <a:t>新换刹车片低速刹车斯斯发响</a:t>
            </a:r>
            <a:r>
              <a:rPr lang="zh-CN" altLang="en-US" sz="1400" spc="10" dirty="0">
                <a:solidFill>
                  <a:srgbClr val="000000"/>
                </a:solidFill>
                <a:latin typeface="微软雅黑"/>
                <a:ea typeface="微软雅黑"/>
              </a:rPr>
              <a:t>,</a:t>
            </a:r>
            <a:r>
              <a:rPr lang="zh-CN" altLang="en-US" sz="1400" spc="20" dirty="0">
                <a:solidFill>
                  <a:srgbClr val="000000"/>
                </a:solidFill>
                <a:latin typeface="微软雅黑"/>
                <a:ea typeface="微软雅黑"/>
              </a:rPr>
              <a:t>实际上原厂刹车片使用后已经对刹车</a:t>
            </a:r>
            <a:r>
              <a:rPr lang="zh-CN" altLang="en-US" sz="1400" spc="5" dirty="0">
                <a:solidFill>
                  <a:srgbClr val="000000"/>
                </a:solidFill>
                <a:latin typeface="微软雅黑"/>
                <a:ea typeface="微软雅黑"/>
              </a:rPr>
              <a:t>盘造成了磨损</a:t>
            </a:r>
            <a:r>
              <a:rPr lang="zh-CN" altLang="en-US" sz="1400" spc="5" dirty="0">
                <a:solidFill>
                  <a:srgbClr val="000000"/>
                </a:solidFill>
                <a:latin typeface="微软雅黑"/>
                <a:ea typeface="微软雅黑"/>
              </a:rPr>
              <a:t>,</a:t>
            </a:r>
            <a:r>
              <a:rPr lang="zh-CN" altLang="en-US" sz="1400" spc="5" dirty="0">
                <a:solidFill>
                  <a:srgbClr val="000000"/>
                </a:solidFill>
                <a:latin typeface="微软雅黑"/>
                <a:ea typeface="微软雅黑"/>
              </a:rPr>
              <a:t>导致新片旧盘容易发响</a:t>
            </a:r>
            <a:r>
              <a:rPr lang="zh-CN" altLang="en-US" sz="1400" spc="10" dirty="0">
                <a:solidFill>
                  <a:srgbClr val="000000"/>
                </a:solidFill>
                <a:latin typeface="微软雅黑"/>
                <a:ea typeface="微软雅黑"/>
              </a:rPr>
              <a:t>,</a:t>
            </a:r>
            <a:r>
              <a:rPr lang="zh-CN" altLang="en-US" sz="1400" spc="10" dirty="0">
                <a:solidFill>
                  <a:srgbClr val="000000"/>
                </a:solidFill>
                <a:latin typeface="微软雅黑"/>
                <a:cs typeface="微软雅黑"/>
              </a:rPr>
              <a:t> </a:t>
            </a:r>
            <a:r>
              <a:rPr lang="zh-CN" altLang="en-US" sz="1400" spc="5" dirty="0">
                <a:solidFill>
                  <a:srgbClr val="000000"/>
                </a:solidFill>
                <a:latin typeface="微软雅黑"/>
                <a:ea typeface="微软雅黑"/>
              </a:rPr>
              <a:t>彻底解决方法光盘</a:t>
            </a:r>
            <a:r>
              <a:rPr lang="zh-CN" altLang="en-US" sz="1400" spc="5" dirty="0">
                <a:solidFill>
                  <a:srgbClr val="000000"/>
                </a:solidFill>
                <a:latin typeface="微软雅黑"/>
                <a:ea typeface="微软雅黑"/>
              </a:rPr>
              <a:t>,</a:t>
            </a:r>
            <a:r>
              <a:rPr lang="zh-CN" altLang="en-US" sz="1400" spc="5" dirty="0">
                <a:solidFill>
                  <a:srgbClr val="000000"/>
                </a:solidFill>
                <a:latin typeface="微软雅黑"/>
                <a:ea typeface="微软雅黑"/>
              </a:rPr>
              <a:t>如果客户不同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意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,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临时解决方法打磨刹车片表面</a:t>
            </a:r>
            <a:r>
              <a:rPr lang="zh-CN" altLang="en-US" sz="1400" spc="-5" dirty="0">
                <a:solidFill>
                  <a:srgbClr val="000000"/>
                </a:solidFill>
                <a:latin typeface="微软雅黑"/>
                <a:ea typeface="微软雅黑"/>
              </a:rPr>
              <a:t>,</a:t>
            </a:r>
            <a:r>
              <a:rPr lang="zh-CN" altLang="en-US" sz="1400" spc="-5" dirty="0">
                <a:solidFill>
                  <a:srgbClr val="000000"/>
                </a:solidFill>
                <a:latin typeface="微软雅黑"/>
                <a:ea typeface="微软雅黑"/>
              </a:rPr>
              <a:t>倒角。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50"/>
              </a:lnSpc>
            </a:pPr>
            <a:endParaRPr lang="en-US" dirty="0" smtClean="0"/>
          </a:p>
          <a:p>
            <a:pPr hangingPunct="0" marL="0">
              <a:lnSpc>
                <a:spcPct val="119166"/>
              </a:lnSpc>
            </a:pPr>
            <a:r>
              <a:rPr lang="zh-CN" altLang="en-US" sz="1600" spc="10" b="1" dirty="0">
                <a:solidFill>
                  <a:srgbClr val="000000"/>
                </a:solidFill>
                <a:latin typeface="微软雅黑"/>
                <a:ea typeface="微软雅黑"/>
              </a:rPr>
              <a:t>B</a:t>
            </a:r>
            <a:r>
              <a:rPr lang="zh-CN" altLang="en-US" sz="1400" b="1" dirty="0">
                <a:solidFill>
                  <a:srgbClr val="000000"/>
                </a:solidFill>
                <a:latin typeface="微软雅黑"/>
                <a:ea typeface="微软雅黑"/>
              </a:rPr>
              <a:t>.</a:t>
            </a:r>
            <a:r>
              <a:rPr lang="zh-CN" altLang="en-US" sz="1400" spc="50" b="1" dirty="0">
                <a:solidFill>
                  <a:srgbClr val="000000"/>
                </a:solidFill>
                <a:latin typeface="微软雅黑"/>
                <a:cs typeface="微软雅黑"/>
              </a:rPr>
              <a:t> </a:t>
            </a:r>
            <a:r>
              <a:rPr lang="zh-CN" altLang="en-US" sz="1400" spc="10" dirty="0">
                <a:solidFill>
                  <a:srgbClr val="000000"/>
                </a:solidFill>
                <a:latin typeface="微软雅黑"/>
                <a:ea typeface="微软雅黑"/>
              </a:rPr>
              <a:t>国内刹车片厂家摩擦块尺寸不一致</a:t>
            </a:r>
            <a:r>
              <a:rPr lang="zh-CN" altLang="en-US" sz="1400" spc="55" dirty="0">
                <a:solidFill>
                  <a:srgbClr val="000000"/>
                </a:solidFill>
                <a:latin typeface="微软雅黑"/>
                <a:ea typeface="微软雅黑"/>
              </a:rPr>
              <a:t>,</a:t>
            </a:r>
            <a:r>
              <a:rPr lang="zh-CN" altLang="en-US" sz="1400" spc="10" dirty="0">
                <a:solidFill>
                  <a:srgbClr val="000000"/>
                </a:solidFill>
                <a:latin typeface="微软雅黑"/>
                <a:ea typeface="微软雅黑"/>
              </a:rPr>
              <a:t>尤其是宽度</a:t>
            </a:r>
            <a:r>
              <a:rPr lang="zh-CN" altLang="en-US" sz="1400" spc="20" dirty="0">
                <a:solidFill>
                  <a:srgbClr val="000000"/>
                </a:solidFill>
                <a:latin typeface="微软雅黑"/>
                <a:ea typeface="微软雅黑"/>
              </a:rPr>
              <a:t>,</a:t>
            </a:r>
            <a:r>
              <a:rPr lang="zh-CN" altLang="en-US" sz="1400" spc="10" dirty="0">
                <a:solidFill>
                  <a:srgbClr val="000000"/>
                </a:solidFill>
                <a:latin typeface="微软雅黑"/>
                <a:ea typeface="微软雅黑"/>
              </a:rPr>
              <a:t>厂家之间最多偏差可</a:t>
            </a:r>
            <a:r>
              <a:rPr lang="zh-CN" altLang="en-US" sz="1400" spc="15" dirty="0">
                <a:solidFill>
                  <a:srgbClr val="000000"/>
                </a:solidFill>
                <a:latin typeface="微软雅黑"/>
                <a:ea typeface="微软雅黑"/>
              </a:rPr>
              <a:t>达三毫米</a:t>
            </a:r>
            <a:r>
              <a:rPr lang="zh-CN" altLang="en-US" sz="1400" spc="5" dirty="0">
                <a:solidFill>
                  <a:srgbClr val="000000"/>
                </a:solidFill>
                <a:latin typeface="微软雅黑"/>
                <a:ea typeface="微软雅黑"/>
              </a:rPr>
              <a:t>,</a:t>
            </a:r>
            <a:r>
              <a:rPr lang="zh-CN" altLang="en-US" sz="1400" spc="30" dirty="0">
                <a:solidFill>
                  <a:srgbClr val="000000"/>
                </a:solidFill>
                <a:latin typeface="微软雅黑"/>
                <a:cs typeface="微软雅黑"/>
              </a:rPr>
              <a:t> </a:t>
            </a:r>
            <a:r>
              <a:rPr lang="zh-CN" altLang="en-US" sz="1400" spc="15" dirty="0">
                <a:solidFill>
                  <a:srgbClr val="000000"/>
                </a:solidFill>
                <a:latin typeface="微软雅黑"/>
                <a:ea typeface="微软雅黑"/>
              </a:rPr>
              <a:t>这就导致刹车盘表面看起来光滑但是尺寸标准的装到了</a:t>
            </a:r>
            <a:r>
              <a:rPr lang="zh-CN" altLang="en-US" sz="1400" spc="34" dirty="0">
                <a:solidFill>
                  <a:srgbClr val="000000"/>
                </a:solidFill>
                <a:latin typeface="微软雅黑"/>
                <a:ea typeface="微软雅黑"/>
              </a:rPr>
              <a:t>,</a:t>
            </a:r>
            <a:r>
              <a:rPr lang="zh-CN" altLang="en-US" sz="1400" spc="15" dirty="0">
                <a:solidFill>
                  <a:srgbClr val="000000"/>
                </a:solidFill>
                <a:latin typeface="微软雅黑"/>
                <a:ea typeface="微软雅黑"/>
              </a:rPr>
              <a:t>小的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上面容易发响</a:t>
            </a:r>
            <a:r>
              <a:rPr lang="zh-CN" altLang="en-US" sz="1400" spc="-5" dirty="0">
                <a:solidFill>
                  <a:srgbClr val="000000"/>
                </a:solidFill>
                <a:latin typeface="微软雅黑"/>
                <a:ea typeface="微软雅黑"/>
              </a:rPr>
              <a:t>,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处理方法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:</a:t>
            </a:r>
            <a:r>
              <a:rPr lang="zh-CN" altLang="en-US" sz="1400" spc="-5" dirty="0">
                <a:solidFill>
                  <a:srgbClr val="000000"/>
                </a:solidFill>
                <a:latin typeface="微软雅黑"/>
                <a:cs typeface="微软雅黑"/>
              </a:rPr>
              <a:t> 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光盘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。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50"/>
              </a:lnSpc>
            </a:pPr>
            <a:endParaRPr lang="en-US" dirty="0" smtClean="0"/>
          </a:p>
          <a:p>
            <a:pPr hangingPunct="0" marL="0">
              <a:lnSpc>
                <a:spcPct val="119166"/>
              </a:lnSpc>
            </a:pPr>
            <a:r>
              <a:rPr lang="zh-CN" altLang="en-US" sz="1600" b="1" dirty="0">
                <a:solidFill>
                  <a:srgbClr val="000000"/>
                </a:solidFill>
                <a:latin typeface="微软雅黑"/>
                <a:ea typeface="微软雅黑"/>
              </a:rPr>
              <a:t>C</a:t>
            </a:r>
            <a:r>
              <a:rPr lang="zh-CN" altLang="en-US" sz="1400" b="1" dirty="0">
                <a:solidFill>
                  <a:srgbClr val="000000"/>
                </a:solidFill>
                <a:latin typeface="微软雅黑"/>
                <a:ea typeface="微软雅黑"/>
              </a:rPr>
              <a:t>.</a:t>
            </a:r>
            <a:r>
              <a:rPr lang="zh-CN" altLang="en-US" sz="1400" spc="15" b="1" dirty="0">
                <a:solidFill>
                  <a:srgbClr val="000000"/>
                </a:solidFill>
                <a:latin typeface="微软雅黑"/>
                <a:cs typeface="微软雅黑"/>
              </a:rPr>
              <a:t> 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行驶一段时间突然发响</a:t>
            </a:r>
            <a:r>
              <a:rPr lang="zh-CN" altLang="en-US" sz="1400" spc="34" dirty="0">
                <a:solidFill>
                  <a:srgbClr val="000000"/>
                </a:solidFill>
                <a:latin typeface="微软雅黑"/>
                <a:ea typeface="微软雅黑"/>
              </a:rPr>
              <a:t>,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这种情况</a:t>
            </a:r>
            <a:r>
              <a:rPr lang="zh-CN" altLang="en-US" sz="1400" spc="15" dirty="0">
                <a:solidFill>
                  <a:srgbClr val="000000"/>
                </a:solidFill>
                <a:latin typeface="微软雅黑"/>
                <a:ea typeface="微软雅黑"/>
              </a:rPr>
              <a:t>,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大多由于刹车时路面上有</a:t>
            </a:r>
            <a:r>
              <a:rPr lang="zh-CN" altLang="en-US" sz="1400" spc="34" dirty="0">
                <a:solidFill>
                  <a:srgbClr val="000000"/>
                </a:solidFill>
                <a:latin typeface="微软雅黑"/>
                <a:ea typeface="微软雅黑"/>
              </a:rPr>
              <a:t>,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沙石等夹</a:t>
            </a:r>
            <a:r>
              <a:rPr lang="zh-CN" altLang="en-US" sz="1400" spc="15" dirty="0">
                <a:solidFill>
                  <a:srgbClr val="000000"/>
                </a:solidFill>
                <a:latin typeface="微软雅黑"/>
                <a:ea typeface="微软雅黑"/>
              </a:rPr>
              <a:t>在刹车片盘之间</a:t>
            </a:r>
            <a:r>
              <a:rPr lang="zh-CN" altLang="en-US" sz="1400" spc="34" dirty="0">
                <a:solidFill>
                  <a:srgbClr val="000000"/>
                </a:solidFill>
                <a:latin typeface="微软雅黑"/>
                <a:ea typeface="微软雅黑"/>
              </a:rPr>
              <a:t>,</a:t>
            </a:r>
            <a:r>
              <a:rPr lang="zh-CN" altLang="en-US" sz="1400" spc="15" dirty="0">
                <a:solidFill>
                  <a:srgbClr val="000000"/>
                </a:solidFill>
                <a:latin typeface="微软雅黑"/>
                <a:ea typeface="微软雅黑"/>
              </a:rPr>
              <a:t>这种情况</a:t>
            </a:r>
            <a:r>
              <a:rPr lang="zh-CN" altLang="en-US" sz="1400" spc="20" dirty="0">
                <a:solidFill>
                  <a:srgbClr val="000000"/>
                </a:solidFill>
                <a:latin typeface="微软雅黑"/>
                <a:ea typeface="微软雅黑"/>
              </a:rPr>
              <a:t>,</a:t>
            </a:r>
            <a:r>
              <a:rPr lang="zh-CN" altLang="en-US" sz="1400" spc="15" dirty="0">
                <a:solidFill>
                  <a:srgbClr val="000000"/>
                </a:solidFill>
                <a:latin typeface="微软雅黑"/>
                <a:ea typeface="微软雅黑"/>
              </a:rPr>
              <a:t>不但容易发响而且容易伤盘</a:t>
            </a:r>
            <a:r>
              <a:rPr lang="zh-CN" altLang="en-US" sz="1400" spc="60" dirty="0">
                <a:solidFill>
                  <a:srgbClr val="000000"/>
                </a:solidFill>
                <a:latin typeface="微软雅黑"/>
                <a:ea typeface="微软雅黑"/>
              </a:rPr>
              <a:t>,</a:t>
            </a:r>
            <a:r>
              <a:rPr lang="zh-CN" altLang="en-US" sz="1400" spc="25" dirty="0">
                <a:solidFill>
                  <a:srgbClr val="000000"/>
                </a:solidFill>
                <a:latin typeface="微软雅黑"/>
                <a:ea typeface="微软雅黑"/>
              </a:rPr>
              <a:t>但拆卸下</a:t>
            </a:r>
            <a:r>
              <a:rPr lang="zh-CN" altLang="en-US" sz="1400" spc="15" dirty="0">
                <a:solidFill>
                  <a:srgbClr val="000000"/>
                </a:solidFill>
                <a:latin typeface="微软雅黑"/>
                <a:ea typeface="微软雅黑"/>
              </a:rPr>
              <a:t>来异物</a:t>
            </a:r>
            <a:r>
              <a:rPr lang="zh-CN" altLang="en-US" sz="1400" spc="15" dirty="0">
                <a:solidFill>
                  <a:srgbClr val="000000"/>
                </a:solidFill>
                <a:latin typeface="微软雅黑"/>
                <a:ea typeface="微软雅黑"/>
              </a:rPr>
              <a:t>已经脱落</a:t>
            </a:r>
            <a:r>
              <a:rPr lang="zh-CN" altLang="en-US" sz="1400" spc="5" dirty="0">
                <a:solidFill>
                  <a:srgbClr val="000000"/>
                </a:solidFill>
                <a:latin typeface="微软雅黑"/>
                <a:ea typeface="微软雅黑"/>
              </a:rPr>
              <a:t>,</a:t>
            </a:r>
            <a:r>
              <a:rPr lang="zh-CN" altLang="en-US" sz="1400" spc="15" dirty="0">
                <a:solidFill>
                  <a:srgbClr val="000000"/>
                </a:solidFill>
                <a:latin typeface="微软雅黑"/>
                <a:ea typeface="微软雅黑"/>
              </a:rPr>
              <a:t>这种情况</a:t>
            </a:r>
            <a:r>
              <a:rPr lang="zh-CN" altLang="en-US" sz="1400" spc="10" dirty="0">
                <a:solidFill>
                  <a:srgbClr val="000000"/>
                </a:solidFill>
                <a:latin typeface="微软雅黑"/>
                <a:ea typeface="微软雅黑"/>
              </a:rPr>
              <a:t>,</a:t>
            </a:r>
            <a:r>
              <a:rPr lang="zh-CN" altLang="en-US" sz="1400" spc="15" dirty="0">
                <a:solidFill>
                  <a:srgbClr val="000000"/>
                </a:solidFill>
                <a:latin typeface="微软雅黑"/>
                <a:ea typeface="微软雅黑"/>
              </a:rPr>
              <a:t>只伤两个盘四个面</a:t>
            </a:r>
            <a:r>
              <a:rPr lang="zh-CN" altLang="en-US" sz="1400" spc="10" dirty="0">
                <a:solidFill>
                  <a:srgbClr val="000000"/>
                </a:solidFill>
                <a:latin typeface="微软雅黑"/>
                <a:ea typeface="微软雅黑"/>
              </a:rPr>
              <a:t>,</a:t>
            </a:r>
            <a:r>
              <a:rPr lang="zh-CN" altLang="en-US" sz="1400" spc="15" dirty="0">
                <a:solidFill>
                  <a:srgbClr val="000000"/>
                </a:solidFill>
                <a:latin typeface="微软雅黑"/>
                <a:ea typeface="微软雅黑"/>
              </a:rPr>
              <a:t>其中的一个</a:t>
            </a:r>
            <a:r>
              <a:rPr lang="zh-CN" altLang="en-US" sz="1400" spc="10" dirty="0">
                <a:solidFill>
                  <a:srgbClr val="000000"/>
                </a:solidFill>
                <a:latin typeface="微软雅黑"/>
                <a:ea typeface="微软雅黑"/>
              </a:rPr>
              <a:t>,</a:t>
            </a:r>
            <a:r>
              <a:rPr lang="zh-CN" altLang="en-US" sz="1400" spc="15" dirty="0">
                <a:solidFill>
                  <a:srgbClr val="000000"/>
                </a:solidFill>
                <a:latin typeface="微软雅黑"/>
                <a:ea typeface="微软雅黑"/>
              </a:rPr>
              <a:t>和容易看出来</a:t>
            </a:r>
            <a:r>
              <a:rPr lang="zh-CN" altLang="en-US" sz="1400" spc="10" dirty="0">
                <a:solidFill>
                  <a:srgbClr val="000000"/>
                </a:solidFill>
                <a:latin typeface="微软雅黑"/>
                <a:ea typeface="微软雅黑"/>
              </a:rPr>
              <a:t>.</a:t>
            </a:r>
            <a:r>
              <a:rPr lang="zh-CN" altLang="en-US" sz="1400" spc="5" dirty="0">
                <a:solidFill>
                  <a:srgbClr val="000000"/>
                </a:solidFill>
                <a:latin typeface="微软雅黑"/>
                <a:cs typeface="微软雅黑"/>
              </a:rPr>
              <a:t>  </a:t>
            </a:r>
            <a:r>
              <a:rPr lang="zh-CN" altLang="en-US" sz="1400" spc="15" dirty="0">
                <a:solidFill>
                  <a:srgbClr val="000000"/>
                </a:solidFill>
                <a:latin typeface="微软雅黑"/>
                <a:ea typeface="微软雅黑"/>
              </a:rPr>
              <a:t>处理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方法：去除异物</a:t>
            </a:r>
            <a:r>
              <a:rPr lang="zh-CN" altLang="en-US" sz="1400" spc="-5" dirty="0">
                <a:solidFill>
                  <a:srgbClr val="000000"/>
                </a:solidFill>
                <a:latin typeface="微软雅黑"/>
                <a:ea typeface="微软雅黑"/>
              </a:rPr>
              <a:t>,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重新装车</a:t>
            </a:r>
            <a:r>
              <a:rPr lang="zh-CN" altLang="en-US" sz="1400" spc="-5" dirty="0">
                <a:solidFill>
                  <a:srgbClr val="000000"/>
                </a:solidFill>
                <a:latin typeface="微软雅黑"/>
                <a:ea typeface="微软雅黑"/>
              </a:rPr>
              <a:t>。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64"/>
              </a:lnSpc>
            </a:pPr>
            <a:endParaRPr lang="en-US" dirty="0" smtClean="0"/>
          </a:p>
          <a:p>
            <a:pPr hangingPunct="0" marL="0">
              <a:lnSpc>
                <a:spcPct val="118750"/>
              </a:lnSpc>
            </a:pPr>
            <a:r>
              <a:rPr lang="zh-CN" altLang="en-US" sz="1600" spc="20" b="1" dirty="0">
                <a:solidFill>
                  <a:srgbClr val="000000"/>
                </a:solidFill>
                <a:latin typeface="微软雅黑"/>
                <a:ea typeface="微软雅黑"/>
              </a:rPr>
              <a:t>D</a:t>
            </a:r>
            <a:r>
              <a:rPr lang="zh-CN" altLang="en-US" sz="1400" spc="5" b="1" dirty="0">
                <a:solidFill>
                  <a:srgbClr val="000000"/>
                </a:solidFill>
                <a:latin typeface="微软雅黑"/>
                <a:ea typeface="微软雅黑"/>
              </a:rPr>
              <a:t>.</a:t>
            </a:r>
            <a:r>
              <a:rPr lang="zh-CN" altLang="en-US" sz="1400" spc="5" b="1" dirty="0">
                <a:solidFill>
                  <a:srgbClr val="000000"/>
                </a:solidFill>
                <a:latin typeface="微软雅黑"/>
                <a:cs typeface="微软雅黑"/>
              </a:rPr>
              <a:t> </a:t>
            </a:r>
            <a:r>
              <a:rPr lang="zh-CN" altLang="en-US" sz="1400" spc="20" dirty="0">
                <a:solidFill>
                  <a:srgbClr val="000000"/>
                </a:solidFill>
                <a:latin typeface="微软雅黑"/>
                <a:ea typeface="微软雅黑"/>
              </a:rPr>
              <a:t>行驶中不论踩刹车与否都哗啦哗啦响</a:t>
            </a:r>
            <a:r>
              <a:rPr lang="zh-CN" altLang="en-US" sz="1400" spc="44" dirty="0">
                <a:solidFill>
                  <a:srgbClr val="000000"/>
                </a:solidFill>
                <a:latin typeface="微软雅黑"/>
                <a:ea typeface="微软雅黑"/>
              </a:rPr>
              <a:t>,</a:t>
            </a:r>
            <a:r>
              <a:rPr lang="zh-CN" altLang="en-US" sz="1400" spc="10" dirty="0">
                <a:solidFill>
                  <a:srgbClr val="000000"/>
                </a:solidFill>
                <a:latin typeface="微软雅黑"/>
                <a:cs typeface="微软雅黑"/>
              </a:rPr>
              <a:t> </a:t>
            </a:r>
            <a:r>
              <a:rPr lang="zh-CN" altLang="en-US" sz="1400" spc="20" dirty="0">
                <a:solidFill>
                  <a:srgbClr val="000000"/>
                </a:solidFill>
                <a:latin typeface="微软雅黑"/>
                <a:ea typeface="微软雅黑"/>
              </a:rPr>
              <a:t>可能是刹车附件没有装好</a:t>
            </a:r>
            <a:r>
              <a:rPr lang="zh-CN" altLang="en-US" sz="1400" spc="5" dirty="0">
                <a:solidFill>
                  <a:srgbClr val="000000"/>
                </a:solidFill>
                <a:latin typeface="微软雅黑"/>
                <a:cs typeface="微软雅黑"/>
              </a:rPr>
              <a:t> </a:t>
            </a:r>
            <a:r>
              <a:rPr lang="zh-CN" altLang="en-US" sz="1400" spc="40" dirty="0">
                <a:solidFill>
                  <a:srgbClr val="000000"/>
                </a:solidFill>
                <a:latin typeface="微软雅黑"/>
                <a:ea typeface="微软雅黑"/>
              </a:rPr>
              <a:t>(</a:t>
            </a:r>
            <a:r>
              <a:rPr lang="zh-CN" altLang="en-US" sz="1400" spc="20" dirty="0">
                <a:solidFill>
                  <a:srgbClr val="000000"/>
                </a:solidFill>
                <a:latin typeface="微软雅黑"/>
                <a:ea typeface="微软雅黑"/>
              </a:rPr>
              <a:t>处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理方法：紧固附件</a:t>
            </a:r>
            <a:r>
              <a:rPr lang="zh-CN" altLang="en-US" sz="1400" spc="-5" dirty="0">
                <a:solidFill>
                  <a:srgbClr val="000000"/>
                </a:solidFill>
                <a:latin typeface="微软雅黑"/>
                <a:ea typeface="微软雅黑"/>
              </a:rPr>
              <a:t>,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重新安装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)</a:t>
            </a:r>
            <a:r>
              <a:rPr lang="zh-CN" altLang="en-US" sz="1400" spc="-5" dirty="0">
                <a:solidFill>
                  <a:srgbClr val="000000"/>
                </a:solidFill>
                <a:latin typeface="微软雅黑"/>
                <a:ea typeface="微软雅黑"/>
              </a:rPr>
              <a:t>。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50"/>
              </a:lnSpc>
            </a:pPr>
            <a:endParaRPr lang="en-US" dirty="0" smtClean="0"/>
          </a:p>
          <a:p>
            <a:pPr hangingPunct="0" marL="0">
              <a:lnSpc>
                <a:spcPct val="118750"/>
              </a:lnSpc>
            </a:pPr>
            <a:r>
              <a:rPr lang="zh-CN" altLang="en-US" sz="1600" b="1" dirty="0">
                <a:solidFill>
                  <a:srgbClr val="000000"/>
                </a:solidFill>
                <a:latin typeface="微软雅黑"/>
                <a:ea typeface="微软雅黑"/>
              </a:rPr>
              <a:t>E.</a:t>
            </a:r>
            <a:r>
              <a:rPr lang="zh-CN" altLang="en-US" sz="1600" spc="-40" b="1" dirty="0">
                <a:solidFill>
                  <a:srgbClr val="000000"/>
                </a:solidFill>
                <a:latin typeface="微软雅黑"/>
                <a:cs typeface="微软雅黑"/>
              </a:rPr>
              <a:t> </a:t>
            </a:r>
            <a:r>
              <a:rPr lang="zh-CN" altLang="en-US" sz="1400" spc="5" dirty="0">
                <a:solidFill>
                  <a:srgbClr val="000000"/>
                </a:solidFill>
                <a:latin typeface="微软雅黑"/>
                <a:ea typeface="微软雅黑"/>
              </a:rPr>
              <a:t>咕咕响</a:t>
            </a:r>
            <a:r>
              <a:rPr lang="zh-CN" altLang="en-US" sz="1400" spc="10" dirty="0">
                <a:solidFill>
                  <a:srgbClr val="000000"/>
                </a:solidFill>
                <a:latin typeface="微软雅黑"/>
                <a:ea typeface="微软雅黑"/>
              </a:rPr>
              <a:t>,</a:t>
            </a:r>
            <a:r>
              <a:rPr lang="zh-CN" altLang="en-US" sz="1400" spc="5" dirty="0">
                <a:solidFill>
                  <a:srgbClr val="000000"/>
                </a:solidFill>
                <a:latin typeface="微软雅黑"/>
                <a:ea typeface="微软雅黑"/>
              </a:rPr>
              <a:t>刹车片在起步瞬间</a:t>
            </a:r>
            <a:r>
              <a:rPr lang="zh-CN" altLang="en-US" sz="1400" spc="15" dirty="0">
                <a:solidFill>
                  <a:srgbClr val="000000"/>
                </a:solidFill>
                <a:latin typeface="微软雅黑"/>
                <a:ea typeface="微软雅黑"/>
              </a:rPr>
              <a:t>,</a:t>
            </a:r>
            <a:r>
              <a:rPr lang="zh-CN" altLang="en-US" sz="1400" spc="5" dirty="0">
                <a:solidFill>
                  <a:srgbClr val="000000"/>
                </a:solidFill>
                <a:latin typeface="微软雅黑"/>
                <a:ea typeface="微软雅黑"/>
              </a:rPr>
              <a:t>刹车盘片处于半滑移状态下</a:t>
            </a:r>
            <a:r>
              <a:rPr lang="zh-CN" altLang="en-US" sz="1400" spc="20" dirty="0">
                <a:solidFill>
                  <a:srgbClr val="000000"/>
                </a:solidFill>
                <a:latin typeface="微软雅黑"/>
                <a:ea typeface="微软雅黑"/>
              </a:rPr>
              <a:t>,</a:t>
            </a:r>
            <a:r>
              <a:rPr lang="zh-CN" altLang="en-US" sz="1400" spc="5" dirty="0">
                <a:solidFill>
                  <a:srgbClr val="000000"/>
                </a:solidFill>
                <a:latin typeface="微软雅黑"/>
                <a:ea typeface="微软雅黑"/>
              </a:rPr>
              <a:t>使自动档车特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有的声音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,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手动档没有</a:t>
            </a:r>
            <a:r>
              <a:rPr lang="zh-CN" altLang="en-US" sz="1400" spc="-5" dirty="0">
                <a:solidFill>
                  <a:srgbClr val="000000"/>
                </a:solidFill>
                <a:latin typeface="微软雅黑"/>
                <a:ea typeface="微软雅黑"/>
              </a:rPr>
              <a:t>,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这种声音是刹车片半滑移状态下属于正常现象</a:t>
            </a:r>
            <a:r>
              <a:rPr lang="zh-CN" altLang="en-US" sz="1400" spc="-5" dirty="0">
                <a:solidFill>
                  <a:srgbClr val="000000"/>
                </a:solidFill>
                <a:latin typeface="微软雅黑"/>
                <a:ea typeface="微软雅黑"/>
              </a:rPr>
              <a:t>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Freeform 205"> 
				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7" name="Picture 207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" y="0"/>
            <a:ext cx="12054840" cy="6858000"/>
          </a:xfrm>
          <a:prstGeom prst="rect">
            <a:avLst/>
          </a:prstGeom>
        </p:spPr>
      </p:pic>
      <p:sp>
        <p:nvSpPr>
          <p:cNvPr id="207" name="TextBox 207"/>
          <p:cNvSpPr txBox="1"/>
          <p:nvPr/>
        </p:nvSpPr>
        <p:spPr>
          <a:xfrm>
            <a:off x="1050925" y="551150"/>
            <a:ext cx="10654665" cy="48814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67766">
              <a:lnSpc>
                <a:spcPct val="110000"/>
              </a:lnSpc>
            </a:pPr>
            <a:r>
              <a:rPr lang="zh-CN" altLang="en-US" sz="3200" spc="-5" b="1" dirty="0">
                <a:solidFill>
                  <a:srgbClr val="fe7c00"/>
                </a:solidFill>
                <a:latin typeface="微软雅黑"/>
                <a:ea typeface="微软雅黑"/>
              </a:rPr>
              <a:t>故障</a:t>
            </a:r>
            <a:r>
              <a:rPr lang="zh-CN" altLang="en-US" sz="3200" b="1" dirty="0">
                <a:solidFill>
                  <a:srgbClr val="fe7c00"/>
                </a:solidFill>
                <a:latin typeface="微软雅黑"/>
                <a:ea typeface="微软雅黑"/>
              </a:rPr>
              <a:t>及处理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20"/>
              </a:lnSpc>
            </a:pPr>
            <a:endParaRPr lang="en-US" dirty="0" smtClean="0"/>
          </a:p>
          <a:p>
            <a:pPr marL="0">
              <a:lnSpc>
                <a:spcPct val="109583"/>
              </a:lnSpc>
            </a:pPr>
            <a:r>
              <a:rPr lang="zh-CN" altLang="en-US" sz="1800" spc="-5" b="1" dirty="0">
                <a:solidFill>
                  <a:srgbClr val="000000"/>
                </a:solidFill>
                <a:latin typeface="微软雅黑"/>
                <a:ea typeface="微软雅黑"/>
              </a:rPr>
              <a:t>症状</a:t>
            </a:r>
            <a:r>
              <a:rPr lang="zh-CN" altLang="en-US" sz="1800" b="1" dirty="0">
                <a:solidFill>
                  <a:srgbClr val="000000"/>
                </a:solidFill>
                <a:latin typeface="微软雅黑"/>
                <a:ea typeface="微软雅黑"/>
              </a:rPr>
              <a:t>：掉粉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70"/>
              </a:lnSpc>
            </a:pPr>
            <a:endParaRPr lang="en-US" dirty="0" smtClean="0"/>
          </a:p>
          <a:p>
            <a:pPr marL="0">
              <a:lnSpc>
                <a:spcPct val="109583"/>
              </a:lnSpc>
            </a:pPr>
            <a:r>
              <a:rPr lang="zh-CN" altLang="en-US" sz="1600" spc="-10" b="1" dirty="0">
                <a:solidFill>
                  <a:srgbClr val="000000"/>
                </a:solidFill>
                <a:latin typeface="微软雅黑"/>
                <a:ea typeface="微软雅黑"/>
              </a:rPr>
              <a:t>症状</a:t>
            </a:r>
            <a:r>
              <a:rPr lang="zh-CN" altLang="en-US" sz="1600" b="1" dirty="0">
                <a:solidFill>
                  <a:srgbClr val="000000"/>
                </a:solidFill>
                <a:latin typeface="微软雅黑"/>
                <a:ea typeface="微软雅黑"/>
              </a:rPr>
              <a:t>分析：</a:t>
            </a:r>
          </a:p>
          <a:p>
            <a:pPr marL="0">
              <a:lnSpc>
                <a:spcPct val="110000"/>
              </a:lnSpc>
              <a:spcBef>
                <a:spcPts val="160"/>
              </a:spcBef>
            </a:pP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了解客户使用情况，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4-5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天后如轮毂没有特别明显粉尘</a:t>
            </a:r>
            <a:r>
              <a:rPr lang="zh-CN" altLang="en-US" sz="1400" spc="-5" dirty="0">
                <a:solidFill>
                  <a:srgbClr val="000000"/>
                </a:solidFill>
                <a:latin typeface="微软雅黑"/>
                <a:ea typeface="微软雅黑"/>
              </a:rPr>
              <a:t>,</a:t>
            </a:r>
            <a:r>
              <a:rPr lang="zh-CN" altLang="en-US" sz="1400" spc="-5" dirty="0">
                <a:solidFill>
                  <a:srgbClr val="000000"/>
                </a:solidFill>
                <a:latin typeface="微软雅黑"/>
                <a:ea typeface="微软雅黑"/>
              </a:rPr>
              <a:t>即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是刹车片正常磨损</a:t>
            </a:r>
          </a:p>
          <a:p>
            <a:pPr marL="0">
              <a:lnSpc>
                <a:spcPct val="110000"/>
              </a:lnSpc>
              <a:spcBef>
                <a:spcPts val="164"/>
              </a:spcBef>
            </a:pP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a.</a:t>
            </a:r>
            <a:r>
              <a:rPr lang="zh-CN" altLang="en-US" sz="1400" spc="405" dirty="0">
                <a:solidFill>
                  <a:srgbClr val="000000"/>
                </a:solidFill>
                <a:latin typeface="微软雅黑"/>
                <a:cs typeface="微软雅黑"/>
              </a:rPr>
              <a:t> 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欧洲车粉尘严重，是处于环保考虑，刹车片属于易耗品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，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在配方设计时，添加特殊材料使飘落粉尘吸附到轮毂上面</a:t>
            </a:r>
          </a:p>
          <a:p>
            <a:pPr marL="0">
              <a:lnSpc>
                <a:spcPct val="110000"/>
              </a:lnSpc>
              <a:spcBef>
                <a:spcPts val="164"/>
              </a:spcBef>
            </a:pP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b.</a:t>
            </a:r>
            <a:r>
              <a:rPr lang="zh-CN" altLang="en-US" sz="1400" spc="-5" dirty="0">
                <a:solidFill>
                  <a:srgbClr val="000000"/>
                </a:solidFill>
                <a:latin typeface="微软雅黑"/>
                <a:cs typeface="微软雅黑"/>
              </a:rPr>
              <a:t> 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日本和欧洲刹车技术差异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: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日本技术不弄脏车轮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”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和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“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刹车不发出声音</a:t>
            </a:r>
            <a:r>
              <a:rPr lang="zh-CN" altLang="en-US" sz="1400" spc="-5" dirty="0">
                <a:solidFill>
                  <a:srgbClr val="000000"/>
                </a:solidFill>
                <a:latin typeface="微软雅黑"/>
                <a:ea typeface="微软雅黑"/>
              </a:rPr>
              <a:t>”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优先，而欧洲技术是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“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制动力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”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优先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89"/>
              </a:lnSpc>
            </a:pPr>
            <a:endParaRPr lang="en-US" dirty="0" smtClean="0"/>
          </a:p>
          <a:p>
            <a:pPr marL="0">
              <a:lnSpc>
                <a:spcPct val="109583"/>
              </a:lnSpc>
            </a:pPr>
            <a:r>
              <a:rPr lang="zh-CN" altLang="en-US" sz="1600" spc="-5" b="1" dirty="0">
                <a:solidFill>
                  <a:srgbClr val="000000"/>
                </a:solidFill>
                <a:latin typeface="微软雅黑"/>
                <a:ea typeface="微软雅黑"/>
              </a:rPr>
              <a:t>玛速玛产</a:t>
            </a:r>
            <a:r>
              <a:rPr lang="zh-CN" altLang="en-US" sz="1600" b="1" dirty="0">
                <a:solidFill>
                  <a:srgbClr val="000000"/>
                </a:solidFill>
                <a:latin typeface="微软雅黑"/>
                <a:ea typeface="微软雅黑"/>
              </a:rPr>
              <a:t>品：</a:t>
            </a:r>
          </a:p>
          <a:p>
            <a:pPr hangingPunct="0" marL="0">
              <a:lnSpc>
                <a:spcPct val="129583"/>
              </a:lnSpc>
              <a:spcBef>
                <a:spcPts val="334"/>
              </a:spcBef>
            </a:pPr>
            <a:r>
              <a:rPr lang="zh-CN" altLang="en-US" sz="1400" spc="20" dirty="0">
                <a:solidFill>
                  <a:srgbClr val="000000"/>
                </a:solidFill>
                <a:latin typeface="微软雅黑"/>
                <a:ea typeface="微软雅黑"/>
              </a:rPr>
              <a:t>玛速玛的</a:t>
            </a:r>
            <a:r>
              <a:rPr lang="zh-CN" altLang="en-US" sz="1400" spc="179" dirty="0">
                <a:solidFill>
                  <a:srgbClr val="000000"/>
                </a:solidFill>
                <a:latin typeface="微软雅黑"/>
                <a:cs typeface="微软雅黑"/>
              </a:rPr>
              <a:t> </a:t>
            </a:r>
            <a:r>
              <a:rPr lang="zh-CN" altLang="en-US" sz="1400" spc="15" dirty="0">
                <a:solidFill>
                  <a:srgbClr val="000000"/>
                </a:solidFill>
                <a:latin typeface="微软雅黑"/>
                <a:ea typeface="微软雅黑"/>
              </a:rPr>
              <a:t>CP9A</a:t>
            </a:r>
            <a:r>
              <a:rPr lang="zh-CN" altLang="en-US" sz="1400" spc="20" dirty="0">
                <a:solidFill>
                  <a:srgbClr val="000000"/>
                </a:solidFill>
                <a:latin typeface="微软雅黑"/>
                <a:ea typeface="微软雅黑"/>
              </a:rPr>
              <a:t>配方是偏欧洲，性能优先而且加入了环保的理念，因为爱护环境是我们每个人的责任，玛速玛刹车片加入了静电吸附</a:t>
            </a:r>
            <a:br/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的材料，摩擦一定有粉尘落下，是飘浮到空气中，还是吸附到轮毂</a:t>
            </a:r>
            <a:r>
              <a:rPr lang="zh-CN" altLang="en-US" sz="1400" spc="-5" dirty="0">
                <a:solidFill>
                  <a:srgbClr val="000000"/>
                </a:solidFill>
                <a:latin typeface="微软雅黑"/>
                <a:ea typeface="微软雅黑"/>
              </a:rPr>
              <a:t>,</a:t>
            </a:r>
            <a:r>
              <a:rPr lang="zh-CN" altLang="en-US" sz="1400" spc="-5" dirty="0">
                <a:solidFill>
                  <a:srgbClr val="000000"/>
                </a:solidFill>
                <a:latin typeface="微软雅黑"/>
                <a:ea typeface="微软雅黑"/>
              </a:rPr>
              <a:t>洗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车时冲掉我们选择了后者。</a:t>
            </a:r>
          </a:p>
          <a:p>
            <a:pPr>
              <a:lnSpc>
                <a:spcPts val="655"/>
              </a:lnSpc>
            </a:pPr>
            <a:endParaRPr lang="en-US" dirty="0" smtClean="0"/>
          </a:p>
          <a:p>
            <a:pPr marL="0">
              <a:lnSpc>
                <a:spcPct val="110000"/>
              </a:lnSpc>
            </a:pPr>
            <a:r>
              <a:rPr lang="zh-CN" altLang="en-US" sz="1400" b="1" dirty="0">
                <a:solidFill>
                  <a:srgbClr val="000000"/>
                </a:solidFill>
                <a:latin typeface="微软雅黑"/>
                <a:ea typeface="微软雅黑"/>
              </a:rPr>
              <a:t>1.</a:t>
            </a:r>
            <a:r>
              <a:rPr lang="zh-CN" altLang="en-US" sz="1400" spc="-10" b="1" dirty="0">
                <a:solidFill>
                  <a:srgbClr val="000000"/>
                </a:solidFill>
                <a:latin typeface="微软雅黑"/>
                <a:cs typeface="微软雅黑"/>
              </a:rPr>
              <a:t> 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具体行驶公里数，洗车时间间隔（目前我们测试粉尘时可以接受范围），</a:t>
            </a:r>
            <a:r>
              <a:rPr lang="zh-CN" altLang="en-US" sz="1400" spc="-5" dirty="0">
                <a:solidFill>
                  <a:srgbClr val="000000"/>
                </a:solidFill>
                <a:latin typeface="微软雅黑"/>
                <a:ea typeface="微软雅黑"/>
              </a:rPr>
              <a:t>A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客户私家车：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7-10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天跑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400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多公里，有粉尘在接受范围内。</a:t>
            </a:r>
          </a:p>
          <a:p>
            <a:pPr marL="0">
              <a:lnSpc>
                <a:spcPct val="110000"/>
              </a:lnSpc>
              <a:spcBef>
                <a:spcPts val="164"/>
              </a:spcBef>
            </a:pPr>
            <a:r>
              <a:rPr lang="zh-CN" altLang="en-US" sz="1400" b="1" dirty="0">
                <a:solidFill>
                  <a:srgbClr val="000000"/>
                </a:solidFill>
                <a:latin typeface="微软雅黑"/>
                <a:ea typeface="微软雅黑"/>
              </a:rPr>
              <a:t>2.</a:t>
            </a:r>
            <a:r>
              <a:rPr lang="zh-CN" altLang="en-US" sz="1400" b="1" dirty="0">
                <a:solidFill>
                  <a:srgbClr val="000000"/>
                </a:solidFill>
                <a:latin typeface="微软雅黑"/>
                <a:cs typeface="微软雅黑"/>
              </a:rPr>
              <a:t> 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我们客户的车都要装玛速玛产品试用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cs typeface="微软雅黑"/>
              </a:rPr>
              <a:t> 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,</a:t>
            </a:r>
            <a:r>
              <a:rPr lang="zh-CN" altLang="en-US" sz="1400" spc="-15" dirty="0">
                <a:solidFill>
                  <a:srgbClr val="000000"/>
                </a:solidFill>
                <a:latin typeface="微软雅黑"/>
                <a:cs typeface="微软雅黑"/>
              </a:rPr>
              <a:t> 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只有自己用了才有说服力。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Freeform 208"> 
				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0" name="Picture 210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" y="312420"/>
            <a:ext cx="1440180" cy="1432560"/>
          </a:xfrm>
          <a:prstGeom prst="rect">
            <a:avLst/>
          </a:prstGeom>
        </p:spPr>
      </p:pic>
      <p:pic>
        <p:nvPicPr>
          <p:cNvPr id="211" name="Picture 211">
					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960" y="0"/>
            <a:ext cx="10607040" cy="6858000"/>
          </a:xfrm>
          <a:prstGeom prst="rect">
            <a:avLst/>
          </a:prstGeom>
        </p:spPr>
      </p:pic>
      <p:sp>
        <p:nvSpPr>
          <p:cNvPr id="211" name="TextBox 211"/>
          <p:cNvSpPr txBox="1"/>
          <p:nvPr/>
        </p:nvSpPr>
        <p:spPr>
          <a:xfrm>
            <a:off x="1518691" y="551150"/>
            <a:ext cx="7699604" cy="50104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</a:pPr>
            <a:r>
              <a:rPr lang="zh-CN" altLang="en-US" sz="3200" spc="-5" b="1" dirty="0">
                <a:solidFill>
                  <a:srgbClr val="fe7c00"/>
                </a:solidFill>
                <a:latin typeface="微软雅黑"/>
                <a:ea typeface="微软雅黑"/>
              </a:rPr>
              <a:t>注</a:t>
            </a:r>
            <a:r>
              <a:rPr lang="zh-CN" altLang="en-US" sz="3200" b="1" dirty="0">
                <a:solidFill>
                  <a:srgbClr val="fe7c00"/>
                </a:solidFill>
                <a:latin typeface="微软雅黑"/>
                <a:ea typeface="微软雅黑"/>
              </a:rPr>
              <a:t>意事项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45"/>
              </a:lnSpc>
            </a:pPr>
            <a:endParaRPr lang="en-US" dirty="0" smtClean="0"/>
          </a:p>
          <a:p>
            <a:pPr marL="0" indent="405993">
              <a:lnSpc>
                <a:spcPct val="109583"/>
              </a:lnSpc>
            </a:pPr>
            <a:r>
              <a:rPr lang="zh-CN" altLang="en-US" sz="1800" spc="-5" b="1" dirty="0">
                <a:solidFill>
                  <a:srgbClr val="fefefe"/>
                </a:solidFill>
                <a:latin typeface="微软雅黑"/>
                <a:ea typeface="微软雅黑"/>
              </a:rPr>
              <a:t>使用</a:t>
            </a:r>
            <a:r>
              <a:rPr lang="zh-CN" altLang="en-US" sz="1800" b="1" dirty="0">
                <a:solidFill>
                  <a:srgbClr val="fefefe"/>
                </a:solidFill>
                <a:latin typeface="微软雅黑"/>
                <a:ea typeface="微软雅黑"/>
              </a:rPr>
              <a:t>寿命</a:t>
            </a:r>
          </a:p>
          <a:p>
            <a:pPr>
              <a:lnSpc>
                <a:spcPts val="1854"/>
              </a:lnSpc>
            </a:pPr>
            <a:endParaRPr lang="en-US" dirty="0" smtClean="0"/>
          </a:p>
          <a:p>
            <a:pPr marL="0" indent="169138">
              <a:lnSpc>
                <a:spcPct val="109583"/>
              </a:lnSpc>
            </a:pP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根据驾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驶习惯差异、车型差异、路况差异、坡度差异、私家车还是出租车等因素决定</a:t>
            </a:r>
          </a:p>
          <a:p>
            <a:pPr hangingPunct="0" marL="169138">
              <a:lnSpc>
                <a:spcPct val="129583"/>
              </a:lnSpc>
              <a:spcBef>
                <a:spcPts val="390"/>
              </a:spcBef>
            </a:pP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通常使用寿命：</a:t>
            </a:r>
            <a:r>
              <a:rPr lang="zh-CN" altLang="en-US" sz="1600" spc="10" dirty="0">
                <a:solidFill>
                  <a:srgbClr val="000000"/>
                </a:solidFill>
                <a:latin typeface="微软雅黑"/>
                <a:ea typeface="微软雅黑"/>
              </a:rPr>
              <a:t>2</a:t>
            </a: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万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-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3</a:t>
            </a: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万，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5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万</a:t>
            </a: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-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10</a:t>
            </a:r>
            <a:r>
              <a:rPr lang="zh-CN" altLang="en-US" sz="1600" spc="-10" dirty="0">
                <a:solidFill>
                  <a:srgbClr val="000000"/>
                </a:solidFill>
                <a:latin typeface="微软雅黑"/>
                <a:ea typeface="微软雅黑"/>
              </a:rPr>
              <a:t>万</a:t>
            </a:r>
            <a:br/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玛速玛新品</a:t>
            </a: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n1</a:t>
            </a:r>
            <a:r>
              <a:rPr lang="zh-CN" altLang="en-US" sz="1600" spc="15" dirty="0">
                <a:solidFill>
                  <a:srgbClr val="000000"/>
                </a:solidFill>
                <a:latin typeface="微软雅黑"/>
                <a:ea typeface="微软雅黑"/>
              </a:rPr>
              <a:t>和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x1</a:t>
            </a: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寿命在</a:t>
            </a: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3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.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5</a:t>
            </a: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万以上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60"/>
              </a:lnSpc>
            </a:pPr>
            <a:endParaRPr lang="en-US" dirty="0" smtClean="0"/>
          </a:p>
          <a:p>
            <a:pPr marL="0" indent="405993">
              <a:lnSpc>
                <a:spcPct val="109583"/>
              </a:lnSpc>
            </a:pPr>
            <a:r>
              <a:rPr lang="zh-CN" altLang="en-US" sz="1800" spc="-5" b="1" dirty="0">
                <a:solidFill>
                  <a:srgbClr val="fefefe"/>
                </a:solidFill>
                <a:latin typeface="微软雅黑"/>
                <a:ea typeface="微软雅黑"/>
              </a:rPr>
              <a:t>遇到</a:t>
            </a:r>
            <a:r>
              <a:rPr lang="zh-CN" altLang="en-US" sz="1800" b="1" dirty="0">
                <a:solidFill>
                  <a:srgbClr val="fefefe"/>
                </a:solidFill>
                <a:latin typeface="微软雅黑"/>
                <a:ea typeface="微软雅黑"/>
              </a:rPr>
              <a:t>投诉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64"/>
              </a:lnSpc>
            </a:pPr>
            <a:endParaRPr lang="en-US" dirty="0" smtClean="0"/>
          </a:p>
          <a:p>
            <a:pPr marL="0" indent="169138">
              <a:lnSpc>
                <a:spcPct val="109583"/>
              </a:lnSpc>
            </a:pP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看车型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与产品匹配是否正确</a:t>
            </a:r>
          </a:p>
          <a:p>
            <a:pPr hangingPunct="0" marL="169138">
              <a:lnSpc>
                <a:spcPct val="129583"/>
              </a:lnSpc>
              <a:spcBef>
                <a:spcPts val="39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方法</a:t>
            </a: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1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：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通过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MASUMA</a:t>
            </a: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手机查询或者第三方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查询平台查寻，匹配玛速玛产品</a:t>
            </a:r>
            <a:br/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方法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2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：</a:t>
            </a: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通过实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物产品对比匹配产品，比如产品外观，尺寸测量等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 
				</p:cNvPr>
          <p:cNvSpPr/>
          <p:nvPr/>
        </p:nvSpPr>
        <p:spPr>
          <a:xfrm>
            <a:off x="3218688" y="0"/>
            <a:ext cx="6845807" cy="6858000"/>
          </a:xfrm>
          <a:custGeom>
            <a:avLst/>
            <a:gdLst>
              <a:gd name="connsiteX0" fmla="*/ 0 w 6845807"/>
              <a:gd name="connsiteY0" fmla="*/ 6858000 h 6858000"/>
              <a:gd name="connsiteX1" fmla="*/ 2493264 w 6845807"/>
              <a:gd name="connsiteY1" fmla="*/ 0 h 6858000"/>
              <a:gd name="connsiteX2" fmla="*/ 6845807 w 6845807"/>
              <a:gd name="connsiteY2" fmla="*/ 0 h 6858000"/>
              <a:gd name="connsiteX3" fmla="*/ 4354068 w 6845807"/>
              <a:gd name="connsiteY3" fmla="*/ 6858000 h 6858000"/>
              <a:gd name="connsiteX4" fmla="*/ 0 w 6845807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5807" h="6858000">
                <a:moveTo>
                  <a:pt x="0" y="6858000"/>
                </a:moveTo>
                <a:lnTo>
                  <a:pt x="2493264" y="0"/>
                </a:lnTo>
                <a:lnTo>
                  <a:pt x="6845807" y="0"/>
                </a:lnTo>
                <a:lnTo>
                  <a:pt x="43540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16980" cy="6858000"/>
          </a:xfrm>
          <a:prstGeom prst="rect">
            <a:avLst/>
          </a:prstGeom>
        </p:spPr>
      </p:pic>
      <p:sp>
        <p:nvSpPr>
          <p:cNvPr id="4" name="Freeform 4"> 
				</p:cNvPr>
          <p:cNvSpPr/>
          <p:nvPr/>
        </p:nvSpPr>
        <p:spPr>
          <a:xfrm>
            <a:off x="6242050" y="247650"/>
            <a:ext cx="1225550" cy="514350"/>
          </a:xfrm>
          <a:custGeom>
            <a:avLst/>
            <a:gdLst>
              <a:gd name="connsiteX0" fmla="*/ 1228597 w 1225550"/>
              <a:gd name="connsiteY0" fmla="*/ 113538 h 514350"/>
              <a:gd name="connsiteX1" fmla="*/ 6350 w 1225550"/>
              <a:gd name="connsiteY1" fmla="*/ 11429 h 514350"/>
              <a:gd name="connsiteX2" fmla="*/ 6350 w 1225550"/>
              <a:gd name="connsiteY2" fmla="*/ 520445 h 514350"/>
              <a:gd name="connsiteX3" fmla="*/ 1228597 w 1225550"/>
              <a:gd name="connsiteY3" fmla="*/ 520445 h 514350"/>
              <a:gd name="connsiteX4" fmla="*/ 1228597 w 1225550"/>
              <a:gd name="connsiteY4" fmla="*/ 113538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550" h="514350">
                <a:moveTo>
                  <a:pt x="1228597" y="113538"/>
                </a:moveTo>
                <a:lnTo>
                  <a:pt x="6350" y="11429"/>
                </a:lnTo>
                <a:lnTo>
                  <a:pt x="6350" y="520445"/>
                </a:lnTo>
                <a:lnTo>
                  <a:pt x="1228597" y="520445"/>
                </a:lnTo>
                <a:lnTo>
                  <a:pt x="1228597" y="113538"/>
                </a:lnTo>
                <a:close/>
              </a:path>
            </a:pathLst>
          </a:custGeom>
          <a:solidFill>
            <a:srgbClr val="fe7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5"> 
				</p:cNvPr>
          <p:cNvSpPr/>
          <p:nvPr/>
        </p:nvSpPr>
        <p:spPr>
          <a:xfrm>
            <a:off x="6242050" y="831850"/>
            <a:ext cx="1225550" cy="501650"/>
          </a:xfrm>
          <a:custGeom>
            <a:avLst/>
            <a:gdLst>
              <a:gd name="connsiteX0" fmla="*/ 1228597 w 1225550"/>
              <a:gd name="connsiteY0" fmla="*/ 106933 h 501650"/>
              <a:gd name="connsiteX1" fmla="*/ 6350 w 1225550"/>
              <a:gd name="connsiteY1" fmla="*/ 6350 h 501650"/>
              <a:gd name="connsiteX2" fmla="*/ 6350 w 1225550"/>
              <a:gd name="connsiteY2" fmla="*/ 513841 h 501650"/>
              <a:gd name="connsiteX3" fmla="*/ 1228597 w 1225550"/>
              <a:gd name="connsiteY3" fmla="*/ 513841 h 501650"/>
              <a:gd name="connsiteX4" fmla="*/ 1228597 w 1225550"/>
              <a:gd name="connsiteY4" fmla="*/ 106933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550" h="501650">
                <a:moveTo>
                  <a:pt x="1228597" y="106933"/>
                </a:moveTo>
                <a:lnTo>
                  <a:pt x="6350" y="6350"/>
                </a:lnTo>
                <a:lnTo>
                  <a:pt x="6350" y="513841"/>
                </a:lnTo>
                <a:lnTo>
                  <a:pt x="1228597" y="513841"/>
                </a:lnTo>
                <a:lnTo>
                  <a:pt x="1228597" y="106933"/>
                </a:lnTo>
                <a:close/>
              </a:path>
            </a:pathLst>
          </a:custGeom>
          <a:solidFill>
            <a:srgbClr val="fe7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6"> 
				</p:cNvPr>
          <p:cNvSpPr/>
          <p:nvPr/>
        </p:nvSpPr>
        <p:spPr>
          <a:xfrm>
            <a:off x="6242050" y="1403350"/>
            <a:ext cx="1225550" cy="514350"/>
          </a:xfrm>
          <a:custGeom>
            <a:avLst/>
            <a:gdLst>
              <a:gd name="connsiteX0" fmla="*/ 1228597 w 1225550"/>
              <a:gd name="connsiteY0" fmla="*/ 113030 h 514350"/>
              <a:gd name="connsiteX1" fmla="*/ 6350 w 1225550"/>
              <a:gd name="connsiteY1" fmla="*/ 12446 h 514350"/>
              <a:gd name="connsiteX2" fmla="*/ 6350 w 1225550"/>
              <a:gd name="connsiteY2" fmla="*/ 519938 h 514350"/>
              <a:gd name="connsiteX3" fmla="*/ 1228597 w 1225550"/>
              <a:gd name="connsiteY3" fmla="*/ 519938 h 514350"/>
              <a:gd name="connsiteX4" fmla="*/ 1228597 w 1225550"/>
              <a:gd name="connsiteY4" fmla="*/ 11303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550" h="514350">
                <a:moveTo>
                  <a:pt x="1228597" y="113030"/>
                </a:moveTo>
                <a:lnTo>
                  <a:pt x="6350" y="12446"/>
                </a:lnTo>
                <a:lnTo>
                  <a:pt x="6350" y="519938"/>
                </a:lnTo>
                <a:lnTo>
                  <a:pt x="1228597" y="519938"/>
                </a:lnTo>
                <a:lnTo>
                  <a:pt x="1228597" y="113030"/>
                </a:lnTo>
                <a:close/>
              </a:path>
            </a:pathLst>
          </a:custGeom>
          <a:solidFill>
            <a:srgbClr val="fe7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7"> 
				</p:cNvPr>
          <p:cNvSpPr/>
          <p:nvPr/>
        </p:nvSpPr>
        <p:spPr>
          <a:xfrm>
            <a:off x="6242050" y="1974850"/>
            <a:ext cx="1225550" cy="514350"/>
          </a:xfrm>
          <a:custGeom>
            <a:avLst/>
            <a:gdLst>
              <a:gd name="connsiteX0" fmla="*/ 1228597 w 1225550"/>
              <a:gd name="connsiteY0" fmla="*/ 120650 h 514350"/>
              <a:gd name="connsiteX1" fmla="*/ 6350 w 1225550"/>
              <a:gd name="connsiteY1" fmla="*/ 18542 h 514350"/>
              <a:gd name="connsiteX2" fmla="*/ 6350 w 1225550"/>
              <a:gd name="connsiteY2" fmla="*/ 526033 h 514350"/>
              <a:gd name="connsiteX3" fmla="*/ 1228597 w 1225550"/>
              <a:gd name="connsiteY3" fmla="*/ 526033 h 514350"/>
              <a:gd name="connsiteX4" fmla="*/ 1228597 w 1225550"/>
              <a:gd name="connsiteY4" fmla="*/ 1206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550" h="514350">
                <a:moveTo>
                  <a:pt x="1228597" y="120650"/>
                </a:moveTo>
                <a:lnTo>
                  <a:pt x="6350" y="18542"/>
                </a:lnTo>
                <a:lnTo>
                  <a:pt x="6350" y="526033"/>
                </a:lnTo>
                <a:lnTo>
                  <a:pt x="1228597" y="526033"/>
                </a:lnTo>
                <a:lnTo>
                  <a:pt x="1228597" y="120650"/>
                </a:lnTo>
                <a:close/>
              </a:path>
            </a:pathLst>
          </a:custGeom>
          <a:solidFill>
            <a:srgbClr val="fe7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8"> 
				</p:cNvPr>
          <p:cNvSpPr/>
          <p:nvPr/>
        </p:nvSpPr>
        <p:spPr>
          <a:xfrm>
            <a:off x="6242050" y="2559050"/>
            <a:ext cx="1225550" cy="514350"/>
          </a:xfrm>
          <a:custGeom>
            <a:avLst/>
            <a:gdLst>
              <a:gd name="connsiteX0" fmla="*/ 1228597 w 1225550"/>
              <a:gd name="connsiteY0" fmla="*/ 114045 h 514350"/>
              <a:gd name="connsiteX1" fmla="*/ 6350 w 1225550"/>
              <a:gd name="connsiteY1" fmla="*/ 11938 h 514350"/>
              <a:gd name="connsiteX2" fmla="*/ 6350 w 1225550"/>
              <a:gd name="connsiteY2" fmla="*/ 519429 h 514350"/>
              <a:gd name="connsiteX3" fmla="*/ 1228597 w 1225550"/>
              <a:gd name="connsiteY3" fmla="*/ 519429 h 514350"/>
              <a:gd name="connsiteX4" fmla="*/ 1228597 w 1225550"/>
              <a:gd name="connsiteY4" fmla="*/ 114045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550" h="514350">
                <a:moveTo>
                  <a:pt x="1228597" y="114045"/>
                </a:moveTo>
                <a:lnTo>
                  <a:pt x="6350" y="11938"/>
                </a:lnTo>
                <a:lnTo>
                  <a:pt x="6350" y="519429"/>
                </a:lnTo>
                <a:lnTo>
                  <a:pt x="1228597" y="519429"/>
                </a:lnTo>
                <a:lnTo>
                  <a:pt x="1228597" y="114045"/>
                </a:lnTo>
                <a:close/>
              </a:path>
            </a:pathLst>
          </a:custGeom>
          <a:solidFill>
            <a:srgbClr val="fe7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9"> 
				</p:cNvPr>
          <p:cNvSpPr/>
          <p:nvPr/>
        </p:nvSpPr>
        <p:spPr>
          <a:xfrm>
            <a:off x="6242050" y="3130550"/>
            <a:ext cx="1225550" cy="527050"/>
          </a:xfrm>
          <a:custGeom>
            <a:avLst/>
            <a:gdLst>
              <a:gd name="connsiteX0" fmla="*/ 1228597 w 1225550"/>
              <a:gd name="connsiteY0" fmla="*/ 120142 h 527050"/>
              <a:gd name="connsiteX1" fmla="*/ 6350 w 1225550"/>
              <a:gd name="connsiteY1" fmla="*/ 18033 h 527050"/>
              <a:gd name="connsiteX2" fmla="*/ 6350 w 1225550"/>
              <a:gd name="connsiteY2" fmla="*/ 527050 h 527050"/>
              <a:gd name="connsiteX3" fmla="*/ 1228597 w 1225550"/>
              <a:gd name="connsiteY3" fmla="*/ 527050 h 527050"/>
              <a:gd name="connsiteX4" fmla="*/ 1228597 w 1225550"/>
              <a:gd name="connsiteY4" fmla="*/ 120142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550" h="527050">
                <a:moveTo>
                  <a:pt x="1228597" y="120142"/>
                </a:moveTo>
                <a:lnTo>
                  <a:pt x="6350" y="18033"/>
                </a:lnTo>
                <a:lnTo>
                  <a:pt x="6350" y="527050"/>
                </a:lnTo>
                <a:lnTo>
                  <a:pt x="1228597" y="527050"/>
                </a:lnTo>
                <a:lnTo>
                  <a:pt x="1228597" y="120142"/>
                </a:lnTo>
                <a:close/>
              </a:path>
            </a:pathLst>
          </a:custGeom>
          <a:solidFill>
            <a:srgbClr val="fe7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0"> 
				</p:cNvPr>
          <p:cNvSpPr/>
          <p:nvPr/>
        </p:nvSpPr>
        <p:spPr>
          <a:xfrm>
            <a:off x="6242050" y="3714750"/>
            <a:ext cx="1225550" cy="514350"/>
          </a:xfrm>
          <a:custGeom>
            <a:avLst/>
            <a:gdLst>
              <a:gd name="connsiteX0" fmla="*/ 1228597 w 1225550"/>
              <a:gd name="connsiteY0" fmla="*/ 113538 h 514350"/>
              <a:gd name="connsiteX1" fmla="*/ 6350 w 1225550"/>
              <a:gd name="connsiteY1" fmla="*/ 11429 h 514350"/>
              <a:gd name="connsiteX2" fmla="*/ 6350 w 1225550"/>
              <a:gd name="connsiteY2" fmla="*/ 520446 h 514350"/>
              <a:gd name="connsiteX3" fmla="*/ 1228597 w 1225550"/>
              <a:gd name="connsiteY3" fmla="*/ 520446 h 514350"/>
              <a:gd name="connsiteX4" fmla="*/ 1228597 w 1225550"/>
              <a:gd name="connsiteY4" fmla="*/ 113538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550" h="514350">
                <a:moveTo>
                  <a:pt x="1228597" y="113538"/>
                </a:moveTo>
                <a:lnTo>
                  <a:pt x="6350" y="11429"/>
                </a:lnTo>
                <a:lnTo>
                  <a:pt x="6350" y="520446"/>
                </a:lnTo>
                <a:lnTo>
                  <a:pt x="1228597" y="520446"/>
                </a:lnTo>
                <a:lnTo>
                  <a:pt x="1228597" y="113538"/>
                </a:lnTo>
                <a:close/>
              </a:path>
            </a:pathLst>
          </a:custGeom>
          <a:solidFill>
            <a:srgbClr val="fe7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1"> 
				</p:cNvPr>
          <p:cNvSpPr/>
          <p:nvPr/>
        </p:nvSpPr>
        <p:spPr>
          <a:xfrm>
            <a:off x="6242050" y="4298950"/>
            <a:ext cx="1225550" cy="501650"/>
          </a:xfrm>
          <a:custGeom>
            <a:avLst/>
            <a:gdLst>
              <a:gd name="connsiteX0" fmla="*/ 1228597 w 1225550"/>
              <a:gd name="connsiteY0" fmla="*/ 106934 h 501650"/>
              <a:gd name="connsiteX1" fmla="*/ 6350 w 1225550"/>
              <a:gd name="connsiteY1" fmla="*/ 6350 h 501650"/>
              <a:gd name="connsiteX2" fmla="*/ 6350 w 1225550"/>
              <a:gd name="connsiteY2" fmla="*/ 513841 h 501650"/>
              <a:gd name="connsiteX3" fmla="*/ 1228597 w 1225550"/>
              <a:gd name="connsiteY3" fmla="*/ 513841 h 501650"/>
              <a:gd name="connsiteX4" fmla="*/ 1228597 w 1225550"/>
              <a:gd name="connsiteY4" fmla="*/ 106934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550" h="501650">
                <a:moveTo>
                  <a:pt x="1228597" y="106934"/>
                </a:moveTo>
                <a:lnTo>
                  <a:pt x="6350" y="6350"/>
                </a:lnTo>
                <a:lnTo>
                  <a:pt x="6350" y="513841"/>
                </a:lnTo>
                <a:lnTo>
                  <a:pt x="1228597" y="513841"/>
                </a:lnTo>
                <a:lnTo>
                  <a:pt x="1228597" y="106934"/>
                </a:lnTo>
                <a:close/>
              </a:path>
            </a:pathLst>
          </a:custGeom>
          <a:solidFill>
            <a:srgbClr val="fe7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2"> 
				</p:cNvPr>
          <p:cNvSpPr/>
          <p:nvPr/>
        </p:nvSpPr>
        <p:spPr>
          <a:xfrm>
            <a:off x="6242050" y="4883150"/>
            <a:ext cx="1225550" cy="514350"/>
          </a:xfrm>
          <a:custGeom>
            <a:avLst/>
            <a:gdLst>
              <a:gd name="connsiteX0" fmla="*/ 1228597 w 1225550"/>
              <a:gd name="connsiteY0" fmla="*/ 115570 h 514350"/>
              <a:gd name="connsiteX1" fmla="*/ 6350 w 1225550"/>
              <a:gd name="connsiteY1" fmla="*/ 13461 h 514350"/>
              <a:gd name="connsiteX2" fmla="*/ 6350 w 1225550"/>
              <a:gd name="connsiteY2" fmla="*/ 520953 h 514350"/>
              <a:gd name="connsiteX3" fmla="*/ 1228597 w 1225550"/>
              <a:gd name="connsiteY3" fmla="*/ 520953 h 514350"/>
              <a:gd name="connsiteX4" fmla="*/ 1228597 w 1225550"/>
              <a:gd name="connsiteY4" fmla="*/ 11557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550" h="514350">
                <a:moveTo>
                  <a:pt x="1228597" y="115570"/>
                </a:moveTo>
                <a:lnTo>
                  <a:pt x="6350" y="13461"/>
                </a:lnTo>
                <a:lnTo>
                  <a:pt x="6350" y="520953"/>
                </a:lnTo>
                <a:lnTo>
                  <a:pt x="1228597" y="520953"/>
                </a:lnTo>
                <a:lnTo>
                  <a:pt x="1228597" y="115570"/>
                </a:lnTo>
                <a:close/>
              </a:path>
            </a:pathLst>
          </a:custGeom>
          <a:solidFill>
            <a:srgbClr val="fe7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3"> 
				</p:cNvPr>
          <p:cNvSpPr/>
          <p:nvPr/>
        </p:nvSpPr>
        <p:spPr>
          <a:xfrm>
            <a:off x="6242050" y="5492750"/>
            <a:ext cx="1225550" cy="514350"/>
          </a:xfrm>
          <a:custGeom>
            <a:avLst/>
            <a:gdLst>
              <a:gd name="connsiteX0" fmla="*/ 1228597 w 1225550"/>
              <a:gd name="connsiteY0" fmla="*/ 110997 h 514350"/>
              <a:gd name="connsiteX1" fmla="*/ 6350 w 1225550"/>
              <a:gd name="connsiteY1" fmla="*/ 8890 h 514350"/>
              <a:gd name="connsiteX2" fmla="*/ 6350 w 1225550"/>
              <a:gd name="connsiteY2" fmla="*/ 517905 h 514350"/>
              <a:gd name="connsiteX3" fmla="*/ 1228597 w 1225550"/>
              <a:gd name="connsiteY3" fmla="*/ 517905 h 514350"/>
              <a:gd name="connsiteX4" fmla="*/ 1228597 w 1225550"/>
              <a:gd name="connsiteY4" fmla="*/ 110997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550" h="514350">
                <a:moveTo>
                  <a:pt x="1228597" y="110997"/>
                </a:moveTo>
                <a:lnTo>
                  <a:pt x="6350" y="8890"/>
                </a:lnTo>
                <a:lnTo>
                  <a:pt x="6350" y="517905"/>
                </a:lnTo>
                <a:lnTo>
                  <a:pt x="1228597" y="517905"/>
                </a:lnTo>
                <a:lnTo>
                  <a:pt x="1228597" y="110997"/>
                </a:lnTo>
                <a:close/>
              </a:path>
            </a:pathLst>
          </a:custGeom>
          <a:solidFill>
            <a:srgbClr val="fe7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4"> 
				</p:cNvPr>
          <p:cNvSpPr/>
          <p:nvPr/>
        </p:nvSpPr>
        <p:spPr>
          <a:xfrm>
            <a:off x="6242050" y="6102350"/>
            <a:ext cx="1225550" cy="514350"/>
          </a:xfrm>
          <a:custGeom>
            <a:avLst/>
            <a:gdLst>
              <a:gd name="connsiteX0" fmla="*/ 1228597 w 1225550"/>
              <a:gd name="connsiteY0" fmla="*/ 120141 h 514350"/>
              <a:gd name="connsiteX1" fmla="*/ 6350 w 1225550"/>
              <a:gd name="connsiteY1" fmla="*/ 18034 h 514350"/>
              <a:gd name="connsiteX2" fmla="*/ 6350 w 1225550"/>
              <a:gd name="connsiteY2" fmla="*/ 525526 h 514350"/>
              <a:gd name="connsiteX3" fmla="*/ 1228597 w 1225550"/>
              <a:gd name="connsiteY3" fmla="*/ 525526 h 514350"/>
              <a:gd name="connsiteX4" fmla="*/ 1228597 w 1225550"/>
              <a:gd name="connsiteY4" fmla="*/ 120141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550" h="514350">
                <a:moveTo>
                  <a:pt x="1228597" y="120141"/>
                </a:moveTo>
                <a:lnTo>
                  <a:pt x="6350" y="18034"/>
                </a:lnTo>
                <a:lnTo>
                  <a:pt x="6350" y="525526"/>
                </a:lnTo>
                <a:lnTo>
                  <a:pt x="1228597" y="525526"/>
                </a:lnTo>
                <a:lnTo>
                  <a:pt x="1228597" y="120141"/>
                </a:lnTo>
                <a:close/>
              </a:path>
            </a:pathLst>
          </a:custGeom>
          <a:solidFill>
            <a:srgbClr val="fe7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6">
					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680" y="335280"/>
            <a:ext cx="594359" cy="630936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7906384" y="392874"/>
            <a:ext cx="2807969" cy="61956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</a:pPr>
            <a:r>
              <a:rPr lang="zh-CN" altLang="en-US" sz="2000" spc="-5" b="1" dirty="0">
                <a:solidFill>
                  <a:srgbClr val="fe7c00"/>
                </a:solidFill>
                <a:latin typeface="微软雅黑"/>
                <a:ea typeface="微软雅黑"/>
              </a:rPr>
              <a:t>玛速</a:t>
            </a:r>
            <a:r>
              <a:rPr lang="zh-CN" altLang="en-US" sz="2000" b="1" dirty="0">
                <a:solidFill>
                  <a:srgbClr val="fe7c00"/>
                </a:solidFill>
                <a:latin typeface="微软雅黑"/>
                <a:ea typeface="微软雅黑"/>
              </a:rPr>
              <a:t>玛刹车片展示</a:t>
            </a:r>
          </a:p>
          <a:p>
            <a:pPr>
              <a:lnSpc>
                <a:spcPts val="1904"/>
              </a:lnSpc>
            </a:pPr>
            <a:endParaRPr lang="en-US" dirty="0" smtClean="0"/>
          </a:p>
          <a:p>
            <a:pPr marL="0">
              <a:lnSpc>
                <a:spcPct val="110000"/>
              </a:lnSpc>
            </a:pPr>
            <a:r>
              <a:rPr lang="zh-CN" altLang="en-US" sz="2000" spc="-5" b="1" dirty="0">
                <a:solidFill>
                  <a:srgbClr val="fe7c00"/>
                </a:solidFill>
                <a:latin typeface="微软雅黑"/>
                <a:ea typeface="微软雅黑"/>
              </a:rPr>
              <a:t>刹车</a:t>
            </a:r>
            <a:r>
              <a:rPr lang="zh-CN" altLang="en-US" sz="2000" b="1" dirty="0">
                <a:solidFill>
                  <a:srgbClr val="fe7c00"/>
                </a:solidFill>
                <a:latin typeface="微软雅黑"/>
                <a:ea typeface="微软雅黑"/>
              </a:rPr>
              <a:t>系统工作原理及组成</a:t>
            </a:r>
          </a:p>
          <a:p>
            <a:pPr>
              <a:lnSpc>
                <a:spcPts val="1904"/>
              </a:lnSpc>
            </a:pPr>
            <a:endParaRPr lang="en-US" dirty="0" smtClean="0"/>
          </a:p>
          <a:p>
            <a:pPr marL="0">
              <a:lnSpc>
                <a:spcPct val="110000"/>
              </a:lnSpc>
            </a:pPr>
            <a:r>
              <a:rPr lang="zh-CN" altLang="en-US" sz="2000" spc="-5" b="1" dirty="0">
                <a:solidFill>
                  <a:srgbClr val="fe7c00"/>
                </a:solidFill>
                <a:latin typeface="微软雅黑"/>
                <a:ea typeface="微软雅黑"/>
              </a:rPr>
              <a:t>摩擦</a:t>
            </a:r>
            <a:r>
              <a:rPr lang="zh-CN" altLang="en-US" sz="2000" b="1" dirty="0">
                <a:solidFill>
                  <a:srgbClr val="fe7c00"/>
                </a:solidFill>
                <a:latin typeface="微软雅黑"/>
                <a:ea typeface="微软雅黑"/>
              </a:rPr>
              <a:t>材料分类</a:t>
            </a:r>
          </a:p>
          <a:p>
            <a:pPr>
              <a:lnSpc>
                <a:spcPts val="1910"/>
              </a:lnSpc>
            </a:pPr>
            <a:endParaRPr lang="en-US" dirty="0" smtClean="0"/>
          </a:p>
          <a:p>
            <a:pPr hangingPunct="0" marL="0">
              <a:lnSpc>
                <a:spcPct val="189583"/>
              </a:lnSpc>
            </a:pPr>
            <a:r>
              <a:rPr lang="zh-CN" altLang="en-US" sz="2000" spc="-10" b="1" dirty="0">
                <a:solidFill>
                  <a:srgbClr val="fe7c00"/>
                </a:solidFill>
                <a:latin typeface="微软雅黑"/>
                <a:ea typeface="微软雅黑"/>
              </a:rPr>
              <a:t>当今摩擦材</a:t>
            </a:r>
            <a:r>
              <a:rPr lang="zh-CN" altLang="en-US" sz="2000" b="1" dirty="0">
                <a:solidFill>
                  <a:srgbClr val="fe7c00"/>
                </a:solidFill>
                <a:latin typeface="微软雅黑"/>
                <a:ea typeface="微软雅黑"/>
              </a:rPr>
              <a:t>料发展现状</a:t>
            </a:r>
            <a:br/>
            <a:r>
              <a:rPr lang="zh-CN" altLang="en-US" sz="2000" spc="-10" b="1" dirty="0">
                <a:solidFill>
                  <a:srgbClr val="fe7c00"/>
                </a:solidFill>
                <a:latin typeface="微软雅黑"/>
                <a:ea typeface="微软雅黑"/>
              </a:rPr>
              <a:t>玛速玛盘式</a:t>
            </a:r>
            <a:r>
              <a:rPr lang="zh-CN" altLang="en-US" sz="2000" b="1" dirty="0">
                <a:solidFill>
                  <a:srgbClr val="fe7c00"/>
                </a:solidFill>
                <a:latin typeface="微软雅黑"/>
                <a:ea typeface="微软雅黑"/>
              </a:rPr>
              <a:t>刹车片特点</a:t>
            </a:r>
            <a:r>
              <a:rPr lang="zh-CN" altLang="en-US" sz="2000" b="1" dirty="0">
                <a:solidFill>
                  <a:srgbClr val="fe7c00"/>
                </a:solidFill>
                <a:latin typeface="微软雅黑"/>
                <a:ea typeface="微软雅黑"/>
              </a:rPr>
              <a:t>MK</a:t>
            </a:r>
            <a:r>
              <a:rPr lang="zh-CN" altLang="en-US" sz="2000" spc="-5" b="1" dirty="0">
                <a:solidFill>
                  <a:srgbClr val="fe7c00"/>
                </a:solidFill>
                <a:latin typeface="微软雅黑"/>
                <a:ea typeface="微软雅黑"/>
              </a:rPr>
              <a:t>玛速</a:t>
            </a:r>
            <a:r>
              <a:rPr lang="zh-CN" altLang="en-US" sz="2000" b="1" dirty="0">
                <a:solidFill>
                  <a:srgbClr val="fe7c00"/>
                </a:solidFill>
                <a:latin typeface="微软雅黑"/>
                <a:ea typeface="微软雅黑"/>
              </a:rPr>
              <a:t>玛刹车片</a:t>
            </a:r>
          </a:p>
          <a:p>
            <a:pPr marL="0">
              <a:lnSpc>
                <a:spcPct val="110000"/>
              </a:lnSpc>
            </a:pPr>
            <a:r>
              <a:rPr lang="zh-CN" altLang="en-US" sz="2000" spc="-5" b="1" dirty="0">
                <a:solidFill>
                  <a:srgbClr val="fe7c00"/>
                </a:solidFill>
                <a:latin typeface="微软雅黑"/>
                <a:ea typeface="微软雅黑"/>
              </a:rPr>
              <a:t>刹车</a:t>
            </a:r>
            <a:r>
              <a:rPr lang="zh-CN" altLang="en-US" sz="2000" b="1" dirty="0">
                <a:solidFill>
                  <a:srgbClr val="fe7c00"/>
                </a:solidFill>
                <a:latin typeface="微软雅黑"/>
                <a:ea typeface="微软雅黑"/>
              </a:rPr>
              <a:t>片的构成、摩擦材料</a:t>
            </a:r>
          </a:p>
          <a:p>
            <a:pPr>
              <a:lnSpc>
                <a:spcPts val="1825"/>
              </a:lnSpc>
            </a:pPr>
            <a:endParaRPr lang="en-US" dirty="0" smtClean="0"/>
          </a:p>
          <a:p>
            <a:pPr marL="0">
              <a:lnSpc>
                <a:spcPct val="110000"/>
              </a:lnSpc>
            </a:pPr>
            <a:r>
              <a:rPr lang="zh-CN" altLang="en-US" sz="2000" spc="-5" b="1" dirty="0">
                <a:solidFill>
                  <a:srgbClr val="fe7c00"/>
                </a:solidFill>
                <a:latin typeface="微软雅黑"/>
                <a:ea typeface="微软雅黑"/>
              </a:rPr>
              <a:t>摩擦</a:t>
            </a:r>
            <a:r>
              <a:rPr lang="zh-CN" altLang="en-US" sz="2000" b="1" dirty="0">
                <a:solidFill>
                  <a:srgbClr val="fe7c00"/>
                </a:solidFill>
                <a:latin typeface="微软雅黑"/>
                <a:ea typeface="微软雅黑"/>
              </a:rPr>
              <a:t>材料配方分类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19"/>
              </a:lnSpc>
            </a:pPr>
            <a:endParaRPr lang="en-US" dirty="0" smtClean="0"/>
          </a:p>
          <a:p>
            <a:pPr marL="0">
              <a:lnSpc>
                <a:spcPct val="110000"/>
              </a:lnSpc>
            </a:pPr>
            <a:r>
              <a:rPr lang="zh-CN" altLang="en-US" sz="2000" spc="-5" b="1" dirty="0">
                <a:solidFill>
                  <a:srgbClr val="fe7c00"/>
                </a:solidFill>
                <a:latin typeface="微软雅黑"/>
                <a:ea typeface="微软雅黑"/>
              </a:rPr>
              <a:t>摩擦</a:t>
            </a:r>
            <a:r>
              <a:rPr lang="zh-CN" altLang="en-US" sz="2000" b="1" dirty="0">
                <a:solidFill>
                  <a:srgbClr val="fe7c00"/>
                </a:solidFill>
                <a:latin typeface="微软雅黑"/>
                <a:ea typeface="微软雅黑"/>
              </a:rPr>
              <a:t>材料相关性能指示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30"/>
              </a:lnSpc>
            </a:pPr>
            <a:endParaRPr lang="en-US" dirty="0" smtClean="0"/>
          </a:p>
          <a:p>
            <a:pPr marL="0">
              <a:lnSpc>
                <a:spcPct val="110000"/>
              </a:lnSpc>
            </a:pPr>
            <a:r>
              <a:rPr lang="zh-CN" altLang="en-US" sz="2000" spc="-5" b="1" dirty="0">
                <a:solidFill>
                  <a:srgbClr val="fe7c00"/>
                </a:solidFill>
                <a:latin typeface="微软雅黑"/>
                <a:ea typeface="微软雅黑"/>
              </a:rPr>
              <a:t>故障</a:t>
            </a:r>
            <a:r>
              <a:rPr lang="zh-CN" altLang="en-US" sz="2000" b="1" dirty="0">
                <a:solidFill>
                  <a:srgbClr val="fe7c00"/>
                </a:solidFill>
                <a:latin typeface="微软雅黑"/>
                <a:ea typeface="微软雅黑"/>
              </a:rPr>
              <a:t>及处理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19"/>
              </a:lnSpc>
            </a:pPr>
            <a:endParaRPr lang="en-US" dirty="0" smtClean="0"/>
          </a:p>
          <a:p>
            <a:pPr marL="0">
              <a:lnSpc>
                <a:spcPct val="110000"/>
              </a:lnSpc>
            </a:pPr>
            <a:r>
              <a:rPr lang="zh-CN" altLang="en-US" sz="2000" spc="-5" b="1" dirty="0">
                <a:solidFill>
                  <a:srgbClr val="fe7c00"/>
                </a:solidFill>
                <a:latin typeface="微软雅黑"/>
                <a:ea typeface="微软雅黑"/>
              </a:rPr>
              <a:t>注意</a:t>
            </a:r>
            <a:r>
              <a:rPr lang="zh-CN" altLang="en-US" sz="2000" b="1" dirty="0">
                <a:solidFill>
                  <a:srgbClr val="fe7c00"/>
                </a:solidFill>
                <a:latin typeface="微软雅黑"/>
                <a:ea typeface="微软雅黑"/>
              </a:rPr>
              <a:t>事项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Picture 213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0260"/>
            <a:ext cx="12192000" cy="301752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icture 214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4" name="TextBox 214"/>
          <p:cNvSpPr txBox="1"/>
          <p:nvPr/>
        </p:nvSpPr>
        <p:spPr>
          <a:xfrm>
            <a:off x="1518691" y="551150"/>
            <a:ext cx="3264534" cy="54148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</a:pPr>
            <a:r>
              <a:rPr lang="zh-CN" altLang="en-US" sz="3200" spc="-5" b="1" dirty="0">
                <a:solidFill>
                  <a:srgbClr val="fe7c00"/>
                </a:solidFill>
                <a:latin typeface="微软雅黑"/>
                <a:ea typeface="微软雅黑"/>
              </a:rPr>
              <a:t>玛速</a:t>
            </a:r>
            <a:r>
              <a:rPr lang="zh-CN" altLang="en-US" sz="3200" b="1" dirty="0">
                <a:solidFill>
                  <a:srgbClr val="fe7c00"/>
                </a:solidFill>
                <a:latin typeface="微软雅黑"/>
                <a:ea typeface="微软雅黑"/>
              </a:rPr>
              <a:t>玛刹车盘展示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55"/>
              </a:lnSpc>
            </a:pPr>
            <a:endParaRPr lang="en-US" dirty="0" smtClean="0"/>
          </a:p>
          <a:p>
            <a:pPr marL="0" indent="938123">
              <a:lnSpc>
                <a:spcPct val="109583"/>
              </a:lnSpc>
            </a:pPr>
            <a:r>
              <a:rPr lang="zh-CN" altLang="en-US" sz="2400" spc="-5" b="1" dirty="0">
                <a:solidFill>
                  <a:srgbClr val="000000"/>
                </a:solidFill>
                <a:latin typeface="微软雅黑"/>
                <a:ea typeface="微软雅黑"/>
              </a:rPr>
              <a:t>前刹</a:t>
            </a:r>
            <a:r>
              <a:rPr lang="zh-CN" altLang="en-US" sz="2400" b="1" dirty="0">
                <a:solidFill>
                  <a:srgbClr val="000000"/>
                </a:solidFill>
                <a:latin typeface="微软雅黑"/>
                <a:ea typeface="微软雅黑"/>
              </a:rPr>
              <a:t>车盘</a:t>
            </a:r>
          </a:p>
        </p:txBody>
      </p:sp>
      <p:sp>
        <p:nvSpPr>
          <p:cNvPr id="215" name="TextBox 215"/>
          <p:cNvSpPr txBox="1"/>
          <p:nvPr/>
        </p:nvSpPr>
        <p:spPr>
          <a:xfrm>
            <a:off x="8413750" y="5565209"/>
            <a:ext cx="1231900" cy="4008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9583"/>
              </a:lnSpc>
            </a:pPr>
            <a:r>
              <a:rPr lang="zh-CN" altLang="en-US" sz="2400" spc="-5" b="1" dirty="0">
                <a:solidFill>
                  <a:srgbClr val="000000"/>
                </a:solidFill>
                <a:latin typeface="微软雅黑"/>
                <a:ea typeface="微软雅黑"/>
              </a:rPr>
              <a:t>后刹</a:t>
            </a:r>
            <a:r>
              <a:rPr lang="zh-CN" altLang="en-US" sz="2400" b="1" dirty="0">
                <a:solidFill>
                  <a:srgbClr val="000000"/>
                </a:solidFill>
                <a:latin typeface="微软雅黑"/>
                <a:ea typeface="微软雅黑"/>
              </a:rPr>
              <a:t>车盘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Picture 217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079" y="0"/>
            <a:ext cx="8503920" cy="5996940"/>
          </a:xfrm>
          <a:prstGeom prst="rect">
            <a:avLst/>
          </a:prstGeom>
        </p:spPr>
      </p:pic>
      <p:sp>
        <p:nvSpPr>
          <p:cNvPr id="217" name="Freeform 217"> 
				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9" name="Picture 219">
					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" y="312420"/>
            <a:ext cx="1440180" cy="1432560"/>
          </a:xfrm>
          <a:prstGeom prst="rect">
            <a:avLst/>
          </a:prstGeom>
        </p:spPr>
      </p:pic>
      <p:sp>
        <p:nvSpPr>
          <p:cNvPr id="219" name="TextBox 219"/>
          <p:cNvSpPr txBox="1"/>
          <p:nvPr/>
        </p:nvSpPr>
        <p:spPr>
          <a:xfrm>
            <a:off x="1518691" y="551150"/>
            <a:ext cx="9082001" cy="53444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</a:pPr>
            <a:r>
              <a:rPr lang="zh-CN" altLang="en-US" sz="3200" spc="-5" b="1" dirty="0">
                <a:solidFill>
                  <a:srgbClr val="fe7c00"/>
                </a:solidFill>
                <a:latin typeface="微软雅黑"/>
                <a:ea typeface="微软雅黑"/>
              </a:rPr>
              <a:t>制造</a:t>
            </a:r>
            <a:r>
              <a:rPr lang="zh-CN" altLang="en-US" sz="3200" b="1" dirty="0">
                <a:solidFill>
                  <a:srgbClr val="fe7c00"/>
                </a:solidFill>
                <a:latin typeface="微软雅黑"/>
                <a:ea typeface="微软雅黑"/>
              </a:rPr>
              <a:t>工艺及标准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19"/>
              </a:lnSpc>
            </a:pPr>
            <a:endParaRPr lang="en-US" dirty="0" smtClean="0"/>
          </a:p>
          <a:p>
            <a:pPr hangingPunct="0" marL="84048">
              <a:lnSpc>
                <a:spcPct val="129583"/>
              </a:lnSpc>
            </a:pPr>
            <a:r>
              <a:rPr lang="zh-CN" altLang="en-US" sz="1600" spc="30" dirty="0">
                <a:solidFill>
                  <a:srgbClr val="000000"/>
                </a:solidFill>
                <a:latin typeface="微软雅黑"/>
                <a:ea typeface="微软雅黑"/>
              </a:rPr>
              <a:t>该智能制造单元是</a:t>
            </a:r>
            <a:r>
              <a:rPr lang="zh-CN" altLang="en-US" sz="1600" spc="34" dirty="0">
                <a:solidFill>
                  <a:srgbClr val="000000"/>
                </a:solidFill>
                <a:latin typeface="微软雅黑"/>
                <a:ea typeface="微软雅黑"/>
              </a:rPr>
              <a:t>CY</a:t>
            </a:r>
            <a:r>
              <a:rPr lang="zh-CN" altLang="en-US" sz="1600" spc="35" dirty="0">
                <a:solidFill>
                  <a:srgbClr val="000000"/>
                </a:solidFill>
                <a:latin typeface="微软雅黑"/>
                <a:ea typeface="微软雅黑"/>
              </a:rPr>
              <a:t>航天集团在深耕多年的刹车盘行业上推出的全自动无人化柔性</a:t>
            </a:r>
            <a:r>
              <a:rPr lang="zh-CN" altLang="en-US" sz="1600" spc="30" dirty="0">
                <a:solidFill>
                  <a:srgbClr val="000000"/>
                </a:solidFill>
                <a:latin typeface="微软雅黑"/>
                <a:ea typeface="微软雅黑"/>
              </a:rPr>
              <a:t>生产智能制造自</a:t>
            </a:r>
            <a:r>
              <a:rPr lang="zh-CN" altLang="en-US" sz="1600" spc="20" dirty="0">
                <a:solidFill>
                  <a:srgbClr val="000000"/>
                </a:solidFill>
                <a:latin typeface="微软雅黑"/>
                <a:ea typeface="微软雅黑"/>
              </a:rPr>
              <a:t>动线，由</a:t>
            </a:r>
            <a:r>
              <a:rPr lang="zh-CN" altLang="en-US" sz="1600" spc="10" dirty="0">
                <a:solidFill>
                  <a:srgbClr val="000000"/>
                </a:solidFill>
                <a:latin typeface="微软雅黑"/>
                <a:ea typeface="微软雅黑"/>
              </a:rPr>
              <a:t>3</a:t>
            </a:r>
            <a:r>
              <a:rPr lang="zh-CN" altLang="en-US" sz="1600" spc="20" dirty="0">
                <a:solidFill>
                  <a:srgbClr val="000000"/>
                </a:solidFill>
                <a:latin typeface="微软雅黑"/>
                <a:ea typeface="微软雅黑"/>
              </a:rPr>
              <a:t>台</a:t>
            </a:r>
            <a:r>
              <a:rPr lang="zh-CN" altLang="en-US" sz="1600" spc="10" dirty="0">
                <a:solidFill>
                  <a:srgbClr val="000000"/>
                </a:solidFill>
                <a:latin typeface="微软雅黑"/>
                <a:ea typeface="微软雅黑"/>
              </a:rPr>
              <a:t>SVTURN20</a:t>
            </a:r>
            <a:r>
              <a:rPr lang="zh-CN" altLang="en-US" sz="1600" spc="20" dirty="0">
                <a:solidFill>
                  <a:srgbClr val="000000"/>
                </a:solidFill>
                <a:latin typeface="微软雅黑"/>
                <a:ea typeface="微软雅黑"/>
              </a:rPr>
              <a:t>数控立式车床、</a:t>
            </a:r>
            <a:r>
              <a:rPr lang="zh-CN" altLang="en-US" sz="1600" spc="34" dirty="0">
                <a:solidFill>
                  <a:srgbClr val="000000"/>
                </a:solidFill>
                <a:latin typeface="微软雅黑"/>
                <a:ea typeface="微软雅黑"/>
              </a:rPr>
              <a:t>1</a:t>
            </a:r>
            <a:r>
              <a:rPr lang="zh-CN" altLang="en-US" sz="1600" spc="20" dirty="0">
                <a:solidFill>
                  <a:srgbClr val="000000"/>
                </a:solidFill>
                <a:latin typeface="微软雅黑"/>
                <a:ea typeface="微软雅黑"/>
              </a:rPr>
              <a:t>台</a:t>
            </a:r>
            <a:r>
              <a:rPr lang="zh-CN" altLang="en-US" sz="1600" spc="10" dirty="0">
                <a:solidFill>
                  <a:srgbClr val="000000"/>
                </a:solidFill>
                <a:latin typeface="微软雅黑"/>
                <a:ea typeface="微软雅黑"/>
              </a:rPr>
              <a:t>VMC5040</a:t>
            </a:r>
            <a:r>
              <a:rPr lang="zh-CN" altLang="en-US" sz="1600" spc="20" dirty="0">
                <a:solidFill>
                  <a:srgbClr val="000000"/>
                </a:solidFill>
                <a:latin typeface="微软雅黑"/>
                <a:ea typeface="微软雅黑"/>
              </a:rPr>
              <a:t>数控立式加工中心和</a:t>
            </a:r>
            <a:r>
              <a:rPr lang="zh-CN" altLang="en-US" sz="1600" spc="40" dirty="0">
                <a:solidFill>
                  <a:srgbClr val="000000"/>
                </a:solidFill>
                <a:latin typeface="微软雅黑"/>
                <a:ea typeface="微软雅黑"/>
              </a:rPr>
              <a:t>1</a:t>
            </a:r>
            <a:r>
              <a:rPr lang="zh-CN" altLang="en-US" sz="1600" spc="25" dirty="0">
                <a:solidFill>
                  <a:srgbClr val="000000"/>
                </a:solidFill>
                <a:latin typeface="微软雅黑"/>
                <a:ea typeface="微软雅黑"/>
              </a:rPr>
              <a:t>台</a:t>
            </a:r>
            <a:r>
              <a:rPr lang="zh-CN" altLang="en-US" sz="1600" spc="20" dirty="0">
                <a:solidFill>
                  <a:srgbClr val="000000"/>
                </a:solidFill>
                <a:latin typeface="微软雅黑"/>
                <a:ea typeface="微软雅黑"/>
              </a:rPr>
              <a:t>关节机械手组成。实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现刹车盘从毛坯铸件到成品的全自动、高精度、高效率加工作业。全程加工只需</a:t>
            </a:r>
            <a:r>
              <a:rPr lang="zh-CN" altLang="en-US" sz="1600" spc="5" dirty="0">
                <a:solidFill>
                  <a:srgbClr val="000000"/>
                </a:solidFill>
                <a:latin typeface="微软雅黑"/>
                <a:ea typeface="微软雅黑"/>
              </a:rPr>
              <a:t>90</a:t>
            </a:r>
            <a:r>
              <a:rPr lang="zh-CN" altLang="en-US" sz="1600" spc="5" dirty="0">
                <a:solidFill>
                  <a:srgbClr val="000000"/>
                </a:solidFill>
                <a:latin typeface="微软雅黑"/>
                <a:ea typeface="微软雅黑"/>
              </a:rPr>
              <a:t>秒！产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品端面跳动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0.03MM</a:t>
            </a:r>
            <a:r>
              <a:rPr lang="zh-CN" altLang="en-US" sz="1600" spc="-10" dirty="0">
                <a:solidFill>
                  <a:srgbClr val="000000"/>
                </a:solidFill>
                <a:latin typeface="微软雅黑"/>
                <a:ea typeface="微软雅黑"/>
              </a:rPr>
              <a:t>，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DTV0.008MM</a:t>
            </a:r>
            <a:r>
              <a:rPr lang="zh-CN" altLang="en-US" sz="1600" spc="-10" dirty="0">
                <a:solidFill>
                  <a:srgbClr val="000000"/>
                </a:solidFill>
                <a:latin typeface="微软雅黑"/>
                <a:ea typeface="微软雅黑"/>
              </a:rPr>
              <a:t>，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各项参数指标均远高于</a:t>
            </a:r>
            <a:r>
              <a:rPr lang="zh-CN" altLang="en-US" sz="1600" spc="-10" dirty="0">
                <a:solidFill>
                  <a:srgbClr val="000000"/>
                </a:solidFill>
                <a:latin typeface="微软雅黑"/>
                <a:ea typeface="微软雅黑"/>
              </a:rPr>
              <a:t>OE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标准值</a:t>
            </a: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。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19"/>
              </a:lnSpc>
            </a:pPr>
            <a:endParaRPr lang="en-US" dirty="0" smtClean="0"/>
          </a:p>
          <a:p>
            <a:pPr marL="0" indent="84048">
              <a:lnSpc>
                <a:spcPct val="109583"/>
              </a:lnSpc>
            </a:pPr>
            <a:r>
              <a:rPr lang="zh-CN" altLang="en-US" sz="1600" spc="10" dirty="0">
                <a:solidFill>
                  <a:srgbClr val="000000"/>
                </a:solidFill>
                <a:latin typeface="微软雅黑"/>
                <a:ea typeface="微软雅黑"/>
              </a:rPr>
              <a:t>u</a:t>
            </a:r>
            <a:r>
              <a:rPr lang="zh-CN" altLang="en-US" sz="1600" spc="60" dirty="0">
                <a:solidFill>
                  <a:srgbClr val="000000"/>
                </a:solidFill>
                <a:latin typeface="微软雅黑"/>
                <a:cs typeface="微软雅黑"/>
              </a:rPr>
              <a:t> </a:t>
            </a:r>
            <a:r>
              <a:rPr lang="zh-CN" altLang="en-US" sz="1600" spc="20" dirty="0">
                <a:solidFill>
                  <a:srgbClr val="000000"/>
                </a:solidFill>
                <a:latin typeface="微软雅黑"/>
                <a:ea typeface="微软雅黑"/>
              </a:rPr>
              <a:t>自动喷涂设备投资</a:t>
            </a:r>
            <a:r>
              <a:rPr lang="zh-CN" altLang="en-US" sz="1600" spc="15" dirty="0">
                <a:solidFill>
                  <a:srgbClr val="000000"/>
                </a:solidFill>
                <a:latin typeface="微软雅黑"/>
                <a:ea typeface="微软雅黑"/>
              </a:rPr>
              <a:t>1000</a:t>
            </a:r>
            <a:r>
              <a:rPr lang="zh-CN" altLang="en-US" sz="1600" spc="20" dirty="0">
                <a:solidFill>
                  <a:srgbClr val="000000"/>
                </a:solidFill>
                <a:latin typeface="微软雅黑"/>
                <a:ea typeface="微软雅黑"/>
              </a:rPr>
              <a:t>万，采用新喷涂工艺技术环保喷涂涂料，产能每天</a:t>
            </a:r>
            <a:r>
              <a:rPr lang="zh-CN" altLang="en-US" sz="1600" spc="20" dirty="0">
                <a:solidFill>
                  <a:srgbClr val="000000"/>
                </a:solidFill>
                <a:latin typeface="微软雅黑"/>
                <a:ea typeface="微软雅黑"/>
              </a:rPr>
              <a:t>3000</a:t>
            </a:r>
            <a:r>
              <a:rPr lang="zh-CN" altLang="en-US" sz="1600" spc="20" dirty="0">
                <a:solidFill>
                  <a:srgbClr val="000000"/>
                </a:solidFill>
                <a:latin typeface="微软雅黑"/>
                <a:ea typeface="微软雅黑"/>
              </a:rPr>
              <a:t>片，表面处理设备</a:t>
            </a:r>
          </a:p>
          <a:p>
            <a:pPr marL="0" indent="84048">
              <a:lnSpc>
                <a:spcPct val="109583"/>
              </a:lnSpc>
              <a:spcBef>
                <a:spcPts val="39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共分为三部分</a:t>
            </a:r>
            <a:r>
              <a:rPr lang="zh-CN" altLang="en-US" sz="1600" spc="-20" dirty="0">
                <a:solidFill>
                  <a:srgbClr val="000000"/>
                </a:solidFill>
                <a:latin typeface="微软雅黑"/>
                <a:ea typeface="微软雅黑"/>
              </a:rPr>
              <a:t>。</a:t>
            </a:r>
          </a:p>
          <a:p>
            <a:pPr marL="0" indent="84048">
              <a:lnSpc>
                <a:spcPct val="109583"/>
              </a:lnSpc>
              <a:spcBef>
                <a:spcPts val="390"/>
              </a:spcBef>
            </a:pPr>
            <a:r>
              <a:rPr lang="zh-CN" altLang="en-US" sz="1600" spc="10" dirty="0">
                <a:solidFill>
                  <a:srgbClr val="000000"/>
                </a:solidFill>
                <a:latin typeface="微软雅黑"/>
                <a:ea typeface="微软雅黑"/>
              </a:rPr>
              <a:t>表面处理清洗线：采用高压喷淋清洗，采用表面喷涂前</a:t>
            </a:r>
            <a:r>
              <a:rPr lang="zh-CN" altLang="en-US" sz="1600" spc="5" dirty="0">
                <a:solidFill>
                  <a:srgbClr val="000000"/>
                </a:solidFill>
                <a:latin typeface="微软雅黑"/>
                <a:ea typeface="微软雅黑"/>
              </a:rPr>
              <a:t>处理新工艺流程进行多工序清洗处理，确保工</a:t>
            </a:r>
          </a:p>
          <a:p>
            <a:pPr marL="0" indent="84048">
              <a:lnSpc>
                <a:spcPct val="109583"/>
              </a:lnSpc>
              <a:spcBef>
                <a:spcPts val="39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件表面达到喷涂前要求</a:t>
            </a:r>
            <a:r>
              <a:rPr lang="zh-CN" altLang="en-US" sz="1600" spc="-15" dirty="0">
                <a:solidFill>
                  <a:srgbClr val="000000"/>
                </a:solidFill>
                <a:latin typeface="微软雅黑"/>
                <a:ea typeface="微软雅黑"/>
              </a:rPr>
              <a:t>。</a:t>
            </a:r>
          </a:p>
          <a:p>
            <a:pPr hangingPunct="0" marL="84048">
              <a:lnSpc>
                <a:spcPct val="129583"/>
              </a:lnSpc>
              <a:spcBef>
                <a:spcPts val="390"/>
              </a:spcBef>
            </a:pPr>
            <a:r>
              <a:rPr lang="zh-CN" altLang="en-US" sz="1600" spc="5" dirty="0">
                <a:solidFill>
                  <a:srgbClr val="000000"/>
                </a:solidFill>
                <a:latin typeface="微软雅黑"/>
                <a:ea typeface="微软雅黑"/>
              </a:rPr>
              <a:t>u</a:t>
            </a:r>
            <a:r>
              <a:rPr lang="zh-CN" altLang="en-US" sz="1600" spc="220" dirty="0">
                <a:solidFill>
                  <a:srgbClr val="000000"/>
                </a:solidFill>
                <a:latin typeface="微软雅黑"/>
                <a:cs typeface="微软雅黑"/>
              </a:rPr>
              <a:t> </a:t>
            </a:r>
            <a:r>
              <a:rPr lang="zh-CN" altLang="en-US" sz="1600" spc="5" dirty="0">
                <a:solidFill>
                  <a:srgbClr val="000000"/>
                </a:solidFill>
                <a:latin typeface="微软雅黑"/>
                <a:ea typeface="微软雅黑"/>
              </a:rPr>
              <a:t>表面处理自动抓取喷涂移栽设备：采用自动抓取喷涂技术，提高喷涂效率，并有效的控制工件表面</a:t>
            </a: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涂层厚度</a:t>
            </a: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。</a:t>
            </a:r>
          </a:p>
          <a:p>
            <a:pPr hangingPunct="0" marL="84048">
              <a:lnSpc>
                <a:spcPct val="129583"/>
              </a:lnSpc>
            </a:pPr>
            <a:r>
              <a:rPr lang="zh-CN" altLang="en-US" sz="1600" spc="20" dirty="0">
                <a:solidFill>
                  <a:srgbClr val="000000"/>
                </a:solidFill>
                <a:latin typeface="微软雅黑"/>
                <a:ea typeface="微软雅黑"/>
              </a:rPr>
              <a:t>表面处理喷涂烘烤线，炉温精确的控制在</a:t>
            </a:r>
            <a:r>
              <a:rPr lang="zh-CN" altLang="en-US" sz="1600" spc="50" dirty="0">
                <a:solidFill>
                  <a:srgbClr val="000000"/>
                </a:solidFill>
                <a:latin typeface="微软雅黑"/>
                <a:ea typeface="微软雅黑"/>
              </a:rPr>
              <a:t>3</a:t>
            </a:r>
            <a:r>
              <a:rPr lang="zh-CN" altLang="en-US" sz="1600" spc="25" dirty="0">
                <a:solidFill>
                  <a:srgbClr val="000000"/>
                </a:solidFill>
                <a:latin typeface="微软雅黑"/>
                <a:ea typeface="微软雅黑"/>
              </a:rPr>
              <a:t>度以内，根据不同的表面</a:t>
            </a:r>
            <a:r>
              <a:rPr lang="zh-CN" altLang="en-US" sz="1600" spc="20" dirty="0">
                <a:solidFill>
                  <a:srgbClr val="000000"/>
                </a:solidFill>
                <a:latin typeface="微软雅黑"/>
                <a:ea typeface="微软雅黑"/>
              </a:rPr>
              <a:t>处理要求采用精密的处理工艺，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生产各种不同的喷涂产品，并能有效的控制各项烟雾试验及表面喷涂</a:t>
            </a:r>
            <a:r>
              <a:rPr lang="zh-CN" altLang="en-US" sz="1600" spc="-20" dirty="0">
                <a:solidFill>
                  <a:srgbClr val="000000"/>
                </a:solidFill>
                <a:latin typeface="微软雅黑"/>
                <a:ea typeface="微软雅黑"/>
              </a:rPr>
              <a:t>。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Freeform 220"> 
				</p:cNvPr>
          <p:cNvSpPr/>
          <p:nvPr/>
        </p:nvSpPr>
        <p:spPr>
          <a:xfrm>
            <a:off x="0" y="3047"/>
            <a:ext cx="12192000" cy="6854952"/>
          </a:xfrm>
          <a:custGeom>
            <a:avLst/>
            <a:gdLst>
              <a:gd name="connsiteX0" fmla="*/ 0 w 12192000"/>
              <a:gd name="connsiteY0" fmla="*/ 0 h 6854952"/>
              <a:gd name="connsiteX1" fmla="*/ 12192000 w 12192000"/>
              <a:gd name="connsiteY1" fmla="*/ 0 h 6854952"/>
              <a:gd name="connsiteX2" fmla="*/ 12192000 w 12192000"/>
              <a:gd name="connsiteY2" fmla="*/ 6854952 h 6854952"/>
              <a:gd name="connsiteX3" fmla="*/ 0 w 12192000"/>
              <a:gd name="connsiteY3" fmla="*/ 6854952 h 6854952"/>
              <a:gd name="connsiteX4" fmla="*/ 0 w 12192000"/>
              <a:gd name="connsiteY4" fmla="*/ 0 h 6854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4952">
                <a:moveTo>
                  <a:pt x="0" y="0"/>
                </a:moveTo>
                <a:lnTo>
                  <a:pt x="12192000" y="0"/>
                </a:lnTo>
                <a:lnTo>
                  <a:pt x="12192000" y="6854952"/>
                </a:lnTo>
                <a:lnTo>
                  <a:pt x="0" y="6854952"/>
                </a:lnTo>
                <a:lnTo>
                  <a:pt x="0" y="0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2" name="Picture 222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" y="0"/>
            <a:ext cx="12092940" cy="6858000"/>
          </a:xfrm>
          <a:prstGeom prst="rect">
            <a:avLst/>
          </a:prstGeom>
        </p:spPr>
      </p:pic>
      <p:sp>
        <p:nvSpPr>
          <p:cNvPr id="222" name="TextBox 222"/>
          <p:cNvSpPr txBox="1"/>
          <p:nvPr/>
        </p:nvSpPr>
        <p:spPr>
          <a:xfrm>
            <a:off x="1518691" y="551150"/>
            <a:ext cx="2972434" cy="5364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</a:pPr>
            <a:r>
              <a:rPr lang="zh-CN" altLang="en-US" sz="3200" spc="-5" b="1" dirty="0">
                <a:solidFill>
                  <a:srgbClr val="fe7c00"/>
                </a:solidFill>
                <a:latin typeface="微软雅黑"/>
                <a:ea typeface="微软雅黑"/>
              </a:rPr>
              <a:t>制造</a:t>
            </a:r>
            <a:r>
              <a:rPr lang="zh-CN" altLang="en-US" sz="3200" b="1" dirty="0">
                <a:solidFill>
                  <a:srgbClr val="fe7c00"/>
                </a:solidFill>
                <a:latin typeface="微软雅黑"/>
                <a:ea typeface="微软雅黑"/>
              </a:rPr>
              <a:t>工艺及标准</a:t>
            </a:r>
          </a:p>
        </p:txBody>
      </p:sp>
      <p:sp>
        <p:nvSpPr>
          <p:cNvPr id="223" name="TextBox 223"/>
          <p:cNvSpPr txBox="1"/>
          <p:nvPr/>
        </p:nvSpPr>
        <p:spPr>
          <a:xfrm>
            <a:off x="6668769" y="2606969"/>
            <a:ext cx="4685665" cy="2085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9583"/>
              </a:lnSpc>
            </a:pP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德国全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自动线设备铸造，台湾精密设备加工</a:t>
            </a:r>
          </a:p>
          <a:p>
            <a:pPr marL="0">
              <a:lnSpc>
                <a:spcPct val="109583"/>
              </a:lnSpc>
              <a:spcBef>
                <a:spcPts val="195"/>
              </a:spcBef>
            </a:pP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产品添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加多种合金成分，合理配比保证材质均匀稳定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30"/>
              </a:lnSpc>
            </a:pPr>
            <a:endParaRPr lang="en-US" dirty="0" smtClean="0"/>
          </a:p>
          <a:p>
            <a:pPr hangingPunct="0" marL="0">
              <a:lnSpc>
                <a:spcPct val="129583"/>
              </a:lnSpc>
            </a:pP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玛速玛产品在加工过程中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采用气动打字与激光打字，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每个产品都会刻印</a:t>
            </a:r>
            <a:r>
              <a:rPr lang="zh-CN" altLang="en-US" sz="1600" spc="5" dirty="0">
                <a:solidFill>
                  <a:srgbClr val="000000"/>
                </a:solidFill>
                <a:latin typeface="微软雅黑"/>
                <a:ea typeface="微软雅黑"/>
              </a:rPr>
              <a:t>MASUMA</a:t>
            </a:r>
            <a:r>
              <a:rPr lang="zh-CN" altLang="en-US" sz="1600" spc="5" dirty="0">
                <a:solidFill>
                  <a:srgbClr val="000000"/>
                </a:solidFill>
                <a:latin typeface="微软雅黑"/>
                <a:ea typeface="微软雅黑"/>
              </a:rPr>
              <a:t>标识，及产品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型号、规</a:t>
            </a: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格和生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产日期，便于追溯，便于查找。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Freeform 224"> 
				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6" name="Picture 226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" y="0"/>
            <a:ext cx="12092940" cy="6858000"/>
          </a:xfrm>
          <a:prstGeom prst="rect">
            <a:avLst/>
          </a:prstGeom>
        </p:spPr>
      </p:pic>
      <p:sp>
        <p:nvSpPr>
          <p:cNvPr id="226" name="TextBox 226"/>
          <p:cNvSpPr txBox="1"/>
          <p:nvPr/>
        </p:nvSpPr>
        <p:spPr>
          <a:xfrm>
            <a:off x="1518691" y="551150"/>
            <a:ext cx="2603728" cy="54791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</a:pPr>
            <a:r>
              <a:rPr lang="zh-CN" altLang="en-US" sz="3200" spc="-5" b="1" dirty="0">
                <a:solidFill>
                  <a:srgbClr val="fe7c00"/>
                </a:solidFill>
                <a:latin typeface="微软雅黑"/>
                <a:ea typeface="微软雅黑"/>
              </a:rPr>
              <a:t>刹车</a:t>
            </a:r>
            <a:r>
              <a:rPr lang="zh-CN" altLang="en-US" sz="3200" b="1" dirty="0">
                <a:solidFill>
                  <a:srgbClr val="fe7c00"/>
                </a:solidFill>
                <a:latin typeface="微软雅黑"/>
                <a:ea typeface="微软雅黑"/>
              </a:rPr>
              <a:t>盘对比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50"/>
              </a:lnSpc>
            </a:pPr>
            <a:endParaRPr lang="en-US" dirty="0" smtClean="0"/>
          </a:p>
          <a:p>
            <a:pPr marL="0" indent="1676628">
              <a:lnSpc>
                <a:spcPct val="109583"/>
              </a:lnSpc>
            </a:pPr>
            <a:r>
              <a:rPr lang="zh-CN" altLang="en-US" sz="1800" spc="-5" b="1" dirty="0">
                <a:solidFill>
                  <a:srgbClr val="000000"/>
                </a:solidFill>
                <a:latin typeface="微软雅黑"/>
                <a:ea typeface="微软雅黑"/>
              </a:rPr>
              <a:t>宝马</a:t>
            </a:r>
            <a:r>
              <a:rPr lang="zh-CN" altLang="en-US" sz="1800" b="1" dirty="0">
                <a:solidFill>
                  <a:srgbClr val="000000"/>
                </a:solidFill>
                <a:latin typeface="微软雅黑"/>
                <a:ea typeface="微软雅黑"/>
              </a:rPr>
              <a:t>原厂</a:t>
            </a:r>
          </a:p>
        </p:txBody>
      </p:sp>
      <p:sp>
        <p:nvSpPr>
          <p:cNvPr id="227" name="TextBox 227"/>
          <p:cNvSpPr txBox="1"/>
          <p:nvPr/>
        </p:nvSpPr>
        <p:spPr>
          <a:xfrm>
            <a:off x="8098155" y="5729657"/>
            <a:ext cx="1155700" cy="300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9583"/>
              </a:lnSpc>
            </a:pPr>
            <a:r>
              <a:rPr lang="zh-CN" altLang="en-US" sz="1800" spc="-5" b="1" dirty="0">
                <a:solidFill>
                  <a:srgbClr val="000000"/>
                </a:solidFill>
                <a:latin typeface="微软雅黑"/>
                <a:ea typeface="微软雅黑"/>
              </a:rPr>
              <a:t>玛速</a:t>
            </a:r>
            <a:r>
              <a:rPr lang="zh-CN" altLang="en-US" sz="1800" b="1" dirty="0">
                <a:solidFill>
                  <a:srgbClr val="000000"/>
                </a:solidFill>
                <a:latin typeface="微软雅黑"/>
                <a:ea typeface="微软雅黑"/>
              </a:rPr>
              <a:t>玛产品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Picture 229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479" y="182880"/>
            <a:ext cx="8732520" cy="6675120"/>
          </a:xfrm>
          <a:prstGeom prst="rect">
            <a:avLst/>
          </a:prstGeom>
        </p:spPr>
      </p:pic>
      <p:sp>
        <p:nvSpPr>
          <p:cNvPr id="229" name="Freeform 229"> 
				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1" name="Picture 231">
					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" y="312420"/>
            <a:ext cx="1440180" cy="1432560"/>
          </a:xfrm>
          <a:prstGeom prst="rect">
            <a:avLst/>
          </a:prstGeom>
        </p:spPr>
      </p:pic>
      <p:sp>
        <p:nvSpPr>
          <p:cNvPr id="231" name="TextBox 231"/>
          <p:cNvSpPr txBox="1"/>
          <p:nvPr/>
        </p:nvSpPr>
        <p:spPr>
          <a:xfrm>
            <a:off x="1518691" y="551150"/>
            <a:ext cx="6857593" cy="40197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</a:pPr>
            <a:r>
              <a:rPr lang="zh-CN" altLang="en-US" sz="3200" spc="-5" b="1" dirty="0">
                <a:solidFill>
                  <a:srgbClr val="fe7c00"/>
                </a:solidFill>
                <a:latin typeface="微软雅黑"/>
                <a:ea typeface="微软雅黑"/>
              </a:rPr>
              <a:t>哑光</a:t>
            </a:r>
            <a:r>
              <a:rPr lang="zh-CN" altLang="en-US" sz="3200" b="1" dirty="0">
                <a:solidFill>
                  <a:srgbClr val="fe7c00"/>
                </a:solidFill>
                <a:latin typeface="微软雅黑"/>
                <a:ea typeface="微软雅黑"/>
              </a:rPr>
              <a:t>漆美加力的特性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70"/>
              </a:lnSpc>
            </a:pPr>
            <a:endParaRPr lang="en-US" dirty="0" smtClean="0"/>
          </a:p>
          <a:p>
            <a:pPr marL="0" indent="426948">
              <a:lnSpc>
                <a:spcPct val="109583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1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、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符合环境保护的需求不含六价铬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(Cr6+)</a:t>
            </a: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、重金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属等有毒物质</a:t>
            </a:r>
          </a:p>
          <a:p>
            <a:pPr>
              <a:lnSpc>
                <a:spcPts val="964"/>
              </a:lnSpc>
            </a:pPr>
            <a:endParaRPr lang="en-US" dirty="0" smtClean="0"/>
          </a:p>
          <a:p>
            <a:pPr marL="0" indent="426948">
              <a:lnSpc>
                <a:spcPct val="109583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2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、</a:t>
            </a: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重防腐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涂装系统经由双金属耐蚀保护提供优越的防腐功能，可耐盐雾</a:t>
            </a:r>
          </a:p>
          <a:p>
            <a:pPr>
              <a:lnSpc>
                <a:spcPts val="964"/>
              </a:lnSpc>
            </a:pPr>
            <a:endParaRPr lang="en-US" dirty="0" smtClean="0"/>
          </a:p>
          <a:p>
            <a:pPr marL="0" indent="426948">
              <a:lnSpc>
                <a:spcPct val="109583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3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、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耐酸碱</a:t>
            </a:r>
            <a:r>
              <a:rPr lang="zh-CN" altLang="en-US" sz="1600" spc="-10" dirty="0">
                <a:solidFill>
                  <a:srgbClr val="000000"/>
                </a:solidFill>
                <a:latin typeface="微软雅黑"/>
                <a:cs typeface="微软雅黑"/>
              </a:rPr>
              <a:t> 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特殊的耐酸碱防腐系统适于汽车标准件重防腐需求</a:t>
            </a:r>
          </a:p>
          <a:p>
            <a:pPr>
              <a:lnSpc>
                <a:spcPts val="964"/>
              </a:lnSpc>
            </a:pPr>
            <a:endParaRPr lang="en-US" dirty="0" smtClean="0"/>
          </a:p>
          <a:p>
            <a:pPr marL="0" indent="426948">
              <a:lnSpc>
                <a:spcPct val="109583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4</a:t>
            </a: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、</a:t>
            </a: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耐油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、耐溶剂</a:t>
            </a:r>
          </a:p>
          <a:p>
            <a:pPr>
              <a:lnSpc>
                <a:spcPts val="964"/>
              </a:lnSpc>
            </a:pPr>
            <a:endParaRPr lang="en-US" dirty="0" smtClean="0"/>
          </a:p>
          <a:p>
            <a:pPr marL="0" indent="426948">
              <a:lnSpc>
                <a:spcPct val="109583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5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、</a:t>
            </a: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耐冲压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、撞击、耐刮伤、耐磨擦</a:t>
            </a:r>
          </a:p>
          <a:p>
            <a:pPr>
              <a:lnSpc>
                <a:spcPts val="964"/>
              </a:lnSpc>
            </a:pPr>
            <a:endParaRPr lang="en-US" dirty="0" smtClean="0"/>
          </a:p>
          <a:p>
            <a:pPr marL="0" indent="426948">
              <a:lnSpc>
                <a:spcPct val="109583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6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、</a:t>
            </a: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无氢脆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化适于高强度标准件的重防腐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Freeform 232"> 
				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4" name="Picture 234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" y="0"/>
            <a:ext cx="11887200" cy="6858000"/>
          </a:xfrm>
          <a:prstGeom prst="rect">
            <a:avLst/>
          </a:prstGeom>
        </p:spPr>
      </p:pic>
      <p:sp>
        <p:nvSpPr>
          <p:cNvPr id="234" name="TextBox 234"/>
          <p:cNvSpPr txBox="1"/>
          <p:nvPr/>
        </p:nvSpPr>
        <p:spPr>
          <a:xfrm>
            <a:off x="1518691" y="551150"/>
            <a:ext cx="4082643" cy="33701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</a:pPr>
            <a:r>
              <a:rPr lang="zh-CN" altLang="en-US" sz="3200" spc="-5" b="1" dirty="0">
                <a:solidFill>
                  <a:srgbClr val="fe7c00"/>
                </a:solidFill>
                <a:latin typeface="微软雅黑"/>
                <a:ea typeface="微软雅黑"/>
              </a:rPr>
              <a:t>发抖</a:t>
            </a:r>
            <a:r>
              <a:rPr lang="zh-CN" altLang="en-US" sz="3200" b="1" dirty="0">
                <a:solidFill>
                  <a:srgbClr val="fe7c00"/>
                </a:solidFill>
                <a:latin typeface="微软雅黑"/>
                <a:ea typeface="微软雅黑"/>
              </a:rPr>
              <a:t>原因及措施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04"/>
              </a:lnSpc>
            </a:pPr>
            <a:endParaRPr lang="en-US" dirty="0" smtClean="0"/>
          </a:p>
          <a:p>
            <a:pPr marL="0" indent="2291308">
              <a:lnSpc>
                <a:spcPct val="110000"/>
              </a:lnSpc>
            </a:pPr>
            <a:r>
              <a:rPr lang="zh-CN" altLang="en-US" sz="2000" spc="-5" b="1" dirty="0">
                <a:solidFill>
                  <a:srgbClr val="000000"/>
                </a:solidFill>
                <a:latin typeface="微软雅黑"/>
                <a:ea typeface="微软雅黑"/>
              </a:rPr>
              <a:t>发抖</a:t>
            </a:r>
            <a:r>
              <a:rPr lang="zh-CN" altLang="en-US" sz="2000" b="1" dirty="0">
                <a:solidFill>
                  <a:srgbClr val="000000"/>
                </a:solidFill>
                <a:latin typeface="微软雅黑"/>
                <a:ea typeface="微软雅黑"/>
              </a:rPr>
              <a:t>的原因分析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30"/>
              </a:lnSpc>
            </a:pPr>
            <a:endParaRPr lang="en-US" dirty="0" smtClean="0"/>
          </a:p>
          <a:p>
            <a:pPr marL="0" indent="974318">
              <a:lnSpc>
                <a:spcPct val="100000"/>
              </a:lnSpc>
            </a:pPr>
            <a:r>
              <a:rPr lang="zh-CN" altLang="en-US" sz="2400" spc="-5" b="1" dirty="0">
                <a:solidFill>
                  <a:srgbClr val="fefefe"/>
                </a:solidFill>
                <a:latin typeface="微软雅黑"/>
                <a:ea typeface="微软雅黑"/>
              </a:rPr>
              <a:t>表面</a:t>
            </a:r>
            <a:r>
              <a:rPr lang="zh-CN" altLang="en-US" sz="2400" b="1" dirty="0">
                <a:solidFill>
                  <a:srgbClr val="fefefe"/>
                </a:solidFill>
                <a:latin typeface="微软雅黑"/>
                <a:ea typeface="微软雅黑"/>
              </a:rPr>
              <a:t>硬度</a:t>
            </a:r>
          </a:p>
          <a:p>
            <a:pPr marL="0" indent="974318">
              <a:lnSpc>
                <a:spcPct val="100000"/>
              </a:lnSpc>
            </a:pPr>
            <a:r>
              <a:rPr lang="zh-CN" altLang="en-US" sz="2400" spc="-5" b="1" dirty="0">
                <a:solidFill>
                  <a:srgbClr val="fefefe"/>
                </a:solidFill>
                <a:latin typeface="微软雅黑"/>
                <a:ea typeface="微软雅黑"/>
              </a:rPr>
              <a:t>均匀</a:t>
            </a:r>
            <a:r>
              <a:rPr lang="zh-CN" altLang="en-US" sz="2400" b="1" dirty="0">
                <a:solidFill>
                  <a:srgbClr val="fefefe"/>
                </a:solidFill>
                <a:latin typeface="微软雅黑"/>
                <a:ea typeface="微软雅黑"/>
              </a:rPr>
              <a:t>性差</a:t>
            </a:r>
          </a:p>
        </p:txBody>
      </p:sp>
      <p:sp>
        <p:nvSpPr>
          <p:cNvPr id="235" name="TextBox 235"/>
          <p:cNvSpPr txBox="1"/>
          <p:nvPr/>
        </p:nvSpPr>
        <p:spPr>
          <a:xfrm>
            <a:off x="5813425" y="3208570"/>
            <a:ext cx="927100" cy="740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52400">
              <a:lnSpc>
                <a:spcPct val="100000"/>
              </a:lnSpc>
            </a:pPr>
            <a:r>
              <a:rPr lang="zh-CN" altLang="en-US" sz="2400" spc="-5" b="1" dirty="0">
                <a:solidFill>
                  <a:srgbClr val="fefefe"/>
                </a:solidFill>
                <a:latin typeface="微软雅黑"/>
                <a:ea typeface="微软雅黑"/>
              </a:rPr>
              <a:t>石墨</a:t>
            </a:r>
          </a:p>
          <a:p>
            <a:pPr marL="0">
              <a:lnSpc>
                <a:spcPct val="100000"/>
              </a:lnSpc>
            </a:pPr>
            <a:r>
              <a:rPr lang="zh-CN" altLang="en-US" sz="2400" spc="-5" b="1" dirty="0">
                <a:solidFill>
                  <a:srgbClr val="fefefe"/>
                </a:solidFill>
                <a:latin typeface="微软雅黑"/>
                <a:ea typeface="微软雅黑"/>
              </a:rPr>
              <a:t>形态差</a:t>
            </a:r>
          </a:p>
        </p:txBody>
      </p:sp>
      <p:sp>
        <p:nvSpPr>
          <p:cNvPr id="236" name="TextBox 236"/>
          <p:cNvSpPr txBox="1"/>
          <p:nvPr/>
        </p:nvSpPr>
        <p:spPr>
          <a:xfrm>
            <a:off x="9991856" y="2999897"/>
            <a:ext cx="1454097" cy="823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zh-CN" altLang="en-US" sz="5400" spc="245" b="1" dirty="0">
                <a:solidFill>
                  <a:srgbClr val="fefefe"/>
                </a:solidFill>
                <a:latin typeface="宋体"/>
                <a:ea typeface="宋体"/>
              </a:rPr>
              <a:t>发抖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Picture 238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8" name="TextBox 238"/>
          <p:cNvSpPr txBox="1"/>
          <p:nvPr/>
        </p:nvSpPr>
        <p:spPr>
          <a:xfrm>
            <a:off x="1518691" y="551150"/>
            <a:ext cx="2858134" cy="12647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</a:pPr>
            <a:r>
              <a:rPr lang="zh-CN" altLang="en-US" sz="3200" spc="-5" b="1" dirty="0">
                <a:solidFill>
                  <a:srgbClr val="fe7c00"/>
                </a:solidFill>
                <a:latin typeface="微软雅黑"/>
                <a:ea typeface="微软雅黑"/>
              </a:rPr>
              <a:t>发抖</a:t>
            </a:r>
            <a:r>
              <a:rPr lang="zh-CN" altLang="en-US" sz="3200" b="1" dirty="0">
                <a:solidFill>
                  <a:srgbClr val="fe7c00"/>
                </a:solidFill>
                <a:latin typeface="微软雅黑"/>
                <a:ea typeface="微软雅黑"/>
              </a:rPr>
              <a:t>原因及措施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89"/>
              </a:lnSpc>
            </a:pPr>
            <a:endParaRPr lang="en-US" dirty="0" smtClean="0"/>
          </a:p>
          <a:p>
            <a:pPr marL="0" indent="495528">
              <a:lnSpc>
                <a:spcPct val="110000"/>
              </a:lnSpc>
            </a:pPr>
            <a:r>
              <a:rPr lang="zh-CN" altLang="en-US" sz="2000" spc="-5" b="1" dirty="0">
                <a:solidFill>
                  <a:srgbClr val="000000"/>
                </a:solidFill>
                <a:latin typeface="微软雅黑"/>
                <a:ea typeface="微软雅黑"/>
              </a:rPr>
              <a:t>发抖</a:t>
            </a:r>
            <a:r>
              <a:rPr lang="zh-CN" altLang="en-US" sz="2000" b="1" dirty="0">
                <a:solidFill>
                  <a:srgbClr val="000000"/>
                </a:solidFill>
                <a:latin typeface="微软雅黑"/>
                <a:ea typeface="微软雅黑"/>
              </a:rPr>
              <a:t>盘改善措施</a:t>
            </a:r>
          </a:p>
        </p:txBody>
      </p:sp>
      <p:sp>
        <p:nvSpPr>
          <p:cNvPr id="239" name="TextBox 239"/>
          <p:cNvSpPr txBox="1"/>
          <p:nvPr/>
        </p:nvSpPr>
        <p:spPr>
          <a:xfrm>
            <a:off x="1525905" y="2046039"/>
            <a:ext cx="6672579" cy="4008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9583"/>
              </a:lnSpc>
            </a:pPr>
            <a:r>
              <a:rPr lang="zh-CN" altLang="en-US" sz="2400" b="1" dirty="0">
                <a:solidFill>
                  <a:srgbClr val="fefefe"/>
                </a:solidFill>
                <a:latin typeface="微软雅黑"/>
                <a:ea typeface="微软雅黑"/>
              </a:rPr>
              <a:t>1</a:t>
            </a:r>
            <a:r>
              <a:rPr lang="zh-CN" altLang="en-US" sz="2400" spc="64" b="1" dirty="0">
                <a:solidFill>
                  <a:srgbClr val="fefefe"/>
                </a:solidFill>
                <a:latin typeface="微软雅黑"/>
                <a:cs typeface="微软雅黑"/>
              </a:rPr>
              <a:t>   </a:t>
            </a:r>
            <a:r>
              <a:rPr lang="zh-CN" altLang="en-US" sz="1800" b="1" dirty="0">
                <a:solidFill>
                  <a:srgbClr val="000000"/>
                </a:solidFill>
                <a:latin typeface="微软雅黑"/>
                <a:ea typeface="微软雅黑"/>
              </a:rPr>
              <a:t>添加稀有合金元素（</a:t>
            </a:r>
            <a:r>
              <a:rPr lang="zh-CN" altLang="en-US" sz="1800" b="1" dirty="0">
                <a:solidFill>
                  <a:srgbClr val="000000"/>
                </a:solidFill>
                <a:latin typeface="微软雅黑"/>
                <a:ea typeface="微软雅黑"/>
              </a:rPr>
              <a:t>Cu</a:t>
            </a:r>
            <a:r>
              <a:rPr lang="zh-CN" altLang="en-US" sz="1800" b="1" dirty="0">
                <a:solidFill>
                  <a:srgbClr val="000000"/>
                </a:solidFill>
                <a:latin typeface="微软雅黑"/>
                <a:ea typeface="微软雅黑"/>
              </a:rPr>
              <a:t>铜、</a:t>
            </a:r>
            <a:r>
              <a:rPr lang="zh-CN" altLang="en-US" sz="1800" b="1" dirty="0">
                <a:solidFill>
                  <a:srgbClr val="000000"/>
                </a:solidFill>
                <a:latin typeface="微软雅黑"/>
                <a:ea typeface="微软雅黑"/>
              </a:rPr>
              <a:t>Ni</a:t>
            </a:r>
            <a:r>
              <a:rPr lang="zh-CN" altLang="en-US" sz="1800" b="1" dirty="0">
                <a:solidFill>
                  <a:srgbClr val="000000"/>
                </a:solidFill>
                <a:latin typeface="微软雅黑"/>
                <a:ea typeface="微软雅黑"/>
              </a:rPr>
              <a:t>镍、</a:t>
            </a:r>
            <a:r>
              <a:rPr lang="zh-CN" altLang="en-US" sz="1800" b="1" dirty="0">
                <a:solidFill>
                  <a:srgbClr val="000000"/>
                </a:solidFill>
                <a:latin typeface="微软雅黑"/>
                <a:ea typeface="微软雅黑"/>
              </a:rPr>
              <a:t>Cr</a:t>
            </a:r>
            <a:r>
              <a:rPr lang="zh-CN" altLang="en-US" sz="1800" b="1" dirty="0">
                <a:solidFill>
                  <a:srgbClr val="000000"/>
                </a:solidFill>
                <a:latin typeface="微软雅黑"/>
                <a:ea typeface="微软雅黑"/>
              </a:rPr>
              <a:t>铬、</a:t>
            </a:r>
            <a:r>
              <a:rPr lang="zh-CN" altLang="en-US" sz="1800" b="1" dirty="0">
                <a:solidFill>
                  <a:srgbClr val="000000"/>
                </a:solidFill>
                <a:latin typeface="微软雅黑"/>
                <a:ea typeface="微软雅黑"/>
              </a:rPr>
              <a:t>Mo</a:t>
            </a:r>
            <a:r>
              <a:rPr lang="zh-CN" altLang="en-US" sz="1800" b="1" dirty="0">
                <a:solidFill>
                  <a:srgbClr val="000000"/>
                </a:solidFill>
                <a:latin typeface="微软雅黑"/>
                <a:ea typeface="微软雅黑"/>
              </a:rPr>
              <a:t>钼、</a:t>
            </a:r>
            <a:r>
              <a:rPr lang="zh-CN" altLang="en-US" sz="1800" b="1" dirty="0">
                <a:solidFill>
                  <a:srgbClr val="000000"/>
                </a:solidFill>
                <a:latin typeface="微软雅黑"/>
                <a:ea typeface="微软雅黑"/>
              </a:rPr>
              <a:t>Sn</a:t>
            </a:r>
            <a:r>
              <a:rPr lang="zh-CN" altLang="en-US" sz="1800" b="1" dirty="0">
                <a:solidFill>
                  <a:srgbClr val="000000"/>
                </a:solidFill>
                <a:latin typeface="微软雅黑"/>
                <a:ea typeface="微软雅黑"/>
              </a:rPr>
              <a:t>锡等）</a:t>
            </a:r>
          </a:p>
        </p:txBody>
      </p:sp>
      <p:sp>
        <p:nvSpPr>
          <p:cNvPr id="240" name="TextBox 240"/>
          <p:cNvSpPr txBox="1"/>
          <p:nvPr/>
        </p:nvSpPr>
        <p:spPr>
          <a:xfrm>
            <a:off x="1525905" y="2582614"/>
            <a:ext cx="9493249" cy="4434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21249"/>
              </a:lnSpc>
              <a:tabLst>
                <a:tab pos="7943214" algn="l"/>
              </a:tabLst>
            </a:pPr>
            <a:r>
              <a:rPr lang="zh-CN" altLang="en-US" sz="2400" b="1" dirty="0">
                <a:solidFill>
                  <a:srgbClr val="fefefe"/>
                </a:solidFill>
                <a:latin typeface="微软雅黑"/>
                <a:ea typeface="微软雅黑"/>
              </a:rPr>
              <a:t>2</a:t>
            </a:r>
            <a:r>
              <a:rPr lang="zh-CN" altLang="en-US" sz="2400" spc="69" b="1" dirty="0">
                <a:solidFill>
                  <a:srgbClr val="fefefe"/>
                </a:solidFill>
                <a:latin typeface="微软雅黑"/>
                <a:cs typeface="微软雅黑"/>
              </a:rPr>
              <a:t>   </a:t>
            </a:r>
            <a:r>
              <a:rPr lang="zh-CN" altLang="en-US" sz="1800" b="1" dirty="0">
                <a:solidFill>
                  <a:srgbClr val="000000"/>
                </a:solidFill>
                <a:latin typeface="微软雅黑"/>
                <a:ea typeface="微软雅黑"/>
              </a:rPr>
              <a:t>二次孕育	</a:t>
            </a:r>
            <a:r>
              <a:rPr lang="zh-CN" altLang="en-US" sz="1400" spc="-5" dirty="0">
                <a:solidFill>
                  <a:srgbClr val="000000"/>
                </a:solidFill>
                <a:latin typeface="微软雅黑"/>
                <a:ea typeface="微软雅黑"/>
              </a:rPr>
              <a:t>合金加入量曲线图</a:t>
            </a:r>
          </a:p>
        </p:txBody>
      </p:sp>
      <p:sp>
        <p:nvSpPr>
          <p:cNvPr id="241" name="TextBox 241"/>
          <p:cNvSpPr txBox="1"/>
          <p:nvPr/>
        </p:nvSpPr>
        <p:spPr>
          <a:xfrm>
            <a:off x="1525905" y="3102044"/>
            <a:ext cx="314969" cy="4008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9583"/>
              </a:lnSpc>
            </a:pPr>
            <a:r>
              <a:rPr lang="zh-CN" altLang="en-US" sz="2400" spc="-15" b="1" dirty="0">
                <a:solidFill>
                  <a:srgbClr val="fefefe"/>
                </a:solidFill>
                <a:latin typeface="微软雅黑"/>
                <a:ea typeface="微软雅黑"/>
              </a:rPr>
              <a:t>3</a:t>
            </a:r>
          </a:p>
        </p:txBody>
      </p:sp>
      <p:sp>
        <p:nvSpPr>
          <p:cNvPr id="242" name="TextBox 242"/>
          <p:cNvSpPr txBox="1"/>
          <p:nvPr/>
        </p:nvSpPr>
        <p:spPr>
          <a:xfrm>
            <a:off x="2014220" y="3165526"/>
            <a:ext cx="1384300" cy="300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9583"/>
              </a:lnSpc>
            </a:pPr>
            <a:r>
              <a:rPr lang="zh-CN" altLang="en-US" sz="1800" spc="-5" b="1" dirty="0">
                <a:solidFill>
                  <a:srgbClr val="000000"/>
                </a:solidFill>
                <a:latin typeface="微软雅黑"/>
                <a:ea typeface="微软雅黑"/>
              </a:rPr>
              <a:t>提高</a:t>
            </a:r>
            <a:r>
              <a:rPr lang="zh-CN" altLang="en-US" sz="1800" b="1" dirty="0">
                <a:solidFill>
                  <a:srgbClr val="000000"/>
                </a:solidFill>
                <a:latin typeface="微软雅黑"/>
                <a:ea typeface="微软雅黑"/>
              </a:rPr>
              <a:t>水纯净度</a:t>
            </a:r>
          </a:p>
        </p:txBody>
      </p:sp>
      <p:sp>
        <p:nvSpPr>
          <p:cNvPr id="243" name="TextBox 243"/>
          <p:cNvSpPr txBox="1"/>
          <p:nvPr/>
        </p:nvSpPr>
        <p:spPr>
          <a:xfrm>
            <a:off x="7478394" y="3113246"/>
            <a:ext cx="260616" cy="735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spc="-5" dirty="0">
                <a:solidFill>
                  <a:srgbClr val="000000"/>
                </a:solidFill>
                <a:latin typeface="Calibri"/>
                <a:ea typeface="Calibri"/>
              </a:rPr>
              <a:t>0.4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25"/>
              </a:lnSpc>
            </a:pPr>
            <a:endParaRPr lang="en-US" dirty="0" smtClean="0"/>
          </a:p>
          <a:p>
            <a:pPr marL="0" indent="22225">
              <a:lnSpc>
                <a:spcPct val="100000"/>
              </a:lnSpc>
            </a:pPr>
            <a:r>
              <a:rPr lang="en-US" altLang="zh-CN" sz="1400" spc="-5" dirty="0">
                <a:solidFill>
                  <a:srgbClr val="000000"/>
                </a:solidFill>
                <a:latin typeface="Calibri"/>
                <a:ea typeface="Calibri"/>
              </a:rPr>
              <a:t>0.3</a:t>
            </a:r>
          </a:p>
        </p:txBody>
      </p:sp>
      <p:sp>
        <p:nvSpPr>
          <p:cNvPr id="244" name="TextBox 244"/>
          <p:cNvSpPr txBox="1"/>
          <p:nvPr/>
        </p:nvSpPr>
        <p:spPr>
          <a:xfrm>
            <a:off x="8557894" y="3259296"/>
            <a:ext cx="637921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410210" algn="l"/>
              </a:tabLst>
            </a:pP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Ni	</a:t>
            </a:r>
            <a:r>
              <a:rPr lang="en-US" altLang="zh-CN" sz="1600" spc="-25" dirty="0">
                <a:solidFill>
                  <a:srgbClr val="000000"/>
                </a:solidFill>
                <a:latin typeface="Calibri"/>
                <a:ea typeface="Calibri"/>
              </a:rPr>
              <a:t>Cu</a:t>
            </a:r>
          </a:p>
        </p:txBody>
      </p:sp>
      <p:sp>
        <p:nvSpPr>
          <p:cNvPr id="245" name="TextBox 245"/>
          <p:cNvSpPr txBox="1"/>
          <p:nvPr/>
        </p:nvSpPr>
        <p:spPr>
          <a:xfrm>
            <a:off x="9755505" y="3848575"/>
            <a:ext cx="306205" cy="2204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90416"/>
              </a:lnSpc>
            </a:pP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Cr</a:t>
            </a:r>
          </a:p>
        </p:txBody>
      </p:sp>
      <p:sp>
        <p:nvSpPr>
          <p:cNvPr id="246" name="TextBox 246"/>
          <p:cNvSpPr txBox="1"/>
          <p:nvPr/>
        </p:nvSpPr>
        <p:spPr>
          <a:xfrm>
            <a:off x="1518919" y="4157005"/>
            <a:ext cx="4888865" cy="9009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9583"/>
              </a:lnSpc>
            </a:pPr>
            <a:r>
              <a:rPr lang="zh-CN" altLang="en-US" sz="1600" spc="-5" b="1" dirty="0">
                <a:solidFill>
                  <a:srgbClr val="000000"/>
                </a:solidFill>
                <a:latin typeface="微软雅黑"/>
                <a:ea typeface="微软雅黑"/>
              </a:rPr>
              <a:t>添加合</a:t>
            </a:r>
            <a:r>
              <a:rPr lang="zh-CN" altLang="en-US" sz="1600" b="1" dirty="0">
                <a:solidFill>
                  <a:srgbClr val="000000"/>
                </a:solidFill>
                <a:latin typeface="微软雅黑"/>
                <a:ea typeface="微软雅黑"/>
              </a:rPr>
              <a:t>金成分</a:t>
            </a:r>
          </a:p>
          <a:p>
            <a:pPr marL="0">
              <a:lnSpc>
                <a:spcPct val="109583"/>
              </a:lnSpc>
              <a:spcBef>
                <a:spcPts val="390"/>
              </a:spcBef>
            </a:pP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镍、钼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对硬度和强度、阻止均匀性会提高很大，能够提</a:t>
            </a:r>
          </a:p>
          <a:p>
            <a:pPr marL="0">
              <a:lnSpc>
                <a:spcPct val="109583"/>
              </a:lnSpc>
              <a:spcBef>
                <a:spcPts val="390"/>
              </a:spcBef>
            </a:pP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高搞珠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光体的比例。并能够细化珠光体，细化石墨。</a:t>
            </a:r>
          </a:p>
        </p:txBody>
      </p:sp>
      <p:sp>
        <p:nvSpPr>
          <p:cNvPr id="247" name="TextBox 247"/>
          <p:cNvSpPr txBox="1"/>
          <p:nvPr/>
        </p:nvSpPr>
        <p:spPr>
          <a:xfrm>
            <a:off x="7500619" y="4192746"/>
            <a:ext cx="238391" cy="767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spc="-5" dirty="0">
                <a:solidFill>
                  <a:srgbClr val="000000"/>
                </a:solidFill>
                <a:latin typeface="Calibri"/>
                <a:ea typeface="Calibri"/>
              </a:rPr>
              <a:t>0.2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8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400" spc="-5" dirty="0">
                <a:solidFill>
                  <a:srgbClr val="000000"/>
                </a:solidFill>
                <a:latin typeface="Calibri"/>
                <a:ea typeface="Calibri"/>
              </a:rPr>
              <a:t>0.1</a:t>
            </a:r>
          </a:p>
        </p:txBody>
      </p:sp>
      <p:sp>
        <p:nvSpPr>
          <p:cNvPr id="248" name="TextBox 248"/>
          <p:cNvSpPr txBox="1"/>
          <p:nvPr/>
        </p:nvSpPr>
        <p:spPr>
          <a:xfrm>
            <a:off x="9208134" y="4069047"/>
            <a:ext cx="407416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Mn</a:t>
            </a:r>
          </a:p>
        </p:txBody>
      </p:sp>
      <p:sp>
        <p:nvSpPr>
          <p:cNvPr id="249" name="TextBox 249"/>
          <p:cNvSpPr txBox="1"/>
          <p:nvPr/>
        </p:nvSpPr>
        <p:spPr>
          <a:xfrm>
            <a:off x="10211434" y="4069047"/>
            <a:ext cx="407811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Mo</a:t>
            </a:r>
          </a:p>
        </p:txBody>
      </p:sp>
      <p:sp>
        <p:nvSpPr>
          <p:cNvPr id="250" name="TextBox 250"/>
          <p:cNvSpPr txBox="1"/>
          <p:nvPr/>
        </p:nvSpPr>
        <p:spPr>
          <a:xfrm>
            <a:off x="1518919" y="5207930"/>
            <a:ext cx="1943734" cy="5840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9583"/>
              </a:lnSpc>
            </a:pP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1</a:t>
            </a: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、</a:t>
            </a: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提高高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温热稳定性</a:t>
            </a:r>
          </a:p>
          <a:p>
            <a:pPr marL="0">
              <a:lnSpc>
                <a:spcPct val="109583"/>
              </a:lnSpc>
              <a:spcBef>
                <a:spcPts val="390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2</a:t>
            </a: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、</a:t>
            </a: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抵抗热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变形能力</a:t>
            </a:r>
          </a:p>
        </p:txBody>
      </p:sp>
      <p:sp>
        <p:nvSpPr>
          <p:cNvPr id="251" name="TextBox 251"/>
          <p:cNvSpPr txBox="1"/>
          <p:nvPr/>
        </p:nvSpPr>
        <p:spPr>
          <a:xfrm>
            <a:off x="8534400" y="5441156"/>
            <a:ext cx="103137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5</a:t>
            </a:r>
          </a:p>
        </p:txBody>
      </p:sp>
      <p:sp>
        <p:nvSpPr>
          <p:cNvPr id="252" name="TextBox 252"/>
          <p:cNvSpPr txBox="1"/>
          <p:nvPr/>
        </p:nvSpPr>
        <p:spPr>
          <a:xfrm>
            <a:off x="9298940" y="5433536"/>
            <a:ext cx="193306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spc="-5" dirty="0">
                <a:solidFill>
                  <a:srgbClr val="000000"/>
                </a:solidFill>
                <a:latin typeface="Calibri"/>
                <a:ea typeface="Calibri"/>
              </a:rPr>
              <a:t>10</a:t>
            </a:r>
          </a:p>
        </p:txBody>
      </p:sp>
      <p:sp>
        <p:nvSpPr>
          <p:cNvPr id="253" name="TextBox 253"/>
          <p:cNvSpPr txBox="1"/>
          <p:nvPr/>
        </p:nvSpPr>
        <p:spPr>
          <a:xfrm>
            <a:off x="10133965" y="5433536"/>
            <a:ext cx="193306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spc="-5" dirty="0">
                <a:solidFill>
                  <a:srgbClr val="000000"/>
                </a:solidFill>
                <a:latin typeface="Calibri"/>
                <a:ea typeface="Calibri"/>
              </a:rPr>
              <a:t>15</a:t>
            </a:r>
          </a:p>
        </p:txBody>
      </p:sp>
      <p:sp>
        <p:nvSpPr>
          <p:cNvPr id="254" name="TextBox 254"/>
          <p:cNvSpPr txBox="1"/>
          <p:nvPr/>
        </p:nvSpPr>
        <p:spPr>
          <a:xfrm>
            <a:off x="10697844" y="5404519"/>
            <a:ext cx="426442" cy="2004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9583"/>
              </a:lnSpc>
            </a:pPr>
            <a:r>
              <a:rPr lang="zh-CN" altLang="en-US" sz="1200" spc="-5" dirty="0">
                <a:solidFill>
                  <a:srgbClr val="000000"/>
                </a:solidFill>
                <a:latin typeface="微软雅黑"/>
                <a:ea typeface="微软雅黑"/>
              </a:rPr>
              <a:t>强化</a:t>
            </a:r>
            <a:r>
              <a:rPr lang="en-US" altLang="zh-CN" sz="1200" spc="-5" dirty="0">
                <a:solidFill>
                  <a:srgbClr val="000000"/>
                </a:solidFill>
                <a:latin typeface="Calibri"/>
                <a:ea typeface="Calibri"/>
              </a:rPr>
              <a:t>%</a:t>
            </a:r>
          </a:p>
        </p:txBody>
      </p:sp>
      <p:sp>
        <p:nvSpPr>
          <p:cNvPr id="255" name="TextBox 255"/>
          <p:cNvSpPr txBox="1"/>
          <p:nvPr/>
        </p:nvSpPr>
        <p:spPr>
          <a:xfrm>
            <a:off x="1518919" y="5841660"/>
            <a:ext cx="1245234" cy="2672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9583"/>
              </a:lnSpc>
            </a:pP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3</a:t>
            </a: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、</a:t>
            </a:r>
            <a:r>
              <a:rPr lang="zh-CN" altLang="en-US" sz="1600" spc="-10" dirty="0">
                <a:solidFill>
                  <a:srgbClr val="000000"/>
                </a:solidFill>
                <a:latin typeface="微软雅黑"/>
                <a:ea typeface="微软雅黑"/>
              </a:rPr>
              <a:t>抵抗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脆性</a:t>
            </a:r>
          </a:p>
        </p:txBody>
      </p:sp>
      <p:sp>
        <p:nvSpPr>
          <p:cNvPr id="256" name="TextBox 256"/>
          <p:cNvSpPr txBox="1"/>
          <p:nvPr/>
        </p:nvSpPr>
        <p:spPr>
          <a:xfrm>
            <a:off x="7680959" y="5828650"/>
            <a:ext cx="3522343" cy="4935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zh-CN" altLang="en-US" sz="1600" spc="30" dirty="0">
                <a:solidFill>
                  <a:srgbClr val="000000"/>
                </a:solidFill>
                <a:latin typeface="微软雅黑"/>
                <a:ea typeface="微软雅黑"/>
              </a:rPr>
              <a:t>曲线为五种合金元素</a:t>
            </a:r>
            <a:r>
              <a:rPr lang="zh-CN" altLang="en-US" sz="1600" spc="20" dirty="0">
                <a:solidFill>
                  <a:srgbClr val="000000"/>
                </a:solidFill>
                <a:latin typeface="微软雅黑"/>
                <a:ea typeface="微软雅黑"/>
              </a:rPr>
              <a:t>加入量的多少，与</a:t>
            </a:r>
          </a:p>
          <a:p>
            <a:pPr marL="0">
              <a:lnSpc>
                <a:spcPct val="100000"/>
              </a:lnSpc>
            </a:pP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强化基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体的百分数。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Picture 258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20" y="0"/>
            <a:ext cx="8709659" cy="6758940"/>
          </a:xfrm>
          <a:prstGeom prst="rect">
            <a:avLst/>
          </a:prstGeom>
        </p:spPr>
      </p:pic>
      <p:sp>
        <p:nvSpPr>
          <p:cNvPr id="258" name="Freeform 258"> 
				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0" name="Picture 260">
					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" y="312420"/>
            <a:ext cx="1440180" cy="1432560"/>
          </a:xfrm>
          <a:prstGeom prst="rect">
            <a:avLst/>
          </a:prstGeom>
        </p:spPr>
      </p:pic>
      <p:sp>
        <p:nvSpPr>
          <p:cNvPr id="260" name="Freeform 260"> 
				</p:cNvPr>
          <p:cNvSpPr/>
          <p:nvPr/>
        </p:nvSpPr>
        <p:spPr>
          <a:xfrm>
            <a:off x="1898650" y="2863850"/>
            <a:ext cx="3016250" cy="1047750"/>
          </a:xfrm>
          <a:custGeom>
            <a:avLst/>
            <a:gdLst>
              <a:gd name="connsiteX0" fmla="*/ 10922 w 3016250"/>
              <a:gd name="connsiteY0" fmla="*/ 18033 h 1047750"/>
              <a:gd name="connsiteX1" fmla="*/ 2507234 w 3016250"/>
              <a:gd name="connsiteY1" fmla="*/ 18033 h 1047750"/>
              <a:gd name="connsiteX2" fmla="*/ 3026917 w 3016250"/>
              <a:gd name="connsiteY2" fmla="*/ 537717 h 1047750"/>
              <a:gd name="connsiteX3" fmla="*/ 3026917 w 3016250"/>
              <a:gd name="connsiteY3" fmla="*/ 1057402 h 1047750"/>
              <a:gd name="connsiteX4" fmla="*/ 10922 w 3016250"/>
              <a:gd name="connsiteY4" fmla="*/ 1057402 h 1047750"/>
              <a:gd name="connsiteX5" fmla="*/ 10922 w 3016250"/>
              <a:gd name="connsiteY5" fmla="*/ 18033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6250" h="1047750">
                <a:moveTo>
                  <a:pt x="10922" y="18033"/>
                </a:moveTo>
                <a:lnTo>
                  <a:pt x="2507234" y="18033"/>
                </a:lnTo>
                <a:lnTo>
                  <a:pt x="3026917" y="537717"/>
                </a:lnTo>
                <a:lnTo>
                  <a:pt x="3026917" y="1057402"/>
                </a:lnTo>
                <a:lnTo>
                  <a:pt x="10922" y="1057402"/>
                </a:lnTo>
                <a:lnTo>
                  <a:pt x="10922" y="18033"/>
                </a:lnTo>
                <a:close/>
              </a:path>
            </a:pathLst>
          </a:custGeom>
          <a:solidFill>
            <a:srgbClr val="00ae4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TextBox 261"/>
          <p:cNvSpPr txBox="1"/>
          <p:nvPr/>
        </p:nvSpPr>
        <p:spPr>
          <a:xfrm>
            <a:off x="1518691" y="551150"/>
            <a:ext cx="2972434" cy="5364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</a:pPr>
            <a:r>
              <a:rPr lang="zh-CN" altLang="en-US" sz="3200" spc="-5" b="1" dirty="0">
                <a:solidFill>
                  <a:srgbClr val="fe7c00"/>
                </a:solidFill>
                <a:latin typeface="微软雅黑"/>
                <a:ea typeface="微软雅黑"/>
              </a:rPr>
              <a:t>发抖</a:t>
            </a:r>
            <a:r>
              <a:rPr lang="zh-CN" altLang="en-US" sz="3200" b="1" dirty="0">
                <a:solidFill>
                  <a:srgbClr val="fe7c00"/>
                </a:solidFill>
                <a:latin typeface="微软雅黑"/>
                <a:ea typeface="微软雅黑"/>
              </a:rPr>
              <a:t>原因及措施</a:t>
            </a:r>
          </a:p>
        </p:txBody>
      </p:sp>
      <p:sp>
        <p:nvSpPr>
          <p:cNvPr id="262" name="TextBox 262"/>
          <p:cNvSpPr txBox="1"/>
          <p:nvPr/>
        </p:nvSpPr>
        <p:spPr>
          <a:xfrm>
            <a:off x="5184140" y="2072709"/>
            <a:ext cx="1346200" cy="4008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9583"/>
              </a:lnSpc>
            </a:pPr>
            <a:r>
              <a:rPr lang="zh-CN" altLang="en-US" sz="2400" spc="-5" b="1" dirty="0">
                <a:solidFill>
                  <a:srgbClr val="000000"/>
                </a:solidFill>
                <a:latin typeface="微软雅黑"/>
                <a:ea typeface="微软雅黑"/>
              </a:rPr>
              <a:t>铸造</a:t>
            </a:r>
            <a:r>
              <a:rPr lang="zh-CN" altLang="en-US" sz="2400" b="1" dirty="0">
                <a:solidFill>
                  <a:srgbClr val="000000"/>
                </a:solidFill>
                <a:latin typeface="微软雅黑"/>
                <a:ea typeface="微软雅黑"/>
              </a:rPr>
              <a:t>环节</a:t>
            </a:r>
          </a:p>
        </p:txBody>
      </p:sp>
      <p:sp>
        <p:nvSpPr>
          <p:cNvPr id="263" name="TextBox 263"/>
          <p:cNvSpPr txBox="1"/>
          <p:nvPr/>
        </p:nvSpPr>
        <p:spPr>
          <a:xfrm>
            <a:off x="1791335" y="3132867"/>
            <a:ext cx="3264073" cy="1837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054100">
              <a:lnSpc>
                <a:spcPct val="100000"/>
              </a:lnSpc>
            </a:pPr>
            <a:r>
              <a:rPr lang="zh-CN" altLang="en-US" sz="1800" spc="-5" b="1" dirty="0">
                <a:solidFill>
                  <a:srgbClr val="fefefe"/>
                </a:solidFill>
                <a:latin typeface="微软雅黑"/>
                <a:ea typeface="微软雅黑"/>
              </a:rPr>
              <a:t>铸造</a:t>
            </a:r>
            <a:r>
              <a:rPr lang="zh-CN" altLang="en-US" sz="1800" b="1" dirty="0">
                <a:solidFill>
                  <a:srgbClr val="fefefe"/>
                </a:solidFill>
                <a:latin typeface="微软雅黑"/>
                <a:ea typeface="微软雅黑"/>
              </a:rPr>
              <a:t>设备：</a:t>
            </a:r>
          </a:p>
          <a:p>
            <a:pPr marL="0" indent="482600">
              <a:lnSpc>
                <a:spcPct val="100000"/>
              </a:lnSpc>
            </a:pPr>
            <a:r>
              <a:rPr lang="zh-CN" altLang="en-US" sz="1800" spc="-5" b="1" dirty="0">
                <a:solidFill>
                  <a:srgbClr val="fefefe"/>
                </a:solidFill>
                <a:latin typeface="微软雅黑"/>
                <a:ea typeface="微软雅黑"/>
              </a:rPr>
              <a:t>苏铸</a:t>
            </a:r>
            <a:r>
              <a:rPr lang="zh-CN" altLang="en-US" sz="1800" b="1" dirty="0">
                <a:solidFill>
                  <a:srgbClr val="fefefe"/>
                </a:solidFill>
                <a:latin typeface="微软雅黑"/>
                <a:ea typeface="微软雅黑"/>
              </a:rPr>
              <a:t>线全自动铸造设备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20"/>
              </a:lnSpc>
            </a:pPr>
            <a:endParaRPr lang="en-US" dirty="0" smtClean="0"/>
          </a:p>
          <a:p>
            <a:pPr marL="0" indent="825500">
              <a:lnSpc>
                <a:spcPct val="109583"/>
              </a:lnSpc>
            </a:pPr>
            <a:r>
              <a:rPr lang="zh-CN" altLang="en-US" sz="1800" spc="-5" dirty="0">
                <a:solidFill>
                  <a:srgbClr val="000000"/>
                </a:solidFill>
                <a:latin typeface="微软雅黑"/>
                <a:ea typeface="微软雅黑"/>
              </a:rPr>
              <a:t>产品</a:t>
            </a:r>
            <a:r>
              <a:rPr lang="zh-CN" altLang="en-US" sz="1800" dirty="0">
                <a:solidFill>
                  <a:srgbClr val="000000"/>
                </a:solidFill>
                <a:latin typeface="微软雅黑"/>
                <a:ea typeface="微软雅黑"/>
              </a:rPr>
              <a:t>硬度差提升</a:t>
            </a:r>
          </a:p>
          <a:p>
            <a:pPr>
              <a:lnSpc>
                <a:spcPts val="434"/>
              </a:lnSpc>
            </a:pPr>
            <a:endParaRPr lang="en-US" dirty="0" smtClean="0"/>
          </a:p>
          <a:p>
            <a:pPr marL="0">
              <a:lnSpc>
                <a:spcPct val="109583"/>
              </a:lnSpc>
            </a:pPr>
            <a:r>
              <a:rPr lang="zh-CN" altLang="en-US" sz="1800" dirty="0">
                <a:solidFill>
                  <a:srgbClr val="000000"/>
                </a:solidFill>
                <a:latin typeface="微软雅黑"/>
                <a:ea typeface="微软雅黑"/>
              </a:rPr>
              <a:t>标准</a:t>
            </a:r>
            <a:r>
              <a:rPr lang="zh-CN" altLang="en-US" sz="1800" dirty="0">
                <a:solidFill>
                  <a:srgbClr val="000000"/>
                </a:solidFill>
                <a:latin typeface="微软雅黑"/>
                <a:ea typeface="微软雅黑"/>
              </a:rPr>
              <a:t>20</a:t>
            </a:r>
            <a:r>
              <a:rPr lang="zh-CN" altLang="en-US" sz="1800" dirty="0">
                <a:solidFill>
                  <a:srgbClr val="000000"/>
                </a:solidFill>
                <a:latin typeface="微软雅黑"/>
                <a:ea typeface="微软雅黑"/>
              </a:rPr>
              <a:t>°，现达到</a:t>
            </a:r>
            <a:r>
              <a:rPr lang="zh-CN" altLang="en-US" sz="1800" spc="-5" dirty="0">
                <a:solidFill>
                  <a:srgbClr val="000000"/>
                </a:solidFill>
                <a:latin typeface="微软雅黑"/>
                <a:ea typeface="微软雅黑"/>
              </a:rPr>
              <a:t>15</a:t>
            </a:r>
            <a:r>
              <a:rPr lang="zh-CN" altLang="en-US" sz="1800" dirty="0">
                <a:solidFill>
                  <a:srgbClr val="000000"/>
                </a:solidFill>
                <a:latin typeface="微软雅黑"/>
                <a:ea typeface="微软雅黑"/>
              </a:rPr>
              <a:t>°，提升</a:t>
            </a:r>
            <a:r>
              <a:rPr lang="zh-CN" altLang="en-US" sz="1800" spc="-5" dirty="0">
                <a:solidFill>
                  <a:srgbClr val="000000"/>
                </a:solidFill>
                <a:latin typeface="微软雅黑"/>
                <a:ea typeface="微软雅黑"/>
              </a:rPr>
              <a:t>25%</a:t>
            </a:r>
          </a:p>
        </p:txBody>
      </p:sp>
      <p:sp>
        <p:nvSpPr>
          <p:cNvPr id="264" name="TextBox 264"/>
          <p:cNvSpPr txBox="1"/>
          <p:nvPr/>
        </p:nvSpPr>
        <p:spPr>
          <a:xfrm>
            <a:off x="5884545" y="3132867"/>
            <a:ext cx="5041900" cy="1837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942464">
              <a:lnSpc>
                <a:spcPct val="100000"/>
              </a:lnSpc>
            </a:pPr>
            <a:r>
              <a:rPr lang="zh-CN" altLang="en-US" sz="1800" spc="-5" b="1" dirty="0">
                <a:solidFill>
                  <a:srgbClr val="fefefe"/>
                </a:solidFill>
                <a:latin typeface="微软雅黑"/>
                <a:ea typeface="微软雅黑"/>
              </a:rPr>
              <a:t>铸造</a:t>
            </a:r>
            <a:r>
              <a:rPr lang="zh-CN" altLang="en-US" sz="1800" b="1" dirty="0">
                <a:solidFill>
                  <a:srgbClr val="fefefe"/>
                </a:solidFill>
                <a:latin typeface="微软雅黑"/>
                <a:ea typeface="微软雅黑"/>
              </a:rPr>
              <a:t>设备：</a:t>
            </a:r>
          </a:p>
          <a:p>
            <a:pPr marL="0" indent="1828164">
              <a:lnSpc>
                <a:spcPct val="100000"/>
              </a:lnSpc>
            </a:pPr>
            <a:r>
              <a:rPr lang="zh-CN" altLang="en-US" sz="1800" spc="-5" b="1" dirty="0">
                <a:solidFill>
                  <a:srgbClr val="fefefe"/>
                </a:solidFill>
                <a:latin typeface="微软雅黑"/>
                <a:ea typeface="微软雅黑"/>
              </a:rPr>
              <a:t>保温</a:t>
            </a:r>
            <a:r>
              <a:rPr lang="zh-CN" altLang="en-US" sz="1800" b="1" dirty="0">
                <a:solidFill>
                  <a:srgbClr val="fefefe"/>
                </a:solidFill>
                <a:latin typeface="微软雅黑"/>
                <a:ea typeface="微软雅黑"/>
              </a:rPr>
              <a:t>浇筑设备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20"/>
              </a:lnSpc>
            </a:pPr>
            <a:endParaRPr lang="en-US" dirty="0" smtClean="0"/>
          </a:p>
          <a:p>
            <a:pPr marL="0" indent="1714499">
              <a:lnSpc>
                <a:spcPct val="109583"/>
              </a:lnSpc>
            </a:pPr>
            <a:r>
              <a:rPr lang="zh-CN" altLang="en-US" sz="1800" spc="-5" dirty="0">
                <a:solidFill>
                  <a:srgbClr val="000000"/>
                </a:solidFill>
                <a:latin typeface="微软雅黑"/>
                <a:ea typeface="微软雅黑"/>
              </a:rPr>
              <a:t>提升</a:t>
            </a:r>
            <a:r>
              <a:rPr lang="zh-CN" altLang="en-US" sz="1800" dirty="0">
                <a:solidFill>
                  <a:srgbClr val="000000"/>
                </a:solidFill>
                <a:latin typeface="微软雅黑"/>
                <a:ea typeface="微软雅黑"/>
              </a:rPr>
              <a:t>铁水均匀性</a:t>
            </a:r>
          </a:p>
          <a:p>
            <a:pPr>
              <a:lnSpc>
                <a:spcPts val="434"/>
              </a:lnSpc>
            </a:pPr>
            <a:endParaRPr lang="en-US" dirty="0" smtClean="0"/>
          </a:p>
          <a:p>
            <a:pPr marL="0">
              <a:lnSpc>
                <a:spcPct val="109583"/>
              </a:lnSpc>
            </a:pPr>
            <a:r>
              <a:rPr lang="zh-CN" altLang="en-US" sz="1800" spc="-5" dirty="0">
                <a:solidFill>
                  <a:srgbClr val="000000"/>
                </a:solidFill>
                <a:latin typeface="微软雅黑"/>
                <a:ea typeface="微软雅黑"/>
              </a:rPr>
              <a:t>提升</a:t>
            </a:r>
            <a:r>
              <a:rPr lang="zh-CN" altLang="en-US" sz="1800" dirty="0">
                <a:solidFill>
                  <a:srgbClr val="000000"/>
                </a:solidFill>
                <a:latin typeface="微软雅黑"/>
                <a:ea typeface="微软雅黑"/>
              </a:rPr>
              <a:t>铁水均匀性是获得高品质铸件不可缺少的环节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Freeform 265"> 
				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7" name="Picture 267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" y="0"/>
            <a:ext cx="12009120" cy="6858000"/>
          </a:xfrm>
          <a:prstGeom prst="rect">
            <a:avLst/>
          </a:prstGeom>
        </p:spPr>
      </p:pic>
      <p:sp>
        <p:nvSpPr>
          <p:cNvPr id="267" name="TextBox 267"/>
          <p:cNvSpPr txBox="1"/>
          <p:nvPr/>
        </p:nvSpPr>
        <p:spPr>
          <a:xfrm>
            <a:off x="1518691" y="551150"/>
            <a:ext cx="3378834" cy="5364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</a:pPr>
            <a:r>
              <a:rPr lang="zh-CN" altLang="en-US" sz="3200" spc="-5" b="1" dirty="0">
                <a:solidFill>
                  <a:srgbClr val="fe7c00"/>
                </a:solidFill>
                <a:latin typeface="微软雅黑"/>
                <a:ea typeface="微软雅黑"/>
              </a:rPr>
              <a:t>刹车</a:t>
            </a:r>
            <a:r>
              <a:rPr lang="zh-CN" altLang="en-US" sz="3200" b="1" dirty="0">
                <a:solidFill>
                  <a:srgbClr val="fe7c00"/>
                </a:solidFill>
                <a:latin typeface="微软雅黑"/>
                <a:ea typeface="微软雅黑"/>
              </a:rPr>
              <a:t>盘各位置名称</a:t>
            </a:r>
          </a:p>
        </p:txBody>
      </p:sp>
      <p:sp>
        <p:nvSpPr>
          <p:cNvPr id="268" name="TextBox 268"/>
          <p:cNvSpPr txBox="1"/>
          <p:nvPr/>
        </p:nvSpPr>
        <p:spPr>
          <a:xfrm>
            <a:off x="1225550" y="1851077"/>
            <a:ext cx="10088880" cy="300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9583"/>
              </a:lnSpc>
              <a:tabLst>
                <a:tab pos="1328420" algn="l"/>
                <a:tab pos="2650490" algn="l"/>
                <a:tab pos="3860800" algn="l"/>
                <a:tab pos="5413375" algn="l"/>
                <a:tab pos="6624319" algn="l"/>
                <a:tab pos="7949565" algn="l"/>
                <a:tab pos="9276080" algn="l"/>
              </a:tabLst>
            </a:pPr>
            <a:r>
              <a:rPr lang="zh-CN" altLang="en-US" sz="1800" b="1" dirty="0">
                <a:solidFill>
                  <a:srgbClr val="000000"/>
                </a:solidFill>
                <a:latin typeface="微软雅黑"/>
                <a:ea typeface="微软雅黑"/>
              </a:rPr>
              <a:t>刹车面	</a:t>
            </a:r>
            <a:r>
              <a:rPr lang="zh-CN" altLang="en-US" sz="1800" b="1" dirty="0">
                <a:solidFill>
                  <a:srgbClr val="000000"/>
                </a:solidFill>
                <a:latin typeface="微软雅黑"/>
                <a:ea typeface="微软雅黑"/>
              </a:rPr>
              <a:t>外端面	</a:t>
            </a:r>
            <a:r>
              <a:rPr lang="zh-CN" altLang="en-US" sz="1800" b="1" dirty="0">
                <a:solidFill>
                  <a:srgbClr val="000000"/>
                </a:solidFill>
                <a:latin typeface="微软雅黑"/>
                <a:ea typeface="微软雅黑"/>
              </a:rPr>
              <a:t>安装孔	</a:t>
            </a:r>
            <a:r>
              <a:rPr lang="zh-CN" altLang="en-US" sz="1800" b="1" dirty="0">
                <a:solidFill>
                  <a:srgbClr val="000000"/>
                </a:solidFill>
                <a:latin typeface="微软雅黑"/>
                <a:ea typeface="微软雅黑"/>
              </a:rPr>
              <a:t>安装外圆	</a:t>
            </a:r>
            <a:r>
              <a:rPr lang="zh-CN" altLang="en-US" sz="1800" b="1" dirty="0">
                <a:solidFill>
                  <a:srgbClr val="000000"/>
                </a:solidFill>
                <a:latin typeface="微软雅黑"/>
                <a:ea typeface="微软雅黑"/>
              </a:rPr>
              <a:t>风道	</a:t>
            </a:r>
            <a:r>
              <a:rPr lang="zh-CN" altLang="en-US" sz="1800" b="1" dirty="0">
                <a:solidFill>
                  <a:srgbClr val="000000"/>
                </a:solidFill>
                <a:latin typeface="微软雅黑"/>
                <a:ea typeface="微软雅黑"/>
              </a:rPr>
              <a:t>刹车面	</a:t>
            </a:r>
            <a:r>
              <a:rPr lang="zh-CN" altLang="en-US" sz="1800" b="1" dirty="0">
                <a:solidFill>
                  <a:srgbClr val="000000"/>
                </a:solidFill>
                <a:latin typeface="微软雅黑"/>
                <a:ea typeface="微软雅黑"/>
              </a:rPr>
              <a:t>小内径	</a:t>
            </a:r>
            <a:r>
              <a:rPr lang="zh-CN" altLang="en-US" sz="1800" spc="-15" b="1" dirty="0">
                <a:solidFill>
                  <a:srgbClr val="000000"/>
                </a:solidFill>
                <a:latin typeface="微软雅黑"/>
                <a:ea typeface="微软雅黑"/>
              </a:rPr>
              <a:t>内端面</a:t>
            </a:r>
          </a:p>
        </p:txBody>
      </p:sp>
      <p:sp>
        <p:nvSpPr>
          <p:cNvPr id="269" name="TextBox 269"/>
          <p:cNvSpPr txBox="1"/>
          <p:nvPr/>
        </p:nvSpPr>
        <p:spPr>
          <a:xfrm>
            <a:off x="3432809" y="5937059"/>
            <a:ext cx="5521325" cy="3352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  <a:tabLst>
                <a:tab pos="2526030" algn="l"/>
                <a:tab pos="4885690" algn="l"/>
              </a:tabLst>
            </a:pPr>
            <a:r>
              <a:rPr lang="zh-CN" altLang="en-US" sz="2000" b="1" dirty="0">
                <a:solidFill>
                  <a:srgbClr val="000000"/>
                </a:solidFill>
                <a:latin typeface="微软雅黑"/>
                <a:ea typeface="微软雅黑"/>
              </a:rPr>
              <a:t>正面	</a:t>
            </a:r>
            <a:r>
              <a:rPr lang="zh-CN" altLang="en-US" sz="2000" b="1" dirty="0">
                <a:solidFill>
                  <a:srgbClr val="000000"/>
                </a:solidFill>
                <a:latin typeface="微软雅黑"/>
                <a:ea typeface="微软雅黑"/>
              </a:rPr>
              <a:t>侧面	</a:t>
            </a:r>
            <a:r>
              <a:rPr lang="zh-CN" altLang="en-US" sz="2000" spc="-20" b="1" dirty="0">
                <a:solidFill>
                  <a:srgbClr val="000000"/>
                </a:solidFill>
                <a:latin typeface="微软雅黑"/>
                <a:ea typeface="微软雅黑"/>
              </a:rPr>
              <a:t>背面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8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280" y="0"/>
            <a:ext cx="5760720" cy="6858000"/>
          </a:xfrm>
          <a:prstGeom prst="rect">
            <a:avLst/>
          </a:prstGeom>
        </p:spPr>
      </p:pic>
      <p:sp>
        <p:nvSpPr>
          <p:cNvPr id="18" name="Freeform 18"> 
				</p:cNvPr>
          <p:cNvSpPr/>
          <p:nvPr/>
        </p:nvSpPr>
        <p:spPr>
          <a:xfrm>
            <a:off x="2156460" y="0"/>
            <a:ext cx="6844283" cy="6858000"/>
          </a:xfrm>
          <a:custGeom>
            <a:avLst/>
            <a:gdLst>
              <a:gd name="connsiteX0" fmla="*/ 0 w 6844283"/>
              <a:gd name="connsiteY0" fmla="*/ 6858000 h 6858000"/>
              <a:gd name="connsiteX1" fmla="*/ 2491739 w 6844283"/>
              <a:gd name="connsiteY1" fmla="*/ 0 h 6858000"/>
              <a:gd name="connsiteX2" fmla="*/ 6844283 w 6844283"/>
              <a:gd name="connsiteY2" fmla="*/ 0 h 6858000"/>
              <a:gd name="connsiteX3" fmla="*/ 4352544 w 6844283"/>
              <a:gd name="connsiteY3" fmla="*/ 6858000 h 6858000"/>
              <a:gd name="connsiteX4" fmla="*/ 0 w 6844283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4283" h="6858000">
                <a:moveTo>
                  <a:pt x="0" y="6858000"/>
                </a:moveTo>
                <a:lnTo>
                  <a:pt x="2491739" y="0"/>
                </a:lnTo>
                <a:lnTo>
                  <a:pt x="6844283" y="0"/>
                </a:lnTo>
                <a:lnTo>
                  <a:pt x="435254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9"> 
				</p:cNvPr>
          <p:cNvSpPr/>
          <p:nvPr/>
        </p:nvSpPr>
        <p:spPr>
          <a:xfrm>
            <a:off x="1454150" y="844550"/>
            <a:ext cx="1225550" cy="514350"/>
          </a:xfrm>
          <a:custGeom>
            <a:avLst/>
            <a:gdLst>
              <a:gd name="connsiteX0" fmla="*/ 1234185 w 1225550"/>
              <a:gd name="connsiteY0" fmla="*/ 109474 h 514350"/>
              <a:gd name="connsiteX1" fmla="*/ 11938 w 1225550"/>
              <a:gd name="connsiteY1" fmla="*/ 7366 h 514350"/>
              <a:gd name="connsiteX2" fmla="*/ 11938 w 1225550"/>
              <a:gd name="connsiteY2" fmla="*/ 516382 h 514350"/>
              <a:gd name="connsiteX3" fmla="*/ 1234185 w 1225550"/>
              <a:gd name="connsiteY3" fmla="*/ 516382 h 514350"/>
              <a:gd name="connsiteX4" fmla="*/ 1234185 w 1225550"/>
              <a:gd name="connsiteY4" fmla="*/ 109474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550" h="514350">
                <a:moveTo>
                  <a:pt x="1234185" y="109474"/>
                </a:moveTo>
                <a:lnTo>
                  <a:pt x="11938" y="7366"/>
                </a:lnTo>
                <a:lnTo>
                  <a:pt x="11938" y="516382"/>
                </a:lnTo>
                <a:lnTo>
                  <a:pt x="1234185" y="516382"/>
                </a:lnTo>
                <a:lnTo>
                  <a:pt x="1234185" y="109474"/>
                </a:lnTo>
                <a:close/>
              </a:path>
            </a:pathLst>
          </a:custGeom>
          <a:solidFill>
            <a:srgbClr val="fe7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20"> 
				</p:cNvPr>
          <p:cNvSpPr/>
          <p:nvPr/>
        </p:nvSpPr>
        <p:spPr>
          <a:xfrm>
            <a:off x="1454150" y="1416050"/>
            <a:ext cx="1225550" cy="514350"/>
          </a:xfrm>
          <a:custGeom>
            <a:avLst/>
            <a:gdLst>
              <a:gd name="connsiteX0" fmla="*/ 1234185 w 1225550"/>
              <a:gd name="connsiteY0" fmla="*/ 115569 h 514350"/>
              <a:gd name="connsiteX1" fmla="*/ 11938 w 1225550"/>
              <a:gd name="connsiteY1" fmla="*/ 13461 h 514350"/>
              <a:gd name="connsiteX2" fmla="*/ 11938 w 1225550"/>
              <a:gd name="connsiteY2" fmla="*/ 522477 h 514350"/>
              <a:gd name="connsiteX3" fmla="*/ 1234185 w 1225550"/>
              <a:gd name="connsiteY3" fmla="*/ 522477 h 514350"/>
              <a:gd name="connsiteX4" fmla="*/ 1234185 w 1225550"/>
              <a:gd name="connsiteY4" fmla="*/ 115569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550" h="514350">
                <a:moveTo>
                  <a:pt x="1234185" y="115569"/>
                </a:moveTo>
                <a:lnTo>
                  <a:pt x="11938" y="13461"/>
                </a:lnTo>
                <a:lnTo>
                  <a:pt x="11938" y="522477"/>
                </a:lnTo>
                <a:lnTo>
                  <a:pt x="1234185" y="522477"/>
                </a:lnTo>
                <a:lnTo>
                  <a:pt x="1234185" y="115569"/>
                </a:lnTo>
                <a:close/>
              </a:path>
            </a:pathLst>
          </a:custGeom>
          <a:solidFill>
            <a:srgbClr val="fe7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1"> 
				</p:cNvPr>
          <p:cNvSpPr/>
          <p:nvPr/>
        </p:nvSpPr>
        <p:spPr>
          <a:xfrm>
            <a:off x="1454150" y="2000250"/>
            <a:ext cx="1225550" cy="514350"/>
          </a:xfrm>
          <a:custGeom>
            <a:avLst/>
            <a:gdLst>
              <a:gd name="connsiteX0" fmla="*/ 1234185 w 1225550"/>
              <a:gd name="connsiteY0" fmla="*/ 108966 h 514350"/>
              <a:gd name="connsiteX1" fmla="*/ 11938 w 1225550"/>
              <a:gd name="connsiteY1" fmla="*/ 8382 h 514350"/>
              <a:gd name="connsiteX2" fmla="*/ 11938 w 1225550"/>
              <a:gd name="connsiteY2" fmla="*/ 515873 h 514350"/>
              <a:gd name="connsiteX3" fmla="*/ 1234185 w 1225550"/>
              <a:gd name="connsiteY3" fmla="*/ 515873 h 514350"/>
              <a:gd name="connsiteX4" fmla="*/ 1234185 w 1225550"/>
              <a:gd name="connsiteY4" fmla="*/ 108966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550" h="514350">
                <a:moveTo>
                  <a:pt x="1234185" y="108966"/>
                </a:moveTo>
                <a:lnTo>
                  <a:pt x="11938" y="8382"/>
                </a:lnTo>
                <a:lnTo>
                  <a:pt x="11938" y="515873"/>
                </a:lnTo>
                <a:lnTo>
                  <a:pt x="1234185" y="515873"/>
                </a:lnTo>
                <a:lnTo>
                  <a:pt x="1234185" y="108966"/>
                </a:lnTo>
                <a:close/>
              </a:path>
            </a:pathLst>
          </a:custGeom>
          <a:solidFill>
            <a:srgbClr val="fe7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2"> 
				</p:cNvPr>
          <p:cNvSpPr/>
          <p:nvPr/>
        </p:nvSpPr>
        <p:spPr>
          <a:xfrm>
            <a:off x="1454150" y="2571750"/>
            <a:ext cx="1225550" cy="514350"/>
          </a:xfrm>
          <a:custGeom>
            <a:avLst/>
            <a:gdLst>
              <a:gd name="connsiteX0" fmla="*/ 1234185 w 1225550"/>
              <a:gd name="connsiteY0" fmla="*/ 115061 h 514350"/>
              <a:gd name="connsiteX1" fmla="*/ 11938 w 1225550"/>
              <a:gd name="connsiteY1" fmla="*/ 14477 h 514350"/>
              <a:gd name="connsiteX2" fmla="*/ 11938 w 1225550"/>
              <a:gd name="connsiteY2" fmla="*/ 521970 h 514350"/>
              <a:gd name="connsiteX3" fmla="*/ 1234185 w 1225550"/>
              <a:gd name="connsiteY3" fmla="*/ 521970 h 514350"/>
              <a:gd name="connsiteX4" fmla="*/ 1234185 w 1225550"/>
              <a:gd name="connsiteY4" fmla="*/ 115061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550" h="514350">
                <a:moveTo>
                  <a:pt x="1234185" y="115061"/>
                </a:moveTo>
                <a:lnTo>
                  <a:pt x="11938" y="14477"/>
                </a:lnTo>
                <a:lnTo>
                  <a:pt x="11938" y="521970"/>
                </a:lnTo>
                <a:lnTo>
                  <a:pt x="1234185" y="521970"/>
                </a:lnTo>
                <a:lnTo>
                  <a:pt x="1234185" y="115061"/>
                </a:lnTo>
                <a:close/>
              </a:path>
            </a:pathLst>
          </a:custGeom>
          <a:solidFill>
            <a:srgbClr val="fe7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3"> 
				</p:cNvPr>
          <p:cNvSpPr/>
          <p:nvPr/>
        </p:nvSpPr>
        <p:spPr>
          <a:xfrm>
            <a:off x="1454150" y="3155950"/>
            <a:ext cx="1225550" cy="514350"/>
          </a:xfrm>
          <a:custGeom>
            <a:avLst/>
            <a:gdLst>
              <a:gd name="connsiteX0" fmla="*/ 1234185 w 1225550"/>
              <a:gd name="connsiteY0" fmla="*/ 109982 h 514350"/>
              <a:gd name="connsiteX1" fmla="*/ 11938 w 1225550"/>
              <a:gd name="connsiteY1" fmla="*/ 7873 h 514350"/>
              <a:gd name="connsiteX2" fmla="*/ 11938 w 1225550"/>
              <a:gd name="connsiteY2" fmla="*/ 515365 h 514350"/>
              <a:gd name="connsiteX3" fmla="*/ 1234185 w 1225550"/>
              <a:gd name="connsiteY3" fmla="*/ 515365 h 514350"/>
              <a:gd name="connsiteX4" fmla="*/ 1234185 w 1225550"/>
              <a:gd name="connsiteY4" fmla="*/ 109982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550" h="514350">
                <a:moveTo>
                  <a:pt x="1234185" y="109982"/>
                </a:moveTo>
                <a:lnTo>
                  <a:pt x="11938" y="7873"/>
                </a:lnTo>
                <a:lnTo>
                  <a:pt x="11938" y="515365"/>
                </a:lnTo>
                <a:lnTo>
                  <a:pt x="1234185" y="515365"/>
                </a:lnTo>
                <a:lnTo>
                  <a:pt x="1234185" y="109982"/>
                </a:lnTo>
                <a:close/>
              </a:path>
            </a:pathLst>
          </a:custGeom>
          <a:solidFill>
            <a:srgbClr val="fe7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4"> 
				</p:cNvPr>
          <p:cNvSpPr/>
          <p:nvPr/>
        </p:nvSpPr>
        <p:spPr>
          <a:xfrm>
            <a:off x="1454150" y="3727450"/>
            <a:ext cx="1225550" cy="514350"/>
          </a:xfrm>
          <a:custGeom>
            <a:avLst/>
            <a:gdLst>
              <a:gd name="connsiteX0" fmla="*/ 1234185 w 1225550"/>
              <a:gd name="connsiteY0" fmla="*/ 116078 h 514350"/>
              <a:gd name="connsiteX1" fmla="*/ 11938 w 1225550"/>
              <a:gd name="connsiteY1" fmla="*/ 13970 h 514350"/>
              <a:gd name="connsiteX2" fmla="*/ 11938 w 1225550"/>
              <a:gd name="connsiteY2" fmla="*/ 521461 h 514350"/>
              <a:gd name="connsiteX3" fmla="*/ 1234185 w 1225550"/>
              <a:gd name="connsiteY3" fmla="*/ 521461 h 514350"/>
              <a:gd name="connsiteX4" fmla="*/ 1234185 w 1225550"/>
              <a:gd name="connsiteY4" fmla="*/ 116078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550" h="514350">
                <a:moveTo>
                  <a:pt x="1234185" y="116078"/>
                </a:moveTo>
                <a:lnTo>
                  <a:pt x="11938" y="13970"/>
                </a:lnTo>
                <a:lnTo>
                  <a:pt x="11938" y="521461"/>
                </a:lnTo>
                <a:lnTo>
                  <a:pt x="1234185" y="521461"/>
                </a:lnTo>
                <a:lnTo>
                  <a:pt x="1234185" y="116078"/>
                </a:lnTo>
                <a:close/>
              </a:path>
            </a:pathLst>
          </a:custGeom>
          <a:solidFill>
            <a:srgbClr val="fe7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5"> 
				</p:cNvPr>
          <p:cNvSpPr/>
          <p:nvPr/>
        </p:nvSpPr>
        <p:spPr>
          <a:xfrm>
            <a:off x="1454150" y="4311650"/>
            <a:ext cx="1225550" cy="514350"/>
          </a:xfrm>
          <a:custGeom>
            <a:avLst/>
            <a:gdLst>
              <a:gd name="connsiteX0" fmla="*/ 1234185 w 1225550"/>
              <a:gd name="connsiteY0" fmla="*/ 109473 h 514350"/>
              <a:gd name="connsiteX1" fmla="*/ 11938 w 1225550"/>
              <a:gd name="connsiteY1" fmla="*/ 7365 h 514350"/>
              <a:gd name="connsiteX2" fmla="*/ 11938 w 1225550"/>
              <a:gd name="connsiteY2" fmla="*/ 516382 h 514350"/>
              <a:gd name="connsiteX3" fmla="*/ 1234185 w 1225550"/>
              <a:gd name="connsiteY3" fmla="*/ 516382 h 514350"/>
              <a:gd name="connsiteX4" fmla="*/ 1234185 w 1225550"/>
              <a:gd name="connsiteY4" fmla="*/ 109473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550" h="514350">
                <a:moveTo>
                  <a:pt x="1234185" y="109473"/>
                </a:moveTo>
                <a:lnTo>
                  <a:pt x="11938" y="7365"/>
                </a:lnTo>
                <a:lnTo>
                  <a:pt x="11938" y="516382"/>
                </a:lnTo>
                <a:lnTo>
                  <a:pt x="1234185" y="516382"/>
                </a:lnTo>
                <a:lnTo>
                  <a:pt x="1234185" y="109473"/>
                </a:lnTo>
                <a:close/>
              </a:path>
            </a:pathLst>
          </a:custGeom>
          <a:solidFill>
            <a:srgbClr val="fe7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6"> 
				</p:cNvPr>
          <p:cNvSpPr/>
          <p:nvPr/>
        </p:nvSpPr>
        <p:spPr>
          <a:xfrm>
            <a:off x="1454150" y="4883150"/>
            <a:ext cx="1225550" cy="514350"/>
          </a:xfrm>
          <a:custGeom>
            <a:avLst/>
            <a:gdLst>
              <a:gd name="connsiteX0" fmla="*/ 1234185 w 1225550"/>
              <a:gd name="connsiteY0" fmla="*/ 115570 h 514350"/>
              <a:gd name="connsiteX1" fmla="*/ 11938 w 1225550"/>
              <a:gd name="connsiteY1" fmla="*/ 13461 h 514350"/>
              <a:gd name="connsiteX2" fmla="*/ 11938 w 1225550"/>
              <a:gd name="connsiteY2" fmla="*/ 522478 h 514350"/>
              <a:gd name="connsiteX3" fmla="*/ 1234185 w 1225550"/>
              <a:gd name="connsiteY3" fmla="*/ 522478 h 514350"/>
              <a:gd name="connsiteX4" fmla="*/ 1234185 w 1225550"/>
              <a:gd name="connsiteY4" fmla="*/ 11557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550" h="514350">
                <a:moveTo>
                  <a:pt x="1234185" y="115570"/>
                </a:moveTo>
                <a:lnTo>
                  <a:pt x="11938" y="13461"/>
                </a:lnTo>
                <a:lnTo>
                  <a:pt x="11938" y="522478"/>
                </a:lnTo>
                <a:lnTo>
                  <a:pt x="1234185" y="522478"/>
                </a:lnTo>
                <a:lnTo>
                  <a:pt x="1234185" y="115570"/>
                </a:lnTo>
                <a:close/>
              </a:path>
            </a:pathLst>
          </a:custGeom>
          <a:solidFill>
            <a:srgbClr val="fe7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7"> 
				</p:cNvPr>
          <p:cNvSpPr/>
          <p:nvPr/>
        </p:nvSpPr>
        <p:spPr>
          <a:xfrm>
            <a:off x="1454150" y="5480050"/>
            <a:ext cx="1225550" cy="514350"/>
          </a:xfrm>
          <a:custGeom>
            <a:avLst/>
            <a:gdLst>
              <a:gd name="connsiteX0" fmla="*/ 1234185 w 1225550"/>
              <a:gd name="connsiteY0" fmla="*/ 109982 h 514350"/>
              <a:gd name="connsiteX1" fmla="*/ 11938 w 1225550"/>
              <a:gd name="connsiteY1" fmla="*/ 9397 h 514350"/>
              <a:gd name="connsiteX2" fmla="*/ 11938 w 1225550"/>
              <a:gd name="connsiteY2" fmla="*/ 516890 h 514350"/>
              <a:gd name="connsiteX3" fmla="*/ 1234185 w 1225550"/>
              <a:gd name="connsiteY3" fmla="*/ 516890 h 514350"/>
              <a:gd name="connsiteX4" fmla="*/ 1234185 w 1225550"/>
              <a:gd name="connsiteY4" fmla="*/ 109982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550" h="514350">
                <a:moveTo>
                  <a:pt x="1234185" y="109982"/>
                </a:moveTo>
                <a:lnTo>
                  <a:pt x="11938" y="9397"/>
                </a:lnTo>
                <a:lnTo>
                  <a:pt x="11938" y="516890"/>
                </a:lnTo>
                <a:lnTo>
                  <a:pt x="1234185" y="516890"/>
                </a:lnTo>
                <a:lnTo>
                  <a:pt x="1234185" y="109982"/>
                </a:lnTo>
                <a:close/>
              </a:path>
            </a:pathLst>
          </a:custGeom>
          <a:solidFill>
            <a:srgbClr val="fe7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9">
					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320" y="922019"/>
            <a:ext cx="594359" cy="5090160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3136900" y="985329"/>
            <a:ext cx="2553334" cy="49720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</a:pPr>
            <a:r>
              <a:rPr lang="zh-CN" altLang="en-US" sz="2000" spc="-5" b="1" dirty="0">
                <a:solidFill>
                  <a:srgbClr val="fe7c00"/>
                </a:solidFill>
                <a:latin typeface="微软雅黑"/>
                <a:ea typeface="微软雅黑"/>
              </a:rPr>
              <a:t>玛速</a:t>
            </a:r>
            <a:r>
              <a:rPr lang="zh-CN" altLang="en-US" sz="2000" b="1" dirty="0">
                <a:solidFill>
                  <a:srgbClr val="fe7c00"/>
                </a:solidFill>
                <a:latin typeface="微软雅黑"/>
                <a:ea typeface="微软雅黑"/>
              </a:rPr>
              <a:t>玛刹车盘展示</a:t>
            </a:r>
          </a:p>
          <a:p>
            <a:pPr>
              <a:lnSpc>
                <a:spcPts val="1904"/>
              </a:lnSpc>
            </a:pPr>
            <a:endParaRPr lang="en-US" dirty="0" smtClean="0"/>
          </a:p>
          <a:p>
            <a:pPr marL="0">
              <a:lnSpc>
                <a:spcPct val="110000"/>
              </a:lnSpc>
            </a:pPr>
            <a:r>
              <a:rPr lang="zh-CN" altLang="en-US" sz="2000" spc="-5" b="1" dirty="0">
                <a:solidFill>
                  <a:srgbClr val="fe7c00"/>
                </a:solidFill>
                <a:latin typeface="微软雅黑"/>
                <a:ea typeface="微软雅黑"/>
              </a:rPr>
              <a:t>制造</a:t>
            </a:r>
            <a:r>
              <a:rPr lang="zh-CN" altLang="en-US" sz="2000" b="1" dirty="0">
                <a:solidFill>
                  <a:srgbClr val="fe7c00"/>
                </a:solidFill>
                <a:latin typeface="微软雅黑"/>
                <a:ea typeface="微软雅黑"/>
              </a:rPr>
              <a:t>工艺及标准</a:t>
            </a:r>
          </a:p>
          <a:p>
            <a:pPr>
              <a:lnSpc>
                <a:spcPts val="1910"/>
              </a:lnSpc>
            </a:pPr>
            <a:endParaRPr lang="en-US" dirty="0" smtClean="0"/>
          </a:p>
          <a:p>
            <a:pPr marL="0">
              <a:lnSpc>
                <a:spcPct val="110000"/>
              </a:lnSpc>
            </a:pPr>
            <a:r>
              <a:rPr lang="zh-CN" altLang="en-US" sz="2000" spc="-5" b="1" dirty="0">
                <a:solidFill>
                  <a:srgbClr val="fe7c00"/>
                </a:solidFill>
                <a:latin typeface="微软雅黑"/>
                <a:ea typeface="微软雅黑"/>
              </a:rPr>
              <a:t>刹车</a:t>
            </a:r>
            <a:r>
              <a:rPr lang="zh-CN" altLang="en-US" sz="2000" b="1" dirty="0">
                <a:solidFill>
                  <a:srgbClr val="fe7c00"/>
                </a:solidFill>
                <a:latin typeface="微软雅黑"/>
                <a:ea typeface="微软雅黑"/>
              </a:rPr>
              <a:t>盘对比</a:t>
            </a:r>
          </a:p>
          <a:p>
            <a:pPr>
              <a:lnSpc>
                <a:spcPts val="1910"/>
              </a:lnSpc>
            </a:pPr>
            <a:endParaRPr lang="en-US" dirty="0" smtClean="0"/>
          </a:p>
          <a:p>
            <a:pPr marL="0">
              <a:lnSpc>
                <a:spcPct val="110000"/>
              </a:lnSpc>
            </a:pPr>
            <a:r>
              <a:rPr lang="zh-CN" altLang="en-US" sz="2000" spc="-5" b="1" dirty="0">
                <a:solidFill>
                  <a:srgbClr val="fe7c00"/>
                </a:solidFill>
                <a:latin typeface="微软雅黑"/>
                <a:ea typeface="微软雅黑"/>
              </a:rPr>
              <a:t>哑光</a:t>
            </a:r>
            <a:r>
              <a:rPr lang="zh-CN" altLang="en-US" sz="2000" b="1" dirty="0">
                <a:solidFill>
                  <a:srgbClr val="fe7c00"/>
                </a:solidFill>
                <a:latin typeface="微软雅黑"/>
                <a:ea typeface="微软雅黑"/>
              </a:rPr>
              <a:t>漆美加力的特性</a:t>
            </a:r>
          </a:p>
          <a:p>
            <a:pPr>
              <a:lnSpc>
                <a:spcPts val="1904"/>
              </a:lnSpc>
            </a:pPr>
            <a:endParaRPr lang="en-US" dirty="0" smtClean="0"/>
          </a:p>
          <a:p>
            <a:pPr marL="0">
              <a:lnSpc>
                <a:spcPct val="110000"/>
              </a:lnSpc>
            </a:pPr>
            <a:r>
              <a:rPr lang="zh-CN" altLang="en-US" sz="2000" spc="-5" b="1" dirty="0">
                <a:solidFill>
                  <a:srgbClr val="fe7c00"/>
                </a:solidFill>
                <a:latin typeface="微软雅黑"/>
                <a:ea typeface="微软雅黑"/>
              </a:rPr>
              <a:t>发抖</a:t>
            </a:r>
            <a:r>
              <a:rPr lang="zh-CN" altLang="en-US" sz="2000" b="1" dirty="0">
                <a:solidFill>
                  <a:srgbClr val="fe7c00"/>
                </a:solidFill>
                <a:latin typeface="微软雅黑"/>
                <a:ea typeface="微软雅黑"/>
              </a:rPr>
              <a:t>原因及措施</a:t>
            </a:r>
          </a:p>
          <a:p>
            <a:pPr>
              <a:lnSpc>
                <a:spcPts val="1910"/>
              </a:lnSpc>
            </a:pPr>
            <a:endParaRPr lang="en-US" dirty="0" smtClean="0"/>
          </a:p>
          <a:p>
            <a:pPr marL="0">
              <a:lnSpc>
                <a:spcPct val="110000"/>
              </a:lnSpc>
            </a:pPr>
            <a:r>
              <a:rPr lang="zh-CN" altLang="en-US" sz="2000" spc="-5" b="1" dirty="0">
                <a:solidFill>
                  <a:srgbClr val="fe7c00"/>
                </a:solidFill>
                <a:latin typeface="微软雅黑"/>
                <a:ea typeface="微软雅黑"/>
              </a:rPr>
              <a:t>刹车</a:t>
            </a:r>
            <a:r>
              <a:rPr lang="zh-CN" altLang="en-US" sz="2000" b="1" dirty="0">
                <a:solidFill>
                  <a:srgbClr val="fe7c00"/>
                </a:solidFill>
                <a:latin typeface="微软雅黑"/>
                <a:ea typeface="微软雅黑"/>
              </a:rPr>
              <a:t>盘各位置名称</a:t>
            </a:r>
          </a:p>
          <a:p>
            <a:pPr>
              <a:lnSpc>
                <a:spcPts val="1910"/>
              </a:lnSpc>
            </a:pPr>
            <a:endParaRPr lang="en-US" dirty="0" smtClean="0"/>
          </a:p>
          <a:p>
            <a:pPr marL="0">
              <a:lnSpc>
                <a:spcPct val="110000"/>
              </a:lnSpc>
            </a:pPr>
            <a:r>
              <a:rPr lang="zh-CN" altLang="en-US" sz="2000" spc="-5" b="1" dirty="0">
                <a:solidFill>
                  <a:srgbClr val="fe7c00"/>
                </a:solidFill>
                <a:latin typeface="微软雅黑"/>
                <a:ea typeface="微软雅黑"/>
              </a:rPr>
              <a:t>刹车</a:t>
            </a:r>
            <a:r>
              <a:rPr lang="zh-CN" altLang="en-US" sz="2000" b="1" dirty="0">
                <a:solidFill>
                  <a:srgbClr val="fe7c00"/>
                </a:solidFill>
                <a:latin typeface="微软雅黑"/>
                <a:ea typeface="微软雅黑"/>
              </a:rPr>
              <a:t>盘各位置影响</a:t>
            </a:r>
          </a:p>
          <a:p>
            <a:pPr>
              <a:lnSpc>
                <a:spcPts val="1910"/>
              </a:lnSpc>
            </a:pPr>
            <a:endParaRPr lang="en-US" dirty="0" smtClean="0"/>
          </a:p>
          <a:p>
            <a:pPr marL="0">
              <a:lnSpc>
                <a:spcPct val="110000"/>
              </a:lnSpc>
            </a:pPr>
            <a:r>
              <a:rPr lang="zh-CN" altLang="en-US" sz="2000" spc="-5" b="1" dirty="0">
                <a:solidFill>
                  <a:srgbClr val="fe7c00"/>
                </a:solidFill>
                <a:latin typeface="微软雅黑"/>
                <a:ea typeface="微软雅黑"/>
              </a:rPr>
              <a:t>刹车</a:t>
            </a:r>
            <a:r>
              <a:rPr lang="zh-CN" altLang="en-US" sz="2000" b="1" dirty="0">
                <a:solidFill>
                  <a:srgbClr val="fe7c00"/>
                </a:solidFill>
                <a:latin typeface="微软雅黑"/>
                <a:ea typeface="微软雅黑"/>
              </a:rPr>
              <a:t>盘磨合的常见问题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19"/>
              </a:lnSpc>
            </a:pPr>
            <a:endParaRPr lang="en-US" dirty="0" smtClean="0"/>
          </a:p>
          <a:p>
            <a:pPr marL="0">
              <a:lnSpc>
                <a:spcPct val="110000"/>
              </a:lnSpc>
            </a:pPr>
            <a:r>
              <a:rPr lang="zh-CN" altLang="en-US" sz="2000" spc="-5" b="1" dirty="0">
                <a:solidFill>
                  <a:srgbClr val="fe7c00"/>
                </a:solidFill>
                <a:latin typeface="微软雅黑"/>
                <a:ea typeface="微软雅黑"/>
              </a:rPr>
              <a:t>刹车</a:t>
            </a:r>
            <a:r>
              <a:rPr lang="zh-CN" altLang="en-US" sz="2000" b="1" dirty="0">
                <a:solidFill>
                  <a:srgbClr val="fe7c00"/>
                </a:solidFill>
                <a:latin typeface="微软雅黑"/>
                <a:ea typeface="微软雅黑"/>
              </a:rPr>
              <a:t>盘安装常见问题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Freeform 270"> 
				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2" name="Picture 272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" y="312420"/>
            <a:ext cx="12092940" cy="6545580"/>
          </a:xfrm>
          <a:prstGeom prst="rect">
            <a:avLst/>
          </a:prstGeom>
        </p:spPr>
      </p:pic>
      <p:sp>
        <p:nvSpPr>
          <p:cNvPr id="272" name="TextBox 272"/>
          <p:cNvSpPr txBox="1"/>
          <p:nvPr/>
        </p:nvSpPr>
        <p:spPr>
          <a:xfrm>
            <a:off x="1518691" y="551150"/>
            <a:ext cx="9144227" cy="733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50416"/>
              </a:lnSpc>
              <a:tabLst>
                <a:tab pos="7874227" algn="l"/>
              </a:tabLst>
            </a:pPr>
            <a:r>
              <a:rPr lang="zh-CN" altLang="en-US" sz="3200" b="1" dirty="0">
                <a:solidFill>
                  <a:srgbClr val="fe7c00"/>
                </a:solidFill>
                <a:latin typeface="微软雅黑"/>
                <a:ea typeface="微软雅黑"/>
              </a:rPr>
              <a:t>刹车盘各位置名称	</a:t>
            </a:r>
            <a:r>
              <a:rPr lang="zh-CN" altLang="en-US" sz="1800" spc="-10" b="1" dirty="0">
                <a:solidFill>
                  <a:srgbClr val="fefefe"/>
                </a:solidFill>
                <a:latin typeface="微软雅黑"/>
                <a:ea typeface="微软雅黑"/>
              </a:rPr>
              <a:t>小外圆尺寸</a:t>
            </a:r>
          </a:p>
        </p:txBody>
      </p:sp>
      <p:sp>
        <p:nvSpPr>
          <p:cNvPr id="273" name="TextBox 273"/>
          <p:cNvSpPr txBox="1"/>
          <p:nvPr/>
        </p:nvSpPr>
        <p:spPr>
          <a:xfrm>
            <a:off x="9278619" y="1590092"/>
            <a:ext cx="1498600" cy="300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9583"/>
              </a:lnSpc>
            </a:pPr>
            <a:r>
              <a:rPr lang="zh-CN" altLang="en-US" sz="1800" spc="-5" b="1" dirty="0">
                <a:solidFill>
                  <a:srgbClr val="fefefe"/>
                </a:solidFill>
                <a:latin typeface="微软雅黑"/>
                <a:ea typeface="微软雅黑"/>
              </a:rPr>
              <a:t>螺栓</a:t>
            </a:r>
            <a:r>
              <a:rPr lang="zh-CN" altLang="en-US" sz="1800" b="1" dirty="0">
                <a:solidFill>
                  <a:srgbClr val="fefefe"/>
                </a:solidFill>
                <a:latin typeface="微软雅黑"/>
                <a:ea typeface="微软雅黑"/>
              </a:rPr>
              <a:t>孔中心距</a:t>
            </a:r>
          </a:p>
        </p:txBody>
      </p:sp>
      <p:sp>
        <p:nvSpPr>
          <p:cNvPr id="274" name="TextBox 274"/>
          <p:cNvSpPr txBox="1"/>
          <p:nvPr/>
        </p:nvSpPr>
        <p:spPr>
          <a:xfrm>
            <a:off x="3872229" y="2322036"/>
            <a:ext cx="418732" cy="664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8895">
              <a:lnSpc>
                <a:spcPct val="100000"/>
              </a:lnSpc>
            </a:pPr>
            <a:r>
              <a:rPr lang="en-US" altLang="zh-CN" sz="1400" spc="-5" dirty="0">
                <a:solidFill>
                  <a:srgbClr val="000000"/>
                </a:solidFill>
                <a:latin typeface="Calibri"/>
                <a:ea typeface="Calibri"/>
              </a:rPr>
              <a:t>196</a:t>
            </a:r>
          </a:p>
          <a:p>
            <a:pPr>
              <a:lnSpc>
                <a:spcPts val="186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400" spc="-5" dirty="0">
                <a:solidFill>
                  <a:srgbClr val="000000"/>
                </a:solidFill>
                <a:latin typeface="Calibri"/>
                <a:ea typeface="Calibri"/>
              </a:rPr>
              <a:t>1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14.3</a:t>
            </a:r>
          </a:p>
        </p:txBody>
      </p:sp>
      <p:sp>
        <p:nvSpPr>
          <p:cNvPr id="275" name="TextBox 275"/>
          <p:cNvSpPr txBox="1"/>
          <p:nvPr/>
        </p:nvSpPr>
        <p:spPr>
          <a:xfrm>
            <a:off x="9392919" y="2191437"/>
            <a:ext cx="1155700" cy="8924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9583"/>
              </a:lnSpc>
            </a:pPr>
            <a:r>
              <a:rPr lang="zh-CN" altLang="en-US" sz="1800" spc="-5" b="1" dirty="0">
                <a:solidFill>
                  <a:srgbClr val="fefefe"/>
                </a:solidFill>
                <a:latin typeface="微软雅黑"/>
                <a:ea typeface="微软雅黑"/>
              </a:rPr>
              <a:t>中心</a:t>
            </a:r>
            <a:r>
              <a:rPr lang="zh-CN" altLang="en-US" sz="1800" b="1" dirty="0">
                <a:solidFill>
                  <a:srgbClr val="fefefe"/>
                </a:solidFill>
                <a:latin typeface="微软雅黑"/>
                <a:ea typeface="微软雅黑"/>
              </a:rPr>
              <a:t>孔尺寸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89"/>
              </a:lnSpc>
            </a:pPr>
            <a:endParaRPr lang="en-US" dirty="0" smtClean="0"/>
          </a:p>
          <a:p>
            <a:pPr marL="0">
              <a:lnSpc>
                <a:spcPct val="109583"/>
              </a:lnSpc>
            </a:pPr>
            <a:r>
              <a:rPr lang="zh-CN" altLang="en-US" sz="1800" spc="-5" b="1" dirty="0">
                <a:solidFill>
                  <a:srgbClr val="fefefe"/>
                </a:solidFill>
                <a:latin typeface="微软雅黑"/>
                <a:ea typeface="微软雅黑"/>
              </a:rPr>
              <a:t>安装</a:t>
            </a:r>
            <a:r>
              <a:rPr lang="zh-CN" altLang="en-US" sz="1800" b="1" dirty="0">
                <a:solidFill>
                  <a:srgbClr val="fefefe"/>
                </a:solidFill>
                <a:latin typeface="微软雅黑"/>
                <a:ea typeface="微软雅黑"/>
              </a:rPr>
              <a:t>孔孔径</a:t>
            </a:r>
          </a:p>
        </p:txBody>
      </p:sp>
      <p:sp>
        <p:nvSpPr>
          <p:cNvPr id="276" name="TextBox 276"/>
          <p:cNvSpPr txBox="1"/>
          <p:nvPr/>
        </p:nvSpPr>
        <p:spPr>
          <a:xfrm>
            <a:off x="3919220" y="3155473"/>
            <a:ext cx="2922536" cy="2418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333"/>
              </a:lnSpc>
              <a:tabLst>
                <a:tab pos="2470150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70.7	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5-14</a:t>
            </a:r>
          </a:p>
        </p:txBody>
      </p:sp>
      <p:sp>
        <p:nvSpPr>
          <p:cNvPr id="277" name="TextBox 277"/>
          <p:cNvSpPr txBox="1"/>
          <p:nvPr/>
        </p:nvSpPr>
        <p:spPr>
          <a:xfrm>
            <a:off x="9050019" y="3399842"/>
            <a:ext cx="1841500" cy="21713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14300">
              <a:lnSpc>
                <a:spcPct val="109583"/>
              </a:lnSpc>
            </a:pPr>
            <a:r>
              <a:rPr lang="zh-CN" altLang="en-US" sz="1800" spc="-5" b="1" dirty="0">
                <a:solidFill>
                  <a:srgbClr val="fefefe"/>
                </a:solidFill>
                <a:latin typeface="微软雅黑"/>
                <a:ea typeface="微软雅黑"/>
              </a:rPr>
              <a:t>端面</a:t>
            </a:r>
            <a:r>
              <a:rPr lang="zh-CN" altLang="en-US" sz="1800" b="1" dirty="0">
                <a:solidFill>
                  <a:srgbClr val="fefefe"/>
                </a:solidFill>
                <a:latin typeface="微软雅黑"/>
                <a:ea typeface="微软雅黑"/>
              </a:rPr>
              <a:t>（安装面）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00"/>
              </a:lnSpc>
            </a:pPr>
            <a:endParaRPr lang="en-US" dirty="0" smtClean="0"/>
          </a:p>
          <a:p>
            <a:pPr marL="0">
              <a:lnSpc>
                <a:spcPct val="109583"/>
              </a:lnSpc>
            </a:pPr>
            <a:r>
              <a:rPr lang="zh-CN" altLang="en-US" sz="1800" spc="-5" b="1" dirty="0">
                <a:solidFill>
                  <a:srgbClr val="fefefe"/>
                </a:solidFill>
                <a:latin typeface="微软雅黑"/>
                <a:ea typeface="微软雅黑"/>
              </a:rPr>
              <a:t>刹车</a:t>
            </a:r>
            <a:r>
              <a:rPr lang="zh-CN" altLang="en-US" sz="1800" b="1" dirty="0">
                <a:solidFill>
                  <a:srgbClr val="fefefe"/>
                </a:solidFill>
                <a:latin typeface="微软雅黑"/>
                <a:ea typeface="微软雅黑"/>
              </a:rPr>
              <a:t>面（制动面）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60"/>
              </a:lnSpc>
            </a:pPr>
            <a:endParaRPr lang="en-US" dirty="0" smtClean="0"/>
          </a:p>
          <a:p>
            <a:pPr marL="0" indent="342900">
              <a:lnSpc>
                <a:spcPct val="109583"/>
              </a:lnSpc>
            </a:pPr>
            <a:r>
              <a:rPr lang="zh-CN" altLang="en-US" sz="1800" spc="-5" b="1" dirty="0">
                <a:solidFill>
                  <a:srgbClr val="fefefe"/>
                </a:solidFill>
                <a:latin typeface="微软雅黑"/>
                <a:ea typeface="微软雅黑"/>
              </a:rPr>
              <a:t>刹车</a:t>
            </a:r>
            <a:r>
              <a:rPr lang="zh-CN" altLang="en-US" sz="1800" b="1" dirty="0">
                <a:solidFill>
                  <a:srgbClr val="fefefe"/>
                </a:solidFill>
                <a:latin typeface="微软雅黑"/>
                <a:ea typeface="微软雅黑"/>
              </a:rPr>
              <a:t>面厚度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60"/>
              </a:lnSpc>
            </a:pPr>
            <a:endParaRPr lang="en-US" dirty="0" smtClean="0"/>
          </a:p>
          <a:p>
            <a:pPr marL="0" indent="685800">
              <a:lnSpc>
                <a:spcPct val="109583"/>
              </a:lnSpc>
            </a:pPr>
            <a:r>
              <a:rPr lang="zh-CN" altLang="en-US" sz="1800" spc="-5" b="1" dirty="0">
                <a:solidFill>
                  <a:srgbClr val="fefefe"/>
                </a:solidFill>
                <a:latin typeface="微软雅黑"/>
                <a:ea typeface="微软雅黑"/>
              </a:rPr>
              <a:t>风道</a:t>
            </a:r>
          </a:p>
        </p:txBody>
      </p:sp>
      <p:sp>
        <p:nvSpPr>
          <p:cNvPr id="278" name="TextBox 278"/>
          <p:cNvSpPr txBox="1"/>
          <p:nvPr/>
        </p:nvSpPr>
        <p:spPr>
          <a:xfrm>
            <a:off x="3940175" y="5786913"/>
            <a:ext cx="6722744" cy="413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50833"/>
              </a:lnSpc>
              <a:tabLst>
                <a:tab pos="5452744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295	</a:t>
            </a:r>
            <a:r>
              <a:rPr lang="zh-CN" altLang="en-US" sz="1800" spc="-10" b="1" dirty="0">
                <a:solidFill>
                  <a:srgbClr val="fefefe"/>
                </a:solidFill>
                <a:latin typeface="微软雅黑"/>
                <a:ea typeface="微软雅黑"/>
              </a:rPr>
              <a:t>大外圆尺寸</a:t>
            </a:r>
          </a:p>
        </p:txBody>
      </p:sp>
      <p:sp>
        <p:nvSpPr>
          <p:cNvPr id="279" name="TextBox 279"/>
          <p:cNvSpPr txBox="1"/>
          <p:nvPr/>
        </p:nvSpPr>
        <p:spPr>
          <a:xfrm rot="16200000">
            <a:off x="1050315" y="4206106"/>
            <a:ext cx="307607" cy="17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spc="-20" dirty="0">
                <a:solidFill>
                  <a:srgbClr val="000000"/>
                </a:solidFill>
                <a:latin typeface="Calibri"/>
                <a:ea typeface="Calibri"/>
              </a:rPr>
              <a:t>58</a:t>
            </a:r>
          </a:p>
        </p:txBody>
      </p:sp>
      <p:sp>
        <p:nvSpPr>
          <p:cNvPr id="280" name="TextBox 280"/>
          <p:cNvSpPr txBox="1"/>
          <p:nvPr/>
        </p:nvSpPr>
        <p:spPr>
          <a:xfrm rot="16200000">
            <a:off x="7226325" y="4531861"/>
            <a:ext cx="307607" cy="17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spc="-20" dirty="0">
                <a:solidFill>
                  <a:srgbClr val="000000"/>
                </a:solidFill>
                <a:latin typeface="Calibri"/>
                <a:ea typeface="Calibri"/>
              </a:rPr>
              <a:t>39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Picture 282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079" y="7620"/>
            <a:ext cx="8503920" cy="6850380"/>
          </a:xfrm>
          <a:prstGeom prst="rect">
            <a:avLst/>
          </a:prstGeom>
        </p:spPr>
      </p:pic>
      <p:sp>
        <p:nvSpPr>
          <p:cNvPr id="282" name="Freeform 282"> 
				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4" name="Picture 284">
					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" y="312420"/>
            <a:ext cx="1440180" cy="1432560"/>
          </a:xfrm>
          <a:prstGeom prst="rect">
            <a:avLst/>
          </a:prstGeom>
        </p:spPr>
      </p:pic>
      <p:sp>
        <p:nvSpPr>
          <p:cNvPr id="284" name="TextBox 284"/>
          <p:cNvSpPr txBox="1"/>
          <p:nvPr/>
        </p:nvSpPr>
        <p:spPr>
          <a:xfrm>
            <a:off x="1518691" y="551150"/>
            <a:ext cx="8343494" cy="52708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</a:pPr>
            <a:r>
              <a:rPr lang="zh-CN" altLang="en-US" sz="3200" spc="-5" b="1" dirty="0">
                <a:solidFill>
                  <a:srgbClr val="fe7c00"/>
                </a:solidFill>
                <a:latin typeface="微软雅黑"/>
                <a:ea typeface="微软雅黑"/>
              </a:rPr>
              <a:t>刹车</a:t>
            </a:r>
            <a:r>
              <a:rPr lang="zh-CN" altLang="en-US" sz="3200" b="1" dirty="0">
                <a:solidFill>
                  <a:srgbClr val="fe7c00"/>
                </a:solidFill>
                <a:latin typeface="微软雅黑"/>
                <a:ea typeface="微软雅黑"/>
              </a:rPr>
              <a:t>盘各位置影响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20"/>
              </a:lnSpc>
            </a:pPr>
            <a:endParaRPr lang="en-US" dirty="0" smtClean="0"/>
          </a:p>
          <a:p>
            <a:pPr marL="0">
              <a:lnSpc>
                <a:spcPct val="109583"/>
              </a:lnSpc>
            </a:pPr>
            <a:r>
              <a:rPr lang="zh-CN" altLang="en-US" sz="1800" b="1" dirty="0">
                <a:solidFill>
                  <a:srgbClr val="000000"/>
                </a:solidFill>
                <a:latin typeface="微软雅黑"/>
                <a:ea typeface="微软雅黑"/>
              </a:rPr>
              <a:t>1</a:t>
            </a:r>
            <a:r>
              <a:rPr lang="zh-CN" altLang="en-US" sz="1800" spc="-5" b="1" dirty="0">
                <a:solidFill>
                  <a:srgbClr val="000000"/>
                </a:solidFill>
                <a:latin typeface="微软雅黑"/>
                <a:ea typeface="微软雅黑"/>
              </a:rPr>
              <a:t>、中心</a:t>
            </a:r>
            <a:r>
              <a:rPr lang="zh-CN" altLang="en-US" sz="1800" b="1" dirty="0">
                <a:solidFill>
                  <a:srgbClr val="000000"/>
                </a:solidFill>
                <a:latin typeface="微软雅黑"/>
                <a:ea typeface="微软雅黑"/>
              </a:rPr>
              <a:t>孔直径，螺栓孔直径，位置度公差</a:t>
            </a:r>
          </a:p>
          <a:p>
            <a:pPr>
              <a:lnSpc>
                <a:spcPts val="869"/>
              </a:lnSpc>
            </a:pPr>
            <a:endParaRPr lang="en-US" dirty="0" smtClean="0"/>
          </a:p>
          <a:p>
            <a:pPr marL="0">
              <a:lnSpc>
                <a:spcPct val="109583"/>
              </a:lnSpc>
            </a:pPr>
            <a:r>
              <a:rPr lang="zh-CN" altLang="en-US" sz="1600" spc="40" dirty="0">
                <a:solidFill>
                  <a:srgbClr val="000000"/>
                </a:solidFill>
                <a:latin typeface="微软雅黑"/>
                <a:ea typeface="微软雅黑"/>
              </a:rPr>
              <a:t>通过中心孔和螺栓孔将刹车盘固定在轮毂上，此三项指标直接影响刹车盘的</a:t>
            </a:r>
            <a:r>
              <a:rPr lang="zh-CN" altLang="en-US" sz="1600" spc="34" dirty="0">
                <a:solidFill>
                  <a:srgbClr val="000000"/>
                </a:solidFill>
                <a:latin typeface="微软雅黑"/>
                <a:ea typeface="微软雅黑"/>
              </a:rPr>
              <a:t>安装质量，如中</a:t>
            </a:r>
          </a:p>
          <a:p>
            <a:pPr marL="0">
              <a:lnSpc>
                <a:spcPct val="109583"/>
              </a:lnSpc>
              <a:spcBef>
                <a:spcPts val="195"/>
              </a:spcBef>
            </a:pP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孔直径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小或螺栓孔直径小或位置度超差，均会使刹车盘装不上车。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50"/>
              </a:lnSpc>
            </a:pPr>
            <a:endParaRPr lang="en-US" dirty="0" smtClean="0"/>
          </a:p>
          <a:p>
            <a:pPr marL="0">
              <a:lnSpc>
                <a:spcPct val="109583"/>
              </a:lnSpc>
            </a:pPr>
            <a:r>
              <a:rPr lang="zh-CN" altLang="en-US" sz="1800" b="1" dirty="0">
                <a:solidFill>
                  <a:srgbClr val="000000"/>
                </a:solidFill>
                <a:latin typeface="微软雅黑"/>
                <a:ea typeface="微软雅黑"/>
              </a:rPr>
              <a:t>2</a:t>
            </a:r>
            <a:r>
              <a:rPr lang="zh-CN" altLang="en-US" sz="1800" spc="-5" b="1" dirty="0">
                <a:solidFill>
                  <a:srgbClr val="000000"/>
                </a:solidFill>
                <a:latin typeface="微软雅黑"/>
                <a:ea typeface="微软雅黑"/>
              </a:rPr>
              <a:t>、刹面</a:t>
            </a:r>
            <a:r>
              <a:rPr lang="zh-CN" altLang="en-US" sz="1800" b="1" dirty="0">
                <a:solidFill>
                  <a:srgbClr val="000000"/>
                </a:solidFill>
                <a:latin typeface="微软雅黑"/>
                <a:ea typeface="微软雅黑"/>
              </a:rPr>
              <a:t>跳动、均匀性、小端跳动</a:t>
            </a:r>
          </a:p>
          <a:p>
            <a:pPr>
              <a:lnSpc>
                <a:spcPts val="440"/>
              </a:lnSpc>
            </a:pPr>
            <a:endParaRPr lang="en-US" dirty="0" smtClean="0"/>
          </a:p>
          <a:p>
            <a:pPr marL="0">
              <a:lnSpc>
                <a:spcPct val="109583"/>
              </a:lnSpc>
            </a:pPr>
            <a:r>
              <a:rPr lang="zh-CN" altLang="en-US" sz="1600" spc="40" dirty="0">
                <a:solidFill>
                  <a:srgbClr val="000000"/>
                </a:solidFill>
                <a:latin typeface="微软雅黑"/>
                <a:ea typeface="微软雅黑"/>
              </a:rPr>
              <a:t>此三项指标直接影响刹车盘工作时安全平稳性，任意一个指标超差，均会使</a:t>
            </a:r>
            <a:r>
              <a:rPr lang="zh-CN" altLang="en-US" sz="1600" spc="34" dirty="0">
                <a:solidFill>
                  <a:srgbClr val="000000"/>
                </a:solidFill>
                <a:latin typeface="微软雅黑"/>
                <a:ea typeface="微软雅黑"/>
              </a:rPr>
              <a:t>刹车盘在工作时</a:t>
            </a:r>
          </a:p>
          <a:p>
            <a:pPr marL="0">
              <a:lnSpc>
                <a:spcPct val="109583"/>
              </a:lnSpc>
              <a:spcBef>
                <a:spcPts val="195"/>
              </a:spcBef>
            </a:pP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产生震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动，刹车器与刹车盘接触不良，刹车不平稳。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39"/>
              </a:lnSpc>
            </a:pPr>
            <a:endParaRPr lang="en-US" dirty="0" smtClean="0"/>
          </a:p>
          <a:p>
            <a:pPr marL="0">
              <a:lnSpc>
                <a:spcPct val="109583"/>
              </a:lnSpc>
            </a:pPr>
            <a:r>
              <a:rPr lang="zh-CN" altLang="en-US" sz="1800" b="1" dirty="0">
                <a:solidFill>
                  <a:srgbClr val="000000"/>
                </a:solidFill>
                <a:latin typeface="微软雅黑"/>
                <a:ea typeface="微软雅黑"/>
              </a:rPr>
              <a:t>3</a:t>
            </a:r>
            <a:r>
              <a:rPr lang="zh-CN" altLang="en-US" sz="1800" spc="-5" b="1" dirty="0">
                <a:solidFill>
                  <a:srgbClr val="000000"/>
                </a:solidFill>
                <a:latin typeface="微软雅黑"/>
                <a:ea typeface="微软雅黑"/>
              </a:rPr>
              <a:t>、中心</a:t>
            </a:r>
            <a:r>
              <a:rPr lang="zh-CN" altLang="en-US" sz="1800" b="1" dirty="0">
                <a:solidFill>
                  <a:srgbClr val="000000"/>
                </a:solidFill>
                <a:latin typeface="微软雅黑"/>
                <a:ea typeface="微软雅黑"/>
              </a:rPr>
              <a:t>孔大倒角，安装深度，安装内圆直径</a:t>
            </a:r>
          </a:p>
          <a:p>
            <a:pPr>
              <a:lnSpc>
                <a:spcPts val="425"/>
              </a:lnSpc>
            </a:pPr>
            <a:endParaRPr lang="en-US" dirty="0" smtClean="0"/>
          </a:p>
          <a:p>
            <a:pPr hangingPunct="0" marL="0">
              <a:lnSpc>
                <a:spcPct val="119583"/>
              </a:lnSpc>
            </a:pP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此三项指标直接影响刹车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盘安装质量，大倒角过小与汽车轴上的圆弧相切，刹车盘法兰面与汽</a:t>
            </a: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车轴法兰表面不相靠，不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能连为一体，影响刹车盘刹车刚性；安装深度尺寸不合适，刹车盘在</a:t>
            </a: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工作时与刹车器单边接触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，影响刹车盘的是刹车性能，安装内圆直径小，因有的车具有内刹功</a:t>
            </a: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能会导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致装不上车。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Picture 286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520" y="121920"/>
            <a:ext cx="8717280" cy="6736080"/>
          </a:xfrm>
          <a:prstGeom prst="rect">
            <a:avLst/>
          </a:prstGeom>
        </p:spPr>
      </p:pic>
      <p:sp>
        <p:nvSpPr>
          <p:cNvPr id="286" name="Freeform 286"> 
				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8" name="Picture 288">
					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" y="312420"/>
            <a:ext cx="1440180" cy="1432560"/>
          </a:xfrm>
          <a:prstGeom prst="rect">
            <a:avLst/>
          </a:prstGeom>
        </p:spPr>
      </p:pic>
      <p:sp>
        <p:nvSpPr>
          <p:cNvPr id="288" name="Freeform 288"> 
				</p:cNvPr>
          <p:cNvSpPr/>
          <p:nvPr/>
        </p:nvSpPr>
        <p:spPr>
          <a:xfrm>
            <a:off x="1416050" y="1987550"/>
            <a:ext cx="273050" cy="590550"/>
          </a:xfrm>
          <a:custGeom>
            <a:avLst/>
            <a:gdLst>
              <a:gd name="connsiteX0" fmla="*/ 10413 w 273050"/>
              <a:gd name="connsiteY0" fmla="*/ 16510 h 590550"/>
              <a:gd name="connsiteX1" fmla="*/ 283210 w 273050"/>
              <a:gd name="connsiteY1" fmla="*/ 16510 h 590550"/>
              <a:gd name="connsiteX2" fmla="*/ 283210 w 273050"/>
              <a:gd name="connsiteY2" fmla="*/ 597154 h 590550"/>
              <a:gd name="connsiteX3" fmla="*/ 10413 w 273050"/>
              <a:gd name="connsiteY3" fmla="*/ 597154 h 590550"/>
              <a:gd name="connsiteX4" fmla="*/ 10413 w 273050"/>
              <a:gd name="connsiteY4" fmla="*/ 1651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050" h="590550">
                <a:moveTo>
                  <a:pt x="10413" y="16510"/>
                </a:moveTo>
                <a:lnTo>
                  <a:pt x="283210" y="16510"/>
                </a:lnTo>
                <a:lnTo>
                  <a:pt x="283210" y="597154"/>
                </a:lnTo>
                <a:lnTo>
                  <a:pt x="10413" y="597154"/>
                </a:lnTo>
                <a:lnTo>
                  <a:pt x="10413" y="16510"/>
                </a:lnTo>
                <a:close/>
              </a:path>
            </a:pathLst>
          </a:custGeom>
          <a:solidFill>
            <a:srgbClr val="00ae4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Freeform 289"> 
				</p:cNvPr>
          <p:cNvSpPr/>
          <p:nvPr/>
        </p:nvSpPr>
        <p:spPr>
          <a:xfrm>
            <a:off x="1416050" y="2940050"/>
            <a:ext cx="273050" cy="590550"/>
          </a:xfrm>
          <a:custGeom>
            <a:avLst/>
            <a:gdLst>
              <a:gd name="connsiteX0" fmla="*/ 10413 w 273050"/>
              <a:gd name="connsiteY0" fmla="*/ 11938 h 590550"/>
              <a:gd name="connsiteX1" fmla="*/ 283210 w 273050"/>
              <a:gd name="connsiteY1" fmla="*/ 11938 h 590550"/>
              <a:gd name="connsiteX2" fmla="*/ 283210 w 273050"/>
              <a:gd name="connsiteY2" fmla="*/ 592582 h 590550"/>
              <a:gd name="connsiteX3" fmla="*/ 10413 w 273050"/>
              <a:gd name="connsiteY3" fmla="*/ 592582 h 590550"/>
              <a:gd name="connsiteX4" fmla="*/ 10413 w 273050"/>
              <a:gd name="connsiteY4" fmla="*/ 11938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050" h="590550">
                <a:moveTo>
                  <a:pt x="10413" y="11938"/>
                </a:moveTo>
                <a:lnTo>
                  <a:pt x="283210" y="11938"/>
                </a:lnTo>
                <a:lnTo>
                  <a:pt x="283210" y="592582"/>
                </a:lnTo>
                <a:lnTo>
                  <a:pt x="10413" y="592582"/>
                </a:lnTo>
                <a:lnTo>
                  <a:pt x="10413" y="11938"/>
                </a:lnTo>
                <a:close/>
              </a:path>
            </a:pathLst>
          </a:custGeom>
          <a:solidFill>
            <a:srgbClr val="feb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Freeform 290"> 
				</p:cNvPr>
          <p:cNvSpPr/>
          <p:nvPr/>
        </p:nvSpPr>
        <p:spPr>
          <a:xfrm>
            <a:off x="1416050" y="3892550"/>
            <a:ext cx="273050" cy="946150"/>
          </a:xfrm>
          <a:custGeom>
            <a:avLst/>
            <a:gdLst>
              <a:gd name="connsiteX0" fmla="*/ 10413 w 273050"/>
              <a:gd name="connsiteY0" fmla="*/ 7365 h 946150"/>
              <a:gd name="connsiteX1" fmla="*/ 283210 w 273050"/>
              <a:gd name="connsiteY1" fmla="*/ 7365 h 946150"/>
              <a:gd name="connsiteX2" fmla="*/ 283210 w 273050"/>
              <a:gd name="connsiteY2" fmla="*/ 949197 h 946150"/>
              <a:gd name="connsiteX3" fmla="*/ 10413 w 273050"/>
              <a:gd name="connsiteY3" fmla="*/ 949197 h 946150"/>
              <a:gd name="connsiteX4" fmla="*/ 10413 w 273050"/>
              <a:gd name="connsiteY4" fmla="*/ 7365 h 94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050" h="946150">
                <a:moveTo>
                  <a:pt x="10413" y="7365"/>
                </a:moveTo>
                <a:lnTo>
                  <a:pt x="283210" y="7365"/>
                </a:lnTo>
                <a:lnTo>
                  <a:pt x="283210" y="949197"/>
                </a:lnTo>
                <a:lnTo>
                  <a:pt x="10413" y="949197"/>
                </a:lnTo>
                <a:lnTo>
                  <a:pt x="10413" y="7365"/>
                </a:lnTo>
                <a:close/>
              </a:path>
            </a:pathLst>
          </a:custGeom>
          <a:solidFill>
            <a:srgbClr val="00abe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Freeform 291"> 
				</p:cNvPr>
          <p:cNvSpPr/>
          <p:nvPr/>
        </p:nvSpPr>
        <p:spPr>
          <a:xfrm>
            <a:off x="1416050" y="5200650"/>
            <a:ext cx="273050" cy="603250"/>
          </a:xfrm>
          <a:custGeom>
            <a:avLst/>
            <a:gdLst>
              <a:gd name="connsiteX0" fmla="*/ 8889 w 273050"/>
              <a:gd name="connsiteY0" fmla="*/ 8382 h 603250"/>
              <a:gd name="connsiteX1" fmla="*/ 283210 w 273050"/>
              <a:gd name="connsiteY1" fmla="*/ 8382 h 603250"/>
              <a:gd name="connsiteX2" fmla="*/ 283210 w 273050"/>
              <a:gd name="connsiteY2" fmla="*/ 613409 h 603250"/>
              <a:gd name="connsiteX3" fmla="*/ 8889 w 273050"/>
              <a:gd name="connsiteY3" fmla="*/ 613409 h 603250"/>
              <a:gd name="connsiteX4" fmla="*/ 8889 w 273050"/>
              <a:gd name="connsiteY4" fmla="*/ 8382 h 60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050" h="603250">
                <a:moveTo>
                  <a:pt x="8889" y="8382"/>
                </a:moveTo>
                <a:lnTo>
                  <a:pt x="283210" y="8382"/>
                </a:lnTo>
                <a:lnTo>
                  <a:pt x="283210" y="613409"/>
                </a:lnTo>
                <a:lnTo>
                  <a:pt x="8889" y="613409"/>
                </a:lnTo>
                <a:lnTo>
                  <a:pt x="8889" y="8382"/>
                </a:lnTo>
                <a:close/>
              </a:path>
            </a:pathLst>
          </a:custGeom>
          <a:solidFill>
            <a:srgbClr val="fe7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TextBox 292"/>
          <p:cNvSpPr txBox="1"/>
          <p:nvPr/>
        </p:nvSpPr>
        <p:spPr>
          <a:xfrm>
            <a:off x="1518691" y="551150"/>
            <a:ext cx="9727793" cy="52648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</a:pPr>
            <a:r>
              <a:rPr lang="zh-CN" altLang="en-US" sz="3200" spc="-5" b="1" dirty="0">
                <a:solidFill>
                  <a:srgbClr val="fe7c00"/>
                </a:solidFill>
                <a:latin typeface="微软雅黑"/>
                <a:ea typeface="微软雅黑"/>
              </a:rPr>
              <a:t>刹车</a:t>
            </a:r>
            <a:r>
              <a:rPr lang="zh-CN" altLang="en-US" sz="3200" b="1" dirty="0">
                <a:solidFill>
                  <a:srgbClr val="fe7c00"/>
                </a:solidFill>
                <a:latin typeface="微软雅黑"/>
                <a:ea typeface="微软雅黑"/>
              </a:rPr>
              <a:t>盘磨合的常见问题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64"/>
              </a:lnSpc>
            </a:pPr>
            <a:endParaRPr lang="en-US" dirty="0" smtClean="0"/>
          </a:p>
          <a:p>
            <a:pPr hangingPunct="0" marL="332968"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刚更换刹车盘，需要进行磨合，以将刹车盘表面的油渍和涂层去掉，方法是用低于</a:t>
            </a:r>
            <a:r>
              <a:rPr lang="zh-CN" altLang="en-US" sz="1600" spc="85" dirty="0">
                <a:solidFill>
                  <a:srgbClr val="000000"/>
                </a:solidFill>
                <a:latin typeface="微软雅黑"/>
                <a:ea typeface="微软雅黑"/>
              </a:rPr>
              <a:t>30</a:t>
            </a:r>
            <a:r>
              <a:rPr lang="zh-CN" altLang="en-US" sz="1600" spc="10" dirty="0">
                <a:solidFill>
                  <a:srgbClr val="000000"/>
                </a:solidFill>
                <a:latin typeface="微软雅黑"/>
                <a:ea typeface="微软雅黑"/>
              </a:rPr>
              <a:t>迈的</a:t>
            </a:r>
            <a:r>
              <a:rPr lang="zh-CN" altLang="en-US" sz="1600" spc="5" dirty="0">
                <a:solidFill>
                  <a:srgbClr val="000000"/>
                </a:solidFill>
                <a:latin typeface="微软雅黑"/>
                <a:ea typeface="微软雅黑"/>
              </a:rPr>
              <a:t>速度行驶，轻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点刹车，刹车面上的油渍会被消除，然后用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100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码左右的速度行驶</a:t>
            </a:r>
            <a:r>
              <a:rPr lang="zh-CN" altLang="en-US" sz="1600" spc="-5" dirty="0">
                <a:solidFill>
                  <a:srgbClr val="000000"/>
                </a:solidFill>
                <a:latin typeface="微软雅黑"/>
                <a:cs typeface="微软雅黑"/>
              </a:rPr>
              <a:t> 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，检查制动系统的配合情况；</a:t>
            </a:r>
          </a:p>
          <a:p>
            <a:pPr>
              <a:lnSpc>
                <a:spcPts val="1679"/>
              </a:lnSpc>
            </a:pPr>
            <a:endParaRPr lang="en-US" dirty="0" smtClean="0"/>
          </a:p>
          <a:p>
            <a:pPr marL="0" indent="332333">
              <a:lnSpc>
                <a:spcPct val="109583"/>
              </a:lnSpc>
            </a:pPr>
            <a:r>
              <a:rPr lang="zh-CN" altLang="en-US" sz="1600" spc="15" dirty="0">
                <a:solidFill>
                  <a:srgbClr val="000000"/>
                </a:solidFill>
                <a:latin typeface="微软雅黑"/>
                <a:ea typeface="微软雅黑"/>
              </a:rPr>
              <a:t>使用过程中务必尽量减少急刹车次数，防</a:t>
            </a:r>
            <a:r>
              <a:rPr lang="zh-CN" altLang="en-US" sz="1600" spc="10" dirty="0">
                <a:solidFill>
                  <a:srgbClr val="000000"/>
                </a:solidFill>
                <a:latin typeface="微软雅黑"/>
                <a:ea typeface="微软雅黑"/>
              </a:rPr>
              <a:t>止因为急刹车造成盘片温度急剧上升，产生热衰退甚至造成产</a:t>
            </a:r>
          </a:p>
          <a:p>
            <a:pPr>
              <a:lnSpc>
                <a:spcPts val="775"/>
              </a:lnSpc>
            </a:pPr>
            <a:endParaRPr lang="en-US" dirty="0" smtClean="0"/>
          </a:p>
          <a:p>
            <a:pPr marL="0" indent="332333">
              <a:lnSpc>
                <a:spcPct val="109583"/>
              </a:lnSpc>
            </a:pP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生烧结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点，造成刹车效果减弱和抖动；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55"/>
              </a:lnSpc>
            </a:pPr>
            <a:endParaRPr lang="en-US" dirty="0" smtClean="0"/>
          </a:p>
          <a:p>
            <a:pPr hangingPunct="0" marL="332968"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长时间停车不用时刹车面会产生红锈，这种情况不会影响刹车盘的性能，只需低速行驶踩刹车大约</a:t>
            </a:r>
            <a:r>
              <a:rPr lang="zh-CN" altLang="en-US" sz="1600" spc="-25" dirty="0">
                <a:solidFill>
                  <a:srgbClr val="000000"/>
                </a:solidFill>
                <a:latin typeface="微软雅黑"/>
                <a:ea typeface="微软雅黑"/>
              </a:rPr>
              <a:t>60</a:t>
            </a: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次，</a:t>
            </a:r>
            <a:r>
              <a:rPr lang="zh-CN" altLang="en-US" sz="1600" spc="15" dirty="0">
                <a:solidFill>
                  <a:srgbClr val="000000"/>
                </a:solidFill>
                <a:latin typeface="微软雅黑"/>
                <a:ea typeface="微软雅黑"/>
              </a:rPr>
              <a:t>红锈会自然脱落；如果刹车面上出现黑锈，这种</a:t>
            </a:r>
            <a:r>
              <a:rPr lang="zh-CN" altLang="en-US" sz="1600" spc="10" dirty="0">
                <a:solidFill>
                  <a:srgbClr val="000000"/>
                </a:solidFill>
                <a:latin typeface="微软雅黑"/>
                <a:ea typeface="微软雅黑"/>
              </a:rPr>
              <a:t>锈比较顽固，会使刹车盘出现厚度差，如果踩刹车后不</a:t>
            </a: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能磨损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去掉，建议将刹车盘进行更换，防止关键时刻制动力不足；</a:t>
            </a:r>
          </a:p>
          <a:p>
            <a:pPr>
              <a:lnSpc>
                <a:spcPts val="1750"/>
              </a:lnSpc>
            </a:pPr>
            <a:endParaRPr lang="en-US" dirty="0" smtClean="0"/>
          </a:p>
          <a:p>
            <a:pPr marL="0" indent="332333">
              <a:lnSpc>
                <a:spcPct val="109583"/>
              </a:lnSpc>
            </a:pPr>
            <a:r>
              <a:rPr lang="zh-CN" altLang="en-US" sz="1600" spc="15" dirty="0">
                <a:solidFill>
                  <a:srgbClr val="000000"/>
                </a:solidFill>
                <a:latin typeface="微软雅黑"/>
                <a:ea typeface="微软雅黑"/>
              </a:rPr>
              <a:t>刹车盘是重要的安全部件，建议经常检</a:t>
            </a:r>
            <a:r>
              <a:rPr lang="zh-CN" altLang="en-US" sz="1600" spc="10" dirty="0">
                <a:solidFill>
                  <a:srgbClr val="000000"/>
                </a:solidFill>
                <a:latin typeface="微软雅黑"/>
                <a:ea typeface="微软雅黑"/>
              </a:rPr>
              <a:t>查制动系统的工作情况，若出现磨偏、变形、烧结等情况，建议</a:t>
            </a:r>
          </a:p>
          <a:p>
            <a:pPr>
              <a:lnSpc>
                <a:spcPts val="775"/>
              </a:lnSpc>
            </a:pPr>
            <a:endParaRPr lang="en-US" dirty="0" smtClean="0"/>
          </a:p>
          <a:p>
            <a:pPr marL="0" indent="332333">
              <a:lnSpc>
                <a:spcPct val="109583"/>
              </a:lnSpc>
            </a:pPr>
            <a:r>
              <a:rPr lang="zh-CN" altLang="en-US" sz="1600" spc="-10" dirty="0">
                <a:solidFill>
                  <a:srgbClr val="000000"/>
                </a:solidFill>
                <a:latin typeface="微软雅黑"/>
                <a:ea typeface="微软雅黑"/>
              </a:rPr>
              <a:t>马上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更换。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Picture 294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620" y="0"/>
            <a:ext cx="9136380" cy="6858000"/>
          </a:xfrm>
          <a:prstGeom prst="rect">
            <a:avLst/>
          </a:prstGeom>
        </p:spPr>
      </p:pic>
      <p:sp>
        <p:nvSpPr>
          <p:cNvPr id="294" name="Freeform 294"> 
				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6" name="Picture 296">
					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" y="312420"/>
            <a:ext cx="1440180" cy="1432560"/>
          </a:xfrm>
          <a:prstGeom prst="rect">
            <a:avLst/>
          </a:prstGeom>
        </p:spPr>
      </p:pic>
      <p:sp>
        <p:nvSpPr>
          <p:cNvPr id="296" name="TextBox 296"/>
          <p:cNvSpPr txBox="1"/>
          <p:nvPr/>
        </p:nvSpPr>
        <p:spPr>
          <a:xfrm>
            <a:off x="1518691" y="551150"/>
            <a:ext cx="6892518" cy="43283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</a:pPr>
            <a:r>
              <a:rPr lang="zh-CN" altLang="en-US" sz="3200" spc="-5" b="1" dirty="0">
                <a:solidFill>
                  <a:srgbClr val="fe7c00"/>
                </a:solidFill>
                <a:latin typeface="微软雅黑"/>
                <a:ea typeface="微软雅黑"/>
              </a:rPr>
              <a:t>刹车</a:t>
            </a:r>
            <a:r>
              <a:rPr lang="zh-CN" altLang="en-US" sz="3200" b="1" dirty="0">
                <a:solidFill>
                  <a:srgbClr val="fe7c00"/>
                </a:solidFill>
                <a:latin typeface="微软雅黑"/>
                <a:ea typeface="微软雅黑"/>
              </a:rPr>
              <a:t>盘安装常见问题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75"/>
              </a:lnSpc>
            </a:pPr>
            <a:endParaRPr lang="en-US" dirty="0" smtClean="0"/>
          </a:p>
          <a:p>
            <a:pPr marL="0">
              <a:lnSpc>
                <a:spcPct val="109583"/>
              </a:lnSpc>
            </a:pPr>
            <a:r>
              <a:rPr lang="zh-CN" altLang="en-US" sz="1800" spc="-5" b="1" dirty="0">
                <a:solidFill>
                  <a:srgbClr val="000000"/>
                </a:solidFill>
                <a:latin typeface="微软雅黑"/>
                <a:ea typeface="微软雅黑"/>
              </a:rPr>
              <a:t>刹车</a:t>
            </a:r>
            <a:r>
              <a:rPr lang="zh-CN" altLang="en-US" sz="1800" b="1" dirty="0">
                <a:solidFill>
                  <a:srgbClr val="000000"/>
                </a:solidFill>
                <a:latin typeface="微软雅黑"/>
                <a:ea typeface="微软雅黑"/>
              </a:rPr>
              <a:t>盘安装需要注意的一些常见问题：</a:t>
            </a:r>
          </a:p>
          <a:p>
            <a:pPr>
              <a:lnSpc>
                <a:spcPts val="1910"/>
              </a:lnSpc>
            </a:pPr>
            <a:endParaRPr lang="en-US" dirty="0" smtClean="0"/>
          </a:p>
          <a:p>
            <a:pPr marL="0">
              <a:lnSpc>
                <a:spcPct val="109583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1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、</a:t>
            </a: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安装前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要将制动盘轴头安装法兰盘清理去锈，防止跳动不合格引起抖动；</a:t>
            </a:r>
          </a:p>
          <a:p>
            <a:pPr>
              <a:lnSpc>
                <a:spcPts val="1879"/>
              </a:lnSpc>
            </a:pPr>
            <a:endParaRPr lang="en-US" dirty="0" smtClean="0"/>
          </a:p>
          <a:p>
            <a:pPr marL="0">
              <a:lnSpc>
                <a:spcPct val="109583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2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、</a:t>
            </a: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对刹车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盘表面的防锈油和涂层进行清理，防止刹车打滑；</a:t>
            </a:r>
          </a:p>
          <a:p>
            <a:pPr>
              <a:lnSpc>
                <a:spcPts val="1979"/>
              </a:lnSpc>
            </a:pPr>
            <a:endParaRPr lang="en-US" dirty="0" smtClean="0"/>
          </a:p>
          <a:p>
            <a:pPr hangingPunct="0" marL="0">
              <a:lnSpc>
                <a:spcPct val="139583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3</a:t>
            </a: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、</a:t>
            </a: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安装后打一下表，测一下跳动及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DTV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是否合格，跳动的标准值为</a:t>
            </a: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0.1mm</a:t>
            </a: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，</a:t>
            </a: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为了减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轻刹车抖动情况，将刹车盘跳动量尽量减少是最好的方法；</a:t>
            </a:r>
          </a:p>
          <a:p>
            <a:pPr>
              <a:lnSpc>
                <a:spcPts val="964"/>
              </a:lnSpc>
            </a:pPr>
            <a:endParaRPr lang="en-US" dirty="0" smtClean="0"/>
          </a:p>
          <a:p>
            <a:pPr marL="0">
              <a:lnSpc>
                <a:spcPct val="109583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4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、</a:t>
            </a: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建议更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换刹车盘的时候同时更换刹车片。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Picture 298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6880"/>
            <a:ext cx="12192000" cy="3680460"/>
          </a:xfrm>
          <a:prstGeom prst="rect">
            <a:avLst/>
          </a:prstGeom>
        </p:spPr>
      </p:pic>
      <p:sp>
        <p:nvSpPr>
          <p:cNvPr id="298" name="TextBox 298"/>
          <p:cNvSpPr txBox="1"/>
          <p:nvPr/>
        </p:nvSpPr>
        <p:spPr>
          <a:xfrm>
            <a:off x="10449559" y="6462672"/>
            <a:ext cx="1506855" cy="1663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9166"/>
              </a:lnSpc>
            </a:pPr>
            <a:r>
              <a:rPr lang="zh-CN" altLang="en-US" sz="1000" dirty="0">
                <a:solidFill>
                  <a:srgbClr val="bdbdbd"/>
                </a:solidFill>
                <a:latin typeface="微软雅黑"/>
                <a:ea typeface="微软雅黑"/>
              </a:rPr>
              <a:t>2019.11.1</a:t>
            </a:r>
            <a:r>
              <a:rPr lang="zh-CN" altLang="en-US" sz="1000" dirty="0">
                <a:solidFill>
                  <a:srgbClr val="bdbdbd"/>
                </a:solidFill>
                <a:latin typeface="微软雅黑"/>
                <a:cs typeface="微软雅黑"/>
              </a:rPr>
              <a:t> </a:t>
            </a:r>
            <a:r>
              <a:rPr lang="zh-CN" altLang="en-US" sz="1000" spc="-5" dirty="0">
                <a:solidFill>
                  <a:srgbClr val="bdbdbd"/>
                </a:solidFill>
                <a:latin typeface="微软雅黑"/>
                <a:ea typeface="微软雅黑"/>
              </a:rPr>
              <a:t>玛速玛企划部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1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0260"/>
            <a:ext cx="12192000" cy="30175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2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TextBox 32"/>
          <p:cNvSpPr txBox="1"/>
          <p:nvPr/>
        </p:nvSpPr>
        <p:spPr>
          <a:xfrm>
            <a:off x="1518691" y="551150"/>
            <a:ext cx="3264534" cy="54148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</a:pPr>
            <a:r>
              <a:rPr lang="zh-CN" altLang="en-US" sz="3200" spc="-5" b="1" dirty="0">
                <a:solidFill>
                  <a:srgbClr val="fe7c00"/>
                </a:solidFill>
                <a:latin typeface="微软雅黑"/>
                <a:ea typeface="微软雅黑"/>
              </a:rPr>
              <a:t>玛速</a:t>
            </a:r>
            <a:r>
              <a:rPr lang="zh-CN" altLang="en-US" sz="3200" b="1" dirty="0">
                <a:solidFill>
                  <a:srgbClr val="fe7c00"/>
                </a:solidFill>
                <a:latin typeface="微软雅黑"/>
                <a:ea typeface="微软雅黑"/>
              </a:rPr>
              <a:t>玛刹车片展示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55"/>
              </a:lnSpc>
            </a:pPr>
            <a:endParaRPr lang="en-US" dirty="0" smtClean="0"/>
          </a:p>
          <a:p>
            <a:pPr marL="0" indent="938123">
              <a:lnSpc>
                <a:spcPct val="109583"/>
              </a:lnSpc>
            </a:pPr>
            <a:r>
              <a:rPr lang="zh-CN" altLang="en-US" sz="2400" spc="-5" b="1" dirty="0">
                <a:solidFill>
                  <a:srgbClr val="000000"/>
                </a:solidFill>
                <a:latin typeface="微软雅黑"/>
                <a:ea typeface="微软雅黑"/>
              </a:rPr>
              <a:t>前刹</a:t>
            </a:r>
            <a:r>
              <a:rPr lang="zh-CN" altLang="en-US" sz="2400" b="1" dirty="0">
                <a:solidFill>
                  <a:srgbClr val="000000"/>
                </a:solidFill>
                <a:latin typeface="微软雅黑"/>
                <a:ea typeface="微软雅黑"/>
              </a:rPr>
              <a:t>车片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8413750" y="5565209"/>
            <a:ext cx="1231900" cy="4008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9583"/>
              </a:lnSpc>
            </a:pPr>
            <a:r>
              <a:rPr lang="zh-CN" altLang="en-US" sz="2400" spc="-5" b="1" dirty="0">
                <a:solidFill>
                  <a:srgbClr val="000000"/>
                </a:solidFill>
                <a:latin typeface="微软雅黑"/>
                <a:ea typeface="微软雅黑"/>
              </a:rPr>
              <a:t>后刹</a:t>
            </a:r>
            <a:r>
              <a:rPr lang="zh-CN" altLang="en-US" sz="2400" b="1" dirty="0">
                <a:solidFill>
                  <a:srgbClr val="000000"/>
                </a:solidFill>
                <a:latin typeface="微软雅黑"/>
                <a:ea typeface="微软雅黑"/>
              </a:rPr>
              <a:t>车片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4"> 
				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6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" y="0"/>
            <a:ext cx="12092940" cy="6858000"/>
          </a:xfrm>
          <a:prstGeom prst="rect">
            <a:avLst/>
          </a:prstGeom>
        </p:spPr>
      </p:pic>
      <p:sp>
        <p:nvSpPr>
          <p:cNvPr id="36" name="TextBox 36"/>
          <p:cNvSpPr txBox="1"/>
          <p:nvPr/>
        </p:nvSpPr>
        <p:spPr>
          <a:xfrm>
            <a:off x="1358264" y="551150"/>
            <a:ext cx="9562465" cy="14594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60426">
              <a:lnSpc>
                <a:spcPct val="110000"/>
              </a:lnSpc>
            </a:pPr>
            <a:r>
              <a:rPr lang="zh-CN" altLang="en-US" sz="3200" spc="-5" b="1" dirty="0">
                <a:solidFill>
                  <a:srgbClr val="fe7c00"/>
                </a:solidFill>
                <a:latin typeface="微软雅黑"/>
                <a:ea typeface="微软雅黑"/>
              </a:rPr>
              <a:t>刹车</a:t>
            </a:r>
            <a:r>
              <a:rPr lang="zh-CN" altLang="en-US" sz="3200" b="1" dirty="0">
                <a:solidFill>
                  <a:srgbClr val="fe7c00"/>
                </a:solidFill>
                <a:latin typeface="微软雅黑"/>
                <a:ea typeface="微软雅黑"/>
              </a:rPr>
              <a:t>系统工作原理及组成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8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踩下制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动踏板时，制动总泵活塞运动，在制动回路中产生压力，制动液将压力传导到制动分泵，活塞推动</a:t>
            </a:r>
          </a:p>
          <a:p>
            <a:pPr marL="0">
              <a:lnSpc>
                <a:spcPct val="100000"/>
              </a:lnSpc>
            </a:pP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制动片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，使刹车盘片产生摩擦，利用摩擦来吸收或传递动能从而达到减速制动（或者停车）从而产生制动。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240404" y="2342174"/>
            <a:ext cx="6790690" cy="4907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201250"/>
              </a:lnSpc>
              <a:tabLst>
                <a:tab pos="1195070" algn="l"/>
                <a:tab pos="5851525" algn="l"/>
              </a:tabLst>
            </a:pPr>
            <a:r>
              <a:rPr lang="zh-CN" altLang="en-US" sz="1600" spc="-5" b="1" dirty="0">
                <a:solidFill>
                  <a:srgbClr val="000000"/>
                </a:solidFill>
                <a:latin typeface="微软雅黑"/>
                <a:ea typeface="微软雅黑"/>
              </a:rPr>
              <a:t>刹车钳	</a:t>
            </a:r>
            <a:r>
              <a:rPr lang="zh-CN" altLang="en-US" sz="1600" spc="-5" b="1" dirty="0">
                <a:solidFill>
                  <a:srgbClr val="000000"/>
                </a:solidFill>
                <a:latin typeface="微软雅黑"/>
                <a:ea typeface="微软雅黑"/>
              </a:rPr>
              <a:t>制动摩擦片	</a:t>
            </a:r>
            <a:r>
              <a:rPr lang="zh-CN" altLang="en-US" sz="1600" spc="-15" b="1" dirty="0">
                <a:solidFill>
                  <a:srgbClr val="000000"/>
                </a:solidFill>
                <a:latin typeface="微软雅黑"/>
                <a:ea typeface="微软雅黑"/>
              </a:rPr>
              <a:t>制动总泵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948304" y="3215934"/>
            <a:ext cx="6411595" cy="5151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211249"/>
              </a:lnSpc>
              <a:tabLst>
                <a:tab pos="4234814" algn="l"/>
                <a:tab pos="5878829" algn="l"/>
              </a:tabLst>
            </a:pPr>
            <a:r>
              <a:rPr lang="zh-CN" altLang="en-US" sz="1600" spc="-5" b="1" dirty="0">
                <a:solidFill>
                  <a:srgbClr val="000000"/>
                </a:solidFill>
                <a:latin typeface="微软雅黑"/>
                <a:ea typeface="微软雅黑"/>
              </a:rPr>
              <a:t>液压油	</a:t>
            </a:r>
            <a:r>
              <a:rPr lang="zh-CN" altLang="en-US" sz="1600" spc="-5" b="1" dirty="0">
                <a:solidFill>
                  <a:srgbClr val="000000"/>
                </a:solidFill>
                <a:latin typeface="微软雅黑"/>
                <a:ea typeface="微软雅黑"/>
              </a:rPr>
              <a:t>刹车片钳	</a:t>
            </a:r>
            <a:r>
              <a:rPr lang="zh-CN" altLang="en-US" sz="1600" spc="-25" b="1" dirty="0">
                <a:solidFill>
                  <a:srgbClr val="000000"/>
                </a:solidFill>
                <a:latin typeface="微软雅黑"/>
                <a:ea typeface="微软雅黑"/>
              </a:rPr>
              <a:t>油管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725545" y="3905544"/>
            <a:ext cx="621665" cy="11168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9583"/>
              </a:lnSpc>
            </a:pPr>
            <a:r>
              <a:rPr lang="zh-CN" altLang="en-US" sz="1600" spc="-10" b="1" dirty="0">
                <a:solidFill>
                  <a:srgbClr val="000000"/>
                </a:solidFill>
                <a:latin typeface="微软雅黑"/>
                <a:ea typeface="微软雅黑"/>
              </a:rPr>
              <a:t>活塞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85"/>
              </a:lnSpc>
            </a:pPr>
            <a:endParaRPr lang="en-US" dirty="0" smtClean="0"/>
          </a:p>
          <a:p>
            <a:pPr marL="0">
              <a:lnSpc>
                <a:spcPct val="109583"/>
              </a:lnSpc>
            </a:pPr>
            <a:r>
              <a:rPr lang="zh-CN" altLang="en-US" sz="1600" spc="-5" b="1" dirty="0">
                <a:solidFill>
                  <a:srgbClr val="000000"/>
                </a:solidFill>
                <a:latin typeface="微软雅黑"/>
                <a:ea typeface="微软雅黑"/>
              </a:rPr>
              <a:t>制动盘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787005" y="4866299"/>
            <a:ext cx="621665" cy="2672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9583"/>
              </a:lnSpc>
            </a:pPr>
            <a:r>
              <a:rPr lang="zh-CN" altLang="en-US" sz="1600" spc="-5" b="1" dirty="0">
                <a:solidFill>
                  <a:srgbClr val="000000"/>
                </a:solidFill>
                <a:latin typeface="微软雅黑"/>
                <a:ea typeface="微软雅黑"/>
              </a:rPr>
              <a:t>刹车盘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8885555" y="4003335"/>
            <a:ext cx="621665" cy="10190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39064">
              <a:lnSpc>
                <a:spcPct val="109583"/>
              </a:lnSpc>
            </a:pPr>
            <a:r>
              <a:rPr lang="zh-CN" altLang="en-US" sz="1600" spc="-10" b="1" dirty="0">
                <a:solidFill>
                  <a:srgbClr val="000000"/>
                </a:solidFill>
                <a:latin typeface="微软雅黑"/>
                <a:ea typeface="微软雅黑"/>
              </a:rPr>
              <a:t>活塞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14"/>
              </a:lnSpc>
            </a:pPr>
            <a:endParaRPr lang="en-US" dirty="0" smtClean="0"/>
          </a:p>
          <a:p>
            <a:pPr marL="0">
              <a:lnSpc>
                <a:spcPct val="109583"/>
              </a:lnSpc>
            </a:pPr>
            <a:r>
              <a:rPr lang="zh-CN" altLang="en-US" sz="1600" spc="-5" b="1" dirty="0">
                <a:solidFill>
                  <a:srgbClr val="000000"/>
                </a:solidFill>
                <a:latin typeface="微软雅黑"/>
                <a:ea typeface="微软雅黑"/>
              </a:rPr>
              <a:t>刹车片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038080" y="4586899"/>
            <a:ext cx="824865" cy="2672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9583"/>
              </a:lnSpc>
            </a:pPr>
            <a:r>
              <a:rPr lang="zh-CN" altLang="en-US" sz="1600" spc="-10" b="1" dirty="0">
                <a:solidFill>
                  <a:srgbClr val="000000"/>
                </a:solidFill>
                <a:latin typeface="微软雅黑"/>
                <a:ea typeface="微软雅黑"/>
              </a:rPr>
              <a:t>刹车</a:t>
            </a:r>
            <a:r>
              <a:rPr lang="zh-CN" altLang="en-US" sz="1600" b="1" dirty="0">
                <a:solidFill>
                  <a:srgbClr val="000000"/>
                </a:solidFill>
                <a:latin typeface="微软雅黑"/>
                <a:ea typeface="微软雅黑"/>
              </a:rPr>
              <a:t>踏板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358264" y="5506153"/>
            <a:ext cx="4335781" cy="4322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zh-CN" altLang="en-US" sz="1400" spc="20" dirty="0">
                <a:solidFill>
                  <a:srgbClr val="000000"/>
                </a:solidFill>
                <a:latin typeface="微软雅黑"/>
                <a:ea typeface="微软雅黑"/>
              </a:rPr>
              <a:t>盘式制动器主要通过施加在制动钳</a:t>
            </a:r>
            <a:r>
              <a:rPr lang="zh-CN" altLang="en-US" sz="1400" spc="15" dirty="0">
                <a:solidFill>
                  <a:srgbClr val="000000"/>
                </a:solidFill>
                <a:latin typeface="微软雅黑"/>
                <a:ea typeface="微软雅黑"/>
              </a:rPr>
              <a:t>上的压力，通过摩擦</a:t>
            </a:r>
          </a:p>
          <a:p>
            <a:pPr marL="0">
              <a:lnSpc>
                <a:spcPct val="100000"/>
              </a:lnSpc>
            </a:pPr>
            <a:r>
              <a:rPr lang="zh-CN" altLang="en-US" sz="1400" spc="-5" dirty="0">
                <a:solidFill>
                  <a:srgbClr val="000000"/>
                </a:solidFill>
                <a:latin typeface="微软雅黑"/>
                <a:ea typeface="微软雅黑"/>
              </a:rPr>
              <a:t>片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夹住旋转的制动盘。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6797675" y="5509843"/>
            <a:ext cx="4114162" cy="6474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 marL="0">
              <a:lnSpc>
                <a:spcPct val="100833"/>
              </a:lnSpc>
            </a:pPr>
            <a:r>
              <a:rPr lang="zh-CN" altLang="en-US" sz="1400" spc="5" dirty="0">
                <a:solidFill>
                  <a:srgbClr val="000000"/>
                </a:solidFill>
                <a:latin typeface="微软雅黑"/>
                <a:ea typeface="微软雅黑"/>
              </a:rPr>
              <a:t>当踩下刹车踏板时，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刹车总泵内的活塞会被推动，从</a:t>
            </a:r>
            <a:r>
              <a:rPr lang="zh-CN" altLang="en-US" sz="1400" spc="5" dirty="0">
                <a:solidFill>
                  <a:srgbClr val="000000"/>
                </a:solidFill>
                <a:latin typeface="微软雅黑"/>
                <a:ea typeface="微软雅黑"/>
              </a:rPr>
              <a:t>而在刹车油路中建立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压力，压力经由刹车油传送到刹</a:t>
            </a:r>
            <a:r>
              <a:rPr lang="zh-CN" altLang="en-US" sz="1400" spc="-5" dirty="0">
                <a:solidFill>
                  <a:srgbClr val="000000"/>
                </a:solidFill>
                <a:latin typeface="微软雅黑"/>
                <a:ea typeface="微软雅黑"/>
              </a:rPr>
              <a:t>车卡</a:t>
            </a: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钳的刹车分泵活塞，推动刹车片夹紧刹车盘。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45"> 
				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7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" y="0"/>
            <a:ext cx="12161520" cy="6858000"/>
          </a:xfrm>
          <a:prstGeom prst="rect">
            <a:avLst/>
          </a:prstGeom>
        </p:spPr>
      </p:pic>
      <p:sp>
        <p:nvSpPr>
          <p:cNvPr id="47" name="TextBox 47"/>
          <p:cNvSpPr txBox="1"/>
          <p:nvPr/>
        </p:nvSpPr>
        <p:spPr>
          <a:xfrm>
            <a:off x="1518691" y="551150"/>
            <a:ext cx="4598034" cy="5364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</a:pPr>
            <a:r>
              <a:rPr lang="zh-CN" altLang="en-US" sz="3200" spc="-5" b="1" dirty="0">
                <a:solidFill>
                  <a:srgbClr val="fe7c00"/>
                </a:solidFill>
                <a:latin typeface="微软雅黑"/>
                <a:ea typeface="微软雅黑"/>
              </a:rPr>
              <a:t>刹车</a:t>
            </a:r>
            <a:r>
              <a:rPr lang="zh-CN" altLang="en-US" sz="3200" b="1" dirty="0">
                <a:solidFill>
                  <a:srgbClr val="fe7c00"/>
                </a:solidFill>
                <a:latin typeface="微软雅黑"/>
                <a:ea typeface="微软雅黑"/>
              </a:rPr>
              <a:t>系统工作原理及组成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4181284" y="1598589"/>
            <a:ext cx="3308807" cy="2672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9583"/>
              </a:lnSpc>
              <a:tabLst>
                <a:tab pos="1116304" algn="l"/>
                <a:tab pos="2369642" algn="l"/>
              </a:tabLst>
            </a:pPr>
            <a:r>
              <a:rPr lang="zh-CN" altLang="en-US" sz="1600" spc="-5" b="1" dirty="0">
                <a:solidFill>
                  <a:srgbClr val="000000"/>
                </a:solidFill>
                <a:latin typeface="微软雅黑"/>
                <a:ea typeface="微软雅黑"/>
              </a:rPr>
              <a:t>杠杆总成	</a:t>
            </a:r>
            <a:r>
              <a:rPr lang="zh-CN" altLang="en-US" sz="1600" spc="-5" b="1" dirty="0">
                <a:solidFill>
                  <a:srgbClr val="000000"/>
                </a:solidFill>
                <a:latin typeface="微软雅黑"/>
                <a:ea typeface="微软雅黑"/>
              </a:rPr>
              <a:t>橡胶垫片	</a:t>
            </a:r>
            <a:r>
              <a:rPr lang="zh-CN" altLang="en-US" sz="1600" spc="-15" b="1" dirty="0">
                <a:solidFill>
                  <a:srgbClr val="000000"/>
                </a:solidFill>
                <a:latin typeface="微软雅黑"/>
                <a:ea typeface="微软雅黑"/>
              </a:rPr>
              <a:t>活塞总成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2944241" y="2017550"/>
            <a:ext cx="6783628" cy="306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25833"/>
              </a:lnSpc>
              <a:tabLst>
                <a:tab pos="6047663" algn="l"/>
              </a:tabLst>
            </a:pPr>
            <a:r>
              <a:rPr lang="zh-CN" altLang="en-US" sz="1600" spc="-5" b="1" dirty="0">
                <a:solidFill>
                  <a:srgbClr val="000000"/>
                </a:solidFill>
                <a:latin typeface="微软雅黑"/>
                <a:ea typeface="微软雅黑"/>
              </a:rPr>
              <a:t>半月轴承座	</a:t>
            </a:r>
            <a:r>
              <a:rPr lang="zh-CN" altLang="en-US" sz="1600" spc="-15" b="1" dirty="0">
                <a:solidFill>
                  <a:srgbClr val="000000"/>
                </a:solidFill>
                <a:latin typeface="微软雅黑"/>
                <a:ea typeface="微软雅黑"/>
              </a:rPr>
              <a:t>钳体桥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935479" y="2362482"/>
            <a:ext cx="3184969" cy="3820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56666"/>
              </a:lnSpc>
              <a:tabLst>
                <a:tab pos="2245804" algn="l"/>
              </a:tabLst>
            </a:pPr>
            <a:r>
              <a:rPr lang="zh-CN" altLang="en-US" sz="1600" spc="-5" b="1" dirty="0">
                <a:solidFill>
                  <a:srgbClr val="000000"/>
                </a:solidFill>
                <a:latin typeface="微软雅黑"/>
                <a:ea typeface="微软雅黑"/>
              </a:rPr>
              <a:t>钳体	</a:t>
            </a:r>
            <a:r>
              <a:rPr lang="zh-CN" altLang="en-US" sz="1600" spc="-15" b="1" dirty="0">
                <a:solidFill>
                  <a:srgbClr val="000000"/>
                </a:solidFill>
                <a:latin typeface="微软雅黑"/>
                <a:ea typeface="微软雅黑"/>
              </a:rPr>
              <a:t>半月轴承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159375" y="3457526"/>
            <a:ext cx="4696968" cy="572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234583"/>
              </a:lnSpc>
              <a:tabLst>
                <a:tab pos="990142" algn="l"/>
                <a:tab pos="3961003" algn="l"/>
              </a:tabLst>
            </a:pPr>
            <a:r>
              <a:rPr lang="zh-CN" altLang="en-US" sz="1600" spc="-5" b="1" dirty="0">
                <a:solidFill>
                  <a:srgbClr val="000000"/>
                </a:solidFill>
                <a:latin typeface="微软雅黑"/>
                <a:ea typeface="微软雅黑"/>
              </a:rPr>
              <a:t>圆柱销	</a:t>
            </a:r>
            <a:r>
              <a:rPr lang="zh-CN" altLang="en-US" sz="1600" spc="-5" b="1" dirty="0">
                <a:solidFill>
                  <a:srgbClr val="000000"/>
                </a:solidFill>
                <a:latin typeface="微软雅黑"/>
                <a:ea typeface="微软雅黑"/>
              </a:rPr>
              <a:t>手调总成	</a:t>
            </a:r>
            <a:r>
              <a:rPr lang="zh-CN" altLang="en-US" sz="1600" spc="-15" b="1" dirty="0">
                <a:solidFill>
                  <a:srgbClr val="000000"/>
                </a:solidFill>
                <a:latin typeface="微软雅黑"/>
                <a:ea typeface="微软雅黑"/>
              </a:rPr>
              <a:t>制动块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2887941" y="4064739"/>
            <a:ext cx="7794066" cy="445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82500"/>
              </a:lnSpc>
              <a:tabLst>
                <a:tab pos="7058100" algn="l"/>
              </a:tabLst>
            </a:pPr>
            <a:r>
              <a:rPr lang="zh-CN" altLang="en-US" sz="1600" spc="-5" b="1" dirty="0">
                <a:solidFill>
                  <a:srgbClr val="000000"/>
                </a:solidFill>
                <a:latin typeface="微软雅黑"/>
                <a:ea typeface="微软雅黑"/>
              </a:rPr>
              <a:t>手调座	</a:t>
            </a:r>
            <a:r>
              <a:rPr lang="zh-CN" altLang="en-US" sz="1600" spc="-15" b="1" dirty="0">
                <a:solidFill>
                  <a:srgbClr val="000000"/>
                </a:solidFill>
                <a:latin typeface="微软雅黑"/>
                <a:ea typeface="微软雅黑"/>
              </a:rPr>
              <a:t>滑销盖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2073160" y="4699498"/>
            <a:ext cx="939164" cy="2672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9583"/>
              </a:lnSpc>
            </a:pPr>
            <a:r>
              <a:rPr lang="zh-CN" altLang="en-US" sz="1600" spc="-10" b="1" dirty="0">
                <a:solidFill>
                  <a:srgbClr val="000000"/>
                </a:solidFill>
                <a:latin typeface="微软雅黑"/>
                <a:ea typeface="微软雅黑"/>
              </a:rPr>
              <a:t>滑销</a:t>
            </a:r>
            <a:r>
              <a:rPr lang="zh-CN" altLang="en-US" sz="1600" b="1" dirty="0">
                <a:solidFill>
                  <a:srgbClr val="000000"/>
                </a:solidFill>
                <a:latin typeface="微软雅黑"/>
                <a:ea typeface="微软雅黑"/>
              </a:rPr>
              <a:t>衬套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9336176" y="5223487"/>
            <a:ext cx="532765" cy="2672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9583"/>
              </a:lnSpc>
            </a:pPr>
            <a:r>
              <a:rPr lang="zh-CN" altLang="en-US" sz="1600" spc="-10" b="1" dirty="0">
                <a:solidFill>
                  <a:srgbClr val="000000"/>
                </a:solidFill>
                <a:latin typeface="微软雅黑"/>
                <a:ea typeface="微软雅黑"/>
              </a:rPr>
              <a:t>滑销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3492627" y="5528249"/>
            <a:ext cx="6033719" cy="714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292916"/>
              </a:lnSpc>
              <a:tabLst>
                <a:tab pos="1361795" algn="l"/>
                <a:tab pos="4687887" algn="l"/>
              </a:tabLst>
            </a:pPr>
            <a:r>
              <a:rPr lang="zh-CN" altLang="en-US" sz="1600" spc="-5" b="1" dirty="0">
                <a:solidFill>
                  <a:srgbClr val="000000"/>
                </a:solidFill>
                <a:latin typeface="微软雅黑"/>
                <a:ea typeface="微软雅黑"/>
              </a:rPr>
              <a:t>滑销盖	</a:t>
            </a:r>
            <a:r>
              <a:rPr lang="zh-CN" altLang="en-US" sz="1600" spc="-5" b="1" dirty="0">
                <a:solidFill>
                  <a:srgbClr val="000000"/>
                </a:solidFill>
                <a:latin typeface="微软雅黑"/>
                <a:ea typeface="微软雅黑"/>
              </a:rPr>
              <a:t>滑销	</a:t>
            </a:r>
            <a:r>
              <a:rPr lang="zh-CN" altLang="en-US" sz="1600" b="1" dirty="0">
                <a:solidFill>
                  <a:srgbClr val="000000"/>
                </a:solidFill>
                <a:latin typeface="微软雅黑"/>
                <a:ea typeface="微软雅黑"/>
              </a:rPr>
              <a:t>制动盘</a:t>
            </a:r>
            <a:r>
              <a:rPr lang="zh-CN" altLang="en-US" sz="1600" spc="40" b="1" dirty="0">
                <a:solidFill>
                  <a:srgbClr val="000000"/>
                </a:solidFill>
                <a:latin typeface="微软雅黑"/>
                <a:cs typeface="微软雅黑"/>
              </a:rPr>
              <a:t>   </a:t>
            </a:r>
            <a:r>
              <a:rPr lang="zh-CN" altLang="en-US" sz="1600" b="1" dirty="0">
                <a:solidFill>
                  <a:srgbClr val="000000"/>
                </a:solidFill>
                <a:latin typeface="微软雅黑"/>
                <a:ea typeface="微软雅黑"/>
              </a:rPr>
              <a:t>托架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7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379" y="0"/>
            <a:ext cx="8770620" cy="6858000"/>
          </a:xfrm>
          <a:prstGeom prst="rect">
            <a:avLst/>
          </a:prstGeom>
        </p:spPr>
      </p:pic>
      <p:sp>
        <p:nvSpPr>
          <p:cNvPr id="57" name="Freeform 57"> 
				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9">
					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" y="312420"/>
            <a:ext cx="1440180" cy="1432560"/>
          </a:xfrm>
          <a:prstGeom prst="rect">
            <a:avLst/>
          </a:prstGeom>
        </p:spPr>
      </p:pic>
      <p:sp>
        <p:nvSpPr>
          <p:cNvPr id="59" name="TextBox 59"/>
          <p:cNvSpPr txBox="1"/>
          <p:nvPr/>
        </p:nvSpPr>
        <p:spPr>
          <a:xfrm>
            <a:off x="1518691" y="551150"/>
            <a:ext cx="8450813" cy="48542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</a:pPr>
            <a:r>
              <a:rPr lang="zh-CN" altLang="en-US" sz="3200" spc="-5" b="1" dirty="0">
                <a:solidFill>
                  <a:srgbClr val="fe7c00"/>
                </a:solidFill>
                <a:latin typeface="微软雅黑"/>
                <a:ea typeface="微软雅黑"/>
              </a:rPr>
              <a:t>摩擦</a:t>
            </a:r>
            <a:r>
              <a:rPr lang="zh-CN" altLang="en-US" sz="3200" b="1" dirty="0">
                <a:solidFill>
                  <a:srgbClr val="fe7c00"/>
                </a:solidFill>
                <a:latin typeface="微软雅黑"/>
                <a:ea typeface="微软雅黑"/>
              </a:rPr>
              <a:t>材料分类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44"/>
              </a:lnSpc>
            </a:pPr>
            <a:endParaRPr lang="en-US" dirty="0" smtClean="0"/>
          </a:p>
          <a:p>
            <a:pPr marL="0">
              <a:lnSpc>
                <a:spcPct val="109583"/>
              </a:lnSpc>
            </a:pPr>
            <a:r>
              <a:rPr lang="zh-CN" altLang="en-US" sz="1600" spc="20" b="1" dirty="0">
                <a:solidFill>
                  <a:srgbClr val="000000"/>
                </a:solidFill>
                <a:latin typeface="微软雅黑"/>
                <a:ea typeface="微软雅黑"/>
              </a:rPr>
              <a:t>1</a:t>
            </a:r>
            <a:r>
              <a:rPr lang="zh-CN" altLang="en-US" sz="1600" spc="34" b="1" dirty="0">
                <a:solidFill>
                  <a:srgbClr val="000000"/>
                </a:solidFill>
                <a:latin typeface="微软雅黑"/>
                <a:ea typeface="微软雅黑"/>
              </a:rPr>
              <a:t>、</a:t>
            </a:r>
            <a:r>
              <a:rPr lang="zh-CN" altLang="en-US" sz="1600" spc="40" dirty="0">
                <a:solidFill>
                  <a:srgbClr val="000000"/>
                </a:solidFill>
                <a:latin typeface="微软雅黑"/>
                <a:ea typeface="微软雅黑"/>
              </a:rPr>
              <a:t>石棉材料盘</a:t>
            </a:r>
            <a:r>
              <a:rPr lang="zh-CN" altLang="en-US" sz="1600" spc="34" dirty="0">
                <a:solidFill>
                  <a:srgbClr val="000000"/>
                </a:solidFill>
                <a:latin typeface="微软雅黑"/>
                <a:ea typeface="微软雅黑"/>
              </a:rPr>
              <a:t>式或鼓式刹车片，欧美石棉材料都已经禁止使用我国的售后市场还有一些不道</a:t>
            </a:r>
          </a:p>
          <a:p>
            <a:pPr>
              <a:lnSpc>
                <a:spcPts val="580"/>
              </a:lnSpc>
            </a:pPr>
            <a:endParaRPr lang="en-US" dirty="0" smtClean="0"/>
          </a:p>
          <a:p>
            <a:pPr marL="0">
              <a:lnSpc>
                <a:spcPct val="109583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德的的工厂在使用</a:t>
            </a:r>
            <a:r>
              <a:rPr lang="zh-CN" altLang="en-US" sz="1600" spc="5" dirty="0">
                <a:solidFill>
                  <a:srgbClr val="000000"/>
                </a:solidFill>
                <a:latin typeface="微软雅黑"/>
                <a:cs typeface="微软雅黑"/>
              </a:rPr>
              <a:t> </a:t>
            </a:r>
            <a:r>
              <a:rPr lang="zh-CN" altLang="en-US" sz="1600" spc="-10" dirty="0">
                <a:solidFill>
                  <a:srgbClr val="000000"/>
                </a:solidFill>
                <a:latin typeface="微软雅黑"/>
                <a:ea typeface="微软雅黑"/>
              </a:rPr>
              <a:t>(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石棉污染</a:t>
            </a: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,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致癌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)</a:t>
            </a:r>
          </a:p>
          <a:p>
            <a:pPr>
              <a:lnSpc>
                <a:spcPts val="580"/>
              </a:lnSpc>
            </a:pPr>
            <a:endParaRPr lang="en-US" dirty="0" smtClean="0"/>
          </a:p>
          <a:p>
            <a:pPr marL="0">
              <a:lnSpc>
                <a:spcPct val="109583"/>
              </a:lnSpc>
            </a:pPr>
            <a:r>
              <a:rPr lang="zh-CN" altLang="en-US" sz="1600" b="1" dirty="0">
                <a:solidFill>
                  <a:srgbClr val="000000"/>
                </a:solidFill>
                <a:latin typeface="微软雅黑"/>
                <a:ea typeface="微软雅黑"/>
              </a:rPr>
              <a:t>2</a:t>
            </a:r>
            <a:r>
              <a:rPr lang="zh-CN" altLang="en-US" sz="1600" b="1" dirty="0">
                <a:solidFill>
                  <a:srgbClr val="000000"/>
                </a:solidFill>
                <a:latin typeface="微软雅黑"/>
                <a:ea typeface="微软雅黑"/>
              </a:rPr>
              <a:t>、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重金属适用于卡车，大巴车等，重负荷车，相对容易伤盘</a:t>
            </a:r>
            <a:r>
              <a:rPr lang="zh-CN" altLang="en-US" sz="1600" spc="-20" dirty="0">
                <a:solidFill>
                  <a:srgbClr val="000000"/>
                </a:solidFill>
                <a:latin typeface="微软雅黑"/>
                <a:ea typeface="微软雅黑"/>
              </a:rPr>
              <a:t>。</a:t>
            </a:r>
          </a:p>
          <a:p>
            <a:pPr>
              <a:lnSpc>
                <a:spcPts val="580"/>
              </a:lnSpc>
            </a:pPr>
            <a:endParaRPr lang="en-US" dirty="0" smtClean="0"/>
          </a:p>
          <a:p>
            <a:pPr hangingPunct="0" marL="301853" indent="-301625">
              <a:lnSpc>
                <a:spcPct val="139583"/>
              </a:lnSpc>
            </a:pPr>
            <a:r>
              <a:rPr lang="zh-CN" altLang="en-US" sz="1600" b="1" dirty="0">
                <a:solidFill>
                  <a:srgbClr val="000000"/>
                </a:solidFill>
                <a:latin typeface="微软雅黑"/>
                <a:ea typeface="微软雅黑"/>
              </a:rPr>
              <a:t>3</a:t>
            </a:r>
            <a:r>
              <a:rPr lang="zh-CN" altLang="en-US" sz="1600" spc="-5" b="1" dirty="0">
                <a:solidFill>
                  <a:srgbClr val="000000"/>
                </a:solidFill>
                <a:latin typeface="微软雅黑"/>
                <a:ea typeface="微软雅黑"/>
              </a:rPr>
              <a:t>、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半金属少金属适用于美系车、车皮卡和吉普车使用</a:t>
            </a:r>
            <a:r>
              <a:rPr lang="zh-CN" altLang="en-US" sz="1600" spc="-55" dirty="0">
                <a:solidFill>
                  <a:srgbClr val="000000"/>
                </a:solidFill>
                <a:latin typeface="微软雅黑"/>
                <a:ea typeface="微软雅黑"/>
              </a:rPr>
              <a:t>。</a:t>
            </a:r>
            <a:br/>
            <a:r>
              <a:rPr lang="zh-CN" altLang="en-US" sz="1600" b="1" dirty="0">
                <a:solidFill>
                  <a:srgbClr val="000000"/>
                </a:solidFill>
                <a:latin typeface="微软雅黑"/>
                <a:ea typeface="微软雅黑"/>
              </a:rPr>
              <a:t>A</a:t>
            </a:r>
            <a:r>
              <a:rPr lang="zh-CN" altLang="en-US" sz="1600" spc="15" b="1" dirty="0">
                <a:solidFill>
                  <a:srgbClr val="000000"/>
                </a:solidFill>
                <a:latin typeface="微软雅黑"/>
                <a:cs typeface="微软雅黑"/>
              </a:rPr>
              <a:t> </a:t>
            </a: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起源于欧洲；</a:t>
            </a:r>
          </a:p>
          <a:p>
            <a:pPr marL="0" indent="301853">
              <a:lnSpc>
                <a:spcPct val="109583"/>
              </a:lnSpc>
            </a:pPr>
            <a:r>
              <a:rPr lang="zh-CN" altLang="en-US" sz="1600" b="1" dirty="0">
                <a:solidFill>
                  <a:srgbClr val="000000"/>
                </a:solidFill>
                <a:latin typeface="微软雅黑"/>
                <a:ea typeface="微软雅黑"/>
              </a:rPr>
              <a:t>B</a:t>
            </a:r>
            <a:r>
              <a:rPr lang="zh-CN" altLang="en-US" sz="1600" spc="-15" b="1" dirty="0">
                <a:solidFill>
                  <a:srgbClr val="000000"/>
                </a:solidFill>
                <a:latin typeface="微软雅黑"/>
                <a:cs typeface="微软雅黑"/>
              </a:rPr>
              <a:t> 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解决热衰退高速刹车性能优良；</a:t>
            </a:r>
          </a:p>
          <a:p>
            <a:pPr>
              <a:lnSpc>
                <a:spcPts val="580"/>
              </a:lnSpc>
            </a:pPr>
            <a:endParaRPr lang="en-US" dirty="0" smtClean="0"/>
          </a:p>
          <a:p>
            <a:pPr marL="0" indent="301853">
              <a:lnSpc>
                <a:spcPct val="109583"/>
              </a:lnSpc>
            </a:pPr>
            <a:r>
              <a:rPr lang="zh-CN" altLang="en-US" sz="1600" b="1" dirty="0">
                <a:solidFill>
                  <a:srgbClr val="000000"/>
                </a:solidFill>
                <a:latin typeface="微软雅黑"/>
                <a:ea typeface="微软雅黑"/>
              </a:rPr>
              <a:t>C</a:t>
            </a:r>
            <a:r>
              <a:rPr lang="zh-CN" altLang="en-US" sz="1600" spc="-5" b="1" dirty="0">
                <a:solidFill>
                  <a:srgbClr val="000000"/>
                </a:solidFill>
                <a:latin typeface="微软雅黑"/>
                <a:cs typeface="微软雅黑"/>
              </a:rPr>
              <a:t> 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相对陶瓷配方粉尘偏多，使用寿命略低，噪音几率相对高些，相对陶瓷容易伤盘</a:t>
            </a:r>
            <a:r>
              <a:rPr lang="zh-CN" altLang="en-US" sz="1600" spc="-20" dirty="0">
                <a:solidFill>
                  <a:srgbClr val="000000"/>
                </a:solidFill>
                <a:latin typeface="微软雅黑"/>
                <a:ea typeface="微软雅黑"/>
              </a:rPr>
              <a:t>。</a:t>
            </a:r>
          </a:p>
          <a:p>
            <a:pPr>
              <a:lnSpc>
                <a:spcPts val="580"/>
              </a:lnSpc>
            </a:pPr>
            <a:endParaRPr lang="en-US" dirty="0" smtClean="0"/>
          </a:p>
          <a:p>
            <a:pPr marL="0">
              <a:lnSpc>
                <a:spcPct val="109583"/>
              </a:lnSpc>
            </a:pPr>
            <a:r>
              <a:rPr lang="zh-CN" altLang="en-US" sz="1600" b="1" dirty="0">
                <a:solidFill>
                  <a:srgbClr val="000000"/>
                </a:solidFill>
                <a:latin typeface="微软雅黑"/>
                <a:ea typeface="微软雅黑"/>
              </a:rPr>
              <a:t>4</a:t>
            </a:r>
            <a:r>
              <a:rPr lang="zh-CN" altLang="en-US" sz="1600" b="1" dirty="0">
                <a:solidFill>
                  <a:srgbClr val="000000"/>
                </a:solidFill>
                <a:latin typeface="微软雅黑"/>
                <a:ea typeface="微软雅黑"/>
              </a:rPr>
              <a:t>、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有机摩擦材料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cs typeface="微软雅黑"/>
              </a:rPr>
              <a:t> 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NAO</a:t>
            </a:r>
            <a:r>
              <a:rPr lang="zh-CN" altLang="en-US" sz="1600" spc="-44" dirty="0">
                <a:solidFill>
                  <a:srgbClr val="000000"/>
                </a:solidFill>
                <a:latin typeface="微软雅黑"/>
                <a:cs typeface="微软雅黑"/>
              </a:rPr>
              <a:t> 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(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陶瓷配方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)</a:t>
            </a:r>
          </a:p>
          <a:p>
            <a:pPr>
              <a:lnSpc>
                <a:spcPts val="580"/>
              </a:lnSpc>
            </a:pPr>
            <a:endParaRPr lang="en-US" dirty="0" smtClean="0"/>
          </a:p>
          <a:p>
            <a:pPr hangingPunct="0" marL="0">
              <a:lnSpc>
                <a:spcPct val="139583"/>
              </a:lnSpc>
            </a:pPr>
            <a:r>
              <a:rPr lang="zh-CN" altLang="en-US" sz="1600" spc="5" dirty="0">
                <a:solidFill>
                  <a:srgbClr val="000000"/>
                </a:solidFill>
                <a:latin typeface="微软雅黑"/>
                <a:ea typeface="微软雅黑"/>
              </a:rPr>
              <a:t>起源与日本，典型的日本风格，目前广泛应用，</a:t>
            </a:r>
            <a:r>
              <a:rPr lang="zh-CN" altLang="en-US" sz="1600" spc="34" dirty="0">
                <a:solidFill>
                  <a:srgbClr val="000000"/>
                </a:solidFill>
                <a:latin typeface="微软雅黑"/>
                <a:cs typeface="微软雅黑"/>
              </a:rPr>
              <a:t> </a:t>
            </a:r>
            <a:r>
              <a:rPr lang="zh-CN" altLang="en-US" sz="1600" spc="40" dirty="0">
                <a:solidFill>
                  <a:srgbClr val="000000"/>
                </a:solidFill>
                <a:latin typeface="微软雅黑"/>
                <a:ea typeface="微软雅黑"/>
              </a:rPr>
              <a:t>NAO</a:t>
            </a:r>
            <a:r>
              <a:rPr lang="zh-CN" altLang="en-US" sz="1600" spc="10" dirty="0">
                <a:solidFill>
                  <a:srgbClr val="000000"/>
                </a:solidFill>
                <a:latin typeface="微软雅黑"/>
                <a:ea typeface="微软雅黑"/>
              </a:rPr>
              <a:t>特点少粉尘寿命长，突出解决</a:t>
            </a:r>
            <a:r>
              <a:rPr lang="zh-CN" altLang="en-US" sz="1600" spc="5" dirty="0">
                <a:solidFill>
                  <a:srgbClr val="000000"/>
                </a:solidFill>
                <a:latin typeface="微软雅黑"/>
                <a:ea typeface="微软雅黑"/>
              </a:rPr>
              <a:t>NVH(</a:t>
            </a:r>
            <a:r>
              <a:rPr lang="zh-CN" altLang="en-US" sz="1600" spc="10" dirty="0">
                <a:solidFill>
                  <a:srgbClr val="000000"/>
                </a:solidFill>
                <a:latin typeface="微软雅黑"/>
                <a:ea typeface="微软雅黑"/>
              </a:rPr>
              <a:t>制动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噪音更低，振颤，刹车盘的磨损较小</a:t>
            </a:r>
            <a:r>
              <a:rPr lang="zh-CN" altLang="en-US" sz="1600" spc="-10" dirty="0">
                <a:solidFill>
                  <a:srgbClr val="000000"/>
                </a:solidFill>
                <a:latin typeface="微软雅黑"/>
                <a:ea typeface="微软雅黑"/>
              </a:rPr>
              <a:t>)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，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粉尘较少。缺点：价格昂贵</a:t>
            </a:r>
            <a:r>
              <a:rPr lang="zh-CN" altLang="en-US" sz="1600" spc="-5" dirty="0">
                <a:solidFill>
                  <a:srgbClr val="000000"/>
                </a:solidFill>
                <a:latin typeface="微软雅黑"/>
                <a:ea typeface="微软雅黑"/>
              </a:rPr>
              <a:t>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1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380" y="0"/>
            <a:ext cx="7246620" cy="6088380"/>
          </a:xfrm>
          <a:prstGeom prst="rect">
            <a:avLst/>
          </a:prstGeom>
        </p:spPr>
      </p:pic>
      <p:sp>
        <p:nvSpPr>
          <p:cNvPr id="61" name="Freeform 61"> 
				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2"> 
				</p:cNvPr>
          <p:cNvSpPr/>
          <p:nvPr/>
        </p:nvSpPr>
        <p:spPr>
          <a:xfrm>
            <a:off x="654050" y="1517650"/>
            <a:ext cx="425450" cy="311150"/>
          </a:xfrm>
          <a:custGeom>
            <a:avLst/>
            <a:gdLst>
              <a:gd name="connsiteX0" fmla="*/ 14986 w 425450"/>
              <a:gd name="connsiteY0" fmla="*/ 13969 h 311150"/>
              <a:gd name="connsiteX1" fmla="*/ 437133 w 425450"/>
              <a:gd name="connsiteY1" fmla="*/ 13969 h 311150"/>
              <a:gd name="connsiteX2" fmla="*/ 437133 w 425450"/>
              <a:gd name="connsiteY2" fmla="*/ 320294 h 311150"/>
              <a:gd name="connsiteX3" fmla="*/ 14986 w 425450"/>
              <a:gd name="connsiteY3" fmla="*/ 320294 h 311150"/>
              <a:gd name="connsiteX4" fmla="*/ 14986 w 425450"/>
              <a:gd name="connsiteY4" fmla="*/ 13969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450" h="311150">
                <a:moveTo>
                  <a:pt x="14986" y="13969"/>
                </a:moveTo>
                <a:lnTo>
                  <a:pt x="437133" y="13969"/>
                </a:lnTo>
                <a:lnTo>
                  <a:pt x="437133" y="320294"/>
                </a:lnTo>
                <a:lnTo>
                  <a:pt x="14986" y="320294"/>
                </a:lnTo>
                <a:lnTo>
                  <a:pt x="14986" y="13969"/>
                </a:lnTo>
                <a:close/>
              </a:path>
            </a:pathLst>
          </a:custGeom>
          <a:solidFill>
            <a:srgbClr val="57575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3"> 
				</p:cNvPr>
          <p:cNvSpPr/>
          <p:nvPr/>
        </p:nvSpPr>
        <p:spPr>
          <a:xfrm>
            <a:off x="1073150" y="1517650"/>
            <a:ext cx="1555750" cy="311150"/>
          </a:xfrm>
          <a:custGeom>
            <a:avLst/>
            <a:gdLst>
              <a:gd name="connsiteX0" fmla="*/ 18033 w 1555750"/>
              <a:gd name="connsiteY0" fmla="*/ 13969 h 311150"/>
              <a:gd name="connsiteX1" fmla="*/ 1557273 w 1555750"/>
              <a:gd name="connsiteY1" fmla="*/ 13969 h 311150"/>
              <a:gd name="connsiteX2" fmla="*/ 1557273 w 1555750"/>
              <a:gd name="connsiteY2" fmla="*/ 320294 h 311150"/>
              <a:gd name="connsiteX3" fmla="*/ 18033 w 1555750"/>
              <a:gd name="connsiteY3" fmla="*/ 320294 h 311150"/>
              <a:gd name="connsiteX4" fmla="*/ 18033 w 1555750"/>
              <a:gd name="connsiteY4" fmla="*/ 13969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5750" h="311150">
                <a:moveTo>
                  <a:pt x="18033" y="13969"/>
                </a:moveTo>
                <a:lnTo>
                  <a:pt x="1557273" y="13969"/>
                </a:lnTo>
                <a:lnTo>
                  <a:pt x="1557273" y="320294"/>
                </a:lnTo>
                <a:lnTo>
                  <a:pt x="18033" y="320294"/>
                </a:lnTo>
                <a:lnTo>
                  <a:pt x="18033" y="13969"/>
                </a:lnTo>
                <a:close/>
              </a:path>
            </a:pathLst>
          </a:custGeom>
          <a:solidFill>
            <a:srgbClr val="f48e3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4"> 
				</p:cNvPr>
          <p:cNvSpPr/>
          <p:nvPr/>
        </p:nvSpPr>
        <p:spPr>
          <a:xfrm>
            <a:off x="2622550" y="1517650"/>
            <a:ext cx="1111250" cy="311150"/>
          </a:xfrm>
          <a:custGeom>
            <a:avLst/>
            <a:gdLst>
              <a:gd name="connsiteX0" fmla="*/ 7873 w 1111250"/>
              <a:gd name="connsiteY0" fmla="*/ 13969 h 311150"/>
              <a:gd name="connsiteX1" fmla="*/ 1114297 w 1111250"/>
              <a:gd name="connsiteY1" fmla="*/ 13969 h 311150"/>
              <a:gd name="connsiteX2" fmla="*/ 1114297 w 1111250"/>
              <a:gd name="connsiteY2" fmla="*/ 320294 h 311150"/>
              <a:gd name="connsiteX3" fmla="*/ 7873 w 1111250"/>
              <a:gd name="connsiteY3" fmla="*/ 320294 h 311150"/>
              <a:gd name="connsiteX4" fmla="*/ 7873 w 1111250"/>
              <a:gd name="connsiteY4" fmla="*/ 13969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1250" h="311150">
                <a:moveTo>
                  <a:pt x="7873" y="13969"/>
                </a:moveTo>
                <a:lnTo>
                  <a:pt x="1114297" y="13969"/>
                </a:lnTo>
                <a:lnTo>
                  <a:pt x="1114297" y="320294"/>
                </a:lnTo>
                <a:lnTo>
                  <a:pt x="7873" y="320294"/>
                </a:lnTo>
                <a:lnTo>
                  <a:pt x="7873" y="13969"/>
                </a:lnTo>
                <a:close/>
              </a:path>
            </a:pathLst>
          </a:custGeom>
          <a:solidFill>
            <a:srgbClr val="e9b32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5"> 
				</p:cNvPr>
          <p:cNvSpPr/>
          <p:nvPr/>
        </p:nvSpPr>
        <p:spPr>
          <a:xfrm>
            <a:off x="3727450" y="1517650"/>
            <a:ext cx="1695450" cy="311150"/>
          </a:xfrm>
          <a:custGeom>
            <a:avLst/>
            <a:gdLst>
              <a:gd name="connsiteX0" fmla="*/ 9397 w 1695450"/>
              <a:gd name="connsiteY0" fmla="*/ 13969 h 311150"/>
              <a:gd name="connsiteX1" fmla="*/ 1701038 w 1695450"/>
              <a:gd name="connsiteY1" fmla="*/ 13969 h 311150"/>
              <a:gd name="connsiteX2" fmla="*/ 1701038 w 1695450"/>
              <a:gd name="connsiteY2" fmla="*/ 320294 h 311150"/>
              <a:gd name="connsiteX3" fmla="*/ 9397 w 1695450"/>
              <a:gd name="connsiteY3" fmla="*/ 320294 h 311150"/>
              <a:gd name="connsiteX4" fmla="*/ 9397 w 1695450"/>
              <a:gd name="connsiteY4" fmla="*/ 13969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5450" h="311150">
                <a:moveTo>
                  <a:pt x="9397" y="13969"/>
                </a:moveTo>
                <a:lnTo>
                  <a:pt x="1701038" y="13969"/>
                </a:lnTo>
                <a:lnTo>
                  <a:pt x="1701038" y="320294"/>
                </a:lnTo>
                <a:lnTo>
                  <a:pt x="9397" y="320294"/>
                </a:lnTo>
                <a:lnTo>
                  <a:pt x="9397" y="13969"/>
                </a:lnTo>
                <a:close/>
              </a:path>
            </a:pathLst>
          </a:custGeom>
          <a:solidFill>
            <a:srgbClr val="d8cf1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6"> 
				</p:cNvPr>
          <p:cNvSpPr/>
          <p:nvPr/>
        </p:nvSpPr>
        <p:spPr>
          <a:xfrm>
            <a:off x="3727450" y="1822450"/>
            <a:ext cx="1695450" cy="311150"/>
          </a:xfrm>
          <a:custGeom>
            <a:avLst/>
            <a:gdLst>
              <a:gd name="connsiteX0" fmla="*/ 9397 w 1695450"/>
              <a:gd name="connsiteY0" fmla="*/ 15494 h 311150"/>
              <a:gd name="connsiteX1" fmla="*/ 1701038 w 1695450"/>
              <a:gd name="connsiteY1" fmla="*/ 15494 h 311150"/>
              <a:gd name="connsiteX2" fmla="*/ 1701038 w 1695450"/>
              <a:gd name="connsiteY2" fmla="*/ 321817 h 311150"/>
              <a:gd name="connsiteX3" fmla="*/ 9397 w 1695450"/>
              <a:gd name="connsiteY3" fmla="*/ 321817 h 311150"/>
              <a:gd name="connsiteX4" fmla="*/ 9397 w 1695450"/>
              <a:gd name="connsiteY4" fmla="*/ 15494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5450" h="311150">
                <a:moveTo>
                  <a:pt x="9397" y="15494"/>
                </a:moveTo>
                <a:lnTo>
                  <a:pt x="1701038" y="15494"/>
                </a:lnTo>
                <a:lnTo>
                  <a:pt x="1701038" y="321817"/>
                </a:lnTo>
                <a:lnTo>
                  <a:pt x="9397" y="321817"/>
                </a:lnTo>
                <a:lnTo>
                  <a:pt x="9397" y="15494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7"> 
				</p:cNvPr>
          <p:cNvSpPr/>
          <p:nvPr/>
        </p:nvSpPr>
        <p:spPr>
          <a:xfrm>
            <a:off x="3727450" y="2927350"/>
            <a:ext cx="1695450" cy="781050"/>
          </a:xfrm>
          <a:custGeom>
            <a:avLst/>
            <a:gdLst>
              <a:gd name="connsiteX0" fmla="*/ 9397 w 1695450"/>
              <a:gd name="connsiteY0" fmla="*/ 13970 h 781050"/>
              <a:gd name="connsiteX1" fmla="*/ 1701038 w 1695450"/>
              <a:gd name="connsiteY1" fmla="*/ 13970 h 781050"/>
              <a:gd name="connsiteX2" fmla="*/ 1701038 w 1695450"/>
              <a:gd name="connsiteY2" fmla="*/ 783590 h 781050"/>
              <a:gd name="connsiteX3" fmla="*/ 9397 w 1695450"/>
              <a:gd name="connsiteY3" fmla="*/ 783590 h 781050"/>
              <a:gd name="connsiteX4" fmla="*/ 9397 w 1695450"/>
              <a:gd name="connsiteY4" fmla="*/ 13970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5450" h="781050">
                <a:moveTo>
                  <a:pt x="9397" y="13970"/>
                </a:moveTo>
                <a:lnTo>
                  <a:pt x="1701038" y="13970"/>
                </a:lnTo>
                <a:lnTo>
                  <a:pt x="1701038" y="783590"/>
                </a:lnTo>
                <a:lnTo>
                  <a:pt x="9397" y="783590"/>
                </a:lnTo>
                <a:lnTo>
                  <a:pt x="9397" y="13970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8"> 
				</p:cNvPr>
          <p:cNvSpPr/>
          <p:nvPr/>
        </p:nvSpPr>
        <p:spPr>
          <a:xfrm>
            <a:off x="3727450" y="4324350"/>
            <a:ext cx="1695450" cy="742950"/>
          </a:xfrm>
          <a:custGeom>
            <a:avLst/>
            <a:gdLst>
              <a:gd name="connsiteX0" fmla="*/ 9397 w 1695450"/>
              <a:gd name="connsiteY0" fmla="*/ 16002 h 742950"/>
              <a:gd name="connsiteX1" fmla="*/ 1701038 w 1695450"/>
              <a:gd name="connsiteY1" fmla="*/ 16002 h 742950"/>
              <a:gd name="connsiteX2" fmla="*/ 1701038 w 1695450"/>
              <a:gd name="connsiteY2" fmla="*/ 749046 h 742950"/>
              <a:gd name="connsiteX3" fmla="*/ 9397 w 1695450"/>
              <a:gd name="connsiteY3" fmla="*/ 749046 h 742950"/>
              <a:gd name="connsiteX4" fmla="*/ 9397 w 1695450"/>
              <a:gd name="connsiteY4" fmla="*/ 16002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5450" h="742950">
                <a:moveTo>
                  <a:pt x="9397" y="16002"/>
                </a:moveTo>
                <a:lnTo>
                  <a:pt x="1701038" y="16002"/>
                </a:lnTo>
                <a:lnTo>
                  <a:pt x="1701038" y="749046"/>
                </a:lnTo>
                <a:lnTo>
                  <a:pt x="9397" y="749046"/>
                </a:lnTo>
                <a:lnTo>
                  <a:pt x="9397" y="16002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9"> 
				</p:cNvPr>
          <p:cNvSpPr/>
          <p:nvPr/>
        </p:nvSpPr>
        <p:spPr>
          <a:xfrm>
            <a:off x="3727450" y="5683250"/>
            <a:ext cx="1695450" cy="666750"/>
          </a:xfrm>
          <a:custGeom>
            <a:avLst/>
            <a:gdLst>
              <a:gd name="connsiteX0" fmla="*/ 9397 w 1695450"/>
              <a:gd name="connsiteY0" fmla="*/ 11938 h 666750"/>
              <a:gd name="connsiteX1" fmla="*/ 1701038 w 1695450"/>
              <a:gd name="connsiteY1" fmla="*/ 11938 h 666750"/>
              <a:gd name="connsiteX2" fmla="*/ 1701038 w 1695450"/>
              <a:gd name="connsiteY2" fmla="*/ 674878 h 666750"/>
              <a:gd name="connsiteX3" fmla="*/ 9397 w 1695450"/>
              <a:gd name="connsiteY3" fmla="*/ 674878 h 666750"/>
              <a:gd name="connsiteX4" fmla="*/ 9397 w 1695450"/>
              <a:gd name="connsiteY4" fmla="*/ 11938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5450" h="666750">
                <a:moveTo>
                  <a:pt x="9397" y="11938"/>
                </a:moveTo>
                <a:lnTo>
                  <a:pt x="1701038" y="11938"/>
                </a:lnTo>
                <a:lnTo>
                  <a:pt x="1701038" y="674878"/>
                </a:lnTo>
                <a:lnTo>
                  <a:pt x="9397" y="674878"/>
                </a:lnTo>
                <a:lnTo>
                  <a:pt x="9397" y="11938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70"> 
				</p:cNvPr>
          <p:cNvSpPr/>
          <p:nvPr/>
        </p:nvSpPr>
        <p:spPr>
          <a:xfrm>
            <a:off x="5416550" y="5683250"/>
            <a:ext cx="3244850" cy="666750"/>
          </a:xfrm>
          <a:custGeom>
            <a:avLst/>
            <a:gdLst>
              <a:gd name="connsiteX0" fmla="*/ 11938 w 3244850"/>
              <a:gd name="connsiteY0" fmla="*/ 11938 h 666750"/>
              <a:gd name="connsiteX1" fmla="*/ 3245866 w 3244850"/>
              <a:gd name="connsiteY1" fmla="*/ 11938 h 666750"/>
              <a:gd name="connsiteX2" fmla="*/ 3245866 w 3244850"/>
              <a:gd name="connsiteY2" fmla="*/ 674878 h 666750"/>
              <a:gd name="connsiteX3" fmla="*/ 11938 w 3244850"/>
              <a:gd name="connsiteY3" fmla="*/ 674878 h 666750"/>
              <a:gd name="connsiteX4" fmla="*/ 11938 w 3244850"/>
              <a:gd name="connsiteY4" fmla="*/ 11938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4850" h="666750">
                <a:moveTo>
                  <a:pt x="11938" y="11938"/>
                </a:moveTo>
                <a:lnTo>
                  <a:pt x="3245866" y="11938"/>
                </a:lnTo>
                <a:lnTo>
                  <a:pt x="3245866" y="674878"/>
                </a:lnTo>
                <a:lnTo>
                  <a:pt x="11938" y="674878"/>
                </a:lnTo>
                <a:lnTo>
                  <a:pt x="11938" y="11938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1"> 
				</p:cNvPr>
          <p:cNvSpPr/>
          <p:nvPr/>
        </p:nvSpPr>
        <p:spPr>
          <a:xfrm>
            <a:off x="8655050" y="5683250"/>
            <a:ext cx="2978150" cy="666750"/>
          </a:xfrm>
          <a:custGeom>
            <a:avLst/>
            <a:gdLst>
              <a:gd name="connsiteX0" fmla="*/ 7366 w 2978150"/>
              <a:gd name="connsiteY0" fmla="*/ 11938 h 666750"/>
              <a:gd name="connsiteX1" fmla="*/ 2980690 w 2978150"/>
              <a:gd name="connsiteY1" fmla="*/ 11938 h 666750"/>
              <a:gd name="connsiteX2" fmla="*/ 2980690 w 2978150"/>
              <a:gd name="connsiteY2" fmla="*/ 674878 h 666750"/>
              <a:gd name="connsiteX3" fmla="*/ 7366 w 2978150"/>
              <a:gd name="connsiteY3" fmla="*/ 674878 h 666750"/>
              <a:gd name="connsiteX4" fmla="*/ 7366 w 2978150"/>
              <a:gd name="connsiteY4" fmla="*/ 11938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8150" h="666750">
                <a:moveTo>
                  <a:pt x="7366" y="11938"/>
                </a:moveTo>
                <a:lnTo>
                  <a:pt x="2980690" y="11938"/>
                </a:lnTo>
                <a:lnTo>
                  <a:pt x="2980690" y="674878"/>
                </a:lnTo>
                <a:lnTo>
                  <a:pt x="7366" y="674878"/>
                </a:lnTo>
                <a:lnTo>
                  <a:pt x="7366" y="11938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2"> 
				</p:cNvPr>
          <p:cNvSpPr/>
          <p:nvPr/>
        </p:nvSpPr>
        <p:spPr>
          <a:xfrm>
            <a:off x="654050" y="2127250"/>
            <a:ext cx="425450" cy="806450"/>
          </a:xfrm>
          <a:custGeom>
            <a:avLst/>
            <a:gdLst>
              <a:gd name="connsiteX0" fmla="*/ 14986 w 425450"/>
              <a:gd name="connsiteY0" fmla="*/ 17017 h 806450"/>
              <a:gd name="connsiteX1" fmla="*/ 437133 w 425450"/>
              <a:gd name="connsiteY1" fmla="*/ 17017 h 806450"/>
              <a:gd name="connsiteX2" fmla="*/ 437133 w 425450"/>
              <a:gd name="connsiteY2" fmla="*/ 814069 h 806450"/>
              <a:gd name="connsiteX3" fmla="*/ 14986 w 425450"/>
              <a:gd name="connsiteY3" fmla="*/ 814069 h 806450"/>
              <a:gd name="connsiteX4" fmla="*/ 14986 w 425450"/>
              <a:gd name="connsiteY4" fmla="*/ 17017 h 80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450" h="806450">
                <a:moveTo>
                  <a:pt x="14986" y="17017"/>
                </a:moveTo>
                <a:lnTo>
                  <a:pt x="437133" y="17017"/>
                </a:lnTo>
                <a:lnTo>
                  <a:pt x="437133" y="814069"/>
                </a:lnTo>
                <a:lnTo>
                  <a:pt x="14986" y="814069"/>
                </a:lnTo>
                <a:lnTo>
                  <a:pt x="14986" y="17017"/>
                </a:lnTo>
                <a:close/>
              </a:path>
            </a:pathLst>
          </a:custGeom>
          <a:solidFill>
            <a:srgbClr val="f0f0f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3"> 
				</p:cNvPr>
          <p:cNvSpPr/>
          <p:nvPr/>
        </p:nvSpPr>
        <p:spPr>
          <a:xfrm>
            <a:off x="1073150" y="2127250"/>
            <a:ext cx="1555750" cy="806450"/>
          </a:xfrm>
          <a:custGeom>
            <a:avLst/>
            <a:gdLst>
              <a:gd name="connsiteX0" fmla="*/ 18033 w 1555750"/>
              <a:gd name="connsiteY0" fmla="*/ 17017 h 806450"/>
              <a:gd name="connsiteX1" fmla="*/ 1557273 w 1555750"/>
              <a:gd name="connsiteY1" fmla="*/ 17017 h 806450"/>
              <a:gd name="connsiteX2" fmla="*/ 1557273 w 1555750"/>
              <a:gd name="connsiteY2" fmla="*/ 814069 h 806450"/>
              <a:gd name="connsiteX3" fmla="*/ 18033 w 1555750"/>
              <a:gd name="connsiteY3" fmla="*/ 814069 h 806450"/>
              <a:gd name="connsiteX4" fmla="*/ 18033 w 1555750"/>
              <a:gd name="connsiteY4" fmla="*/ 17017 h 80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5750" h="806450">
                <a:moveTo>
                  <a:pt x="18033" y="17017"/>
                </a:moveTo>
                <a:lnTo>
                  <a:pt x="1557273" y="17017"/>
                </a:lnTo>
                <a:lnTo>
                  <a:pt x="1557273" y="814069"/>
                </a:lnTo>
                <a:lnTo>
                  <a:pt x="18033" y="814069"/>
                </a:lnTo>
                <a:lnTo>
                  <a:pt x="18033" y="17017"/>
                </a:lnTo>
                <a:close/>
              </a:path>
            </a:pathLst>
          </a:custGeom>
          <a:solidFill>
            <a:srgbClr val="f0f0f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4"> 
				</p:cNvPr>
          <p:cNvSpPr/>
          <p:nvPr/>
        </p:nvSpPr>
        <p:spPr>
          <a:xfrm>
            <a:off x="2622550" y="2127250"/>
            <a:ext cx="1111250" cy="806450"/>
          </a:xfrm>
          <a:custGeom>
            <a:avLst/>
            <a:gdLst>
              <a:gd name="connsiteX0" fmla="*/ 7873 w 1111250"/>
              <a:gd name="connsiteY0" fmla="*/ 17017 h 806450"/>
              <a:gd name="connsiteX1" fmla="*/ 1114297 w 1111250"/>
              <a:gd name="connsiteY1" fmla="*/ 17017 h 806450"/>
              <a:gd name="connsiteX2" fmla="*/ 1114297 w 1111250"/>
              <a:gd name="connsiteY2" fmla="*/ 814069 h 806450"/>
              <a:gd name="connsiteX3" fmla="*/ 7873 w 1111250"/>
              <a:gd name="connsiteY3" fmla="*/ 814069 h 806450"/>
              <a:gd name="connsiteX4" fmla="*/ 7873 w 1111250"/>
              <a:gd name="connsiteY4" fmla="*/ 17017 h 80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1250" h="806450">
                <a:moveTo>
                  <a:pt x="7873" y="17017"/>
                </a:moveTo>
                <a:lnTo>
                  <a:pt x="1114297" y="17017"/>
                </a:lnTo>
                <a:lnTo>
                  <a:pt x="1114297" y="814069"/>
                </a:lnTo>
                <a:lnTo>
                  <a:pt x="7873" y="814069"/>
                </a:lnTo>
                <a:lnTo>
                  <a:pt x="7873" y="17017"/>
                </a:lnTo>
                <a:close/>
              </a:path>
            </a:pathLst>
          </a:custGeom>
          <a:solidFill>
            <a:srgbClr val="f0f0f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5"> 
				</p:cNvPr>
          <p:cNvSpPr/>
          <p:nvPr/>
        </p:nvSpPr>
        <p:spPr>
          <a:xfrm>
            <a:off x="3727450" y="2127250"/>
            <a:ext cx="1695450" cy="806450"/>
          </a:xfrm>
          <a:custGeom>
            <a:avLst/>
            <a:gdLst>
              <a:gd name="connsiteX0" fmla="*/ 9397 w 1695450"/>
              <a:gd name="connsiteY0" fmla="*/ 17017 h 806450"/>
              <a:gd name="connsiteX1" fmla="*/ 1701038 w 1695450"/>
              <a:gd name="connsiteY1" fmla="*/ 17017 h 806450"/>
              <a:gd name="connsiteX2" fmla="*/ 1701038 w 1695450"/>
              <a:gd name="connsiteY2" fmla="*/ 814069 h 806450"/>
              <a:gd name="connsiteX3" fmla="*/ 9397 w 1695450"/>
              <a:gd name="connsiteY3" fmla="*/ 814069 h 806450"/>
              <a:gd name="connsiteX4" fmla="*/ 9397 w 1695450"/>
              <a:gd name="connsiteY4" fmla="*/ 17017 h 80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5450" h="806450">
                <a:moveTo>
                  <a:pt x="9397" y="17017"/>
                </a:moveTo>
                <a:lnTo>
                  <a:pt x="1701038" y="17017"/>
                </a:lnTo>
                <a:lnTo>
                  <a:pt x="1701038" y="814069"/>
                </a:lnTo>
                <a:lnTo>
                  <a:pt x="9397" y="814069"/>
                </a:lnTo>
                <a:lnTo>
                  <a:pt x="9397" y="17017"/>
                </a:lnTo>
                <a:close/>
              </a:path>
            </a:pathLst>
          </a:custGeom>
          <a:solidFill>
            <a:srgbClr val="f0f0f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6"> 
				</p:cNvPr>
          <p:cNvSpPr/>
          <p:nvPr/>
        </p:nvSpPr>
        <p:spPr>
          <a:xfrm>
            <a:off x="654050" y="3702050"/>
            <a:ext cx="425450" cy="628650"/>
          </a:xfrm>
          <a:custGeom>
            <a:avLst/>
            <a:gdLst>
              <a:gd name="connsiteX0" fmla="*/ 14986 w 425450"/>
              <a:gd name="connsiteY0" fmla="*/ 8890 h 628650"/>
              <a:gd name="connsiteX1" fmla="*/ 437133 w 425450"/>
              <a:gd name="connsiteY1" fmla="*/ 8890 h 628650"/>
              <a:gd name="connsiteX2" fmla="*/ 437133 w 425450"/>
              <a:gd name="connsiteY2" fmla="*/ 638302 h 628650"/>
              <a:gd name="connsiteX3" fmla="*/ 14986 w 425450"/>
              <a:gd name="connsiteY3" fmla="*/ 638302 h 628650"/>
              <a:gd name="connsiteX4" fmla="*/ 14986 w 425450"/>
              <a:gd name="connsiteY4" fmla="*/ 889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450" h="628650">
                <a:moveTo>
                  <a:pt x="14986" y="8890"/>
                </a:moveTo>
                <a:lnTo>
                  <a:pt x="437133" y="8890"/>
                </a:lnTo>
                <a:lnTo>
                  <a:pt x="437133" y="638302"/>
                </a:lnTo>
                <a:lnTo>
                  <a:pt x="14986" y="638302"/>
                </a:lnTo>
                <a:lnTo>
                  <a:pt x="14986" y="8890"/>
                </a:lnTo>
                <a:close/>
              </a:path>
            </a:pathLst>
          </a:custGeom>
          <a:solidFill>
            <a:srgbClr val="f0f0f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7"> 
				</p:cNvPr>
          <p:cNvSpPr/>
          <p:nvPr/>
        </p:nvSpPr>
        <p:spPr>
          <a:xfrm>
            <a:off x="1073150" y="3702050"/>
            <a:ext cx="1555750" cy="628650"/>
          </a:xfrm>
          <a:custGeom>
            <a:avLst/>
            <a:gdLst>
              <a:gd name="connsiteX0" fmla="*/ 18033 w 1555750"/>
              <a:gd name="connsiteY0" fmla="*/ 8890 h 628650"/>
              <a:gd name="connsiteX1" fmla="*/ 1557273 w 1555750"/>
              <a:gd name="connsiteY1" fmla="*/ 8890 h 628650"/>
              <a:gd name="connsiteX2" fmla="*/ 1557273 w 1555750"/>
              <a:gd name="connsiteY2" fmla="*/ 638302 h 628650"/>
              <a:gd name="connsiteX3" fmla="*/ 18033 w 1555750"/>
              <a:gd name="connsiteY3" fmla="*/ 638302 h 628650"/>
              <a:gd name="connsiteX4" fmla="*/ 18033 w 1555750"/>
              <a:gd name="connsiteY4" fmla="*/ 889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5750" h="628650">
                <a:moveTo>
                  <a:pt x="18033" y="8890"/>
                </a:moveTo>
                <a:lnTo>
                  <a:pt x="1557273" y="8890"/>
                </a:lnTo>
                <a:lnTo>
                  <a:pt x="1557273" y="638302"/>
                </a:lnTo>
                <a:lnTo>
                  <a:pt x="18033" y="638302"/>
                </a:lnTo>
                <a:lnTo>
                  <a:pt x="18033" y="8890"/>
                </a:lnTo>
                <a:close/>
              </a:path>
            </a:pathLst>
          </a:custGeom>
          <a:solidFill>
            <a:srgbClr val="f0f0f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8"> 
				</p:cNvPr>
          <p:cNvSpPr/>
          <p:nvPr/>
        </p:nvSpPr>
        <p:spPr>
          <a:xfrm>
            <a:off x="2622550" y="3702050"/>
            <a:ext cx="1111250" cy="628650"/>
          </a:xfrm>
          <a:custGeom>
            <a:avLst/>
            <a:gdLst>
              <a:gd name="connsiteX0" fmla="*/ 7873 w 1111250"/>
              <a:gd name="connsiteY0" fmla="*/ 8890 h 628650"/>
              <a:gd name="connsiteX1" fmla="*/ 1114297 w 1111250"/>
              <a:gd name="connsiteY1" fmla="*/ 8890 h 628650"/>
              <a:gd name="connsiteX2" fmla="*/ 1114297 w 1111250"/>
              <a:gd name="connsiteY2" fmla="*/ 638302 h 628650"/>
              <a:gd name="connsiteX3" fmla="*/ 7873 w 1111250"/>
              <a:gd name="connsiteY3" fmla="*/ 638302 h 628650"/>
              <a:gd name="connsiteX4" fmla="*/ 7873 w 1111250"/>
              <a:gd name="connsiteY4" fmla="*/ 889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1250" h="628650">
                <a:moveTo>
                  <a:pt x="7873" y="8890"/>
                </a:moveTo>
                <a:lnTo>
                  <a:pt x="1114297" y="8890"/>
                </a:lnTo>
                <a:lnTo>
                  <a:pt x="1114297" y="638302"/>
                </a:lnTo>
                <a:lnTo>
                  <a:pt x="7873" y="638302"/>
                </a:lnTo>
                <a:lnTo>
                  <a:pt x="7873" y="8890"/>
                </a:lnTo>
                <a:close/>
              </a:path>
            </a:pathLst>
          </a:custGeom>
          <a:solidFill>
            <a:srgbClr val="f0f0f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9"> 
				</p:cNvPr>
          <p:cNvSpPr/>
          <p:nvPr/>
        </p:nvSpPr>
        <p:spPr>
          <a:xfrm>
            <a:off x="3727450" y="3702050"/>
            <a:ext cx="1695450" cy="628650"/>
          </a:xfrm>
          <a:custGeom>
            <a:avLst/>
            <a:gdLst>
              <a:gd name="connsiteX0" fmla="*/ 9397 w 1695450"/>
              <a:gd name="connsiteY0" fmla="*/ 8890 h 628650"/>
              <a:gd name="connsiteX1" fmla="*/ 1701038 w 1695450"/>
              <a:gd name="connsiteY1" fmla="*/ 8890 h 628650"/>
              <a:gd name="connsiteX2" fmla="*/ 1701038 w 1695450"/>
              <a:gd name="connsiteY2" fmla="*/ 638302 h 628650"/>
              <a:gd name="connsiteX3" fmla="*/ 9397 w 1695450"/>
              <a:gd name="connsiteY3" fmla="*/ 638302 h 628650"/>
              <a:gd name="connsiteX4" fmla="*/ 9397 w 1695450"/>
              <a:gd name="connsiteY4" fmla="*/ 889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5450" h="628650">
                <a:moveTo>
                  <a:pt x="9397" y="8890"/>
                </a:moveTo>
                <a:lnTo>
                  <a:pt x="1701038" y="8890"/>
                </a:lnTo>
                <a:lnTo>
                  <a:pt x="1701038" y="638302"/>
                </a:lnTo>
                <a:lnTo>
                  <a:pt x="9397" y="638302"/>
                </a:lnTo>
                <a:lnTo>
                  <a:pt x="9397" y="8890"/>
                </a:lnTo>
                <a:close/>
              </a:path>
            </a:pathLst>
          </a:custGeom>
          <a:solidFill>
            <a:srgbClr val="f0f0f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80"> 
				</p:cNvPr>
          <p:cNvSpPr/>
          <p:nvPr/>
        </p:nvSpPr>
        <p:spPr>
          <a:xfrm>
            <a:off x="654050" y="5060950"/>
            <a:ext cx="425450" cy="628650"/>
          </a:xfrm>
          <a:custGeom>
            <a:avLst/>
            <a:gdLst>
              <a:gd name="connsiteX0" fmla="*/ 14986 w 425450"/>
              <a:gd name="connsiteY0" fmla="*/ 12446 h 628650"/>
              <a:gd name="connsiteX1" fmla="*/ 437133 w 425450"/>
              <a:gd name="connsiteY1" fmla="*/ 12446 h 628650"/>
              <a:gd name="connsiteX2" fmla="*/ 437133 w 425450"/>
              <a:gd name="connsiteY2" fmla="*/ 634238 h 628650"/>
              <a:gd name="connsiteX3" fmla="*/ 14986 w 425450"/>
              <a:gd name="connsiteY3" fmla="*/ 634238 h 628650"/>
              <a:gd name="connsiteX4" fmla="*/ 14986 w 425450"/>
              <a:gd name="connsiteY4" fmla="*/ 12446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450" h="628650">
                <a:moveTo>
                  <a:pt x="14986" y="12446"/>
                </a:moveTo>
                <a:lnTo>
                  <a:pt x="437133" y="12446"/>
                </a:lnTo>
                <a:lnTo>
                  <a:pt x="437133" y="634238"/>
                </a:lnTo>
                <a:lnTo>
                  <a:pt x="14986" y="634238"/>
                </a:lnTo>
                <a:lnTo>
                  <a:pt x="14986" y="12446"/>
                </a:lnTo>
                <a:close/>
              </a:path>
            </a:pathLst>
          </a:custGeom>
          <a:solidFill>
            <a:srgbClr val="f0f0f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1"> 
				</p:cNvPr>
          <p:cNvSpPr/>
          <p:nvPr/>
        </p:nvSpPr>
        <p:spPr>
          <a:xfrm>
            <a:off x="1073150" y="5060950"/>
            <a:ext cx="1555750" cy="628650"/>
          </a:xfrm>
          <a:custGeom>
            <a:avLst/>
            <a:gdLst>
              <a:gd name="connsiteX0" fmla="*/ 18033 w 1555750"/>
              <a:gd name="connsiteY0" fmla="*/ 12446 h 628650"/>
              <a:gd name="connsiteX1" fmla="*/ 1557273 w 1555750"/>
              <a:gd name="connsiteY1" fmla="*/ 12446 h 628650"/>
              <a:gd name="connsiteX2" fmla="*/ 1557273 w 1555750"/>
              <a:gd name="connsiteY2" fmla="*/ 634238 h 628650"/>
              <a:gd name="connsiteX3" fmla="*/ 18033 w 1555750"/>
              <a:gd name="connsiteY3" fmla="*/ 634238 h 628650"/>
              <a:gd name="connsiteX4" fmla="*/ 18033 w 1555750"/>
              <a:gd name="connsiteY4" fmla="*/ 12446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5750" h="628650">
                <a:moveTo>
                  <a:pt x="18033" y="12446"/>
                </a:moveTo>
                <a:lnTo>
                  <a:pt x="1557273" y="12446"/>
                </a:lnTo>
                <a:lnTo>
                  <a:pt x="1557273" y="634238"/>
                </a:lnTo>
                <a:lnTo>
                  <a:pt x="18033" y="634238"/>
                </a:lnTo>
                <a:lnTo>
                  <a:pt x="18033" y="12446"/>
                </a:lnTo>
                <a:close/>
              </a:path>
            </a:pathLst>
          </a:custGeom>
          <a:solidFill>
            <a:srgbClr val="f0f0f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2"> 
				</p:cNvPr>
          <p:cNvSpPr/>
          <p:nvPr/>
        </p:nvSpPr>
        <p:spPr>
          <a:xfrm>
            <a:off x="2622550" y="5060950"/>
            <a:ext cx="1111250" cy="628650"/>
          </a:xfrm>
          <a:custGeom>
            <a:avLst/>
            <a:gdLst>
              <a:gd name="connsiteX0" fmla="*/ 7873 w 1111250"/>
              <a:gd name="connsiteY0" fmla="*/ 12446 h 628650"/>
              <a:gd name="connsiteX1" fmla="*/ 1114297 w 1111250"/>
              <a:gd name="connsiteY1" fmla="*/ 12446 h 628650"/>
              <a:gd name="connsiteX2" fmla="*/ 1114297 w 1111250"/>
              <a:gd name="connsiteY2" fmla="*/ 634238 h 628650"/>
              <a:gd name="connsiteX3" fmla="*/ 7873 w 1111250"/>
              <a:gd name="connsiteY3" fmla="*/ 634238 h 628650"/>
              <a:gd name="connsiteX4" fmla="*/ 7873 w 1111250"/>
              <a:gd name="connsiteY4" fmla="*/ 12446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1250" h="628650">
                <a:moveTo>
                  <a:pt x="7873" y="12446"/>
                </a:moveTo>
                <a:lnTo>
                  <a:pt x="1114297" y="12446"/>
                </a:lnTo>
                <a:lnTo>
                  <a:pt x="1114297" y="634238"/>
                </a:lnTo>
                <a:lnTo>
                  <a:pt x="7873" y="634238"/>
                </a:lnTo>
                <a:lnTo>
                  <a:pt x="7873" y="12446"/>
                </a:lnTo>
                <a:close/>
              </a:path>
            </a:pathLst>
          </a:custGeom>
          <a:solidFill>
            <a:srgbClr val="f0f0f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3"> 
				</p:cNvPr>
          <p:cNvSpPr/>
          <p:nvPr/>
        </p:nvSpPr>
        <p:spPr>
          <a:xfrm>
            <a:off x="3727450" y="5060950"/>
            <a:ext cx="1695450" cy="628650"/>
          </a:xfrm>
          <a:custGeom>
            <a:avLst/>
            <a:gdLst>
              <a:gd name="connsiteX0" fmla="*/ 9397 w 1695450"/>
              <a:gd name="connsiteY0" fmla="*/ 12446 h 628650"/>
              <a:gd name="connsiteX1" fmla="*/ 1701038 w 1695450"/>
              <a:gd name="connsiteY1" fmla="*/ 12446 h 628650"/>
              <a:gd name="connsiteX2" fmla="*/ 1701038 w 1695450"/>
              <a:gd name="connsiteY2" fmla="*/ 634238 h 628650"/>
              <a:gd name="connsiteX3" fmla="*/ 9397 w 1695450"/>
              <a:gd name="connsiteY3" fmla="*/ 634238 h 628650"/>
              <a:gd name="connsiteX4" fmla="*/ 9397 w 1695450"/>
              <a:gd name="connsiteY4" fmla="*/ 12446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5450" h="628650">
                <a:moveTo>
                  <a:pt x="9397" y="12446"/>
                </a:moveTo>
                <a:lnTo>
                  <a:pt x="1701038" y="12446"/>
                </a:lnTo>
                <a:lnTo>
                  <a:pt x="1701038" y="634238"/>
                </a:lnTo>
                <a:lnTo>
                  <a:pt x="9397" y="634238"/>
                </a:lnTo>
                <a:lnTo>
                  <a:pt x="9397" y="12446"/>
                </a:lnTo>
                <a:close/>
              </a:path>
            </a:pathLst>
          </a:custGeom>
          <a:solidFill>
            <a:srgbClr val="f0f0f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4"> 
				</p:cNvPr>
          <p:cNvSpPr/>
          <p:nvPr/>
        </p:nvSpPr>
        <p:spPr>
          <a:xfrm>
            <a:off x="1073150" y="1835150"/>
            <a:ext cx="19050" cy="4527550"/>
          </a:xfrm>
          <a:custGeom>
            <a:avLst/>
            <a:gdLst>
              <a:gd name="connsiteX0" fmla="*/ 18414 w 19050"/>
              <a:gd name="connsiteY0" fmla="*/ 3175 h 4527550"/>
              <a:gd name="connsiteX1" fmla="*/ 18414 w 19050"/>
              <a:gd name="connsiteY1" fmla="*/ 4523104 h 452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4527550">
                <a:moveTo>
                  <a:pt x="18414" y="3175"/>
                </a:moveTo>
                <a:lnTo>
                  <a:pt x="18414" y="4523104"/>
                </a:lnTo>
              </a:path>
            </a:pathLst>
          </a:custGeom>
          <a:ln w="12700">
            <a:solidFill>
              <a:srgbClr val="d8d8d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5"> 
				</p:cNvPr>
          <p:cNvSpPr/>
          <p:nvPr/>
        </p:nvSpPr>
        <p:spPr>
          <a:xfrm>
            <a:off x="2622550" y="1835150"/>
            <a:ext cx="6350" cy="4514850"/>
          </a:xfrm>
          <a:custGeom>
            <a:avLst/>
            <a:gdLst>
              <a:gd name="connsiteX0" fmla="*/ 8255 w 6350"/>
              <a:gd name="connsiteY0" fmla="*/ 3175 h 4514850"/>
              <a:gd name="connsiteX1" fmla="*/ 8255 w 6350"/>
              <a:gd name="connsiteY1" fmla="*/ 4523104 h 451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" h="4514850">
                <a:moveTo>
                  <a:pt x="8255" y="3175"/>
                </a:moveTo>
                <a:lnTo>
                  <a:pt x="8255" y="4523104"/>
                </a:lnTo>
              </a:path>
            </a:pathLst>
          </a:custGeom>
          <a:ln w="7620">
            <a:solidFill>
              <a:srgbClr val="d8d8d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6"> 
				</p:cNvPr>
          <p:cNvSpPr/>
          <p:nvPr/>
        </p:nvSpPr>
        <p:spPr>
          <a:xfrm>
            <a:off x="3727450" y="1835150"/>
            <a:ext cx="6350" cy="4514850"/>
          </a:xfrm>
          <a:custGeom>
            <a:avLst/>
            <a:gdLst>
              <a:gd name="connsiteX0" fmla="*/ 9525 w 6350"/>
              <a:gd name="connsiteY0" fmla="*/ 3175 h 4514850"/>
              <a:gd name="connsiteX1" fmla="*/ 9525 w 6350"/>
              <a:gd name="connsiteY1" fmla="*/ 4523104 h 451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" h="4514850">
                <a:moveTo>
                  <a:pt x="9525" y="3175"/>
                </a:moveTo>
                <a:lnTo>
                  <a:pt x="9525" y="4523104"/>
                </a:lnTo>
              </a:path>
            </a:pathLst>
          </a:custGeom>
          <a:ln w="7620">
            <a:solidFill>
              <a:srgbClr val="d8d8d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7"> 
				</p:cNvPr>
          <p:cNvSpPr/>
          <p:nvPr/>
        </p:nvSpPr>
        <p:spPr>
          <a:xfrm>
            <a:off x="5416550" y="1835150"/>
            <a:ext cx="19050" cy="4514850"/>
          </a:xfrm>
          <a:custGeom>
            <a:avLst/>
            <a:gdLst>
              <a:gd name="connsiteX0" fmla="*/ 12065 w 19050"/>
              <a:gd name="connsiteY0" fmla="*/ 3175 h 4514850"/>
              <a:gd name="connsiteX1" fmla="*/ 12065 w 19050"/>
              <a:gd name="connsiteY1" fmla="*/ 4523104 h 451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4514850">
                <a:moveTo>
                  <a:pt x="12065" y="3175"/>
                </a:moveTo>
                <a:lnTo>
                  <a:pt x="12065" y="4523104"/>
                </a:lnTo>
              </a:path>
            </a:pathLst>
          </a:custGeom>
          <a:ln w="7620">
            <a:solidFill>
              <a:srgbClr val="d8d8d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8"> 
				</p:cNvPr>
          <p:cNvSpPr/>
          <p:nvPr/>
        </p:nvSpPr>
        <p:spPr>
          <a:xfrm>
            <a:off x="8655050" y="1835150"/>
            <a:ext cx="6350" cy="4514850"/>
          </a:xfrm>
          <a:custGeom>
            <a:avLst/>
            <a:gdLst>
              <a:gd name="connsiteX0" fmla="*/ 6984 w 6350"/>
              <a:gd name="connsiteY0" fmla="*/ 3175 h 4514850"/>
              <a:gd name="connsiteX1" fmla="*/ 6984 w 6350"/>
              <a:gd name="connsiteY1" fmla="*/ 4523104 h 451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" h="4514850">
                <a:moveTo>
                  <a:pt x="6984" y="3175"/>
                </a:moveTo>
                <a:lnTo>
                  <a:pt x="6984" y="4523104"/>
                </a:lnTo>
              </a:path>
            </a:pathLst>
          </a:custGeom>
          <a:ln w="7619">
            <a:solidFill>
              <a:srgbClr val="d8d8d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9"> 
				</p:cNvPr>
          <p:cNvSpPr/>
          <p:nvPr/>
        </p:nvSpPr>
        <p:spPr>
          <a:xfrm>
            <a:off x="663575" y="6340475"/>
            <a:ext cx="10969625" cy="34925"/>
          </a:xfrm>
          <a:custGeom>
            <a:avLst/>
            <a:gdLst>
              <a:gd name="connsiteX0" fmla="*/ 5715 w 10969625"/>
              <a:gd name="connsiteY0" fmla="*/ 17779 h 34925"/>
              <a:gd name="connsiteX1" fmla="*/ 10972165 w 10969625"/>
              <a:gd name="connsiteY1" fmla="*/ 17779 h 3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69625" h="34925">
                <a:moveTo>
                  <a:pt x="5715" y="17779"/>
                </a:moveTo>
                <a:lnTo>
                  <a:pt x="10972165" y="17779"/>
                </a:lnTo>
              </a:path>
            </a:pathLst>
          </a:custGeom>
          <a:ln w="19050">
            <a:solidFill>
              <a:srgbClr val="575757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1">
					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" y="312420"/>
            <a:ext cx="1440180" cy="1432560"/>
          </a:xfrm>
          <a:prstGeom prst="rect">
            <a:avLst/>
          </a:prstGeom>
        </p:spPr>
      </p:pic>
      <p:sp>
        <p:nvSpPr>
          <p:cNvPr id="91" name="TextBox 91"/>
          <p:cNvSpPr txBox="1"/>
          <p:nvPr/>
        </p:nvSpPr>
        <p:spPr>
          <a:xfrm>
            <a:off x="1518691" y="551150"/>
            <a:ext cx="4191634" cy="5364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</a:pPr>
            <a:r>
              <a:rPr lang="zh-CN" altLang="en-US" sz="3200" spc="-5" b="1" dirty="0">
                <a:solidFill>
                  <a:srgbClr val="fe7c00"/>
                </a:solidFill>
                <a:latin typeface="微软雅黑"/>
                <a:ea typeface="微软雅黑"/>
              </a:rPr>
              <a:t>当今</a:t>
            </a:r>
            <a:r>
              <a:rPr lang="zh-CN" altLang="en-US" sz="3200" b="1" dirty="0">
                <a:solidFill>
                  <a:srgbClr val="fe7c00"/>
                </a:solidFill>
                <a:latin typeface="微软雅黑"/>
                <a:ea typeface="微软雅黑"/>
              </a:rPr>
              <a:t>摩擦材料发展现状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1327785" y="1586657"/>
            <a:ext cx="9570719" cy="2346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  <a:tabLst>
                <a:tab pos="1589404" algn="l"/>
                <a:tab pos="3077210" algn="l"/>
                <a:tab pos="5361940" algn="l"/>
                <a:tab pos="8198484" algn="l"/>
              </a:tabLst>
            </a:pPr>
            <a:r>
              <a:rPr lang="zh-CN" altLang="en-US" sz="1400" b="1" dirty="0">
                <a:solidFill>
                  <a:srgbClr val="fefefe"/>
                </a:solidFill>
                <a:latin typeface="微软雅黑"/>
                <a:ea typeface="微软雅黑"/>
              </a:rPr>
              <a:t>类型（材料）	</a:t>
            </a:r>
            <a:r>
              <a:rPr lang="zh-CN" altLang="en-US" sz="1400" b="1" dirty="0">
                <a:solidFill>
                  <a:srgbClr val="fefefe"/>
                </a:solidFill>
                <a:latin typeface="微软雅黑"/>
                <a:ea typeface="微软雅黑"/>
              </a:rPr>
              <a:t>制动器	</a:t>
            </a:r>
            <a:r>
              <a:rPr lang="zh-CN" altLang="en-US" sz="1400" b="1" dirty="0">
                <a:solidFill>
                  <a:srgbClr val="fefefe"/>
                </a:solidFill>
                <a:latin typeface="微软雅黑"/>
                <a:ea typeface="微软雅黑"/>
              </a:rPr>
              <a:t>应用	</a:t>
            </a:r>
            <a:r>
              <a:rPr lang="zh-CN" altLang="en-US" sz="1400" b="1" dirty="0">
                <a:solidFill>
                  <a:srgbClr val="fefefe"/>
                </a:solidFill>
                <a:latin typeface="微软雅黑"/>
                <a:ea typeface="微软雅黑"/>
              </a:rPr>
              <a:t>运用特性	</a:t>
            </a:r>
            <a:r>
              <a:rPr lang="zh-CN" altLang="en-US" sz="1400" spc="-10" b="1" dirty="0">
                <a:solidFill>
                  <a:srgbClr val="fefefe"/>
                </a:solidFill>
                <a:latin typeface="微软雅黑"/>
                <a:ea typeface="微软雅黑"/>
              </a:rPr>
              <a:t>历史和使用区域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833119" y="1892577"/>
            <a:ext cx="9768840" cy="2103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4999"/>
              </a:lnSpc>
              <a:tabLst>
                <a:tab pos="647065" algn="l"/>
                <a:tab pos="1967229" algn="l"/>
                <a:tab pos="3241675" algn="l"/>
                <a:tab pos="4664075" algn="l"/>
                <a:tab pos="7897495" algn="l"/>
              </a:tabLst>
            </a:pPr>
            <a:r>
              <a:rPr lang="zh-CN" altLang="en-US" sz="1200" b="1" dirty="0">
                <a:solidFill>
                  <a:srgbClr val="000000"/>
                </a:solidFill>
                <a:latin typeface="微软雅黑"/>
                <a:ea typeface="微软雅黑"/>
              </a:rPr>
              <a:t>1	</a:t>
            </a: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石棉摩擦材料	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盘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/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鼓（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F/R</a:t>
            </a:r>
            <a:r>
              <a:rPr lang="zh-CN" altLang="en-US" sz="1000" spc="-10" dirty="0">
                <a:solidFill>
                  <a:srgbClr val="000000"/>
                </a:solidFill>
                <a:latin typeface="微软雅黑"/>
                <a:ea typeface="微软雅黑"/>
              </a:rPr>
              <a:t>）	</a:t>
            </a: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轿车、轻卡、卡车	</a:t>
            </a: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欧洲北美等已禁用	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中国</a:t>
            </a: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AM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市场仍在使用（</a:t>
            </a:r>
            <a:r>
              <a:rPr lang="zh-CN" altLang="en-US" sz="1000" spc="-10" dirty="0">
                <a:solidFill>
                  <a:srgbClr val="000000"/>
                </a:solidFill>
                <a:latin typeface="微软雅黑"/>
                <a:ea typeface="微软雅黑"/>
              </a:rPr>
              <a:t>50%</a:t>
            </a:r>
            <a:r>
              <a:rPr lang="zh-CN" altLang="en-US" sz="1000" spc="-10" dirty="0">
                <a:solidFill>
                  <a:srgbClr val="000000"/>
                </a:solidFill>
                <a:latin typeface="微软雅黑"/>
                <a:ea typeface="微软雅黑"/>
              </a:rPr>
              <a:t>）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833119" y="2503839"/>
            <a:ext cx="106684" cy="2004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9583"/>
              </a:lnSpc>
            </a:pPr>
            <a:r>
              <a:rPr lang="zh-CN" altLang="en-US" sz="1200" spc="-10" b="1" dirty="0">
                <a:solidFill>
                  <a:srgbClr val="000000"/>
                </a:solidFill>
                <a:latin typeface="微软雅黑"/>
                <a:ea typeface="微软雅黑"/>
              </a:rPr>
              <a:t>2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1416685" y="2445027"/>
            <a:ext cx="901064" cy="1663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9166"/>
              </a:lnSpc>
            </a:pP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半金属摩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擦材料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2959735" y="2445027"/>
            <a:ext cx="460374" cy="1663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9166"/>
              </a:lnSpc>
            </a:pP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盘（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F</a:t>
            </a:r>
            <a:r>
              <a:rPr lang="zh-CN" altLang="en-US" sz="1000" spc="-10" dirty="0">
                <a:solidFill>
                  <a:srgbClr val="000000"/>
                </a:solidFill>
                <a:latin typeface="微软雅黑"/>
                <a:ea typeface="微软雅黑"/>
              </a:rPr>
              <a:t>）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3820795" y="2274212"/>
            <a:ext cx="1536065" cy="485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9166"/>
              </a:lnSpc>
            </a:pP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轿车、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轻卡、皮卡，火车、</a:t>
            </a:r>
          </a:p>
          <a:p>
            <a:pPr>
              <a:lnSpc>
                <a:spcPts val="1200"/>
              </a:lnSpc>
            </a:pPr>
            <a:endParaRPr lang="en-US" dirty="0" smtClean="0"/>
          </a:p>
          <a:p>
            <a:pPr marL="0" indent="190500">
              <a:lnSpc>
                <a:spcPct val="109166"/>
              </a:lnSpc>
            </a:pP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商用车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、运动型车辆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5497195" y="2198647"/>
            <a:ext cx="3164838" cy="685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9166"/>
              </a:lnSpc>
            </a:pP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1.</a:t>
            </a: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使用中普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遍存在一些问题，改进型材料在一些范围内</a:t>
            </a:r>
          </a:p>
          <a:p>
            <a:pPr>
              <a:lnSpc>
                <a:spcPts val="484"/>
              </a:lnSpc>
            </a:pPr>
            <a:endParaRPr lang="en-US" dirty="0" smtClean="0"/>
          </a:p>
          <a:p>
            <a:pPr hangingPunct="0" marL="0">
              <a:lnSpc>
                <a:spcPct val="150000"/>
              </a:lnSpc>
            </a:pP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使用，经济性，合适的性价比</a:t>
            </a:r>
            <a:r>
              <a:rPr lang="zh-CN" altLang="en-US" sz="1000" spc="-15" dirty="0">
                <a:solidFill>
                  <a:srgbClr val="000000"/>
                </a:solidFill>
                <a:latin typeface="微软雅黑"/>
                <a:ea typeface="微软雅黑"/>
              </a:rPr>
              <a:t>2.</a:t>
            </a: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盘片高的寿命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，抗热性，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耐久性。</a:t>
            </a: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3.</a:t>
            </a: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重负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荷车辆和苛刻条件。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8730615" y="2160547"/>
            <a:ext cx="2806065" cy="7315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 marL="0">
              <a:lnSpc>
                <a:spcPct val="120000"/>
              </a:lnSpc>
            </a:pP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1.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有代表性区域在北美，主要在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AM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。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2.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在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OE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车型</a:t>
            </a: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上已逐步被替代，单改进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型的材料仍使用在重负荷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和特别要求苛刻的条件。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3.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通用型在中国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AM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市场</a:t>
            </a: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仍在大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量使用。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833119" y="3294414"/>
            <a:ext cx="106684" cy="2004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9583"/>
              </a:lnSpc>
            </a:pPr>
            <a:r>
              <a:rPr lang="zh-CN" altLang="en-US" sz="1200" spc="-10" b="1" dirty="0">
                <a:solidFill>
                  <a:srgbClr val="000000"/>
                </a:solidFill>
                <a:latin typeface="微软雅黑"/>
                <a:ea typeface="微软雅黑"/>
              </a:rPr>
              <a:t>3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1543685" y="3236237"/>
            <a:ext cx="647064" cy="1663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9166"/>
              </a:lnSpc>
            </a:pPr>
            <a:r>
              <a:rPr lang="zh-CN" altLang="en-US" sz="1000" spc="-10" dirty="0">
                <a:solidFill>
                  <a:srgbClr val="000000"/>
                </a:solidFill>
                <a:latin typeface="微软雅黑"/>
                <a:ea typeface="微软雅黑"/>
              </a:rPr>
              <a:t>少金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属材料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2641600" y="3236237"/>
            <a:ext cx="1096644" cy="1663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9166"/>
              </a:lnSpc>
            </a:pP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盘</a:t>
            </a: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/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盘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/</a:t>
            </a: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鼓（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F/R/R</a:t>
            </a:r>
            <a:r>
              <a:rPr lang="zh-CN" altLang="en-US" sz="1000" spc="-10" dirty="0">
                <a:solidFill>
                  <a:srgbClr val="000000"/>
                </a:solidFill>
                <a:latin typeface="微软雅黑"/>
                <a:ea typeface="微软雅黑"/>
              </a:rPr>
              <a:t>）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4011295" y="3236237"/>
            <a:ext cx="1155065" cy="1663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9166"/>
              </a:lnSpc>
            </a:pP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轿车、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轻卡、商用车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5497195" y="3058437"/>
            <a:ext cx="3164838" cy="609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 marL="0">
              <a:lnSpc>
                <a:spcPct val="200000"/>
              </a:lnSpc>
            </a:pP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1.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发展中的材料，广泛的运用</a:t>
            </a:r>
            <a:r>
              <a:rPr lang="zh-CN" altLang="en-US" sz="1000" spc="-10" dirty="0">
                <a:solidFill>
                  <a:srgbClr val="000000"/>
                </a:solidFill>
                <a:latin typeface="微软雅黑"/>
                <a:ea typeface="微软雅黑"/>
              </a:rPr>
              <a:t>2.</a:t>
            </a: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高的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性价比优良的性能，</a:t>
            </a: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卓越的解决抗衰退和告诉性能的运用。</a:t>
            </a:r>
            <a:r>
              <a:rPr lang="zh-CN" altLang="en-US" sz="1000" spc="5" dirty="0">
                <a:solidFill>
                  <a:srgbClr val="000000"/>
                </a:solidFill>
                <a:latin typeface="微软雅黑"/>
                <a:ea typeface="微软雅黑"/>
              </a:rPr>
              <a:t>3.</a:t>
            </a: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舒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适的脚踏感。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8730615" y="2994937"/>
            <a:ext cx="2830194" cy="685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 marL="0">
              <a:lnSpc>
                <a:spcPct val="150000"/>
              </a:lnSpc>
            </a:pP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1.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欧洲风格的典型运用在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AM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和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OE</a:t>
            </a:r>
            <a:r>
              <a:rPr lang="zh-CN" altLang="en-US" sz="1000" spc="5" dirty="0">
                <a:solidFill>
                  <a:srgbClr val="000000"/>
                </a:solidFill>
                <a:latin typeface="微软雅黑"/>
                <a:ea typeface="微软雅黑"/>
              </a:rPr>
              <a:t>市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场。热别在满</a:t>
            </a: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足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OE</a:t>
            </a: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高档车型上的应用，如奔宝奥。</a:t>
            </a:r>
            <a:r>
              <a:rPr lang="zh-CN" altLang="en-US" sz="1000" spc="15" dirty="0">
                <a:solidFill>
                  <a:srgbClr val="000000"/>
                </a:solidFill>
                <a:latin typeface="微软雅黑"/>
                <a:ea typeface="微软雅黑"/>
              </a:rPr>
              <a:t>2.</a:t>
            </a: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同样运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用在</a:t>
            </a: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福特，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通用在欧洲的车型。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833119" y="3957354"/>
            <a:ext cx="106684" cy="2004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9583"/>
              </a:lnSpc>
            </a:pPr>
            <a:r>
              <a:rPr lang="zh-CN" altLang="en-US" sz="1200" spc="-10" b="1" dirty="0">
                <a:solidFill>
                  <a:srgbClr val="000000"/>
                </a:solidFill>
                <a:latin typeface="微软雅黑"/>
                <a:ea typeface="微软雅黑"/>
              </a:rPr>
              <a:t>4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1304289" y="3860647"/>
            <a:ext cx="1125854" cy="3083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75895">
              <a:lnSpc>
                <a:spcPct val="100000"/>
              </a:lnSpc>
            </a:pP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有机摩擦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材料</a:t>
            </a:r>
          </a:p>
          <a:p>
            <a:pPr marL="0">
              <a:lnSpc>
                <a:spcPct val="100000"/>
              </a:lnSpc>
            </a:pP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NAO-</a:t>
            </a: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陶瓷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摩擦材料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2641600" y="3916957"/>
            <a:ext cx="2715260" cy="1663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9166"/>
              </a:lnSpc>
            </a:pP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盘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/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盘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/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鼓（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F/R/R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）</a:t>
            </a:r>
            <a:r>
              <a:rPr lang="zh-CN" altLang="en-US" sz="1000" spc="64" dirty="0">
                <a:solidFill>
                  <a:srgbClr val="000000"/>
                </a:solidFill>
                <a:latin typeface="微软雅黑"/>
                <a:cs typeface="微软雅黑"/>
              </a:rPr>
              <a:t>  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轿车、轻卡、卡车、商用车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5497195" y="3828057"/>
            <a:ext cx="2987039" cy="4711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9166"/>
              </a:lnSpc>
            </a:pP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发展中的材料，广发的使用。少的积尘，盘</a:t>
            </a:r>
            <a:r>
              <a:rPr lang="zh-CN" altLang="en-US" sz="1000" spc="-15" dirty="0">
                <a:solidFill>
                  <a:srgbClr val="000000"/>
                </a:solidFill>
                <a:latin typeface="微软雅黑"/>
                <a:ea typeface="微软雅黑"/>
              </a:rPr>
              <a:t>/</a:t>
            </a: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片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长的寿</a:t>
            </a:r>
          </a:p>
          <a:p>
            <a:pPr>
              <a:lnSpc>
                <a:spcPts val="1085"/>
              </a:lnSpc>
            </a:pPr>
            <a:endParaRPr lang="en-US" dirty="0" smtClean="0"/>
          </a:p>
          <a:p>
            <a:pPr marL="0">
              <a:lnSpc>
                <a:spcPct val="109166"/>
              </a:lnSpc>
            </a:pP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命，优化的性能，特别适用于解决</a:t>
            </a: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NVH</a:t>
            </a: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噪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音方案。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8730615" y="3828057"/>
            <a:ext cx="2806065" cy="4711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9166"/>
              </a:lnSpc>
            </a:pP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日本材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料的典型风格和运用，但在欧洲和北美突出</a:t>
            </a:r>
          </a:p>
          <a:p>
            <a:pPr>
              <a:lnSpc>
                <a:spcPts val="1085"/>
              </a:lnSpc>
            </a:pPr>
            <a:endParaRPr lang="en-US" dirty="0" smtClean="0"/>
          </a:p>
          <a:p>
            <a:pPr marL="0">
              <a:lnSpc>
                <a:spcPct val="109166"/>
              </a:lnSpc>
            </a:pP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解决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NVH</a:t>
            </a: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问题和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摩擦副粘附性问题。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833119" y="4662839"/>
            <a:ext cx="106684" cy="2004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9583"/>
              </a:lnSpc>
            </a:pPr>
            <a:r>
              <a:rPr lang="zh-CN" altLang="en-US" sz="1200" spc="-10" b="1" dirty="0">
                <a:solidFill>
                  <a:srgbClr val="000000"/>
                </a:solidFill>
                <a:latin typeface="微软雅黑"/>
                <a:ea typeface="微软雅黑"/>
              </a:rPr>
              <a:t>5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1353185" y="4609742"/>
            <a:ext cx="1028064" cy="1663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9166"/>
              </a:lnSpc>
            </a:pP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粉末冶金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摩擦材料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2736850" y="4609742"/>
            <a:ext cx="905510" cy="1663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9166"/>
              </a:lnSpc>
            </a:pP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碟盘</a:t>
            </a: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/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盘（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F/R</a:t>
            </a: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）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3820795" y="4546242"/>
            <a:ext cx="1536065" cy="394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9166"/>
              </a:lnSpc>
            </a:pP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赛车、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飞机、火车、坦克、</a:t>
            </a:r>
          </a:p>
          <a:p>
            <a:pPr>
              <a:lnSpc>
                <a:spcPts val="484"/>
              </a:lnSpc>
            </a:pPr>
            <a:endParaRPr lang="en-US" dirty="0" smtClean="0"/>
          </a:p>
          <a:p>
            <a:pPr marL="0" indent="127000">
              <a:lnSpc>
                <a:spcPct val="109166"/>
              </a:lnSpc>
            </a:pP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军车、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船舶、工程机械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5497195" y="4457342"/>
            <a:ext cx="3094988" cy="609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 marL="0">
              <a:lnSpc>
                <a:spcPct val="200000"/>
              </a:lnSpc>
            </a:pP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制动和传动的告诉高温的稳定性。速度大于</a:t>
            </a: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250km/h</a:t>
            </a:r>
            <a:r>
              <a:rPr lang="zh-CN" altLang="en-US" sz="1000" spc="59" dirty="0">
                <a:solidFill>
                  <a:srgbClr val="000000"/>
                </a:solidFill>
                <a:latin typeface="微软雅黑"/>
                <a:ea typeface="微软雅黑"/>
              </a:rPr>
              <a:t>，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温度高于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600</a:t>
            </a: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°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C</a:t>
            </a: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的条件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和高的寿命。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8730615" y="4393842"/>
            <a:ext cx="2841325" cy="685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 marL="0">
              <a:lnSpc>
                <a:spcPct val="150000"/>
              </a:lnSpc>
            </a:pP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铜基粉末冶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金及陶瓷已替代铁基，运用在高性能制</a:t>
            </a: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动器。中国引进铜基粉末冶金运用在时速</a:t>
            </a:r>
            <a:r>
              <a:rPr lang="zh-CN" altLang="en-US" sz="1000" spc="-10" dirty="0">
                <a:solidFill>
                  <a:srgbClr val="000000"/>
                </a:solidFill>
                <a:latin typeface="微软雅黑"/>
                <a:ea typeface="微软雅黑"/>
              </a:rPr>
              <a:t>250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km/h</a:t>
            </a: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以上高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速列车上，在世界范围内广泛使用。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833119" y="5320064"/>
            <a:ext cx="106684" cy="2004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9583"/>
              </a:lnSpc>
            </a:pPr>
            <a:r>
              <a:rPr lang="zh-CN" altLang="en-US" sz="1200" spc="-10" b="1" dirty="0">
                <a:solidFill>
                  <a:srgbClr val="000000"/>
                </a:solidFill>
                <a:latin typeface="微软雅黑"/>
                <a:ea typeface="微软雅黑"/>
              </a:rPr>
              <a:t>6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1494155" y="5279667"/>
            <a:ext cx="745489" cy="1663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9166"/>
              </a:lnSpc>
            </a:pP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C-C</a:t>
            </a:r>
            <a:r>
              <a:rPr lang="zh-CN" altLang="en-US" sz="1000" spc="-10" dirty="0">
                <a:solidFill>
                  <a:srgbClr val="000000"/>
                </a:solidFill>
                <a:latin typeface="微软雅黑"/>
                <a:ea typeface="微软雅黑"/>
              </a:rPr>
              <a:t>摩擦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材料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2736850" y="5279667"/>
            <a:ext cx="905510" cy="1663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9166"/>
              </a:lnSpc>
            </a:pP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碟盘</a:t>
            </a: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/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盘（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F/R</a:t>
            </a: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）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4265295" y="5279667"/>
            <a:ext cx="647065" cy="1663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9166"/>
              </a:lnSpc>
            </a:pP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赛车、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飞机</a:t>
            </a:r>
          </a:p>
        </p:txBody>
      </p:sp>
      <p:sp>
        <p:nvSpPr>
          <p:cNvPr id="121" name="TextBox 121"/>
          <p:cNvSpPr txBox="1"/>
          <p:nvPr/>
        </p:nvSpPr>
        <p:spPr>
          <a:xfrm>
            <a:off x="5497195" y="5101232"/>
            <a:ext cx="3092450" cy="5943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 marL="0">
              <a:lnSpc>
                <a:spcPct val="129583"/>
              </a:lnSpc>
            </a:pP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比较高的强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度，卓越的热传导和比热，高的孔隙率高速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高温的稳定性，低温在</a:t>
            </a:r>
            <a:r>
              <a:rPr lang="zh-CN" altLang="en-US" sz="1000" spc="-10" dirty="0">
                <a:solidFill>
                  <a:srgbClr val="000000"/>
                </a:solidFill>
                <a:latin typeface="微软雅黑"/>
                <a:ea typeface="微软雅黑"/>
              </a:rPr>
              <a:t>800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°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C</a:t>
            </a: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，高温在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1000</a:t>
            </a: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°</a:t>
            </a:r>
            <a:r>
              <a:rPr lang="zh-CN" altLang="en-US" sz="1000" spc="5" dirty="0">
                <a:solidFill>
                  <a:srgbClr val="000000"/>
                </a:solidFill>
                <a:latin typeface="微软雅黑"/>
                <a:ea typeface="微软雅黑"/>
              </a:rPr>
              <a:t>C</a:t>
            </a: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以上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的摩</a:t>
            </a: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擦稳定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性。</a:t>
            </a:r>
          </a:p>
        </p:txBody>
      </p:sp>
      <p:sp>
        <p:nvSpPr>
          <p:cNvPr id="122" name="TextBox 122"/>
          <p:cNvSpPr txBox="1"/>
          <p:nvPr/>
        </p:nvSpPr>
        <p:spPr>
          <a:xfrm>
            <a:off x="8730615" y="5101232"/>
            <a:ext cx="2827655" cy="5943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 marL="0">
              <a:lnSpc>
                <a:spcPct val="129583"/>
              </a:lnSpc>
            </a:pP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在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90</a:t>
            </a: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年代已运用在高性能制动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器。在世界范围内广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泛运用在飞机，赛车。如美国：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MD-11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，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F-22</a:t>
            </a: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如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发过：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Airbus</a:t>
            </a:r>
            <a:r>
              <a:rPr lang="zh-CN" altLang="en-US" sz="1000" spc="-15" dirty="0">
                <a:solidFill>
                  <a:srgbClr val="000000"/>
                </a:solidFill>
                <a:latin typeface="微软雅黑"/>
                <a:ea typeface="微软雅黑"/>
              </a:rPr>
              <a:t>等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833119" y="5941729"/>
            <a:ext cx="106684" cy="2004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9583"/>
              </a:lnSpc>
            </a:pPr>
            <a:r>
              <a:rPr lang="zh-CN" altLang="en-US" sz="1200" spc="-10" b="1" dirty="0">
                <a:solidFill>
                  <a:srgbClr val="000000"/>
                </a:solidFill>
                <a:latin typeface="微软雅黑"/>
                <a:ea typeface="微软雅黑"/>
              </a:rPr>
              <a:t>7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1353185" y="5754285"/>
            <a:ext cx="1028064" cy="4716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27000">
              <a:lnSpc>
                <a:spcPct val="100000"/>
              </a:lnSpc>
            </a:pP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陶瓷摩擦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材料</a:t>
            </a:r>
          </a:p>
          <a:p>
            <a:pPr marL="0">
              <a:lnSpc>
                <a:spcPct val="100000"/>
              </a:lnSpc>
            </a:pP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金属陶瓷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摩擦材料</a:t>
            </a:r>
          </a:p>
          <a:p>
            <a:pPr marL="0" indent="56514">
              <a:lnSpc>
                <a:spcPct val="100000"/>
              </a:lnSpc>
            </a:pP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C-</a:t>
            </a: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陶瓷摩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擦材料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2800350" y="5901332"/>
            <a:ext cx="778509" cy="1663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9166"/>
              </a:lnSpc>
            </a:pP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盘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/</a:t>
            </a: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盘（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F/R</a:t>
            </a: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）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4074795" y="5845022"/>
            <a:ext cx="1028065" cy="3083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赛车、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重型车辆、</a:t>
            </a:r>
          </a:p>
          <a:p>
            <a:pPr marL="0" indent="190500">
              <a:lnSpc>
                <a:spcPct val="100000"/>
              </a:lnSpc>
            </a:pP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飞机、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坦克</a:t>
            </a:r>
          </a:p>
        </p:txBody>
      </p:sp>
      <p:sp>
        <p:nvSpPr>
          <p:cNvPr id="127" name="TextBox 127"/>
          <p:cNvSpPr txBox="1"/>
          <p:nvPr/>
        </p:nvSpPr>
        <p:spPr>
          <a:xfrm>
            <a:off x="5497195" y="5722897"/>
            <a:ext cx="2994830" cy="594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 marL="0">
              <a:lnSpc>
                <a:spcPct val="129999"/>
              </a:lnSpc>
            </a:pP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告诉高温苛刻条件下的摩擦稳定性，使用温度在</a:t>
            </a:r>
            <a:r>
              <a:rPr lang="zh-CN" altLang="en-US" sz="1000" spc="-20" dirty="0">
                <a:solidFill>
                  <a:srgbClr val="000000"/>
                </a:solidFill>
                <a:latin typeface="微软雅黑"/>
                <a:ea typeface="微软雅黑"/>
              </a:rPr>
              <a:t>80</a:t>
            </a:r>
            <a:r>
              <a:rPr lang="zh-CN" altLang="en-US" sz="1000" spc="-10" dirty="0">
                <a:solidFill>
                  <a:srgbClr val="000000"/>
                </a:solidFill>
                <a:latin typeface="微软雅黑"/>
                <a:ea typeface="微软雅黑"/>
              </a:rPr>
              <a:t>0-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cs typeface="微软雅黑"/>
              </a:rPr>
              <a:t> 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1000</a:t>
            </a: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°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C</a:t>
            </a: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以上。特定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的摩擦副和吸收高的热能。高的气</a:t>
            </a: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孔率。</a:t>
            </a:r>
          </a:p>
        </p:txBody>
      </p:sp>
      <p:sp>
        <p:nvSpPr>
          <p:cNvPr id="128" name="TextBox 128"/>
          <p:cNvSpPr txBox="1"/>
          <p:nvPr/>
        </p:nvSpPr>
        <p:spPr>
          <a:xfrm>
            <a:off x="8730615" y="5722897"/>
            <a:ext cx="2819458" cy="594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 marL="0">
              <a:lnSpc>
                <a:spcPct val="129999"/>
              </a:lnSpc>
            </a:pP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新一代材料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已运用在高性能制动器，欧洲主要运用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在航天军事，如大重型运输机，新型战斗机等。</a:t>
            </a:r>
            <a:r>
              <a:rPr lang="zh-CN" altLang="en-US" sz="1000" spc="-30" dirty="0">
                <a:solidFill>
                  <a:srgbClr val="000000"/>
                </a:solidFill>
                <a:latin typeface="微软雅黑"/>
                <a:ea typeface="微软雅黑"/>
              </a:rPr>
              <a:t>C-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陶材料将优于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C-C</a:t>
            </a:r>
            <a:r>
              <a:rPr lang="zh-CN" altLang="en-US" sz="1000" spc="-5" dirty="0">
                <a:solidFill>
                  <a:srgbClr val="000000"/>
                </a:solidFill>
                <a:latin typeface="微软雅黑"/>
                <a:ea typeface="微软雅黑"/>
              </a:rPr>
              <a:t>材料的</a:t>
            </a:r>
            <a:r>
              <a:rPr lang="zh-CN" altLang="en-US" sz="1000" dirty="0">
                <a:solidFill>
                  <a:srgbClr val="000000"/>
                </a:solidFill>
                <a:latin typeface="微软雅黑"/>
                <a:ea typeface="微软雅黑"/>
              </a:rPr>
              <a:t>未来发展。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/>
  <cp:revision>1</cp:revision>
  <dcterms:created xsi:type="dcterms:W3CDTF">2011-01-21T15:00:27Z</dcterms:created>
  <dcterms:modified xsi:type="dcterms:W3CDTF">2011-01-21T15:01:14Z</dcterms:modified>
</cp:coreProperties>
</file>