
<file path=[Content_Types].xml><?xml version="1.0" encoding="utf-8"?>
<Types xmlns="http://schemas.openxmlformats.org/package/2006/content-types">
  <Default Extension="jpeg" ContentType="image/jpeg"/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73" r:id="rId3"/>
    <p:sldId id="274" r:id="rId4"/>
    <p:sldId id="333" r:id="rId5"/>
    <p:sldId id="300" r:id="rId6"/>
    <p:sldId id="301" r:id="rId7"/>
    <p:sldId id="332" r:id="rId8"/>
    <p:sldId id="302" r:id="rId9"/>
    <p:sldId id="345" r:id="rId10"/>
    <p:sldId id="321" r:id="rId11"/>
    <p:sldId id="324" r:id="rId13"/>
    <p:sldId id="328" r:id="rId14"/>
    <p:sldId id="292" r:id="rId15"/>
  </p:sldIdLst>
  <p:sldSz cx="9144000" cy="6858000" type="screen4x3"/>
  <p:notesSz cx="6858000" cy="9144000"/>
  <p:custDataLst>
    <p:tags r:id="rId19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FCC00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98"/>
    <p:restoredTop sz="94660"/>
  </p:normalViewPr>
  <p:slideViewPr>
    <p:cSldViewPr showGuides="1">
      <p:cViewPr varScale="1">
        <p:scale>
          <a:sx n="84" d="100"/>
          <a:sy n="84" d="100"/>
        </p:scale>
        <p:origin x="-1146" y="-78"/>
      </p:cViewPr>
      <p:guideLst>
        <p:guide orient="horz" pos="214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gs" Target="tags/tag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PhAnim="0">
  <p:cSld name="标题幻灯片">
    <p:bg>
      <p:bgPr>
        <a:blipFill rotWithShape="0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标题 6145"/>
          <p:cNvSpPr>
            <a:spLocks noGrp="1" noRot="1"/>
          </p:cNvSpPr>
          <p:nvPr>
            <p:ph type="ctrTitle"/>
          </p:nvPr>
        </p:nvSpPr>
        <p:spPr>
          <a:xfrm>
            <a:off x="3962400" y="1066800"/>
            <a:ext cx="4648200" cy="19812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lvl="0">
              <a:buClrTx/>
              <a:buSzTx/>
              <a:buFontTx/>
              <a:defRPr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147" name="副标题 6146"/>
          <p:cNvSpPr>
            <a:spLocks noGrp="1" noRot="1"/>
          </p:cNvSpPr>
          <p:nvPr>
            <p:ph type="subTitle" idx="1"/>
          </p:nvPr>
        </p:nvSpPr>
        <p:spPr>
          <a:xfrm>
            <a:off x="3962400" y="3657600"/>
            <a:ext cx="4572000" cy="16764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marL="0" lvl="0" indent="0" algn="ctr"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lvl1pPr>
            <a:lvl2pPr marL="457200" lvl="1" indent="0" algn="ctr">
              <a:buClr>
                <a:schemeClr val="accent2"/>
              </a:buClr>
              <a:buSzPct val="85000"/>
              <a:buFont typeface="Wingdings" panose="05000000000000000000" pitchFamily="2" charset="2"/>
              <a:buNone/>
              <a:defRPr/>
            </a:lvl2pPr>
            <a:lvl3pPr marL="914400" lvl="2" indent="0" algn="ctr">
              <a:buClr>
                <a:schemeClr val="hlink"/>
              </a:buClr>
              <a:buSzPct val="80000"/>
              <a:buFont typeface="Wingdings" panose="05000000000000000000" pitchFamily="2" charset="2"/>
              <a:buNone/>
              <a:defRPr/>
            </a:lvl3pPr>
            <a:lvl4pPr marL="1371600" lvl="3" indent="0" algn="ctr">
              <a:buClr>
                <a:schemeClr val="accent2"/>
              </a:buClr>
              <a:buSzPct val="90000"/>
              <a:buFont typeface="Wingdings" panose="05000000000000000000" pitchFamily="2" charset="2"/>
              <a:buNone/>
              <a:defRPr/>
            </a:lvl4pPr>
            <a:lvl5pPr marL="1828800" lvl="4" indent="0" algn="ctr">
              <a:buClr>
                <a:schemeClr val="hlink"/>
              </a:buClr>
              <a:buSzPct val="85000"/>
              <a:buFont typeface="Wingdings" panose="05000000000000000000" pitchFamily="2" charset="2"/>
              <a:buNone/>
              <a:defRPr/>
            </a:lvl5pPr>
          </a:lstStyle>
          <a:p>
            <a:pPr lvl="0"/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6148" name="日期占位符 6147"/>
          <p:cNvSpPr>
            <a:spLocks noGrp="1"/>
          </p:cNvSpPr>
          <p:nvPr>
            <p:ph type="dt" sz="half" idx="2"/>
          </p:nvPr>
        </p:nvSpPr>
        <p:spPr>
          <a:xfrm>
            <a:off x="301625" y="6076950"/>
            <a:ext cx="2289175" cy="47625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>
              <a:defRPr sz="1400"/>
            </a:lvl1pPr>
          </a:lstStyle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149" name="页脚占位符 6148"/>
          <p:cNvSpPr>
            <a:spLocks noGrp="1"/>
          </p:cNvSpPr>
          <p:nvPr>
            <p:ph type="ftr" sz="quarter" idx="3"/>
          </p:nvPr>
        </p:nvSpPr>
        <p:spPr>
          <a:xfrm>
            <a:off x="3124200" y="6076950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algn="ctr">
              <a:defRPr sz="1400"/>
            </a:lvl1pPr>
          </a:lstStyle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150" name="灯片编号占位符 6149"/>
          <p:cNvSpPr>
            <a:spLocks noGrp="1"/>
          </p:cNvSpPr>
          <p:nvPr>
            <p:ph type="sldNum" sz="quarter" idx="4"/>
          </p:nvPr>
        </p:nvSpPr>
        <p:spPr>
          <a:xfrm>
            <a:off x="6553200" y="6076950"/>
            <a:ext cx="2289175" cy="47625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algn="r">
              <a:defRPr sz="1400"/>
            </a:lvl1pPr>
          </a:lstStyle>
          <a:p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04800" y="1981200"/>
            <a:ext cx="4184968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60583" y="1981200"/>
            <a:ext cx="4184968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1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09569" y="685800"/>
            <a:ext cx="2135981" cy="51816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1625" y="685800"/>
            <a:ext cx="6284119" cy="51816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标题 5121"/>
          <p:cNvSpPr>
            <a:spLocks noGrp="1" noRot="1"/>
          </p:cNvSpPr>
          <p:nvPr>
            <p:ph type="title"/>
          </p:nvPr>
        </p:nvSpPr>
        <p:spPr>
          <a:xfrm>
            <a:off x="301625" y="685800"/>
            <a:ext cx="854075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5123" name="文本占位符 5122"/>
          <p:cNvSpPr>
            <a:spLocks noGrp="1" noRot="1"/>
          </p:cNvSpPr>
          <p:nvPr>
            <p:ph type="body" idx="1"/>
          </p:nvPr>
        </p:nvSpPr>
        <p:spPr>
          <a:xfrm>
            <a:off x="304800" y="1981200"/>
            <a:ext cx="8540750" cy="3886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124" name="日期占位符 5123"/>
          <p:cNvSpPr>
            <a:spLocks noGrp="1"/>
          </p:cNvSpPr>
          <p:nvPr>
            <p:ph type="dt" sz="half" idx="2"/>
          </p:nvPr>
        </p:nvSpPr>
        <p:spPr>
          <a:xfrm>
            <a:off x="301625" y="6019800"/>
            <a:ext cx="2289175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lvl="0"/>
            <a:fld id="{BB962C8B-B14F-4D97-AF65-F5344CB8AC3E}" type="datetime1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125" name="页脚占位符 5124"/>
          <p:cNvSpPr>
            <a:spLocks noGrp="1"/>
          </p:cNvSpPr>
          <p:nvPr>
            <p:ph type="ftr" sz="quarter" idx="3"/>
          </p:nvPr>
        </p:nvSpPr>
        <p:spPr>
          <a:xfrm>
            <a:off x="3124200" y="6019800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126" name="灯片编号占位符 5125"/>
          <p:cNvSpPr>
            <a:spLocks noGrp="1"/>
          </p:cNvSpPr>
          <p:nvPr>
            <p:ph type="sldNum" sz="quarter" idx="4"/>
          </p:nvPr>
        </p:nvSpPr>
        <p:spPr>
          <a:xfrm>
            <a:off x="6553200" y="6019800"/>
            <a:ext cx="2289175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v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Wingdings" panose="05000000000000000000" pitchFamily="2" charset="2"/>
        <a:buChar char="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v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anose="05000000000000000000" pitchFamily="2" charset="2"/>
        <a:buChar char="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anose="05000000000000000000" pitchFamily="2" charset="2"/>
        <a:buChar char="v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anose="05000000000000000000" pitchFamily="2" charset="2"/>
        <a:buChar char="v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anose="05000000000000000000" pitchFamily="2" charset="2"/>
        <a:buChar char="v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anose="05000000000000000000" pitchFamily="2" charset="2"/>
        <a:buChar char="v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anose="05000000000000000000" pitchFamily="2" charset="2"/>
        <a:buChar char="v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.png"/><Relationship Id="rId2" Type="http://schemas.microsoft.com/office/2007/relationships/media" Target="file:///F:\&#24464;&#29233;&#32418;&#32418;&#26641;\267781_VJshi_47f6308dadfdb224e658a3964caa0721.wmv" TargetMode="External"/><Relationship Id="rId1" Type="http://schemas.openxmlformats.org/officeDocument/2006/relationships/video" Target="file:///F:\&#24464;&#29233;&#32418;&#32418;&#26641;\267781_VJshi_47f6308dadfdb224e658a3964caa0721.wmv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2.GIF"/><Relationship Id="rId1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1" name="图片 24580" descr="0a93805fdda3693328f9b0a00bd10ad5_0b87c9314b35eefdc8d3336f_pn=8&amp;o=jpg_6&amp;md5sum=f193d0b72161851b841b2f4febaa0e50&amp;sign=9400fb9127&amp;png=693085-819157&amp;jpg=1466565-1657408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-60325" y="-8255"/>
            <a:ext cx="9185910" cy="689038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267781_VJshi_47f6308dadfdb224e658a3964caa0721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xmlns:p14="http://schemas.microsoft.com/office/powerpoint/2010/main" r:link="rId2"/>
              </p:ext>
            </p:extLst>
          </p:nvPr>
        </p:nvPicPr>
        <p:blipFill>
          <a:blip r:embed="rId3" cstate="print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video>
              <p:cMediaNode>
                <p:cTn id="2" fill="hold" display="1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26630" name="图片 26629" descr="红柳树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0160" y="-22860"/>
            <a:ext cx="9125585" cy="688784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a1cd7cca04d84b627d3dbce1e09edab4_9f30f2f74afe04a1b071de92_pn=11&amp;o=jpg_6&amp;md5sum=f8eb18148f6a035873794c176603d630&amp;sign=fb56d64218&amp;png=2884334-3518962&amp;jpg=1243935-1458966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-12065" y="687070"/>
            <a:ext cx="9202420" cy="51803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8e0050444c094a7b2a9ef855377fc89e_9f30f2f74afe04a1b071de92_pn=12&amp;o=jpg_6&amp;md5sum=f8eb18148f6a035873794c176603d630&amp;sign=fb56d64218&amp;png=3518963-4176972&amp;jpg=1458967-1650716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-46355" y="1087120"/>
            <a:ext cx="9196705" cy="51790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2771" name="图片 32770" descr="红柳树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-41275" y="603885"/>
            <a:ext cx="9126220" cy="548513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5908675" y="605155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队伍浩浩荡荡</a:t>
            </a:r>
            <a:endParaRPr lang="zh-CN" alt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908675" y="1365885"/>
            <a:ext cx="2697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工具多：铁锹、搞头和斧</a:t>
            </a:r>
            <a:endParaRPr lang="zh-CN" alt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908675" y="2126615"/>
            <a:ext cx="1325880" cy="36830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工作量可怕</a:t>
            </a:r>
            <a:endParaRPr lang="zh-CN" alt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908675" y="2887345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花费几天时间</a:t>
            </a:r>
            <a:endParaRPr lang="zh-CN" alt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908675" y="3648075"/>
            <a:ext cx="2240280" cy="36830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小伙子都折不断枝干</a:t>
            </a:r>
            <a:endParaRPr lang="zh-CN" alt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908675" y="4408805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工期越来越长</a:t>
            </a:r>
            <a:endParaRPr lang="zh-CN" alt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908675" y="5169535"/>
            <a:ext cx="2926080" cy="36830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最后用高科技法子</a:t>
            </a:r>
            <a:r>
              <a:rPr lang="en-US" altLang="zh-CN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——</a:t>
            </a:r>
            <a:r>
              <a:rPr lang="zh-CN" altLang="en-US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炸药</a:t>
            </a:r>
            <a:endParaRPr lang="zh-CN" alt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2" name="左箭头 11"/>
          <p:cNvSpPr/>
          <p:nvPr/>
        </p:nvSpPr>
        <p:spPr>
          <a:xfrm>
            <a:off x="4610100" y="573405"/>
            <a:ext cx="705485" cy="431800"/>
          </a:xfrm>
          <a:prstGeom prst="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左箭头 12"/>
          <p:cNvSpPr/>
          <p:nvPr/>
        </p:nvSpPr>
        <p:spPr>
          <a:xfrm>
            <a:off x="4610100" y="2063115"/>
            <a:ext cx="705485" cy="431800"/>
          </a:xfrm>
          <a:prstGeom prst="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左箭头 13"/>
          <p:cNvSpPr/>
          <p:nvPr/>
        </p:nvSpPr>
        <p:spPr>
          <a:xfrm>
            <a:off x="4610100" y="1334135"/>
            <a:ext cx="705485" cy="431800"/>
          </a:xfrm>
          <a:prstGeom prst="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 sz="1800">
              <a:sym typeface="+mn-ea"/>
            </a:endParaRPr>
          </a:p>
        </p:txBody>
      </p:sp>
      <p:sp>
        <p:nvSpPr>
          <p:cNvPr id="15" name="左箭头 14"/>
          <p:cNvSpPr/>
          <p:nvPr/>
        </p:nvSpPr>
        <p:spPr>
          <a:xfrm>
            <a:off x="4610100" y="3596005"/>
            <a:ext cx="705485" cy="431800"/>
          </a:xfrm>
          <a:prstGeom prst="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左箭头 15"/>
          <p:cNvSpPr/>
          <p:nvPr/>
        </p:nvSpPr>
        <p:spPr>
          <a:xfrm>
            <a:off x="4610100" y="2840355"/>
            <a:ext cx="705485" cy="431800"/>
          </a:xfrm>
          <a:prstGeom prst="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左箭头 16"/>
          <p:cNvSpPr/>
          <p:nvPr/>
        </p:nvSpPr>
        <p:spPr>
          <a:xfrm>
            <a:off x="4610100" y="4351655"/>
            <a:ext cx="705485" cy="431800"/>
          </a:xfrm>
          <a:prstGeom prst="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左箭头 17"/>
          <p:cNvSpPr/>
          <p:nvPr/>
        </p:nvSpPr>
        <p:spPr>
          <a:xfrm>
            <a:off x="4610100" y="5107305"/>
            <a:ext cx="705485" cy="431800"/>
          </a:xfrm>
          <a:prstGeom prst="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 descr="红柳树.jpg012"/>
          <p:cNvPicPr>
            <a:picLocks noChangeAspect="1"/>
          </p:cNvPicPr>
          <p:nvPr/>
        </p:nvPicPr>
        <p:blipFill>
          <a:blip r:embed="rId1" cstate="print"/>
          <a:srcRect l="32106" t="4743" r="14890" b="6058"/>
          <a:stretch>
            <a:fillRect/>
          </a:stretch>
        </p:blipFill>
        <p:spPr>
          <a:xfrm>
            <a:off x="105410" y="643890"/>
            <a:ext cx="4095750" cy="48247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 bldLvl="0" animBg="1"/>
      <p:bldP spid="13" grpId="0" bldLvl="0" animBg="1"/>
      <p:bldP spid="14" grpId="0" bldLvl="0" animBg="1"/>
      <p:bldP spid="15" grpId="0" bldLvl="0" animBg="1"/>
      <p:bldP spid="16" grpId="0" bldLvl="0" animBg="1"/>
      <p:bldP spid="17" grpId="0" bldLvl="0" animBg="1"/>
      <p:bldP spid="18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1164590" y="669290"/>
            <a:ext cx="201168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4800"/>
              <a:t>算一算</a:t>
            </a:r>
            <a:endParaRPr lang="zh-CN" altLang="en-US" sz="4800"/>
          </a:p>
        </p:txBody>
      </p:sp>
      <p:sp>
        <p:nvSpPr>
          <p:cNvPr id="5" name="文本框 4"/>
          <p:cNvSpPr txBox="1"/>
          <p:nvPr/>
        </p:nvSpPr>
        <p:spPr>
          <a:xfrm>
            <a:off x="755015" y="2098675"/>
            <a:ext cx="7634605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/>
              <a:t>汽油：</a:t>
            </a:r>
            <a:r>
              <a:rPr lang="en-US" altLang="zh-CN" sz="3600"/>
              <a:t>0.72</a:t>
            </a:r>
            <a:r>
              <a:rPr lang="zh-CN" altLang="en-US" sz="3600"/>
              <a:t>元</a:t>
            </a:r>
            <a:r>
              <a:rPr lang="en-US" altLang="zh-CN" sz="3600"/>
              <a:t>/</a:t>
            </a:r>
            <a:r>
              <a:rPr lang="zh-CN" altLang="en-US" sz="3600"/>
              <a:t>公斤</a:t>
            </a:r>
            <a:endParaRPr lang="zh-CN" altLang="en-US" sz="3600"/>
          </a:p>
          <a:p>
            <a:endParaRPr lang="zh-CN" altLang="en-US" sz="3600"/>
          </a:p>
          <a:p>
            <a:r>
              <a:rPr lang="zh-CN" altLang="en-US" sz="3600"/>
              <a:t>    根据热量换算，汽油产生的热量是木柴的</a:t>
            </a:r>
            <a:r>
              <a:rPr lang="en-US" altLang="zh-CN" sz="3600"/>
              <a:t>5</a:t>
            </a:r>
            <a:r>
              <a:rPr lang="zh-CN" altLang="en-US" sz="3600"/>
              <a:t>倍，假设一颗红柳连根重</a:t>
            </a:r>
            <a:r>
              <a:rPr lang="en-US" altLang="zh-CN" sz="3600"/>
              <a:t>50</a:t>
            </a:r>
            <a:r>
              <a:rPr lang="zh-CN" altLang="en-US" sz="3600"/>
              <a:t>公斤，一颗红柳能节约多少钱？</a:t>
            </a:r>
            <a:endParaRPr lang="zh-CN" altLang="en-US" sz="3600"/>
          </a:p>
        </p:txBody>
      </p:sp>
      <p:grpSp>
        <p:nvGrpSpPr>
          <p:cNvPr id="8" name="组合 7"/>
          <p:cNvGrpSpPr/>
          <p:nvPr/>
        </p:nvGrpSpPr>
        <p:grpSpPr>
          <a:xfrm>
            <a:off x="3661410" y="4156075"/>
            <a:ext cx="4464050" cy="2376170"/>
            <a:chOff x="5653" y="6997"/>
            <a:chExt cx="7030" cy="3742"/>
          </a:xfrm>
        </p:grpSpPr>
        <p:sp>
          <p:nvSpPr>
            <p:cNvPr id="7" name="爆炸形 1 6"/>
            <p:cNvSpPr/>
            <p:nvPr/>
          </p:nvSpPr>
          <p:spPr>
            <a:xfrm>
              <a:off x="5653" y="6997"/>
              <a:ext cx="7030" cy="3742"/>
            </a:xfrm>
            <a:prstGeom prst="irregularSeal1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7463" y="7924"/>
              <a:ext cx="3736" cy="18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t">
              <a:spAutoFit/>
            </a:bodyPr>
            <a:p>
              <a:pPr algn="ctr"/>
              <a:r>
                <a:rPr lang="en-US" altLang="zh-CN" sz="7200" b="1">
                  <a:ln w="25400">
                    <a:solidFill>
                      <a:srgbClr val="861E1D">
                        <a:alpha val="94000"/>
                      </a:srgbClr>
                    </a:solidFill>
                    <a:prstDash val="solid"/>
                  </a:ln>
                  <a:gradFill>
                    <a:gsLst>
                      <a:gs pos="0">
                        <a:srgbClr val="FFF9BB"/>
                      </a:gs>
                      <a:gs pos="64000">
                        <a:srgbClr val="FCE95F"/>
                      </a:gs>
                      <a:gs pos="100000">
                        <a:srgbClr val="F8AD1C"/>
                      </a:gs>
                    </a:gsLst>
                    <a:lin ang="5400000" scaled="0"/>
                  </a:gradFill>
                  <a:effectLst>
                    <a:outerShdw blurRad="177800" dist="12700" dir="10200000" sx="102000" sy="102000" algn="bl" rotWithShape="0">
                      <a:srgbClr val="480F08"/>
                    </a:outerShdw>
                  </a:effectLst>
                </a:rPr>
                <a:t>7.2</a:t>
              </a:r>
              <a:r>
                <a:rPr lang="zh-CN" altLang="en-US" sz="7200" b="1">
                  <a:ln w="25400">
                    <a:solidFill>
                      <a:srgbClr val="861E1D">
                        <a:alpha val="94000"/>
                      </a:srgbClr>
                    </a:solidFill>
                    <a:prstDash val="solid"/>
                  </a:ln>
                  <a:gradFill>
                    <a:gsLst>
                      <a:gs pos="0">
                        <a:srgbClr val="FFF9BB"/>
                      </a:gs>
                      <a:gs pos="64000">
                        <a:srgbClr val="FCE95F"/>
                      </a:gs>
                      <a:gs pos="100000">
                        <a:srgbClr val="F8AD1C"/>
                      </a:gs>
                    </a:gsLst>
                    <a:lin ang="5400000" scaled="0"/>
                  </a:gradFill>
                  <a:effectLst>
                    <a:outerShdw blurRad="177800" dist="12700" dir="10200000" sx="102000" sy="102000" algn="bl" rotWithShape="0">
                      <a:srgbClr val="480F08"/>
                    </a:outerShdw>
                  </a:effectLst>
                </a:rPr>
                <a:t>元</a:t>
              </a:r>
              <a:endParaRPr lang="zh-CN" altLang="en-US" sz="7200" b="1">
                <a:ln w="25400">
                  <a:solidFill>
                    <a:srgbClr val="861E1D">
                      <a:alpha val="94000"/>
                    </a:srgbClr>
                  </a:solidFill>
                  <a:prstDash val="solid"/>
                </a:ln>
                <a:gradFill>
                  <a:gsLst>
                    <a:gs pos="0">
                      <a:srgbClr val="FFF9BB"/>
                    </a:gs>
                    <a:gs pos="64000">
                      <a:srgbClr val="FCE95F"/>
                    </a:gs>
                    <a:gs pos="100000">
                      <a:srgbClr val="F8AD1C"/>
                    </a:gs>
                  </a:gsLst>
                  <a:lin ang="5400000" scaled="0"/>
                </a:gradFill>
                <a:effectLst>
                  <a:outerShdw blurRad="177800" dist="12700" dir="10200000" sx="102000" sy="102000" algn="bl" rotWithShape="0">
                    <a:srgbClr val="480F08"/>
                  </a:outerShdw>
                </a:effectLst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红柳树.jpg14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-133985" y="-168275"/>
            <a:ext cx="9307830" cy="69811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957580" y="2802890"/>
            <a:ext cx="739330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sz="3600"/>
              <a:t>      </a:t>
            </a:r>
            <a:r>
              <a:rPr lang="zh-CN" altLang="en-US" sz="3600"/>
              <a:t>根据这堂课学到的知识,结合红柳的悲剧,将刚才的视频扩充成一篇600字左右的作文,文体不限。</a:t>
            </a:r>
            <a:endParaRPr lang="en-US" altLang="zh-CN" sz="3600"/>
          </a:p>
        </p:txBody>
      </p:sp>
      <p:sp>
        <p:nvSpPr>
          <p:cNvPr id="4" name="文本框 3"/>
          <p:cNvSpPr txBox="1"/>
          <p:nvPr/>
        </p:nvSpPr>
        <p:spPr>
          <a:xfrm>
            <a:off x="1611630" y="1215390"/>
            <a:ext cx="296291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400">
                <a:sym typeface="+mn-ea"/>
              </a:rPr>
              <a:t>课后作业</a:t>
            </a:r>
            <a:endParaRPr lang="zh-CN" altLang="en-US" sz="4400"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3742854" name="文本框 1073742853"/>
          <p:cNvSpPr txBox="1"/>
          <p:nvPr/>
        </p:nvSpPr>
        <p:spPr>
          <a:xfrm>
            <a:off x="2646680" y="3420745"/>
            <a:ext cx="540385" cy="438150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txBody>
          <a:bodyPr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2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悲</a:t>
            </a:r>
            <a:endParaRPr lang="zh-CN" altLang="en-US" sz="320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endParaRPr lang="zh-CN" altLang="en-US" sz="320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073742851" name="文本框 1073742850"/>
          <p:cNvSpPr txBox="1"/>
          <p:nvPr/>
        </p:nvSpPr>
        <p:spPr>
          <a:xfrm>
            <a:off x="1673860" y="3056255"/>
            <a:ext cx="562610" cy="995045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txBody>
          <a:bodyPr vert="eaVert"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2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红柳</a:t>
            </a:r>
            <a:endParaRPr lang="zh-CN" altLang="en-US" sz="320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endParaRPr lang="zh-CN" altLang="en-US" sz="320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073742850" name="矩形 1073742849"/>
          <p:cNvSpPr/>
          <p:nvPr/>
        </p:nvSpPr>
        <p:spPr>
          <a:xfrm>
            <a:off x="2349500" y="2042795"/>
            <a:ext cx="184150" cy="2870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lstStyle/>
          <a:p>
            <a:pPr algn="ctr"/>
            <a:r>
              <a:rPr lang="zh-CN" altLang="en-US" sz="3600">
                <a:solidFill>
                  <a:srgbClr val="336699"/>
                </a:solidFill>
                <a:effectLst>
                  <a:outerShdw dist="3" algn="ctr" rotWithShape="0">
                    <a:srgbClr val="B2B2B2">
                      <a:alpha val="79999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{</a:t>
            </a:r>
            <a:endParaRPr lang="zh-CN" altLang="en-US" sz="3600">
              <a:solidFill>
                <a:srgbClr val="336699"/>
              </a:solidFill>
              <a:effectLst>
                <a:outerShdw dist="3" algn="ctr" rotWithShape="0">
                  <a:srgbClr val="B2B2B2">
                    <a:alpha val="79999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73742852" name="文本框 1073742851"/>
          <p:cNvSpPr txBox="1"/>
          <p:nvPr/>
        </p:nvSpPr>
        <p:spPr>
          <a:xfrm>
            <a:off x="2646680" y="1899285"/>
            <a:ext cx="457835" cy="583565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lstStyle/>
          <a:p>
            <a:pPr algn="just"/>
            <a:r>
              <a:rPr lang="zh-CN" altLang="en-US" sz="32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颂</a:t>
            </a:r>
            <a:endParaRPr lang="zh-CN" altLang="en-US" sz="320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073742857" name="文本框 1073742856"/>
          <p:cNvSpPr txBox="1"/>
          <p:nvPr/>
        </p:nvSpPr>
        <p:spPr>
          <a:xfrm>
            <a:off x="3512185" y="1518285"/>
            <a:ext cx="2873375" cy="381000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txBody>
          <a:bodyPr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2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顽强生命力</a:t>
            </a:r>
            <a:endParaRPr lang="zh-CN" altLang="en-US" sz="320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endParaRPr lang="zh-CN" altLang="en-US" sz="320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073742858" name="文本框 1073742857"/>
          <p:cNvSpPr txBox="1"/>
          <p:nvPr/>
        </p:nvSpPr>
        <p:spPr>
          <a:xfrm>
            <a:off x="3512185" y="2259330"/>
            <a:ext cx="2873375" cy="400050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txBody>
          <a:bodyPr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2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奉献精神</a:t>
            </a:r>
            <a:endParaRPr lang="zh-CN" altLang="en-US" sz="320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endParaRPr lang="zh-CN" altLang="en-US" sz="320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073742860" name="文本框 1073742859"/>
          <p:cNvSpPr txBox="1"/>
          <p:nvPr/>
        </p:nvSpPr>
        <p:spPr>
          <a:xfrm>
            <a:off x="3440430" y="3091180"/>
            <a:ext cx="3402330" cy="361950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txBody>
          <a:bodyPr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2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掘净烧光</a:t>
            </a:r>
            <a:endParaRPr lang="zh-CN" altLang="en-US" sz="320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endParaRPr lang="zh-CN" altLang="en-US" sz="320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073742861" name="文本框 1073742860"/>
          <p:cNvSpPr txBox="1"/>
          <p:nvPr/>
        </p:nvSpPr>
        <p:spPr>
          <a:xfrm>
            <a:off x="3440430" y="3813175"/>
            <a:ext cx="3228975" cy="325120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txBody>
          <a:bodyPr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2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人不自知</a:t>
            </a:r>
            <a:endParaRPr lang="zh-CN" altLang="en-US" sz="320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endParaRPr lang="zh-CN" altLang="en-US" sz="320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073742862" name="文本框 1073742861"/>
          <p:cNvSpPr txBox="1"/>
          <p:nvPr/>
        </p:nvSpPr>
        <p:spPr>
          <a:xfrm>
            <a:off x="3512185" y="4426585"/>
            <a:ext cx="2265680" cy="451485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txBody>
          <a:bodyPr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2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环保意识</a:t>
            </a:r>
            <a:endParaRPr lang="zh-CN" altLang="en-US" sz="320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endParaRPr lang="zh-CN" altLang="en-US" sz="320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073742855" name="文本框 1073742854"/>
          <p:cNvSpPr txBox="1"/>
          <p:nvPr/>
        </p:nvSpPr>
        <p:spPr>
          <a:xfrm>
            <a:off x="2646680" y="4438015"/>
            <a:ext cx="448310" cy="419100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txBody>
          <a:bodyPr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2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唤</a:t>
            </a:r>
            <a:endParaRPr lang="zh-CN" altLang="en-US" sz="320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endParaRPr lang="zh-CN" altLang="en-US" sz="320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073742859" name="矩形 1073742858"/>
          <p:cNvSpPr/>
          <p:nvPr/>
        </p:nvSpPr>
        <p:spPr>
          <a:xfrm>
            <a:off x="3237865" y="1752600"/>
            <a:ext cx="202565" cy="86106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lstStyle/>
          <a:p>
            <a:pPr algn="ctr"/>
            <a:r>
              <a:rPr lang="zh-CN" altLang="en-US" sz="3600">
                <a:solidFill>
                  <a:srgbClr val="336699"/>
                </a:solidFill>
                <a:effectLst>
                  <a:outerShdw dist="3" algn="ctr" rotWithShape="0">
                    <a:srgbClr val="B2B2B2">
                      <a:alpha val="79999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{</a:t>
            </a:r>
            <a:endParaRPr lang="zh-CN" altLang="en-US" sz="3600">
              <a:solidFill>
                <a:srgbClr val="336699"/>
              </a:solidFill>
              <a:effectLst>
                <a:outerShdw dist="3" algn="ctr" rotWithShape="0">
                  <a:srgbClr val="B2B2B2">
                    <a:alpha val="79999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237865" y="3314700"/>
            <a:ext cx="202565" cy="86106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lstStyle/>
          <a:p>
            <a:pPr algn="ctr"/>
            <a:r>
              <a:rPr lang="zh-CN" altLang="en-US" sz="3600">
                <a:solidFill>
                  <a:srgbClr val="336699"/>
                </a:solidFill>
                <a:effectLst>
                  <a:outerShdw dist="3" algn="ctr" rotWithShape="0">
                    <a:srgbClr val="B2B2B2">
                      <a:alpha val="79999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{</a:t>
            </a:r>
            <a:endParaRPr lang="zh-CN" altLang="en-US" sz="3600">
              <a:solidFill>
                <a:srgbClr val="336699"/>
              </a:solidFill>
              <a:effectLst>
                <a:outerShdw dist="3" algn="ctr" rotWithShape="0">
                  <a:srgbClr val="B2B2B2">
                    <a:alpha val="79999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911985" y="325755"/>
            <a:ext cx="4094480" cy="76835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44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离太阳最近的树</a:t>
            </a:r>
            <a:endParaRPr lang="zh-CN" altLang="en-US" sz="440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228715" y="1094105"/>
            <a:ext cx="1503680" cy="4603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</a:bodyPr>
          <a:p>
            <a:r>
              <a:rPr lang="en-US" altLang="zh-CN" sz="24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----</a:t>
            </a:r>
            <a:r>
              <a:rPr lang="zh-CN" altLang="en-US" sz="24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毕淑敏</a:t>
            </a:r>
            <a:endParaRPr lang="zh-CN" altLang="en-US" sz="240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图片 35841" descr="27design22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5843" name="矩形 35842"/>
          <p:cNvSpPr>
            <a:spLocks noTextEdit="1"/>
          </p:cNvSpPr>
          <p:nvPr/>
        </p:nvSpPr>
        <p:spPr>
          <a:xfrm>
            <a:off x="2251075" y="1746250"/>
            <a:ext cx="4598988" cy="1609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620"/>
              </a:avLst>
            </a:prstTxWarp>
            <a:normAutofit/>
          </a:bodyPr>
          <a:lstStyle/>
          <a:p>
            <a:pPr algn="ctr"/>
            <a:r>
              <a:rPr lang="zh-CN" altLang="en-US" sz="6600"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谢谢大家！</a:t>
            </a:r>
            <a:endParaRPr lang="zh-CN" altLang="en-US" sz="6600">
              <a:solidFill>
                <a:srgbClr val="FFFF00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4036" name="图片 35843" descr="xinsrc_cc8145bd15a5480983407a4a0081389e_003DDB4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244850" cy="34559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35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 animBg="1"/>
    </p:bldLst>
  </p:timing>
</p:sld>
</file>

<file path=ppt/tags/tag1.xml><?xml version="1.0" encoding="utf-8"?>
<p:tagLst xmlns:p="http://schemas.openxmlformats.org/presentationml/2006/main">
  <p:tag name="KSO_WM_DOC_GUID" val="{4a9fbbdb-ae91-4d4d-9e28-3900505191fb}"/>
</p:tagLst>
</file>

<file path=ppt/theme/theme1.xml><?xml version="1.0" encoding="utf-8"?>
<a:theme xmlns:a="http://schemas.openxmlformats.org/drawingml/2006/main" name="古瓶荷花">
  <a:themeElements>
    <a:clrScheme name="">
      <a:dk1>
        <a:srgbClr val="0033CC"/>
      </a:dk1>
      <a:lt1>
        <a:srgbClr val="FFFFFF"/>
      </a:lt1>
      <a:dk2>
        <a:srgbClr val="007572"/>
      </a:dk2>
      <a:lt2>
        <a:srgbClr val="C0C0C0"/>
      </a:lt2>
      <a:accent1>
        <a:srgbClr val="CCECFF"/>
      </a:accent1>
      <a:accent2>
        <a:srgbClr val="3399FF"/>
      </a:accent2>
      <a:accent3>
        <a:srgbClr val="FFFFFF"/>
      </a:accent3>
      <a:accent4>
        <a:srgbClr val="002AAF"/>
      </a:accent4>
      <a:accent5>
        <a:srgbClr val="E2F4FF"/>
      </a:accent5>
      <a:accent6>
        <a:srgbClr val="2D89E5"/>
      </a:accent6>
      <a:hlink>
        <a:srgbClr val="CC0066"/>
      </a:hlink>
      <a:folHlink>
        <a:srgbClr val="7D7DA9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33CC"/>
        </a:dk1>
        <a:lt1>
          <a:srgbClr val="FFFFFF"/>
        </a:lt1>
        <a:dk2>
          <a:srgbClr val="007572"/>
        </a:dk2>
        <a:lt2>
          <a:srgbClr val="C0C0C0"/>
        </a:lt2>
        <a:accent1>
          <a:srgbClr val="CCECFF"/>
        </a:accent1>
        <a:accent2>
          <a:srgbClr val="3399FF"/>
        </a:accent2>
        <a:accent3>
          <a:srgbClr val="FFFFFF"/>
        </a:accent3>
        <a:accent4>
          <a:srgbClr val="002AAF"/>
        </a:accent4>
        <a:accent5>
          <a:srgbClr val="E2F4FF"/>
        </a:accent5>
        <a:accent6>
          <a:srgbClr val="2D89E5"/>
        </a:accent6>
        <a:hlink>
          <a:srgbClr val="CC0066"/>
        </a:hlink>
        <a:folHlink>
          <a:srgbClr val="7D7DA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7A77"/>
        </a:dk1>
        <a:lt1>
          <a:srgbClr val="EFF6EE"/>
        </a:lt1>
        <a:dk2>
          <a:srgbClr val="0066CC"/>
        </a:dk2>
        <a:lt2>
          <a:srgbClr val="C0C0C0"/>
        </a:lt2>
        <a:accent1>
          <a:srgbClr val="E7EEE6"/>
        </a:accent1>
        <a:accent2>
          <a:srgbClr val="FF9933"/>
        </a:accent2>
        <a:accent3>
          <a:srgbClr val="F5FAF5"/>
        </a:accent3>
        <a:accent4>
          <a:srgbClr val="006866"/>
        </a:accent4>
        <a:accent5>
          <a:srgbClr val="F1F5F0"/>
        </a:accent5>
        <a:accent6>
          <a:srgbClr val="E5892D"/>
        </a:accent6>
        <a:hlink>
          <a:srgbClr val="636395"/>
        </a:hlink>
        <a:folHlink>
          <a:srgbClr val="CC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CCFFCC"/>
        </a:lt1>
        <a:dk2>
          <a:srgbClr val="E88A00"/>
        </a:dk2>
        <a:lt2>
          <a:srgbClr val="C0C0C0"/>
        </a:lt2>
        <a:accent1>
          <a:srgbClr val="CCECFF"/>
        </a:accent1>
        <a:accent2>
          <a:srgbClr val="336600"/>
        </a:accent2>
        <a:accent3>
          <a:srgbClr val="E2FFE2"/>
        </a:accent3>
        <a:accent4>
          <a:srgbClr val="000000"/>
        </a:accent4>
        <a:accent5>
          <a:srgbClr val="E2F4FF"/>
        </a:accent5>
        <a:accent6>
          <a:srgbClr val="2D5B00"/>
        </a:accent6>
        <a:hlink>
          <a:srgbClr val="3333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CC"/>
        </a:lt1>
        <a:dk2>
          <a:srgbClr val="CC3300"/>
        </a:dk2>
        <a:lt2>
          <a:srgbClr val="C0C0C0"/>
        </a:lt2>
        <a:accent1>
          <a:srgbClr val="FFFFCC"/>
        </a:accent1>
        <a:accent2>
          <a:srgbClr val="339933"/>
        </a:accent2>
        <a:accent3>
          <a:srgbClr val="FFFFE2"/>
        </a:accent3>
        <a:accent4>
          <a:srgbClr val="000000"/>
        </a:accent4>
        <a:accent5>
          <a:srgbClr val="FFFFE2"/>
        </a:accent5>
        <a:accent6>
          <a:srgbClr val="2D892D"/>
        </a:accent6>
        <a:hlink>
          <a:srgbClr val="0066FF"/>
        </a:hlink>
        <a:folHlink>
          <a:srgbClr val="6F6F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636395"/>
        </a:dk1>
        <a:lt1>
          <a:srgbClr val="FFE2C5"/>
        </a:lt1>
        <a:dk2>
          <a:srgbClr val="000000"/>
        </a:dk2>
        <a:lt2>
          <a:srgbClr val="C0C0C0"/>
        </a:lt2>
        <a:accent1>
          <a:srgbClr val="FFE1E1"/>
        </a:accent1>
        <a:accent2>
          <a:srgbClr val="FF9933"/>
        </a:accent2>
        <a:accent3>
          <a:srgbClr val="FFEEDE"/>
        </a:accent3>
        <a:accent4>
          <a:srgbClr val="545480"/>
        </a:accent4>
        <a:accent5>
          <a:srgbClr val="FFEDED"/>
        </a:accent5>
        <a:accent6>
          <a:srgbClr val="E5892D"/>
        </a:accent6>
        <a:hlink>
          <a:srgbClr val="008080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626292"/>
        </a:dk1>
        <a:lt1>
          <a:srgbClr val="CCECFF"/>
        </a:lt1>
        <a:dk2>
          <a:srgbClr val="3333CC"/>
        </a:dk2>
        <a:lt2>
          <a:srgbClr val="C0C0C0"/>
        </a:lt2>
        <a:accent1>
          <a:srgbClr val="D9F1FF"/>
        </a:accent1>
        <a:accent2>
          <a:srgbClr val="FF9900"/>
        </a:accent2>
        <a:accent3>
          <a:srgbClr val="E2F4FF"/>
        </a:accent3>
        <a:accent4>
          <a:srgbClr val="53537D"/>
        </a:accent4>
        <a:accent5>
          <a:srgbClr val="E9F7FF"/>
        </a:accent5>
        <a:accent6>
          <a:srgbClr val="E58900"/>
        </a:accent6>
        <a:hlink>
          <a:srgbClr val="CC0066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66CC"/>
        </a:dk1>
        <a:lt1>
          <a:srgbClr val="FFE1E1"/>
        </a:lt1>
        <a:dk2>
          <a:srgbClr val="006600"/>
        </a:dk2>
        <a:lt2>
          <a:srgbClr val="C0C0C0"/>
        </a:lt2>
        <a:accent1>
          <a:srgbClr val="FFFFCC"/>
        </a:accent1>
        <a:accent2>
          <a:srgbClr val="009999"/>
        </a:accent2>
        <a:accent3>
          <a:srgbClr val="FFEDED"/>
        </a:accent3>
        <a:accent4>
          <a:srgbClr val="0057AF"/>
        </a:accent4>
        <a:accent5>
          <a:srgbClr val="FFFFE2"/>
        </a:accent5>
        <a:accent6>
          <a:srgbClr val="008989"/>
        </a:accent6>
        <a:hlink>
          <a:srgbClr val="EC0000"/>
        </a:hlink>
        <a:folHlink>
          <a:srgbClr val="00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292929"/>
        </a:dk1>
        <a:lt1>
          <a:srgbClr val="DDDDDD"/>
        </a:lt1>
        <a:dk2>
          <a:srgbClr val="0066CC"/>
        </a:dk2>
        <a:lt2>
          <a:srgbClr val="B2B2B2"/>
        </a:lt2>
        <a:accent1>
          <a:srgbClr val="CACADC"/>
        </a:accent1>
        <a:accent2>
          <a:srgbClr val="FFCC00"/>
        </a:accent2>
        <a:accent3>
          <a:srgbClr val="EBEBEB"/>
        </a:accent3>
        <a:accent4>
          <a:srgbClr val="222222"/>
        </a:accent4>
        <a:accent5>
          <a:srgbClr val="E1E1EA"/>
        </a:accent5>
        <a:accent6>
          <a:srgbClr val="E5B700"/>
        </a:accent6>
        <a:hlink>
          <a:srgbClr val="008080"/>
        </a:hlink>
        <a:folHlink>
          <a:srgbClr val="7D7DA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CDESIGNK</Template>
  <TotalTime>0</TotalTime>
  <Words>226</Words>
  <Application>WPS 演示</Application>
  <PresentationFormat>全屏显示(4:3)</PresentationFormat>
  <Paragraphs>64</Paragraphs>
  <Slides>12</Slides>
  <Notes>1</Notes>
  <HiddenSlides>0</HiddenSlides>
  <MMClips>3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9" baseType="lpstr">
      <vt:lpstr>Arial</vt:lpstr>
      <vt:lpstr>宋体</vt:lpstr>
      <vt:lpstr>Wingdings</vt:lpstr>
      <vt:lpstr>微软雅黑</vt:lpstr>
      <vt:lpstr>Arial Unicode MS</vt:lpstr>
      <vt:lpstr>Calibri</vt:lpstr>
      <vt:lpstr>古瓶荷花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微软用户</dc:creator>
  <cp:lastModifiedBy>张张</cp:lastModifiedBy>
  <cp:revision>77</cp:revision>
  <dcterms:created xsi:type="dcterms:W3CDTF">2013-05-11T10:56:00Z</dcterms:created>
  <dcterms:modified xsi:type="dcterms:W3CDTF">2021-01-18T02:32:05Z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2052-11.1.0.10228</vt:lpwstr>
  </property>
</Properties>
</file>