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09" r:id="rId2"/>
    <p:sldId id="2853" r:id="rId3"/>
    <p:sldId id="2869" r:id="rId4"/>
    <p:sldId id="2854" r:id="rId5"/>
    <p:sldId id="2870" r:id="rId6"/>
    <p:sldId id="2871" r:id="rId7"/>
    <p:sldId id="2864" r:id="rId8"/>
    <p:sldId id="2863" r:id="rId9"/>
    <p:sldId id="2865" r:id="rId10"/>
    <p:sldId id="2867" r:id="rId11"/>
    <p:sldId id="2857" r:id="rId12"/>
    <p:sldId id="2858" r:id="rId13"/>
    <p:sldId id="2859" r:id="rId14"/>
    <p:sldId id="2868" r:id="rId15"/>
    <p:sldId id="2860" r:id="rId16"/>
    <p:sldId id="2861" r:id="rId17"/>
    <p:sldId id="2866" r:id="rId18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45" userDrawn="1">
          <p15:clr>
            <a:srgbClr val="A4A3A4"/>
          </p15:clr>
        </p15:guide>
        <p15:guide id="2" pos="37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9966"/>
    <a:srgbClr val="3333FF"/>
    <a:srgbClr val="FF3300"/>
    <a:srgbClr val="33CC33"/>
    <a:srgbClr val="66FF66"/>
    <a:srgbClr val="CC99FF"/>
    <a:srgbClr val="FFCC99"/>
    <a:srgbClr val="CC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4"/>
    <p:restoredTop sz="98627"/>
  </p:normalViewPr>
  <p:slideViewPr>
    <p:cSldViewPr showGuides="1">
      <p:cViewPr varScale="1">
        <p:scale>
          <a:sx n="84" d="100"/>
          <a:sy n="84" d="100"/>
        </p:scale>
        <p:origin x="-678" y="-78"/>
      </p:cViewPr>
      <p:guideLst>
        <p:guide orient="horz" pos="2145"/>
        <p:guide pos="37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93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57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lnSpc>
                <a:spcPct val="100000"/>
              </a:lnSpc>
              <a:defRPr sz="1200" b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6578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lnSpc>
                <a:spcPct val="100000"/>
              </a:lnSpc>
              <a:defRPr sz="1200" b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6578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lnSpc>
                <a:spcPct val="100000"/>
              </a:lnSpc>
              <a:defRPr sz="1200" b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6578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lnSpc>
                <a:spcPct val="100000"/>
              </a:lnSpc>
              <a:defRPr sz="1200" b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DFF7417-E860-4745-A9CE-44596168F8C0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A6F8F-2FBD-4C56-A863-F44CEDBFBF46}" type="datetimeFigureOut">
              <a:rPr lang="zh-CN" altLang="en-US" smtClean="0"/>
              <a:pPr/>
              <a:t>2023/11/28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21A20-A78F-4212-85AF-81C6B7DD3FD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文本占位符 2"/>
          <p:cNvSpPr>
            <a:spLocks noGrp="1" noChangeArrowheads="1"/>
          </p:cNvSpPr>
          <p:nvPr>
            <p:ph type="body" idx="3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"/>
          <p:cNvSpPr/>
          <p:nvPr userDrawn="1"/>
        </p:nvSpPr>
        <p:spPr>
          <a:xfrm rot="19080000" flipV="1">
            <a:off x="-449263" y="-247650"/>
            <a:ext cx="1408113" cy="877888"/>
          </a:xfrm>
          <a:custGeom>
            <a:avLst/>
            <a:gdLst>
              <a:gd name="connsiteX0" fmla="*/ 465 w 6289"/>
              <a:gd name="connsiteY0" fmla="*/ 432 h 3823"/>
              <a:gd name="connsiteX1" fmla="*/ 1826 w 6289"/>
              <a:gd name="connsiteY1" fmla="*/ 0 h 3823"/>
              <a:gd name="connsiteX2" fmla="*/ 3236 w 6289"/>
              <a:gd name="connsiteY2" fmla="*/ 712 h 3823"/>
              <a:gd name="connsiteX3" fmla="*/ 4527 w 6289"/>
              <a:gd name="connsiteY3" fmla="*/ 158 h 3823"/>
              <a:gd name="connsiteX4" fmla="*/ 5844 w 6289"/>
              <a:gd name="connsiteY4" fmla="*/ 432 h 3823"/>
              <a:gd name="connsiteX5" fmla="*/ 5844 w 6289"/>
              <a:gd name="connsiteY5" fmla="*/ 3145 h 3823"/>
              <a:gd name="connsiteX6" fmla="*/ 4948 w 6289"/>
              <a:gd name="connsiteY6" fmla="*/ 3823 h 3823"/>
              <a:gd name="connsiteX7" fmla="*/ 1362 w 6289"/>
              <a:gd name="connsiteY7" fmla="*/ 3823 h 3823"/>
              <a:gd name="connsiteX8" fmla="*/ 465 w 6289"/>
              <a:gd name="connsiteY8" fmla="*/ 3145 h 3823"/>
              <a:gd name="connsiteX9" fmla="*/ 465 w 6289"/>
              <a:gd name="connsiteY9" fmla="*/ 432 h 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89" h="3823">
                <a:moveTo>
                  <a:pt x="465" y="432"/>
                </a:moveTo>
                <a:cubicBezTo>
                  <a:pt x="737" y="135"/>
                  <a:pt x="1330" y="0"/>
                  <a:pt x="1826" y="0"/>
                </a:cubicBezTo>
                <a:cubicBezTo>
                  <a:pt x="2393" y="154"/>
                  <a:pt x="2690" y="750"/>
                  <a:pt x="3236" y="712"/>
                </a:cubicBezTo>
                <a:cubicBezTo>
                  <a:pt x="3616" y="771"/>
                  <a:pt x="3936" y="402"/>
                  <a:pt x="4527" y="158"/>
                </a:cubicBezTo>
                <a:cubicBezTo>
                  <a:pt x="5092" y="-26"/>
                  <a:pt x="5478" y="121"/>
                  <a:pt x="5844" y="432"/>
                </a:cubicBezTo>
                <a:cubicBezTo>
                  <a:pt x="6845" y="1471"/>
                  <a:pt x="5844" y="2241"/>
                  <a:pt x="5844" y="3145"/>
                </a:cubicBezTo>
                <a:cubicBezTo>
                  <a:pt x="5844" y="3519"/>
                  <a:pt x="5443" y="3823"/>
                  <a:pt x="4948" y="3823"/>
                </a:cubicBezTo>
                <a:lnTo>
                  <a:pt x="1362" y="3823"/>
                </a:lnTo>
                <a:cubicBezTo>
                  <a:pt x="866" y="3823"/>
                  <a:pt x="465" y="3519"/>
                  <a:pt x="465" y="3145"/>
                </a:cubicBezTo>
                <a:cubicBezTo>
                  <a:pt x="465" y="2241"/>
                  <a:pt x="-582" y="1527"/>
                  <a:pt x="465" y="432"/>
                </a:cubicBezTo>
                <a:close/>
              </a:path>
            </a:pathLst>
          </a:cu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pic>
        <p:nvPicPr>
          <p:cNvPr id="11" name="图片 1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3238500"/>
            <a:ext cx="36195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922699" y="333866"/>
            <a:ext cx="3188484" cy="5364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"/>
          <p:cNvSpPr/>
          <p:nvPr userDrawn="1"/>
        </p:nvSpPr>
        <p:spPr>
          <a:xfrm rot="8580000" flipH="1" flipV="1">
            <a:off x="7926388" y="3567113"/>
            <a:ext cx="5851525" cy="3892550"/>
          </a:xfrm>
          <a:custGeom>
            <a:avLst/>
            <a:gdLst>
              <a:gd name="connsiteX0" fmla="*/ 0 w 5366"/>
              <a:gd name="connsiteY0" fmla="*/ 1514 h 3473"/>
              <a:gd name="connsiteX1" fmla="*/ 592 w 5366"/>
              <a:gd name="connsiteY1" fmla="*/ 44 h 3473"/>
              <a:gd name="connsiteX2" fmla="*/ 1597 w 5366"/>
              <a:gd name="connsiteY2" fmla="*/ 548 h 3473"/>
              <a:gd name="connsiteX3" fmla="*/ 2559 w 5366"/>
              <a:gd name="connsiteY3" fmla="*/ 0 h 3473"/>
              <a:gd name="connsiteX4" fmla="*/ 3751 w 5366"/>
              <a:gd name="connsiteY4" fmla="*/ 656 h 3473"/>
              <a:gd name="connsiteX5" fmla="*/ 4637 w 5366"/>
              <a:gd name="connsiteY5" fmla="*/ 109 h 3473"/>
              <a:gd name="connsiteX6" fmla="*/ 5366 w 5366"/>
              <a:gd name="connsiteY6" fmla="*/ 1581 h 3473"/>
              <a:gd name="connsiteX7" fmla="*/ 5022 w 5366"/>
              <a:gd name="connsiteY7" fmla="*/ 2678 h 3473"/>
              <a:gd name="connsiteX8" fmla="*/ 2683 w 5366"/>
              <a:gd name="connsiteY8" fmla="*/ 3469 h 3473"/>
              <a:gd name="connsiteX9" fmla="*/ 0 w 5366"/>
              <a:gd name="connsiteY9" fmla="*/ 1514 h 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66" h="3473">
                <a:moveTo>
                  <a:pt x="0" y="1514"/>
                </a:moveTo>
                <a:cubicBezTo>
                  <a:pt x="0" y="803"/>
                  <a:pt x="146" y="44"/>
                  <a:pt x="592" y="44"/>
                </a:cubicBezTo>
                <a:cubicBezTo>
                  <a:pt x="1073" y="44"/>
                  <a:pt x="1300" y="525"/>
                  <a:pt x="1597" y="548"/>
                </a:cubicBezTo>
                <a:cubicBezTo>
                  <a:pt x="1938" y="456"/>
                  <a:pt x="2037" y="65"/>
                  <a:pt x="2559" y="0"/>
                </a:cubicBezTo>
                <a:cubicBezTo>
                  <a:pt x="3110" y="176"/>
                  <a:pt x="3350" y="597"/>
                  <a:pt x="3751" y="656"/>
                </a:cubicBezTo>
                <a:cubicBezTo>
                  <a:pt x="4145" y="620"/>
                  <a:pt x="4348" y="175"/>
                  <a:pt x="4637" y="109"/>
                </a:cubicBezTo>
                <a:cubicBezTo>
                  <a:pt x="5082" y="109"/>
                  <a:pt x="5366" y="870"/>
                  <a:pt x="5366" y="1581"/>
                </a:cubicBezTo>
                <a:cubicBezTo>
                  <a:pt x="5339" y="2195"/>
                  <a:pt x="5311" y="2305"/>
                  <a:pt x="5022" y="2678"/>
                </a:cubicBezTo>
                <a:cubicBezTo>
                  <a:pt x="4761" y="3051"/>
                  <a:pt x="3129" y="3469"/>
                  <a:pt x="2683" y="3469"/>
                </a:cubicBezTo>
                <a:cubicBezTo>
                  <a:pt x="1527" y="3534"/>
                  <a:pt x="192" y="2832"/>
                  <a:pt x="0" y="1514"/>
                </a:cubicBezTo>
                <a:close/>
              </a:path>
            </a:pathLst>
          </a:cu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sp>
        <p:nvSpPr>
          <p:cNvPr id="8" name="图形"/>
          <p:cNvSpPr/>
          <p:nvPr userDrawn="1"/>
        </p:nvSpPr>
        <p:spPr>
          <a:xfrm rot="19080000" flipV="1">
            <a:off x="-449263" y="-247650"/>
            <a:ext cx="1408113" cy="877888"/>
          </a:xfrm>
          <a:custGeom>
            <a:avLst/>
            <a:gdLst>
              <a:gd name="connsiteX0" fmla="*/ 465 w 6289"/>
              <a:gd name="connsiteY0" fmla="*/ 432 h 3823"/>
              <a:gd name="connsiteX1" fmla="*/ 1826 w 6289"/>
              <a:gd name="connsiteY1" fmla="*/ 0 h 3823"/>
              <a:gd name="connsiteX2" fmla="*/ 3236 w 6289"/>
              <a:gd name="connsiteY2" fmla="*/ 712 h 3823"/>
              <a:gd name="connsiteX3" fmla="*/ 4527 w 6289"/>
              <a:gd name="connsiteY3" fmla="*/ 158 h 3823"/>
              <a:gd name="connsiteX4" fmla="*/ 5844 w 6289"/>
              <a:gd name="connsiteY4" fmla="*/ 432 h 3823"/>
              <a:gd name="connsiteX5" fmla="*/ 5844 w 6289"/>
              <a:gd name="connsiteY5" fmla="*/ 3145 h 3823"/>
              <a:gd name="connsiteX6" fmla="*/ 4948 w 6289"/>
              <a:gd name="connsiteY6" fmla="*/ 3823 h 3823"/>
              <a:gd name="connsiteX7" fmla="*/ 1362 w 6289"/>
              <a:gd name="connsiteY7" fmla="*/ 3823 h 3823"/>
              <a:gd name="connsiteX8" fmla="*/ 465 w 6289"/>
              <a:gd name="connsiteY8" fmla="*/ 3145 h 3823"/>
              <a:gd name="connsiteX9" fmla="*/ 465 w 6289"/>
              <a:gd name="connsiteY9" fmla="*/ 432 h 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89" h="3823">
                <a:moveTo>
                  <a:pt x="465" y="432"/>
                </a:moveTo>
                <a:cubicBezTo>
                  <a:pt x="737" y="135"/>
                  <a:pt x="1330" y="0"/>
                  <a:pt x="1826" y="0"/>
                </a:cubicBezTo>
                <a:cubicBezTo>
                  <a:pt x="2393" y="154"/>
                  <a:pt x="2690" y="750"/>
                  <a:pt x="3236" y="712"/>
                </a:cubicBezTo>
                <a:cubicBezTo>
                  <a:pt x="3616" y="771"/>
                  <a:pt x="3936" y="402"/>
                  <a:pt x="4527" y="158"/>
                </a:cubicBezTo>
                <a:cubicBezTo>
                  <a:pt x="5092" y="-26"/>
                  <a:pt x="5478" y="121"/>
                  <a:pt x="5844" y="432"/>
                </a:cubicBezTo>
                <a:cubicBezTo>
                  <a:pt x="6845" y="1471"/>
                  <a:pt x="5844" y="2241"/>
                  <a:pt x="5844" y="3145"/>
                </a:cubicBezTo>
                <a:cubicBezTo>
                  <a:pt x="5844" y="3519"/>
                  <a:pt x="5443" y="3823"/>
                  <a:pt x="4948" y="3823"/>
                </a:cubicBezTo>
                <a:lnTo>
                  <a:pt x="1362" y="3823"/>
                </a:lnTo>
                <a:cubicBezTo>
                  <a:pt x="866" y="3823"/>
                  <a:pt x="465" y="3519"/>
                  <a:pt x="465" y="3145"/>
                </a:cubicBezTo>
                <a:cubicBezTo>
                  <a:pt x="465" y="2241"/>
                  <a:pt x="-582" y="1527"/>
                  <a:pt x="465" y="432"/>
                </a:cubicBezTo>
                <a:close/>
              </a:path>
            </a:pathLst>
          </a:cu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pic>
        <p:nvPicPr>
          <p:cNvPr id="9" name="图片 1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2168525"/>
            <a:ext cx="4167188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922699" y="333866"/>
            <a:ext cx="3188484" cy="5364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形"/>
          <p:cNvSpPr/>
          <p:nvPr userDrawn="1"/>
        </p:nvSpPr>
        <p:spPr>
          <a:xfrm rot="19080000" flipV="1">
            <a:off x="-449263" y="-247650"/>
            <a:ext cx="1408113" cy="877888"/>
          </a:xfrm>
          <a:custGeom>
            <a:avLst/>
            <a:gdLst>
              <a:gd name="connsiteX0" fmla="*/ 465 w 6289"/>
              <a:gd name="connsiteY0" fmla="*/ 432 h 3823"/>
              <a:gd name="connsiteX1" fmla="*/ 1826 w 6289"/>
              <a:gd name="connsiteY1" fmla="*/ 0 h 3823"/>
              <a:gd name="connsiteX2" fmla="*/ 3236 w 6289"/>
              <a:gd name="connsiteY2" fmla="*/ 712 h 3823"/>
              <a:gd name="connsiteX3" fmla="*/ 4527 w 6289"/>
              <a:gd name="connsiteY3" fmla="*/ 158 h 3823"/>
              <a:gd name="connsiteX4" fmla="*/ 5844 w 6289"/>
              <a:gd name="connsiteY4" fmla="*/ 432 h 3823"/>
              <a:gd name="connsiteX5" fmla="*/ 5844 w 6289"/>
              <a:gd name="connsiteY5" fmla="*/ 3145 h 3823"/>
              <a:gd name="connsiteX6" fmla="*/ 4948 w 6289"/>
              <a:gd name="connsiteY6" fmla="*/ 3823 h 3823"/>
              <a:gd name="connsiteX7" fmla="*/ 1362 w 6289"/>
              <a:gd name="connsiteY7" fmla="*/ 3823 h 3823"/>
              <a:gd name="connsiteX8" fmla="*/ 465 w 6289"/>
              <a:gd name="connsiteY8" fmla="*/ 3145 h 3823"/>
              <a:gd name="connsiteX9" fmla="*/ 465 w 6289"/>
              <a:gd name="connsiteY9" fmla="*/ 432 h 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89" h="3823">
                <a:moveTo>
                  <a:pt x="465" y="432"/>
                </a:moveTo>
                <a:cubicBezTo>
                  <a:pt x="737" y="135"/>
                  <a:pt x="1330" y="0"/>
                  <a:pt x="1826" y="0"/>
                </a:cubicBezTo>
                <a:cubicBezTo>
                  <a:pt x="2393" y="154"/>
                  <a:pt x="2690" y="750"/>
                  <a:pt x="3236" y="712"/>
                </a:cubicBezTo>
                <a:cubicBezTo>
                  <a:pt x="3616" y="771"/>
                  <a:pt x="3936" y="402"/>
                  <a:pt x="4527" y="158"/>
                </a:cubicBezTo>
                <a:cubicBezTo>
                  <a:pt x="5092" y="-26"/>
                  <a:pt x="5478" y="121"/>
                  <a:pt x="5844" y="432"/>
                </a:cubicBezTo>
                <a:cubicBezTo>
                  <a:pt x="6845" y="1471"/>
                  <a:pt x="5844" y="2241"/>
                  <a:pt x="5844" y="3145"/>
                </a:cubicBezTo>
                <a:cubicBezTo>
                  <a:pt x="5844" y="3519"/>
                  <a:pt x="5443" y="3823"/>
                  <a:pt x="4948" y="3823"/>
                </a:cubicBezTo>
                <a:lnTo>
                  <a:pt x="1362" y="3823"/>
                </a:lnTo>
                <a:cubicBezTo>
                  <a:pt x="866" y="3823"/>
                  <a:pt x="465" y="3519"/>
                  <a:pt x="465" y="3145"/>
                </a:cubicBezTo>
                <a:cubicBezTo>
                  <a:pt x="465" y="2241"/>
                  <a:pt x="-582" y="1527"/>
                  <a:pt x="465" y="432"/>
                </a:cubicBezTo>
                <a:close/>
              </a:path>
            </a:pathLst>
          </a:cu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22699" y="333866"/>
            <a:ext cx="3188484" cy="5364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8" name="Group 129"/>
          <p:cNvGrpSpPr/>
          <p:nvPr userDrawn="1"/>
        </p:nvGrpSpPr>
        <p:grpSpPr>
          <a:xfrm>
            <a:off x="2389718" y="6551613"/>
            <a:ext cx="819149" cy="298450"/>
            <a:chOff x="1129" y="4127"/>
            <a:chExt cx="387" cy="188"/>
          </a:xfrm>
        </p:grpSpPr>
        <p:sp>
          <p:nvSpPr>
            <p:cNvPr id="9" name="Text Box 130">
              <a:hlinkClick r:id="" action="ppaction://hlinkshowjump?jump=firstslide"/>
            </p:cNvPr>
            <p:cNvSpPr txBox="1">
              <a:spLocks noChangeArrowheads="1"/>
            </p:cNvSpPr>
            <p:nvPr/>
          </p:nvSpPr>
          <p:spPr bwMode="auto">
            <a:xfrm flipH="1">
              <a:off x="1184" y="4127"/>
              <a:ext cx="272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●</a:t>
              </a:r>
            </a:p>
          </p:txBody>
        </p:sp>
        <p:sp>
          <p:nvSpPr>
            <p:cNvPr id="10" name="Text Box 131"/>
            <p:cNvSpPr txBox="1">
              <a:spLocks noChangeArrowheads="1"/>
            </p:cNvSpPr>
            <p:nvPr/>
          </p:nvSpPr>
          <p:spPr bwMode="auto">
            <a:xfrm flipH="1">
              <a:off x="1217" y="4177"/>
              <a:ext cx="272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●</a:t>
              </a:r>
            </a:p>
          </p:txBody>
        </p:sp>
        <p:sp>
          <p:nvSpPr>
            <p:cNvPr id="11" name="Text Box 132"/>
            <p:cNvSpPr txBox="1">
              <a:spLocks noChangeArrowheads="1"/>
            </p:cNvSpPr>
            <p:nvPr/>
          </p:nvSpPr>
          <p:spPr bwMode="auto">
            <a:xfrm flipH="1">
              <a:off x="1244" y="4219"/>
              <a:ext cx="272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●</a:t>
              </a:r>
            </a:p>
          </p:txBody>
        </p:sp>
        <p:sp>
          <p:nvSpPr>
            <p:cNvPr id="12" name="Text Box 133">
              <a:hlinkClick r:id="" action="ppaction://hlinkshowjump?jump=firstslide"/>
            </p:cNvPr>
            <p:cNvSpPr txBox="1">
              <a:spLocks noChangeArrowheads="1"/>
            </p:cNvSpPr>
            <p:nvPr/>
          </p:nvSpPr>
          <p:spPr bwMode="auto">
            <a:xfrm>
              <a:off x="1156" y="4176"/>
              <a:ext cx="272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●</a:t>
              </a:r>
            </a:p>
          </p:txBody>
        </p:sp>
        <p:sp>
          <p:nvSpPr>
            <p:cNvPr id="13" name="Text Box 134">
              <a:hlinkClick r:id="" action="ppaction://hlinkshowjump?jump=firstslide"/>
            </p:cNvPr>
            <p:cNvSpPr txBox="1">
              <a:spLocks noChangeArrowheads="1"/>
            </p:cNvSpPr>
            <p:nvPr/>
          </p:nvSpPr>
          <p:spPr bwMode="auto">
            <a:xfrm>
              <a:off x="1129" y="4218"/>
              <a:ext cx="272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66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2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●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2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形"/>
          <p:cNvSpPr/>
          <p:nvPr/>
        </p:nvSpPr>
        <p:spPr>
          <a:xfrm rot="18778115" flipH="1" flipV="1">
            <a:off x="-2320925" y="-1095375"/>
            <a:ext cx="7461250" cy="4533900"/>
          </a:xfrm>
          <a:custGeom>
            <a:avLst/>
            <a:gdLst>
              <a:gd name="connsiteX0" fmla="*/ 184 w 4088"/>
              <a:gd name="connsiteY0" fmla="*/ 356 h 3403"/>
              <a:gd name="connsiteX1" fmla="*/ 2071 w 4088"/>
              <a:gd name="connsiteY1" fmla="*/ 846 h 3403"/>
              <a:gd name="connsiteX2" fmla="*/ 3840 w 4088"/>
              <a:gd name="connsiteY2" fmla="*/ 356 h 3403"/>
              <a:gd name="connsiteX3" fmla="*/ 3840 w 4088"/>
              <a:gd name="connsiteY3" fmla="*/ 2794 h 3403"/>
              <a:gd name="connsiteX4" fmla="*/ 3231 w 4088"/>
              <a:gd name="connsiteY4" fmla="*/ 3403 h 3403"/>
              <a:gd name="connsiteX5" fmla="*/ 793 w 4088"/>
              <a:gd name="connsiteY5" fmla="*/ 3403 h 3403"/>
              <a:gd name="connsiteX6" fmla="*/ 184 w 4088"/>
              <a:gd name="connsiteY6" fmla="*/ 2794 h 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9" h="3403">
                <a:moveTo>
                  <a:pt x="184" y="356"/>
                </a:moveTo>
                <a:cubicBezTo>
                  <a:pt x="771" y="-655"/>
                  <a:pt x="1395" y="804"/>
                  <a:pt x="2071" y="846"/>
                </a:cubicBezTo>
                <a:cubicBezTo>
                  <a:pt x="2938" y="760"/>
                  <a:pt x="3313" y="-220"/>
                  <a:pt x="3840" y="356"/>
                </a:cubicBezTo>
                <a:cubicBezTo>
                  <a:pt x="4401" y="1279"/>
                  <a:pt x="3840" y="1981"/>
                  <a:pt x="3840" y="2794"/>
                </a:cubicBezTo>
                <a:cubicBezTo>
                  <a:pt x="3840" y="3130"/>
                  <a:pt x="3567" y="3403"/>
                  <a:pt x="3231" y="3403"/>
                </a:cubicBezTo>
                <a:lnTo>
                  <a:pt x="793" y="3403"/>
                </a:lnTo>
                <a:cubicBezTo>
                  <a:pt x="457" y="3403"/>
                  <a:pt x="184" y="3130"/>
                  <a:pt x="184" y="2794"/>
                </a:cubicBezTo>
                <a:cubicBezTo>
                  <a:pt x="184" y="1981"/>
                  <a:pt x="-229" y="1236"/>
                  <a:pt x="184" y="356"/>
                </a:cubicBezTo>
                <a:close/>
              </a:path>
            </a:pathLst>
          </a:cu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>
              <a:solidFill>
                <a:prstClr val="white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sp>
        <p:nvSpPr>
          <p:cNvPr id="4" name="图形"/>
          <p:cNvSpPr/>
          <p:nvPr/>
        </p:nvSpPr>
        <p:spPr>
          <a:xfrm>
            <a:off x="1214438" y="804863"/>
            <a:ext cx="9763125" cy="5248275"/>
          </a:xfrm>
          <a:prstGeom prst="roundRect">
            <a:avLst>
              <a:gd name="adj" fmla="val 5359"/>
            </a:avLst>
          </a:prstGeom>
          <a:solidFill>
            <a:schemeClr val="bg1"/>
          </a:solidFill>
          <a:ln w="63500">
            <a:solidFill>
              <a:srgbClr val="536DFE"/>
            </a:solidFill>
          </a:ln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>
              <a:solidFill>
                <a:prstClr val="white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  <a:sym typeface="思源黑体" panose="020B0500000000000000" pitchFamily="34" charset="-122"/>
            </a:endParaRPr>
          </a:p>
        </p:txBody>
      </p:sp>
      <p:sp>
        <p:nvSpPr>
          <p:cNvPr id="17" name="图形"/>
          <p:cNvSpPr/>
          <p:nvPr/>
        </p:nvSpPr>
        <p:spPr>
          <a:xfrm rot="19071157">
            <a:off x="8164513" y="3313113"/>
            <a:ext cx="5146675" cy="4267200"/>
          </a:xfrm>
          <a:custGeom>
            <a:avLst/>
            <a:gdLst>
              <a:gd name="connsiteX0" fmla="*/ 184 w 4088"/>
              <a:gd name="connsiteY0" fmla="*/ 356 h 3403"/>
              <a:gd name="connsiteX1" fmla="*/ 2071 w 4088"/>
              <a:gd name="connsiteY1" fmla="*/ 846 h 3403"/>
              <a:gd name="connsiteX2" fmla="*/ 3840 w 4088"/>
              <a:gd name="connsiteY2" fmla="*/ 356 h 3403"/>
              <a:gd name="connsiteX3" fmla="*/ 3840 w 4088"/>
              <a:gd name="connsiteY3" fmla="*/ 2794 h 3403"/>
              <a:gd name="connsiteX4" fmla="*/ 3231 w 4088"/>
              <a:gd name="connsiteY4" fmla="*/ 3403 h 3403"/>
              <a:gd name="connsiteX5" fmla="*/ 793 w 4088"/>
              <a:gd name="connsiteY5" fmla="*/ 3403 h 3403"/>
              <a:gd name="connsiteX6" fmla="*/ 184 w 4088"/>
              <a:gd name="connsiteY6" fmla="*/ 2794 h 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9" h="3403">
                <a:moveTo>
                  <a:pt x="184" y="356"/>
                </a:moveTo>
                <a:cubicBezTo>
                  <a:pt x="771" y="-655"/>
                  <a:pt x="1395" y="804"/>
                  <a:pt x="2071" y="846"/>
                </a:cubicBezTo>
                <a:cubicBezTo>
                  <a:pt x="2938" y="760"/>
                  <a:pt x="3313" y="-220"/>
                  <a:pt x="3840" y="356"/>
                </a:cubicBezTo>
                <a:cubicBezTo>
                  <a:pt x="4401" y="1279"/>
                  <a:pt x="3840" y="1981"/>
                  <a:pt x="3840" y="2794"/>
                </a:cubicBezTo>
                <a:cubicBezTo>
                  <a:pt x="3840" y="3130"/>
                  <a:pt x="3567" y="3403"/>
                  <a:pt x="3231" y="3403"/>
                </a:cubicBezTo>
                <a:lnTo>
                  <a:pt x="793" y="3403"/>
                </a:lnTo>
                <a:cubicBezTo>
                  <a:pt x="457" y="3403"/>
                  <a:pt x="184" y="3130"/>
                  <a:pt x="184" y="2794"/>
                </a:cubicBezTo>
                <a:cubicBezTo>
                  <a:pt x="184" y="1981"/>
                  <a:pt x="-229" y="1236"/>
                  <a:pt x="184" y="356"/>
                </a:cubicBezTo>
                <a:close/>
              </a:path>
            </a:pathLst>
          </a:cu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>
              <a:solidFill>
                <a:prstClr val="white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grpSp>
        <p:nvGrpSpPr>
          <p:cNvPr id="8198" name="组合 19"/>
          <p:cNvGrpSpPr/>
          <p:nvPr/>
        </p:nvGrpSpPr>
        <p:grpSpPr bwMode="auto">
          <a:xfrm>
            <a:off x="8544272" y="2852936"/>
            <a:ext cx="4512072" cy="4392488"/>
            <a:chOff x="6676571" y="1934029"/>
            <a:chExt cx="4992914" cy="4818742"/>
          </a:xfrm>
        </p:grpSpPr>
        <p:pic>
          <p:nvPicPr>
            <p:cNvPr id="8214" name="图片 1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0743" y="1934029"/>
              <a:ext cx="4818742" cy="4818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椭圆 18"/>
            <p:cNvSpPr/>
            <p:nvPr/>
          </p:nvSpPr>
          <p:spPr>
            <a:xfrm>
              <a:off x="6676571" y="2887936"/>
              <a:ext cx="1381188" cy="13046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</a:endParaRPr>
            </a:p>
          </p:txBody>
        </p:sp>
      </p:grpSp>
      <p:sp>
        <p:nvSpPr>
          <p:cNvPr id="8199" name="图形"/>
          <p:cNvSpPr txBox="1">
            <a:spLocks noChangeArrowheads="1"/>
          </p:cNvSpPr>
          <p:nvPr/>
        </p:nvSpPr>
        <p:spPr bwMode="auto">
          <a:xfrm>
            <a:off x="1487488" y="1772816"/>
            <a:ext cx="964907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400" dirty="0" smtClean="0">
                <a:solidFill>
                  <a:srgbClr val="404040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  <a:sym typeface="思源黑体" panose="020B0500000000000000" pitchFamily="34" charset="-122"/>
              </a:rPr>
              <a:t>第二节 复式记账和借贷记账法</a:t>
            </a:r>
            <a:endParaRPr lang="zh-CN" altLang="en-US" sz="5400" dirty="0">
              <a:solidFill>
                <a:srgbClr val="404040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  <a:sym typeface="思源黑体" panose="020B0500000000000000" pitchFamily="34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dirty="0" smtClean="0">
                <a:solidFill>
                  <a:srgbClr val="404040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  <a:sym typeface="思源黑体" panose="020B0500000000000000" pitchFamily="34" charset="-122"/>
              </a:rPr>
              <a:t>                              </a:t>
            </a:r>
            <a:endParaRPr lang="en-US" altLang="zh-CN" dirty="0" smtClean="0">
              <a:solidFill>
                <a:srgbClr val="404040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  <a:sym typeface="思源黑体" panose="020B0500000000000000" pitchFamily="34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dirty="0" smtClean="0">
                <a:solidFill>
                  <a:srgbClr val="404040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  <a:sym typeface="思源黑体" panose="020B0500000000000000" pitchFamily="34" charset="-122"/>
              </a:rPr>
              <a:t>                             </a:t>
            </a:r>
            <a:r>
              <a:rPr lang="zh-CN" altLang="en-US" dirty="0" smtClean="0">
                <a:solidFill>
                  <a:srgbClr val="404040"/>
                </a:solidFill>
                <a:latin typeface="阿里巴巴普惠体 Medium" panose="00020600040101010101" pitchFamily="18" charset="-122"/>
                <a:ea typeface="阿里巴巴普惠体 Medium" panose="00020600040101010101" pitchFamily="18" charset="-122"/>
                <a:cs typeface="阿里巴巴普惠体 Medium" panose="00020600040101010101" pitchFamily="18" charset="-122"/>
                <a:sym typeface="思源黑体" panose="020B0500000000000000" pitchFamily="34" charset="-122"/>
              </a:rPr>
              <a:t>登记账户、试算平衡及平行登记</a:t>
            </a:r>
            <a:endParaRPr lang="zh-CN" altLang="en-US" dirty="0">
              <a:solidFill>
                <a:srgbClr val="404040"/>
              </a:solidFill>
              <a:latin typeface="阿里巴巴普惠体 Medium" panose="00020600040101010101" pitchFamily="18" charset="-122"/>
              <a:ea typeface="阿里巴巴普惠体 Medium" panose="00020600040101010101" pitchFamily="18" charset="-122"/>
              <a:cs typeface="阿里巴巴普惠体 Medium" panose="00020600040101010101" pitchFamily="18" charset="-122"/>
              <a:sym typeface="思源黑体" panose="020B0500000000000000" pitchFamily="34" charset="-122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2003425" y="4875213"/>
            <a:ext cx="1706563" cy="376237"/>
          </a:xfrm>
          <a:prstGeom prst="roundRect">
            <a:avLst>
              <a:gd name="adj" fmla="val 50000"/>
            </a:avLst>
          </a:pr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>
              <a:solidFill>
                <a:prstClr val="white"/>
              </a:solidFill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4287838" y="4875213"/>
            <a:ext cx="1706562" cy="376237"/>
          </a:xfrm>
          <a:prstGeom prst="roundRect">
            <a:avLst>
              <a:gd name="adj" fmla="val 50000"/>
            </a:avLst>
          </a:prstGeom>
          <a:solidFill>
            <a:srgbClr val="B3B9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>
              <a:solidFill>
                <a:prstClr val="white"/>
              </a:solidFill>
            </a:endParaRPr>
          </a:p>
        </p:txBody>
      </p:sp>
      <p:sp>
        <p:nvSpPr>
          <p:cNvPr id="8202" name="文本框 6"/>
          <p:cNvSpPr txBox="1">
            <a:spLocks noChangeArrowheads="1"/>
          </p:cNvSpPr>
          <p:nvPr/>
        </p:nvSpPr>
        <p:spPr bwMode="auto">
          <a:xfrm>
            <a:off x="2247900" y="4862513"/>
            <a:ext cx="121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0">
                <a:solidFill>
                  <a:srgbClr val="40404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学习内容</a:t>
            </a:r>
          </a:p>
        </p:txBody>
      </p:sp>
      <p:sp>
        <p:nvSpPr>
          <p:cNvPr id="8203" name="文本框 11"/>
          <p:cNvSpPr txBox="1">
            <a:spLocks noChangeArrowheads="1"/>
          </p:cNvSpPr>
          <p:nvPr/>
        </p:nvSpPr>
        <p:spPr bwMode="auto">
          <a:xfrm>
            <a:off x="4532313" y="4862513"/>
            <a:ext cx="1216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0">
                <a:solidFill>
                  <a:srgbClr val="40404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内容讲解</a:t>
            </a:r>
          </a:p>
        </p:txBody>
      </p:sp>
      <p:grpSp>
        <p:nvGrpSpPr>
          <p:cNvPr id="8204" name="PA-组合 12"/>
          <p:cNvGrpSpPr/>
          <p:nvPr>
            <p:custDataLst>
              <p:tags r:id="rId2"/>
            </p:custDataLst>
          </p:nvPr>
        </p:nvGrpSpPr>
        <p:grpSpPr bwMode="auto">
          <a:xfrm>
            <a:off x="2284413" y="5383213"/>
            <a:ext cx="1144587" cy="179387"/>
            <a:chOff x="1971" y="7228"/>
            <a:chExt cx="1803" cy="282"/>
          </a:xfrm>
        </p:grpSpPr>
        <p:sp>
          <p:nvSpPr>
            <p:cNvPr id="16" name="PA-椭圆 7"/>
            <p:cNvSpPr/>
            <p:nvPr>
              <p:custDataLst>
                <p:tags r:id="rId8"/>
              </p:custDataLst>
            </p:nvPr>
          </p:nvSpPr>
          <p:spPr>
            <a:xfrm>
              <a:off x="1971" y="7228"/>
              <a:ext cx="283" cy="282"/>
            </a:xfrm>
            <a:prstGeom prst="ellipse">
              <a:avLst/>
            </a:prstGeom>
            <a:solidFill>
              <a:srgbClr val="5416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dirty="0">
                <a:solidFill>
                  <a:prstClr val="white"/>
                </a:solidFill>
              </a:endParaRPr>
            </a:p>
          </p:txBody>
        </p:sp>
        <p:sp>
          <p:nvSpPr>
            <p:cNvPr id="21" name="PA-椭圆 8"/>
            <p:cNvSpPr/>
            <p:nvPr>
              <p:custDataLst>
                <p:tags r:id="rId9"/>
              </p:custDataLst>
            </p:nvPr>
          </p:nvSpPr>
          <p:spPr>
            <a:xfrm>
              <a:off x="2479" y="7228"/>
              <a:ext cx="283" cy="282"/>
            </a:xfrm>
            <a:prstGeom prst="ellipse">
              <a:avLst/>
            </a:prstGeom>
            <a:solidFill>
              <a:srgbClr val="D7C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22" name="PA-椭圆 10"/>
            <p:cNvSpPr/>
            <p:nvPr>
              <p:custDataLst>
                <p:tags r:id="rId10"/>
              </p:custDataLst>
            </p:nvPr>
          </p:nvSpPr>
          <p:spPr>
            <a:xfrm>
              <a:off x="2984" y="7228"/>
              <a:ext cx="285" cy="282"/>
            </a:xfrm>
            <a:prstGeom prst="ellipse">
              <a:avLst/>
            </a:prstGeom>
            <a:solidFill>
              <a:srgbClr val="D7C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23" name="PA-椭圆 11"/>
            <p:cNvSpPr/>
            <p:nvPr>
              <p:custDataLst>
                <p:tags r:id="rId11"/>
              </p:custDataLst>
            </p:nvPr>
          </p:nvSpPr>
          <p:spPr>
            <a:xfrm>
              <a:off x="3491" y="7228"/>
              <a:ext cx="283" cy="282"/>
            </a:xfrm>
            <a:prstGeom prst="ellipse">
              <a:avLst/>
            </a:prstGeom>
            <a:solidFill>
              <a:srgbClr val="D7C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</a:endParaRPr>
            </a:p>
          </p:txBody>
        </p:sp>
      </p:grpSp>
      <p:grpSp>
        <p:nvGrpSpPr>
          <p:cNvPr id="8205" name="PA-组合 12"/>
          <p:cNvGrpSpPr/>
          <p:nvPr>
            <p:custDataLst>
              <p:tags r:id="rId3"/>
            </p:custDataLst>
          </p:nvPr>
        </p:nvGrpSpPr>
        <p:grpSpPr bwMode="auto">
          <a:xfrm>
            <a:off x="4567238" y="5383213"/>
            <a:ext cx="1146175" cy="179387"/>
            <a:chOff x="1971" y="7228"/>
            <a:chExt cx="1803" cy="282"/>
          </a:xfrm>
        </p:grpSpPr>
        <p:sp>
          <p:nvSpPr>
            <p:cNvPr id="25" name="PA-椭圆 7"/>
            <p:cNvSpPr/>
            <p:nvPr>
              <p:custDataLst>
                <p:tags r:id="rId4"/>
              </p:custDataLst>
            </p:nvPr>
          </p:nvSpPr>
          <p:spPr>
            <a:xfrm>
              <a:off x="1971" y="7228"/>
              <a:ext cx="282" cy="282"/>
            </a:xfrm>
            <a:prstGeom prst="ellipse">
              <a:avLst/>
            </a:prstGeom>
            <a:solidFill>
              <a:srgbClr val="5416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dirty="0">
                <a:solidFill>
                  <a:prstClr val="white"/>
                </a:solidFill>
              </a:endParaRPr>
            </a:p>
          </p:txBody>
        </p:sp>
        <p:sp>
          <p:nvSpPr>
            <p:cNvPr id="26" name="PA-椭圆 8"/>
            <p:cNvSpPr/>
            <p:nvPr>
              <p:custDataLst>
                <p:tags r:id="rId5"/>
              </p:custDataLst>
            </p:nvPr>
          </p:nvSpPr>
          <p:spPr>
            <a:xfrm>
              <a:off x="2478" y="7228"/>
              <a:ext cx="282" cy="282"/>
            </a:xfrm>
            <a:prstGeom prst="ellipse">
              <a:avLst/>
            </a:prstGeom>
            <a:solidFill>
              <a:srgbClr val="D7C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27" name="PA-椭圆 10"/>
            <p:cNvSpPr/>
            <p:nvPr>
              <p:custDataLst>
                <p:tags r:id="rId6"/>
              </p:custDataLst>
            </p:nvPr>
          </p:nvSpPr>
          <p:spPr>
            <a:xfrm>
              <a:off x="2985" y="7228"/>
              <a:ext cx="282" cy="282"/>
            </a:xfrm>
            <a:prstGeom prst="ellipse">
              <a:avLst/>
            </a:prstGeom>
            <a:solidFill>
              <a:srgbClr val="D7C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</a:endParaRPr>
            </a:p>
          </p:txBody>
        </p:sp>
        <p:sp>
          <p:nvSpPr>
            <p:cNvPr id="28" name="PA-椭圆 11"/>
            <p:cNvSpPr/>
            <p:nvPr>
              <p:custDataLst>
                <p:tags r:id="rId7"/>
              </p:custDataLst>
            </p:nvPr>
          </p:nvSpPr>
          <p:spPr>
            <a:xfrm>
              <a:off x="3492" y="7228"/>
              <a:ext cx="282" cy="282"/>
            </a:xfrm>
            <a:prstGeom prst="ellipse">
              <a:avLst/>
            </a:prstGeom>
            <a:solidFill>
              <a:srgbClr val="D7C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>
                <a:solidFill>
                  <a:prstClr val="white"/>
                </a:solidFill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775520" y="1052736"/>
            <a:ext cx="3188484" cy="536494"/>
          </a:xfrm>
          <a:prstGeom prst="rect">
            <a:avLst/>
          </a:prstGeom>
        </p:spPr>
      </p:pic>
      <p:cxnSp>
        <p:nvCxnSpPr>
          <p:cNvPr id="24" name="连接符: 肘形 8"/>
          <p:cNvCxnSpPr>
            <a:cxnSpLocks/>
          </p:cNvCxnSpPr>
          <p:nvPr/>
        </p:nvCxnSpPr>
        <p:spPr>
          <a:xfrm rot="16200000" flipH="1">
            <a:off x="3861148" y="2855541"/>
            <a:ext cx="831850" cy="682625"/>
          </a:xfrm>
          <a:prstGeom prst="bentConnector2">
            <a:avLst/>
          </a:prstGeom>
          <a:ln w="38100">
            <a:solidFill>
              <a:srgbClr val="00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形"/>
          <p:cNvSpPr txBox="1"/>
          <p:nvPr/>
        </p:nvSpPr>
        <p:spPr>
          <a:xfrm>
            <a:off x="713105" y="255905"/>
            <a:ext cx="6929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623392" y="1844824"/>
            <a:ext cx="8239125" cy="4536504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041400" y="1916832"/>
            <a:ext cx="2678113" cy="393700"/>
            <a:chOff x="1076741" y="1853669"/>
            <a:chExt cx="2354964" cy="553998"/>
          </a:xfrm>
        </p:grpSpPr>
        <p:sp>
          <p:nvSpPr>
            <p:cNvPr id="9" name="矩形: 圆顶角 8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0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983432" y="3429000"/>
            <a:ext cx="7669213" cy="1218981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343472" y="2780928"/>
            <a:ext cx="1899642" cy="369332"/>
            <a:chOff x="1315799" y="2429373"/>
            <a:chExt cx="4016877" cy="370368"/>
          </a:xfrm>
        </p:grpSpPr>
        <p:sp>
          <p:nvSpPr>
            <p:cNvPr id="13" name="矩形: 圆角 12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2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、登记账户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271464" y="3645024"/>
            <a:ext cx="7148513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将每一项经济业务编制会计分录以后，还需将会计分录的数据过入到有关账户中去。这个记账过程通常称为“过账”。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839788" y="1030288"/>
            <a:ext cx="2879725" cy="696912"/>
            <a:chOff x="844827" y="1340416"/>
            <a:chExt cx="7374834" cy="893661"/>
          </a:xfrm>
        </p:grpSpPr>
        <p:sp>
          <p:nvSpPr>
            <p:cNvPr id="17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形"/>
          <p:cNvSpPr txBox="1"/>
          <p:nvPr/>
        </p:nvSpPr>
        <p:spPr>
          <a:xfrm>
            <a:off x="713105" y="255905"/>
            <a:ext cx="6929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623392" y="1844824"/>
            <a:ext cx="8239125" cy="4248472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1041400" y="1916832"/>
            <a:ext cx="2678113" cy="393700"/>
            <a:chOff x="1076741" y="1853669"/>
            <a:chExt cx="2354964" cy="553998"/>
          </a:xfrm>
        </p:grpSpPr>
        <p:sp>
          <p:nvSpPr>
            <p:cNvPr id="9" name="矩形: 圆顶角 8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0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1041400" y="2720976"/>
            <a:ext cx="7669213" cy="3156296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3" name="组合 11"/>
          <p:cNvGrpSpPr/>
          <p:nvPr/>
        </p:nvGrpSpPr>
        <p:grpSpPr bwMode="auto">
          <a:xfrm>
            <a:off x="1316038" y="2501900"/>
            <a:ext cx="1899642" cy="369332"/>
            <a:chOff x="1315799" y="2429373"/>
            <a:chExt cx="4016877" cy="370368"/>
          </a:xfrm>
        </p:grpSpPr>
        <p:sp>
          <p:nvSpPr>
            <p:cNvPr id="13" name="矩形: 圆角 12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2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、登记账户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" name="组合 15"/>
          <p:cNvGrpSpPr/>
          <p:nvPr/>
        </p:nvGrpSpPr>
        <p:grpSpPr bwMode="auto">
          <a:xfrm>
            <a:off x="839788" y="1030288"/>
            <a:ext cx="2879725" cy="696912"/>
            <a:chOff x="844827" y="1340416"/>
            <a:chExt cx="7374834" cy="893661"/>
          </a:xfrm>
        </p:grpSpPr>
        <p:sp>
          <p:nvSpPr>
            <p:cNvPr id="17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18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1119" y="3328665"/>
            <a:ext cx="3168352" cy="168857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832939" y="5128865"/>
            <a:ext cx="13284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资产类账户参考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289323" y="5128865"/>
            <a:ext cx="13284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负债和所有者权益类账户参考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59086" y="3328665"/>
            <a:ext cx="3157194" cy="1682628"/>
          </a:xfrm>
          <a:prstGeom prst="rect">
            <a:avLst/>
          </a:prstGeom>
        </p:spPr>
      </p:pic>
      <p:sp>
        <p:nvSpPr>
          <p:cNvPr id="24" name="AutoShape 18"/>
          <p:cNvSpPr>
            <a:spLocks noChangeArrowheads="1"/>
          </p:cNvSpPr>
          <p:nvPr/>
        </p:nvSpPr>
        <p:spPr bwMode="auto">
          <a:xfrm>
            <a:off x="920999" y="3688705"/>
            <a:ext cx="1080120" cy="360040"/>
          </a:xfrm>
          <a:prstGeom prst="rightArrow">
            <a:avLst>
              <a:gd name="adj1" fmla="val 62787"/>
              <a:gd name="adj2" fmla="val 41250"/>
            </a:avLst>
          </a:prstGeom>
          <a:gradFill rotWithShape="1">
            <a:gsLst>
              <a:gs pos="0">
                <a:srgbClr val="6E56FC">
                  <a:alpha val="0"/>
                </a:srgbClr>
              </a:gs>
              <a:gs pos="100000">
                <a:srgbClr val="6E56F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 smtClean="0">
                <a:latin typeface="Arial" panose="020B0604020202020204" pitchFamily="34" charset="0"/>
              </a:rPr>
              <a:t>        第一步</a:t>
            </a:r>
            <a:endParaRPr lang="zh-CN" altLang="zh-CN" sz="1200" dirty="0">
              <a:latin typeface="Arial" panose="020B0604020202020204" pitchFamily="34" charset="0"/>
            </a:endParaRPr>
          </a:p>
        </p:txBody>
      </p:sp>
      <p:sp>
        <p:nvSpPr>
          <p:cNvPr id="26" name="AutoShape 18"/>
          <p:cNvSpPr>
            <a:spLocks noChangeArrowheads="1"/>
          </p:cNvSpPr>
          <p:nvPr/>
        </p:nvSpPr>
        <p:spPr bwMode="auto">
          <a:xfrm>
            <a:off x="848991" y="3904729"/>
            <a:ext cx="1080120" cy="360040"/>
          </a:xfrm>
          <a:prstGeom prst="rightArrow">
            <a:avLst>
              <a:gd name="adj1" fmla="val 62787"/>
              <a:gd name="adj2" fmla="val 41250"/>
            </a:avLst>
          </a:prstGeom>
          <a:gradFill rotWithShape="1">
            <a:gsLst>
              <a:gs pos="0">
                <a:srgbClr val="6E56FC">
                  <a:alpha val="0"/>
                </a:srgbClr>
              </a:gs>
              <a:gs pos="100000">
                <a:srgbClr val="6E56F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latin typeface="Arial" panose="020B0604020202020204" pitchFamily="34" charset="0"/>
              </a:rPr>
              <a:t>      </a:t>
            </a:r>
            <a:r>
              <a:rPr lang="zh-CN" altLang="en-US" sz="1200" dirty="0" smtClean="0">
                <a:latin typeface="Arial" panose="020B0604020202020204" pitchFamily="34" charset="0"/>
              </a:rPr>
              <a:t>第二步</a:t>
            </a:r>
            <a:endParaRPr lang="zh-CN" altLang="zh-CN" sz="1200" dirty="0">
              <a:latin typeface="Arial" panose="020B0604020202020204" pitchFamily="34" charset="0"/>
            </a:endParaRPr>
          </a:p>
        </p:txBody>
      </p:sp>
      <p:sp>
        <p:nvSpPr>
          <p:cNvPr id="27" name="AutoShape 18"/>
          <p:cNvSpPr>
            <a:spLocks noChangeArrowheads="1"/>
          </p:cNvSpPr>
          <p:nvPr/>
        </p:nvSpPr>
        <p:spPr bwMode="auto">
          <a:xfrm>
            <a:off x="920999" y="4264769"/>
            <a:ext cx="1080120" cy="432048"/>
          </a:xfrm>
          <a:prstGeom prst="rightArrow">
            <a:avLst>
              <a:gd name="adj1" fmla="val 62787"/>
              <a:gd name="adj2" fmla="val 41250"/>
            </a:avLst>
          </a:prstGeom>
          <a:gradFill rotWithShape="1">
            <a:gsLst>
              <a:gs pos="0">
                <a:srgbClr val="6E56FC">
                  <a:alpha val="0"/>
                </a:srgbClr>
              </a:gs>
              <a:gs pos="100000">
                <a:srgbClr val="6E56F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latin typeface="Arial" panose="020B0604020202020204" pitchFamily="34" charset="0"/>
              </a:rPr>
              <a:t>       </a:t>
            </a:r>
            <a:r>
              <a:rPr lang="zh-CN" altLang="en-US" sz="1200" dirty="0" smtClean="0">
                <a:latin typeface="Arial" panose="020B0604020202020204" pitchFamily="34" charset="0"/>
              </a:rPr>
              <a:t>第三步</a:t>
            </a:r>
            <a:endParaRPr lang="zh-CN" altLang="zh-CN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借方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5901" y="1089025"/>
            <a:ext cx="1084580" cy="10845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35782" y="2204720"/>
            <a:ext cx="464185" cy="205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000"/>
              <a:t>借方</a:t>
            </a:r>
          </a:p>
        </p:txBody>
      </p:sp>
      <p:pic>
        <p:nvPicPr>
          <p:cNvPr id="5" name="图片 4" descr="贷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3691" y="1052830"/>
            <a:ext cx="1184910" cy="11849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853737" y="2204720"/>
            <a:ext cx="4984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/>
              <a:t>贷方</a:t>
            </a:r>
          </a:p>
        </p:txBody>
      </p:sp>
      <p:sp>
        <p:nvSpPr>
          <p:cNvPr id="7" name="图形"/>
          <p:cNvSpPr txBox="1"/>
          <p:nvPr/>
        </p:nvSpPr>
        <p:spPr>
          <a:xfrm>
            <a:off x="713105" y="255905"/>
            <a:ext cx="695579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839788" y="1075904"/>
            <a:ext cx="2879725" cy="696912"/>
            <a:chOff x="844827" y="1340416"/>
            <a:chExt cx="7374834" cy="893661"/>
          </a:xfrm>
        </p:grpSpPr>
        <p:sp>
          <p:nvSpPr>
            <p:cNvPr id="9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809625" y="1916832"/>
            <a:ext cx="8239125" cy="3600400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041400" y="1974851"/>
            <a:ext cx="2678113" cy="393700"/>
            <a:chOff x="1076741" y="1853669"/>
            <a:chExt cx="2354964" cy="553998"/>
          </a:xfrm>
        </p:grpSpPr>
        <p:sp>
          <p:nvSpPr>
            <p:cNvPr id="13" name="矩形: 圆顶角 12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4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5" name="矩形: 圆角 14"/>
          <p:cNvSpPr/>
          <p:nvPr/>
        </p:nvSpPr>
        <p:spPr>
          <a:xfrm>
            <a:off x="1041400" y="2720977"/>
            <a:ext cx="7798395" cy="2508223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1316038" y="2501900"/>
            <a:ext cx="1899642" cy="369332"/>
            <a:chOff x="1315799" y="2429373"/>
            <a:chExt cx="4016877" cy="370368"/>
          </a:xfrm>
        </p:grpSpPr>
        <p:sp>
          <p:nvSpPr>
            <p:cNvPr id="17" name="矩形: 圆角 16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323975" y="3114877"/>
            <a:ext cx="7148513" cy="38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en-US" altLang="zh-CN" sz="16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(1)</a:t>
            </a:r>
            <a:r>
              <a:rPr lang="zh-CN" altLang="en-US" sz="16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账户之间的平衡关系</a:t>
            </a:r>
          </a:p>
        </p:txBody>
      </p:sp>
      <p:sp>
        <p:nvSpPr>
          <p:cNvPr id="42" name="图形"/>
          <p:cNvSpPr/>
          <p:nvPr/>
        </p:nvSpPr>
        <p:spPr bwMode="auto">
          <a:xfrm>
            <a:off x="1559497" y="3789040"/>
            <a:ext cx="6666358" cy="655638"/>
          </a:xfrm>
          <a:prstGeom prst="roundRect">
            <a:avLst>
              <a:gd name="adj" fmla="val 7891"/>
            </a:avLst>
          </a:prstGeom>
          <a:noFill/>
          <a:ln w="25400">
            <a:gradFill>
              <a:gsLst>
                <a:gs pos="0">
                  <a:srgbClr val="FA5A4B"/>
                </a:gs>
                <a:gs pos="100000">
                  <a:srgbClr val="E83FF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grpSp>
        <p:nvGrpSpPr>
          <p:cNvPr id="43" name="组合 14"/>
          <p:cNvGrpSpPr/>
          <p:nvPr/>
        </p:nvGrpSpPr>
        <p:grpSpPr bwMode="auto">
          <a:xfrm>
            <a:off x="1806886" y="3887583"/>
            <a:ext cx="435370" cy="463151"/>
            <a:chOff x="1412275" y="3012675"/>
            <a:chExt cx="532204" cy="566420"/>
          </a:xfrm>
        </p:grpSpPr>
        <p:sp>
          <p:nvSpPr>
            <p:cNvPr id="44" name="图形"/>
            <p:cNvSpPr/>
            <p:nvPr/>
          </p:nvSpPr>
          <p:spPr>
            <a:xfrm>
              <a:off x="1412942" y="3012531"/>
              <a:ext cx="531721" cy="566908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45" name="图形"/>
            <p:cNvSpPr txBox="1"/>
            <p:nvPr/>
          </p:nvSpPr>
          <p:spPr>
            <a:xfrm>
              <a:off x="1449813" y="3064951"/>
              <a:ext cx="457979" cy="489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1</a:t>
              </a:r>
              <a:endParaRPr lang="zh-CN" altLang="en-US" sz="20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46" name="文本框 18"/>
          <p:cNvSpPr txBox="1">
            <a:spLocks noChangeArrowheads="1"/>
          </p:cNvSpPr>
          <p:nvPr/>
        </p:nvSpPr>
        <p:spPr bwMode="auto">
          <a:xfrm>
            <a:off x="2242256" y="3950690"/>
            <a:ext cx="64354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全部账户的期初借方余额合计数</a:t>
            </a:r>
            <a:r>
              <a:rPr lang="en-US" altLang="zh-CN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=</a:t>
            </a:r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全部账户的期初贷方余额合计数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借方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5901" y="1089025"/>
            <a:ext cx="1084580" cy="10845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35782" y="2204720"/>
            <a:ext cx="464185" cy="205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000"/>
              <a:t>借方</a:t>
            </a:r>
          </a:p>
        </p:txBody>
      </p:sp>
      <p:pic>
        <p:nvPicPr>
          <p:cNvPr id="5" name="图片 4" descr="贷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3691" y="1052830"/>
            <a:ext cx="1184910" cy="11849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853737" y="2204720"/>
            <a:ext cx="4984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/>
              <a:t>贷方</a:t>
            </a:r>
          </a:p>
        </p:txBody>
      </p:sp>
      <p:sp>
        <p:nvSpPr>
          <p:cNvPr id="7" name="图形"/>
          <p:cNvSpPr txBox="1"/>
          <p:nvPr/>
        </p:nvSpPr>
        <p:spPr>
          <a:xfrm>
            <a:off x="713105" y="255905"/>
            <a:ext cx="695579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839788" y="1075904"/>
            <a:ext cx="2879725" cy="696912"/>
            <a:chOff x="844827" y="1340416"/>
            <a:chExt cx="7374834" cy="893661"/>
          </a:xfrm>
        </p:grpSpPr>
        <p:sp>
          <p:nvSpPr>
            <p:cNvPr id="9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809625" y="1916832"/>
            <a:ext cx="8239125" cy="3744416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8" name="组合 11"/>
          <p:cNvGrpSpPr/>
          <p:nvPr/>
        </p:nvGrpSpPr>
        <p:grpSpPr bwMode="auto">
          <a:xfrm>
            <a:off x="1041400" y="1974851"/>
            <a:ext cx="2678113" cy="393700"/>
            <a:chOff x="1076741" y="1853669"/>
            <a:chExt cx="2354964" cy="553998"/>
          </a:xfrm>
        </p:grpSpPr>
        <p:sp>
          <p:nvSpPr>
            <p:cNvPr id="13" name="矩形: 圆顶角 12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4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5" name="矩形: 圆角 14"/>
          <p:cNvSpPr/>
          <p:nvPr/>
        </p:nvSpPr>
        <p:spPr>
          <a:xfrm>
            <a:off x="1041400" y="2720977"/>
            <a:ext cx="7798395" cy="2580231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2" name="组合 15"/>
          <p:cNvGrpSpPr/>
          <p:nvPr/>
        </p:nvGrpSpPr>
        <p:grpSpPr bwMode="auto">
          <a:xfrm>
            <a:off x="1316038" y="2501900"/>
            <a:ext cx="1899642" cy="369332"/>
            <a:chOff x="1315799" y="2429373"/>
            <a:chExt cx="4016877" cy="370368"/>
          </a:xfrm>
        </p:grpSpPr>
        <p:sp>
          <p:nvSpPr>
            <p:cNvPr id="17" name="矩形: 圆角 16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323975" y="3114877"/>
            <a:ext cx="7148513" cy="38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en-US" altLang="zh-CN" sz="16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(1)</a:t>
            </a:r>
            <a:r>
              <a:rPr lang="zh-CN" altLang="en-US" sz="16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账户之间的平衡关系</a:t>
            </a:r>
          </a:p>
        </p:txBody>
      </p:sp>
      <p:sp>
        <p:nvSpPr>
          <p:cNvPr id="47" name="图形"/>
          <p:cNvSpPr/>
          <p:nvPr/>
        </p:nvSpPr>
        <p:spPr bwMode="auto">
          <a:xfrm>
            <a:off x="1559497" y="3933056"/>
            <a:ext cx="6666358" cy="655638"/>
          </a:xfrm>
          <a:prstGeom prst="roundRect">
            <a:avLst>
              <a:gd name="adj" fmla="val 7891"/>
            </a:avLst>
          </a:prstGeom>
          <a:noFill/>
          <a:ln w="25400">
            <a:gradFill>
              <a:gsLst>
                <a:gs pos="0">
                  <a:srgbClr val="FA5A4B"/>
                </a:gs>
                <a:gs pos="100000">
                  <a:srgbClr val="E83FF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grpSp>
        <p:nvGrpSpPr>
          <p:cNvPr id="20" name="组合 47"/>
          <p:cNvGrpSpPr/>
          <p:nvPr/>
        </p:nvGrpSpPr>
        <p:grpSpPr bwMode="auto">
          <a:xfrm>
            <a:off x="1806886" y="4031599"/>
            <a:ext cx="435370" cy="463151"/>
            <a:chOff x="1412275" y="3012675"/>
            <a:chExt cx="532204" cy="566420"/>
          </a:xfrm>
        </p:grpSpPr>
        <p:sp>
          <p:nvSpPr>
            <p:cNvPr id="49" name="图形"/>
            <p:cNvSpPr/>
            <p:nvPr/>
          </p:nvSpPr>
          <p:spPr>
            <a:xfrm>
              <a:off x="1412942" y="3012531"/>
              <a:ext cx="531721" cy="566908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0" name="图形"/>
            <p:cNvSpPr txBox="1"/>
            <p:nvPr/>
          </p:nvSpPr>
          <p:spPr>
            <a:xfrm>
              <a:off x="1449813" y="3064951"/>
              <a:ext cx="457979" cy="489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2</a:t>
              </a:r>
              <a:endParaRPr lang="zh-CN" altLang="en-US" sz="20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2242256" y="3982658"/>
            <a:ext cx="5365912" cy="5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全部账户的本期借方发生额合计数</a:t>
            </a:r>
            <a:r>
              <a:rPr lang="en-US" altLang="zh-CN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=</a:t>
            </a:r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全部账户的本期贷方发生额合计数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借方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5901" y="1089025"/>
            <a:ext cx="1084580" cy="10845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35782" y="2204720"/>
            <a:ext cx="464185" cy="205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000"/>
              <a:t>借方</a:t>
            </a:r>
          </a:p>
        </p:txBody>
      </p:sp>
      <p:pic>
        <p:nvPicPr>
          <p:cNvPr id="5" name="图片 4" descr="贷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3691" y="1052830"/>
            <a:ext cx="1184910" cy="11849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853737" y="2204720"/>
            <a:ext cx="4984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/>
              <a:t>贷方</a:t>
            </a:r>
          </a:p>
        </p:txBody>
      </p:sp>
      <p:sp>
        <p:nvSpPr>
          <p:cNvPr id="7" name="图形"/>
          <p:cNvSpPr txBox="1"/>
          <p:nvPr/>
        </p:nvSpPr>
        <p:spPr>
          <a:xfrm>
            <a:off x="713105" y="255905"/>
            <a:ext cx="695579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839788" y="1075904"/>
            <a:ext cx="2879725" cy="696912"/>
            <a:chOff x="844827" y="1340416"/>
            <a:chExt cx="7374834" cy="893661"/>
          </a:xfrm>
        </p:grpSpPr>
        <p:sp>
          <p:nvSpPr>
            <p:cNvPr id="9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809625" y="1916832"/>
            <a:ext cx="8239125" cy="3816424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8" name="组合 11"/>
          <p:cNvGrpSpPr/>
          <p:nvPr/>
        </p:nvGrpSpPr>
        <p:grpSpPr bwMode="auto">
          <a:xfrm>
            <a:off x="1041400" y="1974851"/>
            <a:ext cx="2678113" cy="393700"/>
            <a:chOff x="1076741" y="1853669"/>
            <a:chExt cx="2354964" cy="553998"/>
          </a:xfrm>
        </p:grpSpPr>
        <p:sp>
          <p:nvSpPr>
            <p:cNvPr id="13" name="矩形: 圆顶角 12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4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5" name="矩形: 圆角 14"/>
          <p:cNvSpPr/>
          <p:nvPr/>
        </p:nvSpPr>
        <p:spPr>
          <a:xfrm>
            <a:off x="1041400" y="2720977"/>
            <a:ext cx="7798395" cy="2580231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2" name="组合 15"/>
          <p:cNvGrpSpPr/>
          <p:nvPr/>
        </p:nvGrpSpPr>
        <p:grpSpPr bwMode="auto">
          <a:xfrm>
            <a:off x="1316038" y="2501900"/>
            <a:ext cx="1899642" cy="369332"/>
            <a:chOff x="1315799" y="2429373"/>
            <a:chExt cx="4016877" cy="370368"/>
          </a:xfrm>
        </p:grpSpPr>
        <p:sp>
          <p:nvSpPr>
            <p:cNvPr id="17" name="矩形: 圆角 16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323975" y="3114877"/>
            <a:ext cx="7148513" cy="38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en-US" altLang="zh-CN" sz="16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(1)</a:t>
            </a:r>
            <a:r>
              <a:rPr lang="zh-CN" altLang="en-US" sz="16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账户之间的平衡关系</a:t>
            </a:r>
          </a:p>
        </p:txBody>
      </p:sp>
      <p:sp>
        <p:nvSpPr>
          <p:cNvPr id="52" name="图形"/>
          <p:cNvSpPr/>
          <p:nvPr/>
        </p:nvSpPr>
        <p:spPr bwMode="auto">
          <a:xfrm>
            <a:off x="1559497" y="3861048"/>
            <a:ext cx="6666358" cy="655637"/>
          </a:xfrm>
          <a:prstGeom prst="roundRect">
            <a:avLst>
              <a:gd name="adj" fmla="val 7891"/>
            </a:avLst>
          </a:prstGeom>
          <a:noFill/>
          <a:ln w="25400">
            <a:gradFill>
              <a:gsLst>
                <a:gs pos="0">
                  <a:srgbClr val="FA5A4B"/>
                </a:gs>
                <a:gs pos="100000">
                  <a:srgbClr val="E83FF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grpSp>
        <p:nvGrpSpPr>
          <p:cNvPr id="21" name="组合 52"/>
          <p:cNvGrpSpPr/>
          <p:nvPr/>
        </p:nvGrpSpPr>
        <p:grpSpPr bwMode="auto">
          <a:xfrm>
            <a:off x="1806886" y="3959590"/>
            <a:ext cx="435370" cy="463150"/>
            <a:chOff x="1412275" y="3012675"/>
            <a:chExt cx="532204" cy="566420"/>
          </a:xfrm>
        </p:grpSpPr>
        <p:sp>
          <p:nvSpPr>
            <p:cNvPr id="54" name="图形"/>
            <p:cNvSpPr/>
            <p:nvPr/>
          </p:nvSpPr>
          <p:spPr>
            <a:xfrm>
              <a:off x="1412942" y="3012532"/>
              <a:ext cx="531721" cy="566909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5" name="图形"/>
            <p:cNvSpPr txBox="1"/>
            <p:nvPr/>
          </p:nvSpPr>
          <p:spPr>
            <a:xfrm>
              <a:off x="1449813" y="3064951"/>
              <a:ext cx="457979" cy="4892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endParaRPr lang="zh-CN" altLang="en-US" sz="20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2242256" y="4033083"/>
            <a:ext cx="62315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全部账户的期末借方余额合计数</a:t>
            </a:r>
            <a:r>
              <a:rPr lang="en-US" altLang="zh-CN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=</a:t>
            </a:r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全部账户的期末贷方余额合计数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借方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5901" y="1089025"/>
            <a:ext cx="1084580" cy="10845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35782" y="2204720"/>
            <a:ext cx="464185" cy="205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000"/>
              <a:t>借方</a:t>
            </a:r>
          </a:p>
        </p:txBody>
      </p:sp>
      <p:pic>
        <p:nvPicPr>
          <p:cNvPr id="5" name="图片 4" descr="贷方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3691" y="1052830"/>
            <a:ext cx="1184910" cy="11849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853737" y="2204720"/>
            <a:ext cx="4984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/>
              <a:t>贷方</a:t>
            </a:r>
          </a:p>
        </p:txBody>
      </p:sp>
      <p:sp>
        <p:nvSpPr>
          <p:cNvPr id="7" name="图形"/>
          <p:cNvSpPr txBox="1"/>
          <p:nvPr/>
        </p:nvSpPr>
        <p:spPr>
          <a:xfrm>
            <a:off x="713105" y="255905"/>
            <a:ext cx="695579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839788" y="1030288"/>
            <a:ext cx="2879725" cy="696912"/>
            <a:chOff x="844827" y="1340416"/>
            <a:chExt cx="7374834" cy="893661"/>
          </a:xfrm>
        </p:grpSpPr>
        <p:sp>
          <p:nvSpPr>
            <p:cNvPr id="9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1" name="矩形: 圆角 10"/>
          <p:cNvSpPr/>
          <p:nvPr/>
        </p:nvSpPr>
        <p:spPr>
          <a:xfrm>
            <a:off x="809626" y="1916832"/>
            <a:ext cx="7662638" cy="4176464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8" name="组合 11"/>
          <p:cNvGrpSpPr/>
          <p:nvPr/>
        </p:nvGrpSpPr>
        <p:grpSpPr bwMode="auto">
          <a:xfrm>
            <a:off x="1041400" y="1844824"/>
            <a:ext cx="2678113" cy="393700"/>
            <a:chOff x="1076741" y="1853669"/>
            <a:chExt cx="2354964" cy="553998"/>
          </a:xfrm>
        </p:grpSpPr>
        <p:sp>
          <p:nvSpPr>
            <p:cNvPr id="13" name="矩形: 圆顶角 12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4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5" name="矩形: 圆角 14"/>
          <p:cNvSpPr/>
          <p:nvPr/>
        </p:nvSpPr>
        <p:spPr>
          <a:xfrm>
            <a:off x="1041400" y="2720977"/>
            <a:ext cx="7214840" cy="3106736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2" name="组合 15"/>
          <p:cNvGrpSpPr/>
          <p:nvPr/>
        </p:nvGrpSpPr>
        <p:grpSpPr bwMode="auto">
          <a:xfrm>
            <a:off x="1316038" y="2501900"/>
            <a:ext cx="1899642" cy="369332"/>
            <a:chOff x="1315799" y="2429373"/>
            <a:chExt cx="4016877" cy="370368"/>
          </a:xfrm>
        </p:grpSpPr>
        <p:sp>
          <p:nvSpPr>
            <p:cNvPr id="17" name="矩形: 圆角 16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323975" y="2960689"/>
            <a:ext cx="7148513" cy="38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zh-CN" altLang="en-US" sz="1600" b="0" dirty="0" smtClean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发生额试算平衡公式</a:t>
            </a:r>
            <a:endParaRPr lang="zh-CN" altLang="en-US" sz="1600" b="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2" name="图形"/>
          <p:cNvSpPr/>
          <p:nvPr/>
        </p:nvSpPr>
        <p:spPr bwMode="auto">
          <a:xfrm>
            <a:off x="1559497" y="3403243"/>
            <a:ext cx="6408712" cy="655638"/>
          </a:xfrm>
          <a:prstGeom prst="roundRect">
            <a:avLst>
              <a:gd name="adj" fmla="val 7891"/>
            </a:avLst>
          </a:prstGeom>
          <a:noFill/>
          <a:ln w="25400">
            <a:gradFill>
              <a:gsLst>
                <a:gs pos="0">
                  <a:srgbClr val="FA5A4B"/>
                </a:gs>
                <a:gs pos="100000">
                  <a:srgbClr val="E83FF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grpSp>
        <p:nvGrpSpPr>
          <p:cNvPr id="16" name="组合 14"/>
          <p:cNvGrpSpPr/>
          <p:nvPr/>
        </p:nvGrpSpPr>
        <p:grpSpPr bwMode="auto">
          <a:xfrm>
            <a:off x="1806886" y="3501786"/>
            <a:ext cx="435370" cy="463151"/>
            <a:chOff x="1412275" y="3012675"/>
            <a:chExt cx="532204" cy="566420"/>
          </a:xfrm>
        </p:grpSpPr>
        <p:sp>
          <p:nvSpPr>
            <p:cNvPr id="44" name="图形"/>
            <p:cNvSpPr/>
            <p:nvPr/>
          </p:nvSpPr>
          <p:spPr>
            <a:xfrm>
              <a:off x="1412942" y="3012531"/>
              <a:ext cx="531721" cy="566908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45" name="图形"/>
            <p:cNvSpPr txBox="1"/>
            <p:nvPr/>
          </p:nvSpPr>
          <p:spPr>
            <a:xfrm>
              <a:off x="1449813" y="3064951"/>
              <a:ext cx="457979" cy="489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1</a:t>
              </a:r>
              <a:endParaRPr lang="zh-CN" altLang="en-US" sz="20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46" name="文本框 18"/>
          <p:cNvSpPr txBox="1">
            <a:spLocks noChangeArrowheads="1"/>
          </p:cNvSpPr>
          <p:nvPr/>
        </p:nvSpPr>
        <p:spPr bwMode="auto">
          <a:xfrm>
            <a:off x="2242256" y="3564893"/>
            <a:ext cx="57979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全部账户本期借方发生额合计</a:t>
            </a:r>
            <a:r>
              <a:rPr lang="en-US" altLang="zh-CN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=</a:t>
            </a:r>
            <a:r>
              <a:rPr lang="zh-CN" altLang="en-US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全部账户本期贷方发生额合计</a:t>
            </a:r>
            <a:endParaRPr lang="zh-CN" altLang="en-US" sz="1600" b="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7" name="图形"/>
          <p:cNvSpPr/>
          <p:nvPr/>
        </p:nvSpPr>
        <p:spPr bwMode="auto">
          <a:xfrm>
            <a:off x="1559497" y="4933602"/>
            <a:ext cx="6408711" cy="655638"/>
          </a:xfrm>
          <a:prstGeom prst="roundRect">
            <a:avLst>
              <a:gd name="adj" fmla="val 7891"/>
            </a:avLst>
          </a:prstGeom>
          <a:noFill/>
          <a:ln w="25400">
            <a:gradFill>
              <a:gsLst>
                <a:gs pos="0">
                  <a:srgbClr val="FA5A4B"/>
                </a:gs>
                <a:gs pos="100000">
                  <a:srgbClr val="E83FF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cs typeface="思源宋体 CN Medium" panose="02020500000000000000" charset="-122"/>
              <a:sym typeface="思源黑体" panose="020B0500000000000000" pitchFamily="34" charset="-122"/>
            </a:endParaRPr>
          </a:p>
        </p:txBody>
      </p:sp>
      <p:grpSp>
        <p:nvGrpSpPr>
          <p:cNvPr id="20" name="组合 47"/>
          <p:cNvGrpSpPr/>
          <p:nvPr/>
        </p:nvGrpSpPr>
        <p:grpSpPr bwMode="auto">
          <a:xfrm>
            <a:off x="1807432" y="5032029"/>
            <a:ext cx="434975" cy="463550"/>
            <a:chOff x="1412942" y="3012526"/>
            <a:chExt cx="531721" cy="566907"/>
          </a:xfrm>
        </p:grpSpPr>
        <p:sp>
          <p:nvSpPr>
            <p:cNvPr id="49" name="图形"/>
            <p:cNvSpPr/>
            <p:nvPr/>
          </p:nvSpPr>
          <p:spPr>
            <a:xfrm>
              <a:off x="1412942" y="3012526"/>
              <a:ext cx="531721" cy="566907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0" name="图形"/>
            <p:cNvSpPr txBox="1"/>
            <p:nvPr/>
          </p:nvSpPr>
          <p:spPr>
            <a:xfrm>
              <a:off x="1449813" y="3064951"/>
              <a:ext cx="457979" cy="489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2</a:t>
              </a:r>
              <a:endParaRPr lang="zh-CN" altLang="en-US" sz="20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34" name="文本框 55"/>
          <p:cNvSpPr txBox="1">
            <a:spLocks noChangeArrowheads="1"/>
          </p:cNvSpPr>
          <p:nvPr/>
        </p:nvSpPr>
        <p:spPr bwMode="auto">
          <a:xfrm>
            <a:off x="2207568" y="5111696"/>
            <a:ext cx="62315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</a:t>
            </a:r>
            <a:r>
              <a:rPr lang="zh-CN" altLang="en-US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户借方期末余</a:t>
            </a:r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额合</a:t>
            </a:r>
            <a:r>
              <a:rPr lang="zh-CN" altLang="en-US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计</a:t>
            </a:r>
            <a:r>
              <a:rPr lang="en-US" altLang="zh-CN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=</a:t>
            </a:r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全部账</a:t>
            </a:r>
            <a:r>
              <a:rPr lang="zh-CN" altLang="en-US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户贷方期末余</a:t>
            </a:r>
            <a:r>
              <a:rPr lang="zh-CN" altLang="en-US" sz="1600" b="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额合</a:t>
            </a:r>
            <a:r>
              <a:rPr lang="zh-CN" altLang="en-US" sz="1600" b="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计</a:t>
            </a:r>
            <a:endParaRPr lang="zh-CN" altLang="en-US" sz="1600" b="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5" name="文本框 18"/>
          <p:cNvSpPr txBox="1">
            <a:spLocks noChangeArrowheads="1"/>
          </p:cNvSpPr>
          <p:nvPr/>
        </p:nvSpPr>
        <p:spPr bwMode="auto">
          <a:xfrm>
            <a:off x="1343472" y="4487902"/>
            <a:ext cx="7148513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zh-CN" altLang="en-US" sz="1600" b="0" dirty="0" smtClean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余额试算平衡公式</a:t>
            </a:r>
            <a:endParaRPr lang="zh-CN" altLang="en-US" sz="1600" b="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2" name="Group 20"/>
          <p:cNvGrpSpPr/>
          <p:nvPr/>
        </p:nvGrpSpPr>
        <p:grpSpPr bwMode="auto">
          <a:xfrm rot="16200000">
            <a:off x="2832101" y="6550026"/>
            <a:ext cx="612775" cy="298450"/>
            <a:chOff x="1129" y="4127"/>
            <a:chExt cx="387" cy="188"/>
          </a:xfrm>
        </p:grpSpPr>
        <p:sp>
          <p:nvSpPr>
            <p:cNvPr id="24583" name="Text Box 21"/>
            <p:cNvSpPr txBox="1">
              <a:spLocks noChangeArrowheads="1"/>
            </p:cNvSpPr>
            <p:nvPr/>
          </p:nvSpPr>
          <p:spPr bwMode="auto">
            <a:xfrm flipH="1">
              <a:off x="1184" y="4127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4" name="Text Box 22"/>
            <p:cNvSpPr txBox="1">
              <a:spLocks noChangeArrowheads="1"/>
            </p:cNvSpPr>
            <p:nvPr/>
          </p:nvSpPr>
          <p:spPr bwMode="auto">
            <a:xfrm flipH="1">
              <a:off x="1217" y="4177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5" name="Text Box 23"/>
            <p:cNvSpPr txBox="1">
              <a:spLocks noChangeArrowheads="1"/>
            </p:cNvSpPr>
            <p:nvPr/>
          </p:nvSpPr>
          <p:spPr bwMode="auto">
            <a:xfrm flipH="1">
              <a:off x="1244" y="4219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6" name="Text Box 2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156" y="4176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7" name="Text Box 25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129" y="4218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13105" y="255905"/>
            <a:ext cx="704215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839788" y="1030288"/>
            <a:ext cx="2879725" cy="696912"/>
            <a:chOff x="844827" y="1340416"/>
            <a:chExt cx="7374834" cy="893661"/>
          </a:xfrm>
        </p:grpSpPr>
        <p:sp>
          <p:nvSpPr>
            <p:cNvPr id="7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8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809625" y="1772816"/>
            <a:ext cx="8814767" cy="4693122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041400" y="1772816"/>
            <a:ext cx="2750344" cy="393700"/>
            <a:chOff x="1076741" y="1853669"/>
            <a:chExt cx="2354964" cy="553998"/>
          </a:xfrm>
        </p:grpSpPr>
        <p:sp>
          <p:nvSpPr>
            <p:cNvPr id="11" name="矩形: 圆顶角 10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2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3" name="矩形: 圆角 12"/>
          <p:cNvSpPr/>
          <p:nvPr/>
        </p:nvSpPr>
        <p:spPr>
          <a:xfrm>
            <a:off x="1041400" y="2522116"/>
            <a:ext cx="8366968" cy="3784941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1316038" y="2276872"/>
            <a:ext cx="2115666" cy="369332"/>
            <a:chOff x="1315799" y="2429373"/>
            <a:chExt cx="4016877" cy="370368"/>
          </a:xfrm>
        </p:grpSpPr>
        <p:sp>
          <p:nvSpPr>
            <p:cNvPr id="15" name="矩形: 圆角 14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31717" y="2429373"/>
              <a:ext cx="4000959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324422" y="2699628"/>
            <a:ext cx="6431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(2)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试算平衡表的编制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0389" y="3068960"/>
            <a:ext cx="3957499" cy="142116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4117" y="2996952"/>
            <a:ext cx="4022243" cy="1444413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1464" y="4581128"/>
            <a:ext cx="7894160" cy="1627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0"/>
          <p:cNvGrpSpPr/>
          <p:nvPr/>
        </p:nvGrpSpPr>
        <p:grpSpPr bwMode="auto">
          <a:xfrm rot="16200000">
            <a:off x="2832101" y="6550026"/>
            <a:ext cx="612775" cy="298450"/>
            <a:chOff x="1129" y="4127"/>
            <a:chExt cx="387" cy="188"/>
          </a:xfrm>
        </p:grpSpPr>
        <p:sp>
          <p:nvSpPr>
            <p:cNvPr id="24583" name="Text Box 21"/>
            <p:cNvSpPr txBox="1">
              <a:spLocks noChangeArrowheads="1"/>
            </p:cNvSpPr>
            <p:nvPr/>
          </p:nvSpPr>
          <p:spPr bwMode="auto">
            <a:xfrm flipH="1">
              <a:off x="1184" y="4127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4" name="Text Box 22"/>
            <p:cNvSpPr txBox="1">
              <a:spLocks noChangeArrowheads="1"/>
            </p:cNvSpPr>
            <p:nvPr/>
          </p:nvSpPr>
          <p:spPr bwMode="auto">
            <a:xfrm flipH="1">
              <a:off x="1217" y="4177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5" name="Text Box 23"/>
            <p:cNvSpPr txBox="1">
              <a:spLocks noChangeArrowheads="1"/>
            </p:cNvSpPr>
            <p:nvPr/>
          </p:nvSpPr>
          <p:spPr bwMode="auto">
            <a:xfrm flipH="1">
              <a:off x="1244" y="4219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6" name="Text Box 2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156" y="4176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7" name="Text Box 25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129" y="4218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13105" y="255905"/>
            <a:ext cx="704215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4" name="组合 5"/>
          <p:cNvGrpSpPr/>
          <p:nvPr/>
        </p:nvGrpSpPr>
        <p:grpSpPr bwMode="auto">
          <a:xfrm>
            <a:off x="839788" y="1147912"/>
            <a:ext cx="2879725" cy="696912"/>
            <a:chOff x="844827" y="1340416"/>
            <a:chExt cx="7374834" cy="893661"/>
          </a:xfrm>
        </p:grpSpPr>
        <p:sp>
          <p:nvSpPr>
            <p:cNvPr id="7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8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1025649" y="2204864"/>
            <a:ext cx="8454727" cy="3312368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5" name="组合 9"/>
          <p:cNvGrpSpPr/>
          <p:nvPr/>
        </p:nvGrpSpPr>
        <p:grpSpPr bwMode="auto">
          <a:xfrm>
            <a:off x="1041400" y="1955180"/>
            <a:ext cx="2750344" cy="393700"/>
            <a:chOff x="1076741" y="1853669"/>
            <a:chExt cx="2354964" cy="553998"/>
          </a:xfrm>
        </p:grpSpPr>
        <p:sp>
          <p:nvSpPr>
            <p:cNvPr id="11" name="矩形: 圆顶角 10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2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3" name="矩形: 圆角 12"/>
          <p:cNvSpPr/>
          <p:nvPr/>
        </p:nvSpPr>
        <p:spPr>
          <a:xfrm>
            <a:off x="1257424" y="2954165"/>
            <a:ext cx="8006928" cy="2275035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6" name="组合 13"/>
          <p:cNvGrpSpPr/>
          <p:nvPr/>
        </p:nvGrpSpPr>
        <p:grpSpPr bwMode="auto">
          <a:xfrm>
            <a:off x="1532062" y="2708920"/>
            <a:ext cx="2115666" cy="369332"/>
            <a:chOff x="1315799" y="2429373"/>
            <a:chExt cx="4016877" cy="370368"/>
          </a:xfrm>
        </p:grpSpPr>
        <p:sp>
          <p:nvSpPr>
            <p:cNvPr id="15" name="矩形: 圆角 14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31717" y="2429373"/>
              <a:ext cx="4000959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31504" y="3861048"/>
            <a:ext cx="69847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 </a:t>
            </a:r>
            <a:r>
              <a:rPr lang="zh-CN" altLang="en-US" sz="2000" dirty="0" smtClean="0">
                <a:ea typeface="思源黑体 CN Medium" panose="020B0600000000000000" pitchFamily="34" charset="-122"/>
              </a:rPr>
              <a:t>注意：通过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试</a:t>
            </a:r>
            <a:r>
              <a:rPr lang="zh-CN" altLang="en-US" sz="20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算平衡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表不能发现记账过程中的所有错误记录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</a:t>
            </a:r>
            <a:endParaRPr lang="en-US" altLang="zh-CN" dirty="0" smtClean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0"/>
          <p:cNvGrpSpPr/>
          <p:nvPr/>
        </p:nvGrpSpPr>
        <p:grpSpPr bwMode="auto">
          <a:xfrm rot="16200000">
            <a:off x="2832101" y="6550026"/>
            <a:ext cx="612775" cy="298450"/>
            <a:chOff x="1129" y="4127"/>
            <a:chExt cx="387" cy="188"/>
          </a:xfrm>
        </p:grpSpPr>
        <p:sp>
          <p:nvSpPr>
            <p:cNvPr id="24583" name="Text Box 21"/>
            <p:cNvSpPr txBox="1">
              <a:spLocks noChangeArrowheads="1"/>
            </p:cNvSpPr>
            <p:nvPr/>
          </p:nvSpPr>
          <p:spPr bwMode="auto">
            <a:xfrm flipH="1">
              <a:off x="1184" y="4127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4" name="Text Box 22"/>
            <p:cNvSpPr txBox="1">
              <a:spLocks noChangeArrowheads="1"/>
            </p:cNvSpPr>
            <p:nvPr/>
          </p:nvSpPr>
          <p:spPr bwMode="auto">
            <a:xfrm flipH="1">
              <a:off x="1217" y="4177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5" name="Text Box 23"/>
            <p:cNvSpPr txBox="1">
              <a:spLocks noChangeArrowheads="1"/>
            </p:cNvSpPr>
            <p:nvPr/>
          </p:nvSpPr>
          <p:spPr bwMode="auto">
            <a:xfrm flipH="1">
              <a:off x="1244" y="4219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6" name="Text Box 2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156" y="4176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24587" name="Text Box 25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1129" y="4218"/>
              <a:ext cx="27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40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13105" y="255905"/>
            <a:ext cx="704215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第二节  复式记账与借贷记账法</a:t>
            </a:r>
          </a:p>
        </p:txBody>
      </p:sp>
      <p:grpSp>
        <p:nvGrpSpPr>
          <p:cNvPr id="4" name="组合 5"/>
          <p:cNvGrpSpPr/>
          <p:nvPr/>
        </p:nvGrpSpPr>
        <p:grpSpPr bwMode="auto">
          <a:xfrm>
            <a:off x="839788" y="1147912"/>
            <a:ext cx="2879725" cy="696912"/>
            <a:chOff x="844827" y="1340416"/>
            <a:chExt cx="7374834" cy="893661"/>
          </a:xfrm>
        </p:grpSpPr>
        <p:sp>
          <p:nvSpPr>
            <p:cNvPr id="7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8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69" cy="6697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二、借贷记账法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9" name="矩形: 圆角 8"/>
          <p:cNvSpPr/>
          <p:nvPr/>
        </p:nvSpPr>
        <p:spPr>
          <a:xfrm>
            <a:off x="1025649" y="2204864"/>
            <a:ext cx="8454727" cy="3312368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5" name="组合 9"/>
          <p:cNvGrpSpPr/>
          <p:nvPr/>
        </p:nvGrpSpPr>
        <p:grpSpPr bwMode="auto">
          <a:xfrm>
            <a:off x="1041400" y="1955180"/>
            <a:ext cx="2750344" cy="393700"/>
            <a:chOff x="1076741" y="1853669"/>
            <a:chExt cx="2354964" cy="553998"/>
          </a:xfrm>
        </p:grpSpPr>
        <p:sp>
          <p:nvSpPr>
            <p:cNvPr id="11" name="矩形: 圆顶角 10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12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四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借贷记账法的运用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3" name="矩形: 圆角 12"/>
          <p:cNvSpPr/>
          <p:nvPr/>
        </p:nvSpPr>
        <p:spPr>
          <a:xfrm>
            <a:off x="1257424" y="2954165"/>
            <a:ext cx="8006928" cy="2275035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6" name="组合 13"/>
          <p:cNvGrpSpPr/>
          <p:nvPr/>
        </p:nvGrpSpPr>
        <p:grpSpPr bwMode="auto">
          <a:xfrm>
            <a:off x="1532062" y="2708920"/>
            <a:ext cx="2115666" cy="369332"/>
            <a:chOff x="1315799" y="2429373"/>
            <a:chExt cx="4016877" cy="370368"/>
          </a:xfrm>
        </p:grpSpPr>
        <p:sp>
          <p:nvSpPr>
            <p:cNvPr id="15" name="矩形: 圆角 14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31717" y="2429373"/>
              <a:ext cx="4000959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3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、试算平衡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22" name="文本框 20"/>
          <p:cNvSpPr txBox="1"/>
          <p:nvPr/>
        </p:nvSpPr>
        <p:spPr>
          <a:xfrm>
            <a:off x="1919536" y="3501008"/>
            <a:ext cx="64312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例如，</a:t>
            </a:r>
            <a:r>
              <a:rPr lang="zh-CN" altLang="zh-CN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某项交易或事项在记账时被漏记、重记、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用</a:t>
            </a:r>
            <a:r>
              <a:rPr lang="zh-CN" altLang="zh-CN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错账户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、</a:t>
            </a:r>
            <a:r>
              <a:rPr lang="zh-CN" altLang="zh-CN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记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错</a:t>
            </a:r>
            <a:r>
              <a:rPr lang="zh-CN" altLang="zh-CN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方向或借贷双方发生同等金额的错误等，都不能通过试算平衡来发现。</a:t>
            </a:r>
            <a:endParaRPr lang="zh-CN" altLang="en-US" sz="20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8" name="Group 4"/>
          <p:cNvGrpSpPr/>
          <p:nvPr/>
        </p:nvGrpSpPr>
        <p:grpSpPr>
          <a:xfrm rot="-5400000">
            <a:off x="2830513" y="6550025"/>
            <a:ext cx="614362" cy="298450"/>
            <a:chOff x="1129" y="4127"/>
            <a:chExt cx="387" cy="188"/>
          </a:xfrm>
        </p:grpSpPr>
        <p:sp>
          <p:nvSpPr>
            <p:cNvPr id="6159" name="Text Box 5">
              <a:hlinkClick r:id="rId2" action="ppaction://hlinksldjump"/>
            </p:cNvPr>
            <p:cNvSpPr txBox="1"/>
            <p:nvPr/>
          </p:nvSpPr>
          <p:spPr>
            <a:xfrm flipH="1">
              <a:off x="1184" y="412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6160" name="Text Box 6"/>
            <p:cNvSpPr txBox="1"/>
            <p:nvPr/>
          </p:nvSpPr>
          <p:spPr>
            <a:xfrm flipH="1">
              <a:off x="1217" y="417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6161" name="Text Box 7"/>
            <p:cNvSpPr txBox="1"/>
            <p:nvPr/>
          </p:nvSpPr>
          <p:spPr>
            <a:xfrm flipH="1">
              <a:off x="1244" y="4219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6162" name="Text Box 8">
              <a:hlinkClick r:id="rId2" action="ppaction://hlinksldjump"/>
            </p:cNvPr>
            <p:cNvSpPr txBox="1"/>
            <p:nvPr/>
          </p:nvSpPr>
          <p:spPr>
            <a:xfrm>
              <a:off x="1156" y="4176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6163" name="Text Box 9">
              <a:hlinkClick r:id="rId2" action="ppaction://hlinksldjump"/>
            </p:cNvPr>
            <p:cNvSpPr txBox="1"/>
            <p:nvPr/>
          </p:nvSpPr>
          <p:spPr>
            <a:xfrm>
              <a:off x="1129" y="4218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839788" y="1030288"/>
            <a:ext cx="6624364" cy="696912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一、总分类账户和明细分类账户的概述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953219" y="1971676"/>
            <a:ext cx="8239125" cy="2753468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113408" y="1974851"/>
            <a:ext cx="4190504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总分类账户和明细分类账户的概念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0" name="矩形: 圆角 9"/>
          <p:cNvSpPr/>
          <p:nvPr/>
        </p:nvSpPr>
        <p:spPr>
          <a:xfrm>
            <a:off x="1163091" y="3002107"/>
            <a:ext cx="7669213" cy="1362997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388046" y="2783031"/>
            <a:ext cx="1899642" cy="369332"/>
            <a:chOff x="1315799" y="2429373"/>
            <a:chExt cx="4016877" cy="370368"/>
          </a:xfrm>
        </p:grpSpPr>
        <p:sp>
          <p:nvSpPr>
            <p:cNvPr id="12" name="矩形: 圆角 11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1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、总分类账户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323975" y="3294101"/>
            <a:ext cx="7148513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总分类账户简称总账，是按照总账科目开设，提供资产、权益、收入和费用的总括资料。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5" name="Group 25"/>
          <p:cNvGrpSpPr/>
          <p:nvPr/>
        </p:nvGrpSpPr>
        <p:grpSpPr>
          <a:xfrm rot="-5400000">
            <a:off x="2830513" y="6550025"/>
            <a:ext cx="614362" cy="298450"/>
            <a:chOff x="1129" y="4127"/>
            <a:chExt cx="387" cy="188"/>
          </a:xfrm>
        </p:grpSpPr>
        <p:sp>
          <p:nvSpPr>
            <p:cNvPr id="7176" name="Text Box 26">
              <a:hlinkClick r:id="rId2" action="ppaction://hlinksldjump"/>
            </p:cNvPr>
            <p:cNvSpPr txBox="1"/>
            <p:nvPr/>
          </p:nvSpPr>
          <p:spPr>
            <a:xfrm flipH="1">
              <a:off x="1184" y="412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7177" name="Text Box 27"/>
            <p:cNvSpPr txBox="1"/>
            <p:nvPr/>
          </p:nvSpPr>
          <p:spPr>
            <a:xfrm flipH="1">
              <a:off x="1217" y="417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7178" name="Text Box 28"/>
            <p:cNvSpPr txBox="1"/>
            <p:nvPr/>
          </p:nvSpPr>
          <p:spPr>
            <a:xfrm flipH="1">
              <a:off x="1244" y="4219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7179" name="Text Box 29">
              <a:hlinkClick r:id="rId2" action="ppaction://hlinksldjump"/>
            </p:cNvPr>
            <p:cNvSpPr txBox="1"/>
            <p:nvPr/>
          </p:nvSpPr>
          <p:spPr>
            <a:xfrm>
              <a:off x="1156" y="4176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7180" name="Text Box 30">
              <a:hlinkClick r:id="rId2" action="ppaction://hlinksldjump"/>
            </p:cNvPr>
            <p:cNvSpPr txBox="1"/>
            <p:nvPr/>
          </p:nvSpPr>
          <p:spPr>
            <a:xfrm>
              <a:off x="1129" y="4218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839788" y="1030288"/>
            <a:ext cx="6624364" cy="696912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一、总分类账户和明细分类账户的概述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1097235" y="2403724"/>
            <a:ext cx="8239125" cy="2537444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041400" y="1974851"/>
            <a:ext cx="4190504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总分类账户和明细分类账户的概念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0" name="矩形: 圆角 9"/>
          <p:cNvSpPr/>
          <p:nvPr/>
        </p:nvSpPr>
        <p:spPr>
          <a:xfrm>
            <a:off x="1329010" y="3153024"/>
            <a:ext cx="7669213" cy="1572120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460054" y="2987660"/>
            <a:ext cx="2187674" cy="369332"/>
            <a:chOff x="1315799" y="2429373"/>
            <a:chExt cx="4016877" cy="370368"/>
          </a:xfrm>
        </p:grpSpPr>
        <p:sp>
          <p:nvSpPr>
            <p:cNvPr id="12" name="矩形: 圆角 11"/>
            <p:cNvSpPr/>
            <p:nvPr/>
          </p:nvSpPr>
          <p:spPr>
            <a:xfrm>
              <a:off x="1315799" y="2429373"/>
              <a:ext cx="4016877" cy="369333"/>
            </a:xfrm>
            <a:prstGeom prst="roundRect">
              <a:avLst>
                <a:gd name="adj" fmla="val 50000"/>
              </a:avLst>
            </a:prstGeom>
            <a:solidFill>
              <a:srgbClr val="536DF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31718" y="2429373"/>
              <a:ext cx="4000958" cy="3703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2.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明细分类账户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467767" y="3573016"/>
            <a:ext cx="7148513" cy="782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明细分类账户简称明细账，是按照明细科目开设，提供资产、权益、收入和费用的详细资料。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8" name="Group 25"/>
          <p:cNvGrpSpPr/>
          <p:nvPr/>
        </p:nvGrpSpPr>
        <p:grpSpPr>
          <a:xfrm rot="-5400000">
            <a:off x="2830513" y="6550025"/>
            <a:ext cx="614362" cy="298450"/>
            <a:chOff x="1129" y="4127"/>
            <a:chExt cx="387" cy="188"/>
          </a:xfrm>
        </p:grpSpPr>
        <p:sp>
          <p:nvSpPr>
            <p:cNvPr id="8199" name="Text Box 26">
              <a:hlinkClick r:id="rId2" action="ppaction://hlinksldjump"/>
            </p:cNvPr>
            <p:cNvSpPr txBox="1"/>
            <p:nvPr/>
          </p:nvSpPr>
          <p:spPr>
            <a:xfrm flipH="1">
              <a:off x="1184" y="412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0" name="Text Box 27"/>
            <p:cNvSpPr txBox="1"/>
            <p:nvPr/>
          </p:nvSpPr>
          <p:spPr>
            <a:xfrm flipH="1">
              <a:off x="1217" y="417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1" name="Text Box 28"/>
            <p:cNvSpPr txBox="1"/>
            <p:nvPr/>
          </p:nvSpPr>
          <p:spPr>
            <a:xfrm flipH="1">
              <a:off x="1244" y="4219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2" name="Text Box 29">
              <a:hlinkClick r:id="rId2" action="ppaction://hlinksldjump"/>
            </p:cNvPr>
            <p:cNvSpPr txBox="1"/>
            <p:nvPr/>
          </p:nvSpPr>
          <p:spPr>
            <a:xfrm>
              <a:off x="1156" y="4176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3" name="Text Box 30">
              <a:hlinkClick r:id="rId2" action="ppaction://hlinksldjump"/>
            </p:cNvPr>
            <p:cNvSpPr txBox="1"/>
            <p:nvPr/>
          </p:nvSpPr>
          <p:spPr>
            <a:xfrm>
              <a:off x="1129" y="4218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839788" y="1363936"/>
            <a:ext cx="6624364" cy="696912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一、总分类账户和明细分类账户的概述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809625" y="2420888"/>
            <a:ext cx="8239125" cy="2952328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271464" y="2564904"/>
            <a:ext cx="4190504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总分类账户和明细分类账户的关系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27448" y="3140968"/>
            <a:ext cx="7560840" cy="125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总</a:t>
            </a:r>
            <a:r>
              <a:rPr lang="zh-CN" altLang="en-US" sz="20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分类账户对其所属的明细分类账户起着控制、统驭的作用；明细分类账户对其归属的总分类账户则起着补充、具体说明的作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用，两</a:t>
            </a:r>
            <a:r>
              <a:rPr lang="zh-CN" altLang="en-US" sz="20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者相辅相</a:t>
            </a:r>
            <a:r>
              <a:rPr lang="zh-CN" altLang="en-US" sz="20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成。</a:t>
            </a:r>
            <a:endParaRPr lang="en-US" altLang="zh-CN" sz="2000" dirty="0" smtClean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7" name="矩形: 圆角 9"/>
          <p:cNvSpPr/>
          <p:nvPr/>
        </p:nvSpPr>
        <p:spPr>
          <a:xfrm>
            <a:off x="1199456" y="2564904"/>
            <a:ext cx="7669213" cy="2076176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5"/>
          <p:cNvGrpSpPr/>
          <p:nvPr/>
        </p:nvGrpSpPr>
        <p:grpSpPr>
          <a:xfrm rot="-5400000">
            <a:off x="2830513" y="6550025"/>
            <a:ext cx="614362" cy="298450"/>
            <a:chOff x="1129" y="4127"/>
            <a:chExt cx="387" cy="188"/>
          </a:xfrm>
        </p:grpSpPr>
        <p:sp>
          <p:nvSpPr>
            <p:cNvPr id="8199" name="Text Box 26">
              <a:hlinkClick r:id="rId2" action="ppaction://hlinksldjump"/>
            </p:cNvPr>
            <p:cNvSpPr txBox="1"/>
            <p:nvPr/>
          </p:nvSpPr>
          <p:spPr>
            <a:xfrm flipH="1">
              <a:off x="1184" y="412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0" name="Text Box 27"/>
            <p:cNvSpPr txBox="1"/>
            <p:nvPr/>
          </p:nvSpPr>
          <p:spPr>
            <a:xfrm flipH="1">
              <a:off x="1217" y="417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1" name="Text Box 28"/>
            <p:cNvSpPr txBox="1"/>
            <p:nvPr/>
          </p:nvSpPr>
          <p:spPr>
            <a:xfrm flipH="1">
              <a:off x="1244" y="4219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2" name="Text Box 29">
              <a:hlinkClick r:id="rId2" action="ppaction://hlinksldjump"/>
            </p:cNvPr>
            <p:cNvSpPr txBox="1"/>
            <p:nvPr/>
          </p:nvSpPr>
          <p:spPr>
            <a:xfrm>
              <a:off x="1156" y="4176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8203" name="Text Box 30">
              <a:hlinkClick r:id="rId2" action="ppaction://hlinksldjump"/>
            </p:cNvPr>
            <p:cNvSpPr txBox="1"/>
            <p:nvPr/>
          </p:nvSpPr>
          <p:spPr>
            <a:xfrm>
              <a:off x="1129" y="4218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7" name="组合 2"/>
          <p:cNvGrpSpPr/>
          <p:nvPr/>
        </p:nvGrpSpPr>
        <p:grpSpPr bwMode="auto">
          <a:xfrm>
            <a:off x="839788" y="1363936"/>
            <a:ext cx="6624364" cy="696912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一、总分类账户和明细分类账户的概述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809625" y="2420888"/>
            <a:ext cx="8239125" cy="2393428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10" name="组合 6"/>
          <p:cNvGrpSpPr/>
          <p:nvPr/>
        </p:nvGrpSpPr>
        <p:grpSpPr bwMode="auto">
          <a:xfrm>
            <a:off x="1329432" y="2424063"/>
            <a:ext cx="4190504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总分类账户和明细分类账户的关系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343472" y="3140968"/>
            <a:ext cx="7560840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en-US" altLang="zh-CN" sz="1600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只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是反映经济业务的详细程度不同，但是两者登记的原始依据是相同的，核算的内容也是相同的。</a:t>
            </a:r>
          </a:p>
        </p:txBody>
      </p:sp>
      <p:sp>
        <p:nvSpPr>
          <p:cNvPr id="17" name="矩形: 圆角 9"/>
          <p:cNvSpPr/>
          <p:nvPr/>
        </p:nvSpPr>
        <p:spPr>
          <a:xfrm>
            <a:off x="1271464" y="2420888"/>
            <a:ext cx="7669213" cy="2076176"/>
          </a:xfrm>
          <a:prstGeom prst="roundRect">
            <a:avLst>
              <a:gd name="adj" fmla="val 2874"/>
            </a:avLst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83804" y="1030288"/>
            <a:ext cx="7416452" cy="696911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二、总分类账户和明细分类账户的平行登记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809625" y="2116883"/>
            <a:ext cx="8239125" cy="4336453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185416" y="2099196"/>
            <a:ext cx="2462312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一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平衡登记的要点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34118681" name="Group 25"/>
          <p:cNvGrpSpPr/>
          <p:nvPr/>
        </p:nvGrpSpPr>
        <p:grpSpPr>
          <a:xfrm>
            <a:off x="1414239" y="2669028"/>
            <a:ext cx="7058025" cy="3313112"/>
            <a:chOff x="657" y="1688"/>
            <a:chExt cx="4446" cy="2087"/>
          </a:xfrm>
        </p:grpSpPr>
        <p:sp>
          <p:nvSpPr>
            <p:cNvPr id="9228" name="Rectangle 18"/>
            <p:cNvSpPr/>
            <p:nvPr/>
          </p:nvSpPr>
          <p:spPr>
            <a:xfrm>
              <a:off x="657" y="1688"/>
              <a:ext cx="4446" cy="2087"/>
            </a:xfrm>
            <a:prstGeom prst="rect">
              <a:avLst/>
            </a:prstGeom>
            <a:solidFill>
              <a:schemeClr val="bg2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lnSpc>
                  <a:spcPct val="90000"/>
                </a:lnSpc>
              </a:pPr>
              <a:endPara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9229" name="AutoShape 19"/>
            <p:cNvSpPr/>
            <p:nvPr/>
          </p:nvSpPr>
          <p:spPr>
            <a:xfrm>
              <a:off x="1465" y="2003"/>
              <a:ext cx="2957" cy="1495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>
              <a:noFill/>
            </a:ln>
          </p:spPr>
          <p:txBody>
            <a:bodyPr anchor="ctr" anchorCtr="0"/>
            <a:lstStyle/>
            <a:p>
              <a:pPr eaLnBrk="1" hangingPunct="1">
                <a:lnSpc>
                  <a:spcPct val="90000"/>
                </a:lnSpc>
              </a:pPr>
              <a:endPara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9230" name="AutoShape 20"/>
            <p:cNvSpPr/>
            <p:nvPr/>
          </p:nvSpPr>
          <p:spPr>
            <a:xfrm>
              <a:off x="1809" y="2189"/>
              <a:ext cx="2156" cy="1116"/>
            </a:xfrm>
            <a:prstGeom prst="diamond">
              <a:avLst/>
            </a:prstGeom>
            <a:solidFill>
              <a:srgbClr val="FFCC99"/>
            </a:solidFill>
            <a:ln w="9525">
              <a:noFill/>
            </a:ln>
          </p:spPr>
          <p:txBody>
            <a:bodyPr anchor="ctr" anchorCtr="0"/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平衡登记</a:t>
              </a:r>
            </a:p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的要点</a:t>
              </a:r>
            </a:p>
          </p:txBody>
        </p:sp>
        <p:sp>
          <p:nvSpPr>
            <p:cNvPr id="9231" name="AutoShape 21"/>
            <p:cNvSpPr/>
            <p:nvPr/>
          </p:nvSpPr>
          <p:spPr>
            <a:xfrm>
              <a:off x="2377" y="1810"/>
              <a:ext cx="1041" cy="37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99FF"/>
                </a:gs>
                <a:gs pos="50000">
                  <a:srgbClr val="F3E6FF"/>
                </a:gs>
                <a:gs pos="100000">
                  <a:srgbClr val="CC99FF"/>
                </a:gs>
              </a:gsLst>
              <a:lin ang="5400000" scaled="1"/>
              <a:tileRect/>
            </a:gra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 eaLnBrk="1" hangingPunct="1"/>
              <a:r>
                <a:rPr lang="zh-CN" altLang="en-US" sz="20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方向相同</a:t>
              </a:r>
            </a:p>
          </p:txBody>
        </p:sp>
        <p:sp>
          <p:nvSpPr>
            <p:cNvPr id="9232" name="AutoShape 22"/>
            <p:cNvSpPr/>
            <p:nvPr/>
          </p:nvSpPr>
          <p:spPr>
            <a:xfrm>
              <a:off x="2377" y="3309"/>
              <a:ext cx="1041" cy="37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99FF"/>
                </a:gs>
                <a:gs pos="50000">
                  <a:srgbClr val="F3E6FF"/>
                </a:gs>
                <a:gs pos="100000">
                  <a:srgbClr val="CC99FF"/>
                </a:gs>
              </a:gsLst>
              <a:lin ang="5400000" scaled="1"/>
              <a:tileRect/>
            </a:gra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 eaLnBrk="1" hangingPunct="1"/>
              <a:r>
                <a:rPr lang="zh-CN" altLang="en-US" sz="20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金额相等</a:t>
              </a:r>
            </a:p>
          </p:txBody>
        </p:sp>
        <p:sp>
          <p:nvSpPr>
            <p:cNvPr id="9233" name="AutoShape 23"/>
            <p:cNvSpPr/>
            <p:nvPr/>
          </p:nvSpPr>
          <p:spPr>
            <a:xfrm>
              <a:off x="766" y="2557"/>
              <a:ext cx="1042" cy="37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99FF"/>
                </a:gs>
                <a:gs pos="50000">
                  <a:srgbClr val="F3E6FF"/>
                </a:gs>
                <a:gs pos="100000">
                  <a:srgbClr val="CC99FF"/>
                </a:gs>
              </a:gsLst>
              <a:lin ang="5400000" scaled="1"/>
              <a:tileRect/>
            </a:gra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 eaLnBrk="1" hangingPunct="1"/>
              <a:r>
                <a:rPr lang="zh-CN" altLang="en-US" sz="20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依据相同</a:t>
              </a:r>
            </a:p>
          </p:txBody>
        </p:sp>
        <p:sp>
          <p:nvSpPr>
            <p:cNvPr id="9234" name="AutoShape 24"/>
            <p:cNvSpPr/>
            <p:nvPr/>
          </p:nvSpPr>
          <p:spPr>
            <a:xfrm>
              <a:off x="3970" y="2557"/>
              <a:ext cx="1042" cy="37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99FF"/>
                </a:gs>
                <a:gs pos="50000">
                  <a:srgbClr val="F3E6FF"/>
                </a:gs>
                <a:gs pos="100000">
                  <a:srgbClr val="CC99FF"/>
                </a:gs>
              </a:gsLst>
              <a:lin ang="5400000" scaled="1"/>
              <a:tileRect/>
            </a:gra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 eaLnBrk="1" hangingPunct="1"/>
              <a:r>
                <a:rPr lang="zh-CN" altLang="en-US" sz="2000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期间相同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19690" name="Text Box 10"/>
          <p:cNvSpPr txBox="1">
            <a:spLocks noChangeArrowheads="1"/>
          </p:cNvSpPr>
          <p:nvPr/>
        </p:nvSpPr>
        <p:spPr bwMode="auto">
          <a:xfrm>
            <a:off x="8868929" y="3146226"/>
            <a:ext cx="8424863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</a:rPr>
              <a:t>    </a:t>
            </a:r>
            <a:endParaRPr lang="zh-CN" altLang="en-US" dirty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0247" name="Group 41"/>
          <p:cNvGrpSpPr/>
          <p:nvPr/>
        </p:nvGrpSpPr>
        <p:grpSpPr>
          <a:xfrm rot="-5400000">
            <a:off x="2830513" y="6550025"/>
            <a:ext cx="614362" cy="298450"/>
            <a:chOff x="1129" y="4127"/>
            <a:chExt cx="387" cy="188"/>
          </a:xfrm>
        </p:grpSpPr>
        <p:sp>
          <p:nvSpPr>
            <p:cNvPr id="10248" name="Text Box 42">
              <a:hlinkClick r:id="rId2" action="ppaction://hlinksldjump"/>
            </p:cNvPr>
            <p:cNvSpPr txBox="1"/>
            <p:nvPr/>
          </p:nvSpPr>
          <p:spPr>
            <a:xfrm flipH="1">
              <a:off x="1184" y="412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49" name="Text Box 43"/>
            <p:cNvSpPr txBox="1"/>
            <p:nvPr/>
          </p:nvSpPr>
          <p:spPr>
            <a:xfrm flipH="1">
              <a:off x="1217" y="417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50" name="Text Box 44"/>
            <p:cNvSpPr txBox="1"/>
            <p:nvPr/>
          </p:nvSpPr>
          <p:spPr>
            <a:xfrm flipH="1">
              <a:off x="1244" y="4219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51" name="Text Box 45">
              <a:hlinkClick r:id="rId2" action="ppaction://hlinksldjump"/>
            </p:cNvPr>
            <p:cNvSpPr txBox="1"/>
            <p:nvPr/>
          </p:nvSpPr>
          <p:spPr>
            <a:xfrm>
              <a:off x="1156" y="4176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52" name="Text Box 46">
              <a:hlinkClick r:id="rId2" action="ppaction://hlinksldjump"/>
            </p:cNvPr>
            <p:cNvSpPr txBox="1"/>
            <p:nvPr/>
          </p:nvSpPr>
          <p:spPr>
            <a:xfrm>
              <a:off x="1129" y="4218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839788" y="1030288"/>
            <a:ext cx="7416452" cy="696911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二、总分类账户和明细分类账户的平行登记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809625" y="1971675"/>
            <a:ext cx="8239125" cy="3760787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041400" y="1974851"/>
            <a:ext cx="5054600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总分类账户和明细分类账户之间的平衡关系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34119709" name="Group 29"/>
          <p:cNvGrpSpPr/>
          <p:nvPr/>
        </p:nvGrpSpPr>
        <p:grpSpPr>
          <a:xfrm>
            <a:off x="1199456" y="3429000"/>
            <a:ext cx="7416800" cy="936625"/>
            <a:chOff x="558" y="1706"/>
            <a:chExt cx="4672" cy="590"/>
          </a:xfrm>
        </p:grpSpPr>
        <p:sp>
          <p:nvSpPr>
            <p:cNvPr id="10256" name="Rectangle 20"/>
            <p:cNvSpPr/>
            <p:nvPr/>
          </p:nvSpPr>
          <p:spPr>
            <a:xfrm>
              <a:off x="558" y="1706"/>
              <a:ext cx="4672" cy="590"/>
            </a:xfrm>
            <a:prstGeom prst="rect">
              <a:avLst/>
            </a:prstGeom>
            <a:solidFill>
              <a:schemeClr val="bg2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lnSpc>
                  <a:spcPct val="90000"/>
                </a:lnSpc>
              </a:pPr>
              <a:endParaRPr lang="zh-CN" altLang="en-US" dirty="0"/>
            </a:p>
          </p:txBody>
        </p:sp>
        <p:sp>
          <p:nvSpPr>
            <p:cNvPr id="10257" name="Text Box 27"/>
            <p:cNvSpPr txBox="1"/>
            <p:nvPr/>
          </p:nvSpPr>
          <p:spPr>
            <a:xfrm>
              <a:off x="612" y="1883"/>
              <a:ext cx="4491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>
              <a:spAutoFit/>
            </a:bodyPr>
            <a:lstStyle/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000" dirty="0">
                  <a:solidFill>
                    <a:schemeClr val="tx1"/>
                  </a:solidFill>
                </a:rPr>
                <a:t>总分类账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户</a:t>
              </a:r>
              <a:r>
                <a:rPr lang="zh-CN" altLang="en-US" sz="2000" dirty="0" smtClean="0"/>
                <a:t>本期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发</a:t>
              </a:r>
              <a:r>
                <a:rPr lang="zh-CN" altLang="en-US" sz="2000" dirty="0">
                  <a:solidFill>
                    <a:schemeClr val="tx1"/>
                  </a:solidFill>
                </a:rPr>
                <a:t>生额＝所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属明</a:t>
              </a:r>
              <a:r>
                <a:rPr lang="zh-CN" altLang="en-US" sz="2000" dirty="0">
                  <a:solidFill>
                    <a:schemeClr val="tx1"/>
                  </a:solidFill>
                </a:rPr>
                <a:t>细分类账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户本期发</a:t>
              </a:r>
              <a:r>
                <a:rPr lang="zh-CN" altLang="en-US" sz="2000" dirty="0">
                  <a:solidFill>
                    <a:schemeClr val="tx1"/>
                  </a:solidFill>
                </a:rPr>
                <a:t>生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额之和</a:t>
              </a:r>
              <a:endParaRPr lang="zh-CN" alt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19690" name="Text Box 10"/>
          <p:cNvSpPr txBox="1">
            <a:spLocks noChangeArrowheads="1"/>
          </p:cNvSpPr>
          <p:nvPr/>
        </p:nvSpPr>
        <p:spPr bwMode="auto">
          <a:xfrm>
            <a:off x="8868929" y="3146226"/>
            <a:ext cx="8424863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zh-CN" sz="2400" dirty="0">
                <a:solidFill>
                  <a:schemeClr val="tx1"/>
                </a:solidFill>
                <a:latin typeface="宋体" panose="02010600030101010101" pitchFamily="2" charset="-122"/>
              </a:rPr>
              <a:t>    </a:t>
            </a:r>
            <a:endParaRPr lang="zh-CN" altLang="en-US" dirty="0">
              <a:solidFill>
                <a:srgbClr val="66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3" name="Group 41"/>
          <p:cNvGrpSpPr/>
          <p:nvPr/>
        </p:nvGrpSpPr>
        <p:grpSpPr>
          <a:xfrm rot="-5400000">
            <a:off x="2830513" y="6550025"/>
            <a:ext cx="614362" cy="298450"/>
            <a:chOff x="1129" y="4127"/>
            <a:chExt cx="387" cy="188"/>
          </a:xfrm>
        </p:grpSpPr>
        <p:sp>
          <p:nvSpPr>
            <p:cNvPr id="10248" name="Text Box 42">
              <a:hlinkClick r:id="rId2" action="ppaction://hlinksldjump"/>
            </p:cNvPr>
            <p:cNvSpPr txBox="1"/>
            <p:nvPr/>
          </p:nvSpPr>
          <p:spPr>
            <a:xfrm flipH="1">
              <a:off x="1184" y="412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49" name="Text Box 43"/>
            <p:cNvSpPr txBox="1"/>
            <p:nvPr/>
          </p:nvSpPr>
          <p:spPr>
            <a:xfrm flipH="1">
              <a:off x="1217" y="4177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50" name="Text Box 44"/>
            <p:cNvSpPr txBox="1"/>
            <p:nvPr/>
          </p:nvSpPr>
          <p:spPr>
            <a:xfrm flipH="1">
              <a:off x="1244" y="4219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51" name="Text Box 45">
              <a:hlinkClick r:id="rId2" action="ppaction://hlinksldjump"/>
            </p:cNvPr>
            <p:cNvSpPr txBox="1"/>
            <p:nvPr/>
          </p:nvSpPr>
          <p:spPr>
            <a:xfrm>
              <a:off x="1156" y="4176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  <p:sp>
          <p:nvSpPr>
            <p:cNvPr id="10252" name="Text Box 46">
              <a:hlinkClick r:id="rId2" action="ppaction://hlinksldjump"/>
            </p:cNvPr>
            <p:cNvSpPr txBox="1"/>
            <p:nvPr/>
          </p:nvSpPr>
          <p:spPr>
            <a:xfrm>
              <a:off x="1129" y="4218"/>
              <a:ext cx="272" cy="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zh-CN" sz="400" dirty="0">
                  <a:solidFill>
                    <a:schemeClr val="bg1"/>
                  </a:solidFill>
                  <a:latin typeface="Arial" panose="020B0604020202020204" pitchFamily="34" charset="0"/>
                </a:rPr>
                <a:t>●</a:t>
              </a:r>
            </a:p>
          </p:txBody>
        </p:sp>
      </p:grpSp>
      <p:sp>
        <p:nvSpPr>
          <p:cNvPr id="2" name="图形"/>
          <p:cNvSpPr txBox="1"/>
          <p:nvPr/>
        </p:nvSpPr>
        <p:spPr>
          <a:xfrm>
            <a:off x="755374" y="304844"/>
            <a:ext cx="8135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eaLnBrk="1" hangingPunct="1">
              <a:defRPr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rPr>
              <a:t>第三节 总分类账户与明细分类账户的平行登记</a:t>
            </a:r>
          </a:p>
        </p:txBody>
      </p:sp>
      <p:grpSp>
        <p:nvGrpSpPr>
          <p:cNvPr id="7" name="组合 2"/>
          <p:cNvGrpSpPr/>
          <p:nvPr/>
        </p:nvGrpSpPr>
        <p:grpSpPr bwMode="auto">
          <a:xfrm>
            <a:off x="839788" y="1030288"/>
            <a:ext cx="7416452" cy="696911"/>
            <a:chOff x="844827" y="1340416"/>
            <a:chExt cx="7374834" cy="893661"/>
          </a:xfrm>
        </p:grpSpPr>
        <p:sp>
          <p:nvSpPr>
            <p:cNvPr id="4" name="图形"/>
            <p:cNvSpPr/>
            <p:nvPr/>
          </p:nvSpPr>
          <p:spPr>
            <a:xfrm>
              <a:off x="844827" y="1340416"/>
              <a:ext cx="7374834" cy="893661"/>
            </a:xfrm>
            <a:prstGeom prst="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6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思源宋体 CN Medium" panose="02020500000000000000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图形"/>
            <p:cNvSpPr>
              <a:spLocks noChangeArrowheads="1"/>
            </p:cNvSpPr>
            <p:nvPr/>
          </p:nvSpPr>
          <p:spPr bwMode="auto">
            <a:xfrm>
              <a:off x="1023709" y="1462557"/>
              <a:ext cx="7017070" cy="6709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anose="02010609030101010101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二、总分类账户和明细分类账户的平行登记</a:t>
              </a:r>
              <a:endPara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767408" y="1772816"/>
            <a:ext cx="8239125" cy="3760787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noFill/>
            </a:endParaRPr>
          </a:p>
        </p:txBody>
      </p:sp>
      <p:grpSp>
        <p:nvGrpSpPr>
          <p:cNvPr id="10" name="组合 6"/>
          <p:cNvGrpSpPr/>
          <p:nvPr/>
        </p:nvGrpSpPr>
        <p:grpSpPr bwMode="auto">
          <a:xfrm>
            <a:off x="1041400" y="1974851"/>
            <a:ext cx="5054600" cy="393700"/>
            <a:chOff x="1076741" y="1853669"/>
            <a:chExt cx="2354964" cy="553998"/>
          </a:xfrm>
        </p:grpSpPr>
        <p:sp>
          <p:nvSpPr>
            <p:cNvPr id="8" name="矩形: 圆顶角 7"/>
            <p:cNvSpPr/>
            <p:nvPr/>
          </p:nvSpPr>
          <p:spPr>
            <a:xfrm flipV="1">
              <a:off x="1076741" y="1853669"/>
              <a:ext cx="2354964" cy="553998"/>
            </a:xfrm>
            <a:prstGeom prst="round2SameRect">
              <a:avLst/>
            </a:prstGeom>
            <a:solidFill>
              <a:srgbClr val="536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/>
            </a:p>
          </p:txBody>
        </p:sp>
        <p:sp>
          <p:nvSpPr>
            <p:cNvPr id="9" name="图形"/>
            <p:cNvSpPr txBox="1"/>
            <p:nvPr/>
          </p:nvSpPr>
          <p:spPr>
            <a:xfrm>
              <a:off x="1076741" y="1869307"/>
              <a:ext cx="2346900" cy="519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(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二</a:t>
              </a:r>
              <a:r>
                <a:rPr lang="en-US" altLang="zh-CN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)</a:t>
              </a:r>
              <a:r>
                <a:rPr lang="zh-CN" altLang="en-US" sz="1800" b="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思源黑体" panose="020B0500000000000000" pitchFamily="34" charset="-122"/>
                </a:rPr>
                <a:t>总分类账户和明细分类账户之间的平衡关系</a:t>
              </a:r>
              <a:endParaRPr lang="en-US" altLang="zh-CN" sz="1800" b="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2" name="组合 24"/>
          <p:cNvGrpSpPr/>
          <p:nvPr/>
        </p:nvGrpSpPr>
        <p:grpSpPr>
          <a:xfrm>
            <a:off x="1271464" y="3429000"/>
            <a:ext cx="7416800" cy="964644"/>
            <a:chOff x="1220787" y="4264556"/>
            <a:chExt cx="7416800" cy="964644"/>
          </a:xfrm>
        </p:grpSpPr>
        <p:sp>
          <p:nvSpPr>
            <p:cNvPr id="10253" name="Rectangle 31"/>
            <p:cNvSpPr/>
            <p:nvPr/>
          </p:nvSpPr>
          <p:spPr>
            <a:xfrm>
              <a:off x="1220787" y="4264556"/>
              <a:ext cx="7416800" cy="964644"/>
            </a:xfrm>
            <a:prstGeom prst="rect">
              <a:avLst/>
            </a:prstGeom>
            <a:solidFill>
              <a:schemeClr val="bg2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lnSpc>
                  <a:spcPct val="90000"/>
                </a:lnSpc>
              </a:pPr>
              <a:endParaRPr lang="zh-CN" altLang="en-US" dirty="0"/>
            </a:p>
          </p:txBody>
        </p:sp>
        <p:sp>
          <p:nvSpPr>
            <p:cNvPr id="10254" name="Text Box 32"/>
            <p:cNvSpPr txBox="1"/>
            <p:nvPr/>
          </p:nvSpPr>
          <p:spPr>
            <a:xfrm>
              <a:off x="1306512" y="4574455"/>
              <a:ext cx="7129463" cy="36671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b" anchorCtr="0">
              <a:spAutoFit/>
            </a:bodyPr>
            <a:lstStyle/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000" dirty="0">
                  <a:solidFill>
                    <a:schemeClr val="tx1"/>
                  </a:solidFill>
                </a:rPr>
                <a:t>总分类账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户期末余</a:t>
              </a:r>
              <a:r>
                <a:rPr lang="zh-CN" altLang="en-US" sz="2000" dirty="0">
                  <a:solidFill>
                    <a:schemeClr val="tx1"/>
                  </a:solidFill>
                </a:rPr>
                <a:t>额＝所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属明</a:t>
              </a:r>
              <a:r>
                <a:rPr lang="zh-CN" altLang="en-US" sz="2000" dirty="0">
                  <a:solidFill>
                    <a:schemeClr val="tx1"/>
                  </a:solidFill>
                </a:rPr>
                <a:t>细分类账</a:t>
              </a:r>
              <a:r>
                <a:rPr lang="zh-CN" altLang="en-US" sz="2000" dirty="0" smtClean="0">
                  <a:solidFill>
                    <a:schemeClr val="tx1"/>
                  </a:solidFill>
                </a:rPr>
                <a:t>户期末余</a:t>
              </a:r>
              <a:r>
                <a:rPr lang="zh-CN" altLang="en-US" sz="2000" dirty="0">
                  <a:solidFill>
                    <a:schemeClr val="tx1"/>
                  </a:solidFill>
                </a:rPr>
                <a:t>额之和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8058655-594e-4bd8-9307-642bec8d6257"/>
  <p:tag name="COMMONDATA" val="eyJoZGlkIjoiMTMyZjFiNjZiMmI5NWUzYzAzNjBmZTQ0N2M2YzkyMm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Balloons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</TotalTime>
  <Words>1482</Words>
  <Application>Microsoft Office PowerPoint</Application>
  <PresentationFormat>自定义</PresentationFormat>
  <Paragraphs>155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Balloons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Company>CUFE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外贸英语函电</dc:title>
  <dc:creator>HZH</dc:creator>
  <cp:lastModifiedBy>Administrator</cp:lastModifiedBy>
  <cp:revision>5906</cp:revision>
  <dcterms:created xsi:type="dcterms:W3CDTF">2005-04-15T05:25:00Z</dcterms:created>
  <dcterms:modified xsi:type="dcterms:W3CDTF">2023-11-28T01:30:54Z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CC702E29C91145BE82F8DB669DAAB6C1</vt:lpwstr>
  </property>
  <property fmtid="{D5CDD505-2E9C-101B-9397-08002B2CF9AE}" pid="3" name="KSOProductBuildVer">
    <vt:lpwstr>2052-11.1.0.12974</vt:lpwstr>
  </property>
</Properties>
</file>