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28" r:id="rId3"/>
    <p:sldId id="508" r:id="rId4"/>
    <p:sldId id="507" r:id="rId5"/>
    <p:sldId id="256" r:id="rId6"/>
    <p:sldId id="525" r:id="rId7"/>
    <p:sldId id="512" r:id="rId8"/>
    <p:sldId id="513" r:id="rId9"/>
    <p:sldId id="450" r:id="rId10"/>
    <p:sldId id="514" r:id="rId11"/>
    <p:sldId id="515" r:id="rId12"/>
    <p:sldId id="516" r:id="rId13"/>
    <p:sldId id="517" r:id="rId14"/>
    <p:sldId id="518" r:id="rId15"/>
    <p:sldId id="458" r:id="rId16"/>
    <p:sldId id="460" r:id="rId17"/>
    <p:sldId id="505" r:id="rId18"/>
    <p:sldId id="472" r:id="rId19"/>
    <p:sldId id="473" r:id="rId20"/>
    <p:sldId id="474" r:id="rId21"/>
    <p:sldId id="471" r:id="rId22"/>
    <p:sldId id="499" r:id="rId23"/>
    <p:sldId id="470" r:id="rId24"/>
    <p:sldId id="452" r:id="rId25"/>
    <p:sldId id="475" r:id="rId26"/>
    <p:sldId id="429" r:id="rId27"/>
    <p:sldId id="522" r:id="rId28"/>
    <p:sldId id="524" r:id="rId29"/>
    <p:sldId id="448" r:id="rId30"/>
    <p:sldId id="523" r:id="rId31"/>
    <p:sldId id="526" r:id="rId32"/>
    <p:sldId id="527" r:id="rId33"/>
    <p:sldId id="457" r:id="rId34"/>
    <p:sldId id="497" r:id="rId35"/>
    <p:sldId id="482" r:id="rId36"/>
    <p:sldId id="483" r:id="rId37"/>
    <p:sldId id="484" r:id="rId38"/>
    <p:sldId id="485" r:id="rId39"/>
    <p:sldId id="489" r:id="rId40"/>
    <p:sldId id="490" r:id="rId41"/>
    <p:sldId id="491" r:id="rId42"/>
    <p:sldId id="492" r:id="rId43"/>
    <p:sldId id="493" r:id="rId44"/>
    <p:sldId id="494" r:id="rId45"/>
    <p:sldId id="495" r:id="rId46"/>
    <p:sldId id="496" r:id="rId47"/>
  </p:sldIdLst>
  <p:sldSz cx="9144000" cy="6858000" type="screen4x3"/>
  <p:notesSz cx="6858000" cy="9144000"/>
  <p:custDataLst>
    <p:tags r:id="rId5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FE0"/>
    <a:srgbClr val="FFE265"/>
    <a:srgbClr val="BF25A2"/>
    <a:srgbClr val="76736E"/>
    <a:srgbClr val="F20202"/>
    <a:srgbClr val="050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8"/>
    <p:restoredTop sz="95402"/>
  </p:normalViewPr>
  <p:slideViewPr>
    <p:cSldViewPr showGuides="1">
      <p:cViewPr>
        <p:scale>
          <a:sx n="75" d="100"/>
          <a:sy n="75" d="100"/>
        </p:scale>
        <p:origin x="-105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gs" Target="tags/tag1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05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en-US" altLang="zh-CN" dirty="0">
                <a:solidFill>
                  <a:schemeClr val="bg2"/>
                </a:solidFill>
              </a:rPr>
            </a:fld>
            <a:endParaRPr lang="en-US" altLang="zh-CN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1" name="Rectangle 9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82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Tahoma" panose="020B0604030504040204" pitchFamily="34" charset="0"/>
              </a:rPr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Documents%20and%20Settings\Administrator\&#26700;&#38754;\&#25277;&#35937;&#33402;&#26415;\&#25277;&#35937;&#33402;&#26415;\%5b0307%5d&#24503;&#24426;&#35199;%20-%20&#20122;&#40635;&#33394;&#22836;&#21457;&#30340;&#23569;&#22899;(&#38271;&#31515;&#19982;&#38050;&#29748;&#25913;&#32534;&#29256;).mp3" TargetMode="External"/><Relationship Id="rId2" Type="http://schemas.openxmlformats.org/officeDocument/2006/relationships/audio" Target="file:///C:\Documents%20and%20Settings\Administrator\&#26700;&#38754;\&#25277;&#35937;&#33402;&#26415;\&#25277;&#35937;&#33402;&#26415;\%5b0307%5d&#24503;&#24426;&#35199;%20-%20&#20122;&#40635;&#33394;&#22836;&#21457;&#30340;&#23569;&#22899;(&#38271;&#31515;&#19982;&#38050;&#29748;&#25913;&#32534;&#29256;)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zh.wikipedia.org/zh-cn/%E5%B9%BE%E4%BD%95%E5%9C%96%E5%BD%A2" TargetMode="External"/><Relationship Id="rId8" Type="http://schemas.openxmlformats.org/officeDocument/2006/relationships/hyperlink" Target="http://zh.wikipedia.org/zh-cn/%E8%A8%AD%E8%A8%88" TargetMode="External"/><Relationship Id="rId7" Type="http://schemas.openxmlformats.org/officeDocument/2006/relationships/hyperlink" Target="http://zh.wikipedia.org/zh-cn/%E5%BB%BA%E7%AF%89" TargetMode="External"/><Relationship Id="rId6" Type="http://schemas.openxmlformats.org/officeDocument/2006/relationships/hyperlink" Target="http://zh.wikipedia.org/zh-cn/%E9%A2%A8%E6%A0%BC%E6%B4%BE" TargetMode="External"/><Relationship Id="rId5" Type="http://schemas.openxmlformats.org/officeDocument/2006/relationships/hyperlink" Target="http://zh.wikipedia.org/zh-cn/%E8%8D%B7%E8%98%AD" TargetMode="External"/><Relationship Id="rId4" Type="http://schemas.openxmlformats.org/officeDocument/2006/relationships/hyperlink" Target="http://zh.wikipedia.org/zh-cn/2%E6%9C%881%E6%97%A5" TargetMode="External"/><Relationship Id="rId3" Type="http://schemas.openxmlformats.org/officeDocument/2006/relationships/hyperlink" Target="http://zh.wikipedia.org/zh-cn/1944%E5%B9%B4" TargetMode="External"/><Relationship Id="rId2" Type="http://schemas.openxmlformats.org/officeDocument/2006/relationships/hyperlink" Target="http://zh.wikipedia.org/zh-cn/3%E6%9C%887%E6%97%A5" TargetMode="Externa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3.jpeg"/><Relationship Id="rId1" Type="http://schemas.openxmlformats.org/officeDocument/2006/relationships/hyperlink" Target="http://zh.wikipedia.org/zh-cn/1872%E5%B9%B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http://zh.wikipedia.org/zh-cn/%E5%BD%BC%E5%9F%83%C2%B7%E8%92%99%E5%BE%B7%E9%87%8C%E5%AE%8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zh.wikipedia.org/zh-cn/%E5%BD%BC%E5%9F%83%C2%B7%E8%92%99%E5%BE%B7%E9%87%8C%E5%AE%89" TargetMode="Externa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hyperlink" Target="http://zh.wikipedia.org/zh-cn/%E5%BD%BC%E5%9F%83%C2%B7%E8%92%99%E5%BE%B7%E9%87%8C%E5%AE%8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zh.wikipedia.org/zh-cn/%E5%BD%BC%E5%9F%83%C2%B7%E8%92%99%E5%BE%B7%E9%87%8C%E5%AE%89" TargetMode="Externa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zh.wikipedia.org/zh-cn/%E5%BD%BC%E5%9F%83%C2%B7%E8%92%99%E5%BE%B7%E9%87%8C%E5%AE%89" TargetMode="Externa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zh.wikipedia.org/zh-cn/%E5%BD%BC%E5%9F%83%C2%B7%E8%92%99%E5%BE%B7%E9%87%8C%E5%AE%89" TargetMode="Externa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control" Target="../activeX/activeX1.xml"/><Relationship Id="rId7" Type="http://schemas.openxmlformats.org/officeDocument/2006/relationships/image" Target="../media/image24.png"/><Relationship Id="rId6" Type="http://schemas.microsoft.com/office/2007/relationships/media" Target="file:///C:\Documents%20and%20Settings\Administrator\&#26700;&#38754;\&#25277;&#35937;&#33402;&#26415;\Bullets%20Over%20Broadway%20Orchestra%20-%20Overture.mp3" TargetMode="External"/><Relationship Id="rId5" Type="http://schemas.openxmlformats.org/officeDocument/2006/relationships/audio" Target="file:///C:\Documents%20and%20Settings\Administrator\&#26700;&#38754;\&#25277;&#35937;&#33402;&#26415;\Bullets%20Over%20Broadway%20Orchestra%20-%20Overture.mp3" TargetMode="Externa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hyperlink" Target="http://zh.wikipedia.org/zh-cn/%E5%BD%BC%E5%9F%83%C2%B7%E8%92%99%E5%BE%B7%E9%87%8C%E5%AE%89" TargetMode="Externa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hyperlink" Target="http://zh.wikipedia.org/zh-cn/%E8%A8%AD%E8%A8%88" TargetMode="External"/><Relationship Id="rId1" Type="http://schemas.openxmlformats.org/officeDocument/2006/relationships/hyperlink" Target="http://zh.wikipedia.org/zh-cn/%E5%BB%BA%E7%AF%89" TargetMode="Externa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slide" Target="slide24.xml"/><Relationship Id="rId7" Type="http://schemas.openxmlformats.org/officeDocument/2006/relationships/slide" Target="slide23.xml"/><Relationship Id="rId6" Type="http://schemas.openxmlformats.org/officeDocument/2006/relationships/slide" Target="slide2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1" Type="http://schemas.openxmlformats.org/officeDocument/2006/relationships/slideLayout" Target="../slideLayouts/slideLayout7.xml"/><Relationship Id="rId10" Type="http://schemas.openxmlformats.org/officeDocument/2006/relationships/slide" Target="slide26.xml"/><Relationship Id="rId1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control" Target="../activeX/activeX2.xml"/><Relationship Id="rId3" Type="http://schemas.openxmlformats.org/officeDocument/2006/relationships/image" Target="../media/image24.png"/><Relationship Id="rId2" Type="http://schemas.microsoft.com/office/2007/relationships/media" Target="file:///C:\Documents%20and%20Settings\Administrator\&#26700;&#38754;\&#25277;&#35937;&#33402;&#26415;\Various%20Artists.mp3" TargetMode="External"/><Relationship Id="rId1" Type="http://schemas.openxmlformats.org/officeDocument/2006/relationships/audio" Target="file:///C:\Documents%20and%20Settings\Administrator\&#26700;&#38754;\&#25277;&#35937;&#33402;&#26415;\Various%20Artists.mp3" TargetMode="Externa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" descr="200832595818266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[0307]德彪西 - 亚麻色头发的少女(长笛与钢琴改编版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3875" y="6357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395288" y="2565400"/>
            <a:ext cx="6858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构 图二号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pic>
        <p:nvPicPr>
          <p:cNvPr id="14339" name="Picture 3" descr="kandinsky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765175"/>
            <a:ext cx="6781800" cy="4498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4788" name="Text Box 4"/>
          <p:cNvSpPr txBox="1"/>
          <p:nvPr/>
        </p:nvSpPr>
        <p:spPr>
          <a:xfrm>
            <a:off x="735013" y="5386388"/>
            <a:ext cx="7893050" cy="15525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latin typeface="Tahoma" panose="020B0604030504040204" pitchFamily="34" charset="0"/>
              </a:rPr>
              <a:t>1910</a:t>
            </a:r>
            <a:r>
              <a:rPr lang="zh-CN" altLang="en-US" b="1" dirty="0">
                <a:latin typeface="Tahoma" panose="020B0604030504040204" pitchFamily="34" charset="0"/>
              </a:rPr>
              <a:t>年，他画的</a:t>
            </a:r>
            <a:r>
              <a:rPr lang="en-US" altLang="zh-CN" b="1" dirty="0">
                <a:latin typeface="Tahoma" panose="020B0604030504040204" pitchFamily="34" charset="0"/>
              </a:rPr>
              <a:t>《</a:t>
            </a:r>
            <a:r>
              <a:rPr lang="zh-CN" altLang="en-US" b="1" dirty="0">
                <a:latin typeface="Tahoma" panose="020B0604030504040204" pitchFamily="34" charset="0"/>
              </a:rPr>
              <a:t>构图</a:t>
            </a:r>
            <a:r>
              <a:rPr lang="en-US" altLang="zh-CN" b="1" dirty="0">
                <a:latin typeface="Tahoma" panose="020B0604030504040204" pitchFamily="34" charset="0"/>
              </a:rPr>
              <a:t>2</a:t>
            </a:r>
            <a:r>
              <a:rPr lang="zh-CN" altLang="en-US" b="1" dirty="0">
                <a:latin typeface="Tahoma" panose="020B0604030504040204" pitchFamily="34" charset="0"/>
              </a:rPr>
              <a:t>号</a:t>
            </a:r>
            <a:r>
              <a:rPr lang="en-US" altLang="zh-CN" b="1" dirty="0">
                <a:latin typeface="Tahoma" panose="020B0604030504040204" pitchFamily="34" charset="0"/>
              </a:rPr>
              <a:t>》</a:t>
            </a:r>
            <a:r>
              <a:rPr lang="zh-CN" altLang="en-US" b="1" dirty="0">
                <a:latin typeface="Tahoma" panose="020B0604030504040204" pitchFamily="34" charset="0"/>
              </a:rPr>
              <a:t>，骑手和其他人物虽已变成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了一些色块和线条图案，然而画面的空间仍有自然形态。 </a:t>
            </a:r>
            <a:endParaRPr lang="zh-CN" altLang="en-US" b="1" dirty="0">
              <a:latin typeface="Tahoma" panose="020B0604030504040204" pitchFamily="34" charset="0"/>
            </a:endParaRPr>
          </a:p>
          <a:p>
            <a:endParaRPr lang="zh-CN" altLang="en-US" b="1" dirty="0">
              <a:latin typeface="Tahoma" panose="020B0604030504040204" pitchFamily="34" charset="0"/>
            </a:endParaRPr>
          </a:p>
          <a:p>
            <a:endParaRPr lang="en-US" altLang="zh-CN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478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4788">
                                            <p:txEl>
                                              <p:charRg st="28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kdsk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549275"/>
            <a:ext cx="7418387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304800" y="2519363"/>
            <a:ext cx="549275" cy="1820862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构 成 第七 号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75812" name="Text Box 4"/>
          <p:cNvSpPr txBox="1"/>
          <p:nvPr/>
        </p:nvSpPr>
        <p:spPr>
          <a:xfrm>
            <a:off x="323850" y="5229225"/>
            <a:ext cx="188817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   </a:t>
            </a:r>
            <a:r>
              <a:rPr lang="en-US" altLang="zh-CN" b="1" dirty="0">
                <a:latin typeface="Tahoma" panose="020B0604030504040204" pitchFamily="34" charset="0"/>
              </a:rPr>
              <a:t>1913 </a:t>
            </a:r>
            <a:r>
              <a:rPr lang="zh-CN" altLang="en-US" b="1" dirty="0">
                <a:latin typeface="Tahoma" panose="020B0604030504040204" pitchFamily="34" charset="0"/>
              </a:rPr>
              <a:t>年创作的</a:t>
            </a:r>
            <a:r>
              <a:rPr lang="en-US" altLang="zh-CN" b="1" dirty="0">
                <a:latin typeface="Tahoma" panose="020B0604030504040204" pitchFamily="34" charset="0"/>
              </a:rPr>
              <a:t>《</a:t>
            </a:r>
            <a:r>
              <a:rPr lang="zh-CN" altLang="en-US" b="1" dirty="0">
                <a:latin typeface="Tahoma" panose="020B0604030504040204" pitchFamily="34" charset="0"/>
              </a:rPr>
              <a:t>构成第七号</a:t>
            </a:r>
            <a:r>
              <a:rPr lang="en-US" altLang="zh-CN" b="1" dirty="0">
                <a:latin typeface="Tahoma" panose="020B0604030504040204" pitchFamily="34" charset="0"/>
              </a:rPr>
              <a:t>》</a:t>
            </a:r>
            <a:r>
              <a:rPr lang="zh-CN" altLang="en-US" b="1" dirty="0">
                <a:latin typeface="Tahoma" panose="020B0604030504040204" pitchFamily="34" charset="0"/>
              </a:rPr>
              <a:t>可以称为是一支音乐狂想曲。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这是他作品中画幅最大的一幅，也是超越他以往其他作品的杰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出成就的作品之一，因此用 </a:t>
            </a:r>
            <a:r>
              <a:rPr lang="zh-CN" altLang="en-US" b="1" dirty="0"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latin typeface="Tahoma" panose="020B0604030504040204" pitchFamily="34" charset="0"/>
              </a:rPr>
              <a:t> 狂想 </a:t>
            </a:r>
            <a:r>
              <a:rPr lang="zh-CN" altLang="en-US" b="1" dirty="0">
                <a:latin typeface="Times New Roman" panose="02020603050405020304" pitchFamily="18" charset="0"/>
              </a:rPr>
              <a:t>”</a:t>
            </a:r>
            <a:r>
              <a:rPr lang="zh-CN" altLang="en-US" b="1" dirty="0">
                <a:latin typeface="Tahoma" panose="020B0604030504040204" pitchFamily="34" charset="0"/>
              </a:rPr>
              <a:t> 来形容也不为过。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1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charRg st="3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5812">
                                            <p:txEl>
                                              <p:charRg st="33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charRg st="6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5812">
                                            <p:txEl>
                                              <p:charRg st="61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60350"/>
            <a:ext cx="4313237" cy="528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60350"/>
            <a:ext cx="4284662" cy="528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6836" name="Text Box 4"/>
          <p:cNvSpPr txBox="1"/>
          <p:nvPr/>
        </p:nvSpPr>
        <p:spPr>
          <a:xfrm>
            <a:off x="519113" y="5661025"/>
            <a:ext cx="81502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</a:rPr>
              <a:t>代表作组画</a:t>
            </a:r>
            <a:r>
              <a:rPr lang="en-US" altLang="zh-CN" b="1" dirty="0">
                <a:latin typeface="Tahoma" panose="020B0604030504040204" pitchFamily="34" charset="0"/>
              </a:rPr>
              <a:t>《</a:t>
            </a:r>
            <a:r>
              <a:rPr lang="zh-CN" altLang="en-US" b="1" dirty="0">
                <a:latin typeface="Tahoma" panose="020B0604030504040204" pitchFamily="34" charset="0"/>
              </a:rPr>
              <a:t>秋</a:t>
            </a:r>
            <a:r>
              <a:rPr lang="en-US" altLang="zh-CN" b="1" dirty="0">
                <a:latin typeface="Tahoma" panose="020B0604030504040204" pitchFamily="34" charset="0"/>
              </a:rPr>
              <a:t>》</a:t>
            </a:r>
            <a:r>
              <a:rPr lang="zh-CN" altLang="en-US" b="1" dirty="0">
                <a:latin typeface="Tahoma" panose="020B0604030504040204" pitchFamily="34" charset="0"/>
              </a:rPr>
              <a:t>、</a:t>
            </a:r>
            <a:r>
              <a:rPr lang="en-US" altLang="zh-CN" b="1" dirty="0">
                <a:latin typeface="Tahoma" panose="020B0604030504040204" pitchFamily="34" charset="0"/>
              </a:rPr>
              <a:t>《</a:t>
            </a:r>
            <a:r>
              <a:rPr lang="zh-CN" altLang="en-US" b="1" dirty="0">
                <a:latin typeface="Tahoma" panose="020B0604030504040204" pitchFamily="34" charset="0"/>
              </a:rPr>
              <a:t>冬</a:t>
            </a:r>
            <a:r>
              <a:rPr lang="en-US" altLang="zh-CN" b="1" dirty="0">
                <a:latin typeface="Tahoma" panose="020B0604030504040204" pitchFamily="34" charset="0"/>
              </a:rPr>
              <a:t>》</a:t>
            </a:r>
            <a:r>
              <a:rPr lang="zh-CN" altLang="en-US" b="1" dirty="0">
                <a:latin typeface="Tahoma" panose="020B0604030504040204" pitchFamily="34" charset="0"/>
              </a:rPr>
              <a:t>均用抽象的线、色、形的动感、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力感、韵律感和节奏感来表述季节的情绪和精神。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683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charRg st="2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6836">
                                            <p:txEl>
                                              <p:charRg st="27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7858" name="Text Box 2"/>
          <p:cNvSpPr txBox="1"/>
          <p:nvPr/>
        </p:nvSpPr>
        <p:spPr>
          <a:xfrm>
            <a:off x="808038" y="5602288"/>
            <a:ext cx="7626350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</a:rPr>
              <a:t>作品中那种诗意的流畅，被建 筑师的曲线板和丁字尺画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出的一种新 的、光边的、有规律的圆形所代替 。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  <p:pic>
        <p:nvPicPr>
          <p:cNvPr id="17411" name="Picture 3" descr="kdsk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33375"/>
            <a:ext cx="755967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/>
        </p:nvSpPr>
        <p:spPr>
          <a:xfrm>
            <a:off x="538163" y="2852738"/>
            <a:ext cx="549275" cy="15938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作 品  </a:t>
            </a:r>
            <a:r>
              <a:rPr lang="en-US" altLang="zh-CN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VIII</a:t>
            </a:r>
            <a:r>
              <a:rPr lang="en-US" altLang="zh-CN" dirty="0">
                <a:latin typeface="Tahoma" panose="020B0604030504040204" pitchFamily="34" charset="0"/>
              </a:rPr>
              <a:t> </a:t>
            </a:r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85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>
                                            <p:txEl>
                                              <p:charRg st="26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7858">
                                            <p:txEl>
                                              <p:charRg st="26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） 蒙德里安</a:t>
            </a:r>
            <a:endParaRPr lang="zh-CN" altLang="en-US" b="1" dirty="0"/>
          </a:p>
        </p:txBody>
      </p:sp>
      <p:sp>
        <p:nvSpPr>
          <p:cNvPr id="18435" name="Text Box 7"/>
          <p:cNvSpPr txBox="1"/>
          <p:nvPr/>
        </p:nvSpPr>
        <p:spPr>
          <a:xfrm>
            <a:off x="4716463" y="2565400"/>
            <a:ext cx="2973387" cy="3140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Tahoma" panose="020B0604030504040204" pitchFamily="34" charset="0"/>
              </a:rPr>
              <a:t>彼埃</a:t>
            </a:r>
            <a:r>
              <a:rPr lang="en-US" altLang="zh-CN" sz="2000" b="1" dirty="0">
                <a:latin typeface="Times New Roman" panose="02020603050405020304" pitchFamily="18" charset="0"/>
              </a:rPr>
              <a:t>·</a:t>
            </a:r>
            <a:r>
              <a:rPr lang="zh-CN" altLang="en-US" sz="2000" b="1" dirty="0">
                <a:latin typeface="Tahoma" panose="020B0604030504040204" pitchFamily="34" charset="0"/>
              </a:rPr>
              <a:t>蒙德里安（</a:t>
            </a:r>
            <a:r>
              <a:rPr lang="en-US" altLang="zh-CN" sz="2000" b="1" dirty="0">
                <a:latin typeface="Tahoma" panose="020B0604030504040204" pitchFamily="34" charset="0"/>
              </a:rPr>
              <a:t>Piet Cornelies Mondrian</a:t>
            </a:r>
            <a:r>
              <a:rPr lang="zh-CN" altLang="en-US" sz="2000" b="1" dirty="0">
                <a:latin typeface="Tahoma" panose="020B0604030504040204" pitchFamily="34" charset="0"/>
              </a:rPr>
              <a:t>； 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en-US" altLang="zh-CN" sz="2000" b="1" dirty="0">
                <a:latin typeface="Tahoma" panose="020B0604030504040204" pitchFamily="34" charset="0"/>
                <a:hlinkClick r:id="rId1" tooltip="1872年"/>
              </a:rPr>
              <a:t>1872</a:t>
            </a:r>
            <a:r>
              <a:rPr lang="zh-CN" altLang="en-US" sz="2000" b="1" dirty="0">
                <a:latin typeface="Tahoma" panose="020B0604030504040204" pitchFamily="34" charset="0"/>
                <a:hlinkClick r:id="rId1" tooltip="1872年"/>
              </a:rPr>
              <a:t>年</a:t>
            </a:r>
            <a:r>
              <a:rPr lang="en-US" altLang="zh-CN" sz="2000" b="1" dirty="0">
                <a:latin typeface="Tahoma" panose="020B0604030504040204" pitchFamily="34" charset="0"/>
                <a:hlinkClick r:id="rId2" tooltip="3月7日"/>
              </a:rPr>
              <a:t>3</a:t>
            </a:r>
            <a:r>
              <a:rPr lang="zh-CN" altLang="en-US" sz="2000" b="1" dirty="0">
                <a:latin typeface="Tahoma" panose="020B0604030504040204" pitchFamily="34" charset="0"/>
                <a:hlinkClick r:id="rId2" tooltip="3月7日"/>
              </a:rPr>
              <a:t>月</a:t>
            </a:r>
            <a:r>
              <a:rPr lang="en-US" altLang="zh-CN" sz="2000" b="1" dirty="0">
                <a:latin typeface="Tahoma" panose="020B0604030504040204" pitchFamily="34" charset="0"/>
                <a:hlinkClick r:id="rId2" tooltip="3月7日"/>
              </a:rPr>
              <a:t>7</a:t>
            </a:r>
            <a:r>
              <a:rPr lang="zh-CN" altLang="en-US" sz="2000" b="1" dirty="0">
                <a:latin typeface="Tahoma" panose="020B0604030504040204" pitchFamily="34" charset="0"/>
                <a:hlinkClick r:id="rId2" tooltip="3月7日"/>
              </a:rPr>
              <a:t>日</a:t>
            </a:r>
            <a:r>
              <a:rPr lang="zh-CN" altLang="en-US" sz="2000" b="1" dirty="0">
                <a:latin typeface="Tahoma" panose="020B0604030504040204" pitchFamily="34" charset="0"/>
              </a:rPr>
              <a:t>－</a:t>
            </a:r>
            <a:r>
              <a:rPr lang="en-US" altLang="zh-CN" sz="2000" b="1" dirty="0">
                <a:latin typeface="Tahoma" panose="020B0604030504040204" pitchFamily="34" charset="0"/>
                <a:hlinkClick r:id="rId3" tooltip="1944年"/>
              </a:rPr>
              <a:t>1944</a:t>
            </a:r>
            <a:r>
              <a:rPr lang="zh-CN" altLang="en-US" sz="2000" b="1" dirty="0">
                <a:latin typeface="Tahoma" panose="020B0604030504040204" pitchFamily="34" charset="0"/>
                <a:hlinkClick r:id="rId3" tooltip="1944年"/>
              </a:rPr>
              <a:t>年</a:t>
            </a:r>
            <a:r>
              <a:rPr lang="en-US" altLang="zh-CN" sz="2000" b="1" dirty="0">
                <a:latin typeface="Tahoma" panose="020B0604030504040204" pitchFamily="34" charset="0"/>
                <a:hlinkClick r:id="rId4" tooltip="2月1日"/>
              </a:rPr>
              <a:t>2</a:t>
            </a:r>
            <a:r>
              <a:rPr lang="zh-CN" altLang="en-US" sz="2000" b="1" dirty="0">
                <a:latin typeface="Tahoma" panose="020B0604030504040204" pitchFamily="34" charset="0"/>
                <a:hlinkClick r:id="rId4" tooltip="2月1日"/>
              </a:rPr>
              <a:t>月</a:t>
            </a:r>
            <a:r>
              <a:rPr lang="en-US" altLang="zh-CN" sz="2000" b="1" dirty="0">
                <a:latin typeface="Tahoma" panose="020B0604030504040204" pitchFamily="34" charset="0"/>
                <a:hlinkClick r:id="rId4" tooltip="2月1日"/>
              </a:rPr>
              <a:t>1</a:t>
            </a:r>
            <a:r>
              <a:rPr lang="zh-CN" altLang="en-US" sz="2000" b="1" dirty="0">
                <a:latin typeface="Tahoma" panose="020B0604030504040204" pitchFamily="34" charset="0"/>
                <a:hlinkClick r:id="rId4" tooltip="2月1日"/>
              </a:rPr>
              <a:t>日</a:t>
            </a:r>
            <a:r>
              <a:rPr lang="zh-CN" altLang="en-US" sz="2000" b="1" dirty="0">
                <a:latin typeface="Tahoma" panose="020B0604030504040204" pitchFamily="34" charset="0"/>
              </a:rPr>
              <a:t>），</a:t>
            </a:r>
            <a:r>
              <a:rPr lang="zh-CN" altLang="en-US" sz="2000" b="1" dirty="0">
                <a:latin typeface="Tahoma" panose="020B0604030504040204" pitchFamily="34" charset="0"/>
                <a:hlinkClick r:id="rId5" tooltip="荷兰"/>
              </a:rPr>
              <a:t>荷兰</a:t>
            </a:r>
            <a:r>
              <a:rPr lang="zh-CN" altLang="en-US" sz="2000" b="1" dirty="0">
                <a:latin typeface="Tahoma" panose="020B0604030504040204" pitchFamily="34" charset="0"/>
              </a:rPr>
              <a:t>画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家，</a:t>
            </a:r>
            <a:r>
              <a:rPr lang="zh-CN" altLang="en-US" sz="2000" b="1" dirty="0">
                <a:latin typeface="Tahoma" panose="020B0604030504040204" pitchFamily="34" charset="0"/>
                <a:hlinkClick r:id="rId6" tooltip="风格派"/>
              </a:rPr>
              <a:t>风格派</a:t>
            </a:r>
            <a:r>
              <a:rPr lang="zh-CN" altLang="en-US" sz="2000" b="1" dirty="0">
                <a:latin typeface="Tahoma" panose="020B0604030504040204" pitchFamily="34" charset="0"/>
              </a:rPr>
              <a:t>运动幕后艺术家和非具象绘画的创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始者之一，对后代的</a:t>
            </a:r>
            <a:r>
              <a:rPr lang="zh-CN" altLang="en-US" sz="2000" b="1" dirty="0">
                <a:latin typeface="Tahoma" panose="020B0604030504040204" pitchFamily="34" charset="0"/>
                <a:hlinkClick r:id="rId7" tooltip="建筑"/>
              </a:rPr>
              <a:t>建筑</a:t>
            </a:r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zh-CN" altLang="en-US" sz="2000" b="1" dirty="0">
                <a:latin typeface="Tahoma" panose="020B0604030504040204" pitchFamily="34" charset="0"/>
                <a:hlinkClick r:id="rId8" tooltip="设计"/>
              </a:rPr>
              <a:t>设计</a:t>
            </a:r>
            <a:r>
              <a:rPr lang="zh-CN" altLang="en-US" sz="2000" b="1" dirty="0">
                <a:latin typeface="Tahoma" panose="020B0604030504040204" pitchFamily="34" charset="0"/>
              </a:rPr>
              <a:t>等影响很大。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以</a:t>
            </a:r>
            <a:r>
              <a:rPr lang="zh-CN" altLang="en-US" sz="2000" b="1" dirty="0">
                <a:latin typeface="Tahoma" panose="020B0604030504040204" pitchFamily="34" charset="0"/>
                <a:hlinkClick r:id="rId9" tooltip="几何图形"/>
              </a:rPr>
              <a:t>几何图形</a:t>
            </a:r>
            <a:r>
              <a:rPr lang="zh-CN" altLang="en-US" sz="2000" b="1" dirty="0">
                <a:latin typeface="Tahoma" panose="020B0604030504040204" pitchFamily="34" charset="0"/>
              </a:rPr>
              <a:t>为绘画的基本元素。</a:t>
            </a:r>
            <a:endParaRPr lang="zh-CN" altLang="en-US" sz="2000" b="1" dirty="0">
              <a:latin typeface="Tahoma" panose="020B0604030504040204" pitchFamily="34" charset="0"/>
            </a:endParaRPr>
          </a:p>
        </p:txBody>
      </p:sp>
      <p:pic>
        <p:nvPicPr>
          <p:cNvPr id="18436" name="Picture 9" descr="d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650" y="2205038"/>
            <a:ext cx="3311525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b="1" dirty="0"/>
              <a:t>蒙德里安的生平</a:t>
            </a:r>
            <a:endParaRPr lang="zh-CN" altLang="en-US" b="1" dirty="0"/>
          </a:p>
        </p:txBody>
      </p:sp>
      <p:sp>
        <p:nvSpPr>
          <p:cNvPr id="19459" name="Text Box 4"/>
          <p:cNvSpPr txBox="1"/>
          <p:nvPr/>
        </p:nvSpPr>
        <p:spPr>
          <a:xfrm>
            <a:off x="1527175" y="2308225"/>
            <a:ext cx="7175500" cy="30813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1.1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启蒙青少年时期（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1880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1892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年）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1.2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阿姆斯特丹时期（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1892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1912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年）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1.3 1911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1914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年立体主义的震撼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1.4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风格派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1914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1919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1.5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关键的转变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1919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1938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1.6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伦敦时期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1938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1940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  <a:p>
            <a:r>
              <a:rPr lang="zh-CN" altLang="en-US" sz="2800" dirty="0">
                <a:latin typeface="Tahoma" panose="020B0604030504040204" pitchFamily="34" charset="0"/>
              </a:rPr>
              <a:t>    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1.7 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纽约时期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1940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年～</a:t>
            </a:r>
            <a:r>
              <a:rPr lang="en-US" altLang="zh-CN" sz="2800" dirty="0">
                <a:latin typeface="Tahoma" panose="020B0604030504040204" pitchFamily="34" charset="0"/>
                <a:hlinkClick r:id="rId1"/>
              </a:rPr>
              <a:t>1944</a:t>
            </a:r>
            <a:r>
              <a:rPr lang="zh-CN" altLang="en-US" sz="2800" dirty="0">
                <a:latin typeface="Tahoma" panose="020B0604030504040204" pitchFamily="34" charset="0"/>
                <a:hlinkClick r:id="rId1"/>
              </a:rPr>
              <a:t>年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endParaRPr lang="zh-CN" altLang="en-US" sz="28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早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908050"/>
            <a:ext cx="7273925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5"/>
          <p:cNvSpPr txBox="1"/>
          <p:nvPr/>
        </p:nvSpPr>
        <p:spPr>
          <a:xfrm>
            <a:off x="252413" y="2374900"/>
            <a:ext cx="549275" cy="21923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  <a:ea typeface="隶书" pitchFamily="49" charset="-122"/>
                <a:hlinkClick r:id="rId2"/>
              </a:rPr>
              <a:t>启蒙青少年时期</a:t>
            </a:r>
            <a:endParaRPr lang="zh-CN" altLang="en-US" b="1" dirty="0">
              <a:latin typeface="Tahoma" panose="020B0604030504040204" pitchFamily="34" charset="0"/>
              <a:ea typeface="隶书" pitchFamily="49" charset="-122"/>
            </a:endParaRPr>
          </a:p>
        </p:txBody>
      </p:sp>
      <p:sp>
        <p:nvSpPr>
          <p:cNvPr id="20484" name="Text Box 6"/>
          <p:cNvSpPr txBox="1"/>
          <p:nvPr/>
        </p:nvSpPr>
        <p:spPr>
          <a:xfrm>
            <a:off x="815975" y="2806700"/>
            <a:ext cx="549275" cy="1692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《</a:t>
            </a:r>
            <a:r>
              <a:rPr lang="zh-CN" altLang="en-US" dirty="0">
                <a:latin typeface="Tahoma" panose="020B0604030504040204" pitchFamily="34" charset="0"/>
              </a:rPr>
              <a:t>风    车</a:t>
            </a:r>
            <a:r>
              <a:rPr lang="en-US" altLang="zh-CN" dirty="0">
                <a:latin typeface="Tahoma" panose="020B0604030504040204" pitchFamily="34" charset="0"/>
              </a:rPr>
              <a:t>》</a:t>
            </a:r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827088" y="2997200"/>
            <a:ext cx="549275" cy="1311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《</a:t>
            </a:r>
            <a:r>
              <a:rPr lang="zh-CN" altLang="en-US" dirty="0">
                <a:latin typeface="Tahoma" panose="020B0604030504040204" pitchFamily="34" charset="0"/>
              </a:rPr>
              <a:t>红树</a:t>
            </a:r>
            <a:r>
              <a:rPr lang="en-US" altLang="zh-CN" dirty="0">
                <a:latin typeface="Tahoma" panose="020B0604030504040204" pitchFamily="34" charset="0"/>
              </a:rPr>
              <a:t>》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272391" name="Text Box 7"/>
          <p:cNvSpPr txBox="1"/>
          <p:nvPr/>
        </p:nvSpPr>
        <p:spPr>
          <a:xfrm>
            <a:off x="1116013" y="5300663"/>
            <a:ext cx="73818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Tahoma" panose="020B0604030504040204" pitchFamily="34" charset="0"/>
                <a:ea typeface="PMingLiU" panose="02020500000000000000" pitchFamily="18" charset="-120"/>
              </a:rPr>
              <a:t>画上的树、土地是由花瓣样的红点和黑、红两色线条</a:t>
            </a:r>
            <a:endParaRPr lang="zh-CN" altLang="zh-CN" b="1" dirty="0"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r>
              <a:rPr lang="zh-CN" altLang="en-US" b="1" dirty="0">
                <a:latin typeface="Tahoma" panose="020B0604030504040204" pitchFamily="34" charset="0"/>
                <a:ea typeface="PMingLiU" panose="02020500000000000000" pitchFamily="18" charset="-120"/>
              </a:rPr>
              <a:t>成。趋于平面的树形，曲折跳跃的线条，既具体又抽</a:t>
            </a:r>
            <a:endParaRPr lang="zh-CN" altLang="zh-CN" b="1" dirty="0">
              <a:latin typeface="Tahoma" panose="020B0604030504040204" pitchFamily="34" charset="0"/>
              <a:ea typeface="PMingLiU" panose="02020500000000000000" pitchFamily="18" charset="-120"/>
            </a:endParaRPr>
          </a:p>
          <a:p>
            <a:r>
              <a:rPr lang="zh-CN" altLang="en-US" b="1" dirty="0">
                <a:latin typeface="Tahoma" panose="020B0604030504040204" pitchFamily="34" charset="0"/>
                <a:ea typeface="PMingLiU" panose="02020500000000000000" pitchFamily="18" charset="-120"/>
              </a:rPr>
              <a:t>象，既清晰又朦胧</a:t>
            </a:r>
            <a:r>
              <a:rPr lang="zh-CN" altLang="en-US" b="1" dirty="0">
                <a:latin typeface="Tahoma" panose="020B0604030504040204" pitchFamily="34" charset="0"/>
              </a:rPr>
              <a:t> </a:t>
            </a:r>
            <a:r>
              <a:rPr lang="en-US" altLang="zh-CN" b="1" dirty="0">
                <a:latin typeface="Tahoma" panose="020B0604030504040204" pitchFamily="34" charset="0"/>
              </a:rPr>
              <a:t>.</a:t>
            </a:r>
            <a:r>
              <a:rPr lang="zh-CN" altLang="en-US" b="1" dirty="0">
                <a:latin typeface="Tahoma" panose="020B0604030504040204" pitchFamily="34" charset="0"/>
                <a:ea typeface="PMingLiU" panose="02020500000000000000" pitchFamily="18" charset="-120"/>
              </a:rPr>
              <a:t>主要受到凡高和野兽派画风影响。</a:t>
            </a:r>
            <a:endParaRPr lang="zh-CN" altLang="en-US" b="1" dirty="0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1508" name="Text Box 8"/>
          <p:cNvSpPr txBox="1"/>
          <p:nvPr/>
        </p:nvSpPr>
        <p:spPr>
          <a:xfrm>
            <a:off x="315913" y="2230438"/>
            <a:ext cx="611187" cy="2547937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800" b="1" dirty="0">
                <a:latin typeface="隶书" pitchFamily="49" charset="-122"/>
                <a:ea typeface="隶书" pitchFamily="49" charset="-122"/>
                <a:hlinkClick r:id="rId1"/>
              </a:rPr>
              <a:t>阿姆斯特丹时期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1509" name="Picture 9" descr="hongsh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476250"/>
            <a:ext cx="7056438" cy="4681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239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2391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charRg st="48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2391">
                                            <p:txEl>
                                              <p:charRg st="48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灰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260350"/>
            <a:ext cx="7056437" cy="511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5"/>
          <p:cNvSpPr txBox="1"/>
          <p:nvPr/>
        </p:nvSpPr>
        <p:spPr>
          <a:xfrm>
            <a:off x="611188" y="2565400"/>
            <a:ext cx="549275" cy="1311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《</a:t>
            </a:r>
            <a:r>
              <a:rPr lang="zh-CN" altLang="en-US" dirty="0">
                <a:latin typeface="Tahoma" panose="020B0604030504040204" pitchFamily="34" charset="0"/>
              </a:rPr>
              <a:t>灰树</a:t>
            </a:r>
            <a:r>
              <a:rPr lang="en-US" altLang="zh-CN" dirty="0">
                <a:latin typeface="Tahoma" panose="020B0604030504040204" pitchFamily="34" charset="0"/>
              </a:rPr>
              <a:t>》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273414" name="Text Box 6"/>
          <p:cNvSpPr txBox="1"/>
          <p:nvPr/>
        </p:nvSpPr>
        <p:spPr>
          <a:xfrm>
            <a:off x="592138" y="5445125"/>
            <a:ext cx="81502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</a:rPr>
              <a:t>树撑满了整个画面，树的枝干几乎全部伸展到画框，树的个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别特征已被全然抹去，是高度抽象化的图形。</a:t>
            </a:r>
            <a:r>
              <a:rPr lang="zh-CN" altLang="en-US" dirty="0">
                <a:latin typeface="Tahoma" panose="020B0604030504040204" pitchFamily="34" charset="0"/>
              </a:rPr>
              <a:t>  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2533" name="Text Box 7"/>
          <p:cNvSpPr txBox="1"/>
          <p:nvPr/>
        </p:nvSpPr>
        <p:spPr>
          <a:xfrm>
            <a:off x="166688" y="2276475"/>
            <a:ext cx="549275" cy="22875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  <a:ea typeface="隶书" pitchFamily="49" charset="-122"/>
                <a:hlinkClick r:id="rId2"/>
              </a:rPr>
              <a:t>立体主义的震撼</a:t>
            </a:r>
            <a:r>
              <a:rPr lang="zh-CN" altLang="en-US" dirty="0">
                <a:latin typeface="Tahoma" panose="020B0604030504040204" pitchFamily="34" charset="0"/>
              </a:rPr>
              <a:t> </a:t>
            </a:r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3414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>
                                            <p:txEl>
                                              <p:charRg st="2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3414">
                                            <p:txEl>
                                              <p:charRg st="27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7" name="Text Box 5"/>
          <p:cNvSpPr txBox="1"/>
          <p:nvPr/>
        </p:nvSpPr>
        <p:spPr>
          <a:xfrm>
            <a:off x="528638" y="2420938"/>
            <a:ext cx="549275" cy="41814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《</a:t>
            </a:r>
            <a:r>
              <a:rPr lang="zh-CN" altLang="en-US" dirty="0">
                <a:latin typeface="Tahoma" panose="020B0604030504040204" pitchFamily="34" charset="0"/>
              </a:rPr>
              <a:t>开花的苹果树</a:t>
            </a:r>
            <a:r>
              <a:rPr lang="en-US" altLang="zh-CN" dirty="0">
                <a:latin typeface="Tahoma" panose="020B0604030504040204" pitchFamily="34" charset="0"/>
              </a:rPr>
              <a:t>》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274438" name="Text Box 6"/>
          <p:cNvSpPr txBox="1"/>
          <p:nvPr/>
        </p:nvSpPr>
        <p:spPr>
          <a:xfrm>
            <a:off x="1476375" y="5229225"/>
            <a:ext cx="71945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000" b="1" dirty="0">
                <a:latin typeface="Tahoma" panose="020B0604030504040204" pitchFamily="34" charset="0"/>
              </a:rPr>
              <a:t>形象被进一步简化至碎面，而几乎成为图案的象征。树干与枝杈变成了直线和弧线，它们相互交错，产生某种特别的律动感。</a:t>
            </a:r>
            <a:endParaRPr lang="zh-CN" altLang="en-US" sz="2000" b="1" dirty="0">
              <a:latin typeface="Tahoma" panose="020B0604030504040204" pitchFamily="34" charset="0"/>
            </a:endParaRPr>
          </a:p>
        </p:txBody>
      </p:sp>
      <p:pic>
        <p:nvPicPr>
          <p:cNvPr id="23556" name="Picture 8" descr="开花的苹果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620713"/>
            <a:ext cx="6911975" cy="447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443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443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>
                <a:ea typeface="隶书" pitchFamily="49" charset="-122"/>
              </a:rPr>
              <a:t>区别这两件作品有什么不同？</a:t>
            </a:r>
            <a:endParaRPr lang="zh-CN" altLang="en-US" dirty="0">
              <a:ea typeface="隶书" pitchFamily="49" charset="-122"/>
            </a:endParaRPr>
          </a:p>
        </p:txBody>
      </p:sp>
      <p:pic>
        <p:nvPicPr>
          <p:cNvPr id="6147" name="Picture 14" descr="160153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900113" y="2193925"/>
            <a:ext cx="4103687" cy="3827463"/>
          </a:xfrm>
        </p:spPr>
      </p:pic>
      <p:pic>
        <p:nvPicPr>
          <p:cNvPr id="6148" name="Picture 16" descr="GL014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060575"/>
            <a:ext cx="3810000" cy="41052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19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33375"/>
            <a:ext cx="7345363" cy="475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1365" name="Text Box 5"/>
          <p:cNvSpPr txBox="1"/>
          <p:nvPr/>
        </p:nvSpPr>
        <p:spPr>
          <a:xfrm>
            <a:off x="671513" y="2781300"/>
            <a:ext cx="488950" cy="52736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海堤与海构成十号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endParaRPr lang="en-US" altLang="zh-CN" sz="2000" b="1" dirty="0">
              <a:latin typeface="Tahoma" panose="020B0604030504040204" pitchFamily="34" charset="0"/>
            </a:endParaRPr>
          </a:p>
        </p:txBody>
      </p:sp>
      <p:sp>
        <p:nvSpPr>
          <p:cNvPr id="271366" name="Text Box 6"/>
          <p:cNvSpPr txBox="1"/>
          <p:nvPr/>
        </p:nvSpPr>
        <p:spPr>
          <a:xfrm>
            <a:off x="1095375" y="5208588"/>
            <a:ext cx="7596188" cy="192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b="1" dirty="0">
                <a:latin typeface="Tahoma" panose="020B0604030504040204" pitchFamily="34" charset="0"/>
              </a:rPr>
              <a:t>海面重复的波浪，以及波光的闪烁变化，被提炼为诸多由水平和垂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直的短线交叉而成的十字形。这些十字形，朝着上下左右四方连续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地排列。画面呈现出线状图形的充满节奏的颤动 。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endParaRPr lang="zh-CN" altLang="en-US" sz="2000" b="1" dirty="0">
              <a:latin typeface="Tahoma" panose="020B0604030504040204" pitchFamily="34" charset="0"/>
            </a:endParaRPr>
          </a:p>
          <a:p>
            <a:endParaRPr lang="zh-CN" altLang="en-US" sz="2000" dirty="0">
              <a:latin typeface="Tahoma" panose="020B0604030504040204" pitchFamily="34" charset="0"/>
            </a:endParaRPr>
          </a:p>
          <a:p>
            <a:endParaRPr lang="en-US" altLang="zh-CN" sz="2000" dirty="0">
              <a:latin typeface="Tahoma" panose="020B0604030504040204" pitchFamily="34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179388" y="2708275"/>
            <a:ext cx="611187" cy="14954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800" b="1" dirty="0">
                <a:latin typeface="隶书" pitchFamily="49" charset="-122"/>
                <a:ea typeface="隶书" pitchFamily="49" charset="-122"/>
                <a:hlinkClick r:id="rId2"/>
              </a:rPr>
              <a:t>风 格 派</a:t>
            </a:r>
            <a:endParaRPr lang="zh-CN" altLang="en-US" sz="2800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1366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1366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>
                                            <p:txEl>
                                              <p:charRg st="60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1366">
                                            <p:txEl>
                                              <p:charRg st="60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136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组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5" descr="1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26987"/>
            <a:ext cx="6840538" cy="523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9319" name="Text Box 7"/>
          <p:cNvSpPr txBox="1"/>
          <p:nvPr/>
        </p:nvSpPr>
        <p:spPr>
          <a:xfrm>
            <a:off x="900113" y="1689100"/>
            <a:ext cx="549275" cy="51689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b="1" dirty="0">
                <a:latin typeface="Tahoma" panose="020B0604030504040204" pitchFamily="34" charset="0"/>
              </a:rPr>
              <a:t>《</a:t>
            </a:r>
            <a:r>
              <a:rPr lang="zh-CN" altLang="en-US" b="1" dirty="0">
                <a:latin typeface="Tahoma" panose="020B0604030504040204" pitchFamily="34" charset="0"/>
              </a:rPr>
              <a:t>红、黄、蓝的构成</a:t>
            </a:r>
            <a:r>
              <a:rPr lang="en-US" altLang="zh-CN" b="1" dirty="0">
                <a:latin typeface="Tahoma" panose="020B0604030504040204" pitchFamily="34" charset="0"/>
              </a:rPr>
              <a:t>》</a:t>
            </a:r>
            <a:r>
              <a:rPr lang="en-US" altLang="zh-CN" dirty="0">
                <a:latin typeface="Tahoma" panose="020B0604030504040204" pitchFamily="34" charset="0"/>
              </a:rPr>
              <a:t> 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269320" name="Text Box 8"/>
          <p:cNvSpPr txBox="1"/>
          <p:nvPr/>
        </p:nvSpPr>
        <p:spPr>
          <a:xfrm>
            <a:off x="735013" y="4868863"/>
            <a:ext cx="7804150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Tahoma" panose="020B0604030504040204" pitchFamily="34" charset="0"/>
              </a:rPr>
              <a:t>直线和直角（水平与垂直）、三原色（红黄蓝）和三个非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色素（白、灰、黑），这些有限的图案意义与抽象相互结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合，象征构成自然的力量和自然本身 </a:t>
            </a:r>
            <a:r>
              <a:rPr lang="en-US" altLang="zh-CN" b="1" dirty="0">
                <a:latin typeface="Tahoma" panose="020B0604030504040204" pitchFamily="34" charset="0"/>
              </a:rPr>
              <a:t>.</a:t>
            </a:r>
            <a:endParaRPr lang="en-US" altLang="zh-CN" b="1" dirty="0">
              <a:latin typeface="Tahoma" panose="020B0604030504040204" pitchFamily="34" charset="0"/>
            </a:endParaRPr>
          </a:p>
        </p:txBody>
      </p:sp>
      <p:sp>
        <p:nvSpPr>
          <p:cNvPr id="26629" name="Text Box 9"/>
          <p:cNvSpPr txBox="1"/>
          <p:nvPr/>
        </p:nvSpPr>
        <p:spPr>
          <a:xfrm>
            <a:off x="228600" y="2492375"/>
            <a:ext cx="611188" cy="226536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800" b="1" dirty="0">
                <a:latin typeface="Tahoma" panose="020B0604030504040204" pitchFamily="34" charset="0"/>
                <a:ea typeface="隶书" pitchFamily="49" charset="-122"/>
                <a:hlinkClick r:id="rId2"/>
              </a:rPr>
              <a:t>关 键 的 转 变</a:t>
            </a:r>
            <a:endParaRPr lang="zh-CN" altLang="en-US" sz="2800" b="1" dirty="0">
              <a:latin typeface="Tahoma" panose="020B060403050404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932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9320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9320">
                                            <p:txEl>
                                              <p:charRg st="52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931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26" name="Picture 6" descr="bl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13" y="0"/>
            <a:ext cx="6516687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Text Box 7"/>
          <p:cNvSpPr txBox="1"/>
          <p:nvPr/>
        </p:nvSpPr>
        <p:spPr>
          <a:xfrm>
            <a:off x="2319338" y="5948363"/>
            <a:ext cx="273050" cy="884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zh-CN" b="1" dirty="0">
              <a:solidFill>
                <a:srgbClr val="F20202"/>
              </a:solidFill>
              <a:latin typeface="Tahoma" panose="020B0604030504040204" pitchFamily="34" charset="0"/>
            </a:endParaRPr>
          </a:p>
          <a:p>
            <a:r>
              <a:rPr lang="en-US" altLang="zh-CN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28" name="Text Box 8"/>
          <p:cNvSpPr txBox="1"/>
          <p:nvPr/>
        </p:nvSpPr>
        <p:spPr>
          <a:xfrm>
            <a:off x="1835150" y="476250"/>
            <a:ext cx="549275" cy="62372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 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百老汇的爵士乐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endParaRPr lang="en-US" altLang="zh-CN" sz="2000" b="1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1030" name="Text Box 11"/>
          <p:cNvSpPr txBox="1"/>
          <p:nvPr/>
        </p:nvSpPr>
        <p:spPr>
          <a:xfrm>
            <a:off x="323850" y="2205038"/>
            <a:ext cx="611188" cy="21177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800" b="1" dirty="0">
                <a:latin typeface="隶书" pitchFamily="49" charset="-122"/>
                <a:ea typeface="隶书" pitchFamily="49" charset="-122"/>
                <a:hlinkClick r:id="rId2"/>
              </a:rPr>
              <a:t>纽 约 时 期</a:t>
            </a:r>
            <a:r>
              <a:rPr lang="zh-CN" altLang="en-US" dirty="0">
                <a:latin typeface="Tahoma" panose="020B0604030504040204" pitchFamily="34" charset="0"/>
              </a:rPr>
              <a:t> 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35532" name="Text Box 12"/>
          <p:cNvSpPr txBox="1"/>
          <p:nvPr/>
        </p:nvSpPr>
        <p:spPr>
          <a:xfrm>
            <a:off x="4284663" y="5084763"/>
            <a:ext cx="422275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Tahoma" panose="020B0604030504040204" pitchFamily="34" charset="0"/>
              </a:rPr>
              <a:t>无数小色块组成的彩线结构和跳跃其间的小块面。它们快</a:t>
            </a:r>
            <a:endParaRPr lang="zh-CN" altLang="en-US" b="1" dirty="0">
              <a:latin typeface="Tahoma" panose="020B0604030504040204" pitchFamily="34" charset="0"/>
            </a:endParaRPr>
          </a:p>
          <a:p>
            <a:r>
              <a:rPr lang="zh-CN" altLang="en-US" b="1" dirty="0">
                <a:latin typeface="Tahoma" panose="020B0604030504040204" pitchFamily="34" charset="0"/>
              </a:rPr>
              <a:t>乐、明亮，生机勃勃且充满音乐感。 </a:t>
            </a:r>
            <a:endParaRPr lang="zh-CN" altLang="en-US" b="1" dirty="0">
              <a:latin typeface="Tahoma" panose="020B0604030504040204" pitchFamily="34" charset="0"/>
            </a:endParaRPr>
          </a:p>
        </p:txBody>
      </p:sp>
      <p:pic>
        <p:nvPicPr>
          <p:cNvPr id="1032" name="Picture 14" descr="u=611998216,3886865633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357563"/>
            <a:ext cx="2016125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5" descr="u=723748825,2283443512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4727575"/>
            <a:ext cx="2232025" cy="180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Bullets Over Broadway Orchestra - Overture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7938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" r:id="rId8" imgW="2162175" imgH="400050"/>
        </mc:Choice>
        <mc:Fallback>
          <p:control name="" r:id="rId8" imgW="2162175" imgH="400050">
            <p:pic>
              <p:nvPicPr>
                <p:cNvPr id="0" name="Host Control  102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81825" y="6457950"/>
                  <a:ext cx="2162175" cy="4000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2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3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32">
                                            <p:txEl>
                                              <p:charRg st="26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4"/>
          <p:cNvSpPr>
            <a:spLocks noGrp="1"/>
          </p:cNvSpPr>
          <p:nvPr>
            <p:ph type="title" sz="quarter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对后代的</a:t>
            </a:r>
            <a:r>
              <a:rPr lang="zh-CN" altLang="en-US" b="1" dirty="0">
                <a:solidFill>
                  <a:schemeClr val="tx1"/>
                </a:solidFill>
                <a:hlinkClick r:id="rId1" tooltip="建筑"/>
              </a:rPr>
              <a:t>建筑</a:t>
            </a:r>
            <a:r>
              <a:rPr lang="zh-CN" altLang="en-US" b="1" dirty="0">
                <a:solidFill>
                  <a:schemeClr val="tx1"/>
                </a:solidFill>
              </a:rPr>
              <a:t>、</a:t>
            </a:r>
            <a:r>
              <a:rPr lang="zh-CN" altLang="en-US" b="1" dirty="0">
                <a:solidFill>
                  <a:schemeClr val="tx1"/>
                </a:solidFill>
                <a:hlinkClick r:id="rId2" tooltip="设计"/>
              </a:rPr>
              <a:t>设计</a:t>
            </a:r>
            <a:r>
              <a:rPr lang="zh-CN" altLang="en-US" b="1" dirty="0">
                <a:solidFill>
                  <a:schemeClr val="tx1"/>
                </a:solidFill>
              </a:rPr>
              <a:t>等的影响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7651" name="Picture 9" descr="服装"/>
          <p:cNvPicPr>
            <a:picLocks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844675"/>
            <a:ext cx="3529012" cy="2154238"/>
          </a:xfrm>
        </p:spPr>
      </p:pic>
      <p:pic>
        <p:nvPicPr>
          <p:cNvPr id="27652" name="Picture 10" descr="鞋子2"/>
          <p:cNvPicPr>
            <a:picLocks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4221163"/>
            <a:ext cx="3059113" cy="2305050"/>
          </a:xfrm>
        </p:spPr>
      </p:pic>
      <p:pic>
        <p:nvPicPr>
          <p:cNvPr id="27653" name="Picture 11" descr="建筑"/>
          <p:cNvPicPr>
            <a:picLocks noChangeAspect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859338" y="4149725"/>
            <a:ext cx="3889375" cy="2447925"/>
          </a:xfrm>
        </p:spPr>
      </p:pic>
      <p:pic>
        <p:nvPicPr>
          <p:cNvPr id="27654" name="Picture 12" descr="椅子2"/>
          <p:cNvPicPr>
            <a:picLocks noChangeAspect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076825" y="1916113"/>
            <a:ext cx="3455988" cy="22320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1027"/>
          <p:cNvSpPr/>
          <p:nvPr/>
        </p:nvSpPr>
        <p:spPr>
          <a:xfrm>
            <a:off x="395288" y="549275"/>
            <a:ext cx="685800" cy="556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ahoma" panose="020B0604030504040204" pitchFamily="34" charset="0"/>
              </a:rPr>
              <a:t>波洛克－美国抽象表现主义的先驱</a:t>
            </a:r>
            <a:r>
              <a:rPr lang="zh-CN" altLang="en-US" dirty="0">
                <a:latin typeface="Tahoma" panose="020B0604030504040204" pitchFamily="34" charset="0"/>
              </a:rPr>
              <a:t> 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sp>
        <p:nvSpPr>
          <p:cNvPr id="28675" name="Text Box 1031"/>
          <p:cNvSpPr txBox="1"/>
          <p:nvPr/>
        </p:nvSpPr>
        <p:spPr>
          <a:xfrm>
            <a:off x="4572000" y="3860800"/>
            <a:ext cx="4103688" cy="229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600" dirty="0">
                <a:latin typeface="Tahoma" panose="020B0604030504040204" pitchFamily="34" charset="0"/>
              </a:rPr>
              <a:t>      </a:t>
            </a:r>
            <a:r>
              <a:rPr lang="zh-CN" altLang="en-US" sz="1600" dirty="0">
                <a:latin typeface="Tahoma" panose="020B0604030504040204" pitchFamily="34" charset="0"/>
              </a:rPr>
              <a:t>波洛克的</a:t>
            </a:r>
            <a:r>
              <a:rPr lang="zh-CN" altLang="en-US" sz="1600" dirty="0">
                <a:latin typeface="Times New Roman" panose="02020603050405020304" pitchFamily="18" charset="0"/>
              </a:rPr>
              <a:t>“</a:t>
            </a:r>
            <a:r>
              <a:rPr lang="zh-CN" altLang="en-US" sz="1600" dirty="0">
                <a:latin typeface="Tahoma" panose="020B0604030504040204" pitchFamily="34" charset="0"/>
              </a:rPr>
              <a:t>滴洒法</a:t>
            </a:r>
            <a:r>
              <a:rPr lang="zh-CN" altLang="en-US" sz="1600" dirty="0">
                <a:latin typeface="Times New Roman" panose="02020603050405020304" pitchFamily="18" charset="0"/>
              </a:rPr>
              <a:t>”</a:t>
            </a:r>
            <a:r>
              <a:rPr lang="en-US" altLang="zh-CN" sz="1600" dirty="0">
                <a:latin typeface="Tahoma" panose="020B0604030504040204" pitchFamily="34" charset="0"/>
              </a:rPr>
              <a:t>(drip)</a:t>
            </a:r>
            <a:r>
              <a:rPr lang="zh-CN" altLang="en-US" sz="1600" dirty="0">
                <a:latin typeface="Tahoma" panose="020B0604030504040204" pitchFamily="34" charset="0"/>
              </a:rPr>
              <a:t>有点类似中国画中的泼墨，就是先把画布钉在地板上或墙上，然后随意在画布上泼洒颜料，把油画颜料调稀再用笔或勺滴洒在画布上；或将颜料桶打很多洞，任由颜料在画布上滴流，创造出纵横交错的抽象线条效果；有时也用石块、沙子、铁钉和碎玻璃掺和颜料在画布上摩擦产生绘画效果，绘画完全即兴，在行走中完成 </a:t>
            </a:r>
            <a:endParaRPr lang="zh-CN" altLang="en-US" sz="1600" dirty="0">
              <a:latin typeface="Tahoma" panose="020B0604030504040204" pitchFamily="34" charset="0"/>
            </a:endParaRPr>
          </a:p>
        </p:txBody>
      </p:sp>
      <p:pic>
        <p:nvPicPr>
          <p:cNvPr id="28676" name="Picture 1032" descr="618961_13778298170e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333375"/>
            <a:ext cx="38893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1033" descr="U5565P1081T2D141074F8DT20140121103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692150"/>
            <a:ext cx="3816350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1037" descr="t01e341b4354cc231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3644900"/>
            <a:ext cx="3455987" cy="2354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4"/>
          <p:cNvSpPr txBox="1"/>
          <p:nvPr/>
        </p:nvSpPr>
        <p:spPr>
          <a:xfrm>
            <a:off x="441325" y="2014538"/>
            <a:ext cx="733425" cy="3705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3600" b="1" dirty="0">
                <a:solidFill>
                  <a:srgbClr val="F20202"/>
                </a:solidFill>
                <a:latin typeface="Tahoma" panose="020B0604030504040204" pitchFamily="34" charset="0"/>
              </a:rPr>
              <a:t>赵无极的抽象艺</a:t>
            </a:r>
            <a:r>
              <a:rPr lang="zh-CN" altLang="en-US" sz="3600" dirty="0">
                <a:solidFill>
                  <a:srgbClr val="F20202"/>
                </a:solidFill>
                <a:latin typeface="Tahoma" panose="020B0604030504040204" pitchFamily="34" charset="0"/>
              </a:rPr>
              <a:t>术</a:t>
            </a:r>
            <a:endParaRPr lang="zh-CN" altLang="en-US" sz="3600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29699" name="Text Box 5"/>
          <p:cNvSpPr txBox="1"/>
          <p:nvPr/>
        </p:nvSpPr>
        <p:spPr>
          <a:xfrm>
            <a:off x="1258888" y="500063"/>
            <a:ext cx="72009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     </a:t>
            </a:r>
            <a:r>
              <a:rPr lang="zh-CN" altLang="en-US" dirty="0">
                <a:latin typeface="Tahoma" panose="020B0604030504040204" pitchFamily="34" charset="0"/>
              </a:rPr>
              <a:t>赵无极的作品融合了中西艺术的特长而形成自己的风格，他将西方的抽象艺术和风景画相结合，创造出一种具有中国水墨画意味的抽象艺术形式。 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pic>
        <p:nvPicPr>
          <p:cNvPr id="29700" name="Picture 6" descr="001ec949ffa00cf6bb8c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2276475"/>
            <a:ext cx="2790825" cy="357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7" descr="5983a18b45c60624596ac&amp;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133600"/>
            <a:ext cx="4038600" cy="168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8" descr="5983a18b06fa33c5eb5bc&amp;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4005263"/>
            <a:ext cx="2006600" cy="221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9" descr="5983a18b45c605e0553c8&amp;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3213100"/>
            <a:ext cx="2173288" cy="3455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188703-120619225551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3068638"/>
            <a:ext cx="3744912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201110180216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49275"/>
            <a:ext cx="1944688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u=1275555411,3329678476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692150"/>
            <a:ext cx="2592387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053"/>
          <p:cNvPicPr>
            <a:picLocks noChangeAspect="1"/>
          </p:cNvPicPr>
          <p:nvPr/>
        </p:nvPicPr>
        <p:blipFill>
          <a:blip r:embed="rId4">
            <a:lum bright="12000" contrast="48000"/>
          </a:blip>
          <a:stretch>
            <a:fillRect/>
          </a:stretch>
        </p:blipFill>
        <p:spPr>
          <a:xfrm>
            <a:off x="6227763" y="2781300"/>
            <a:ext cx="223202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pollo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88" y="549275"/>
            <a:ext cx="2212975" cy="196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727" name="表格 30726"/>
          <p:cNvGraphicFramePr/>
          <p:nvPr/>
        </p:nvGraphicFramePr>
        <p:xfrm>
          <a:off x="1979613" y="5013325"/>
          <a:ext cx="6642100" cy="1484313"/>
        </p:xfrm>
        <a:graphic>
          <a:graphicData uri="http://schemas.openxmlformats.org/drawingml/2006/table">
            <a:tbl>
              <a:tblPr/>
              <a:tblGrid>
                <a:gridCol w="1368425"/>
                <a:gridCol w="1295400"/>
                <a:gridCol w="1374775"/>
                <a:gridCol w="1341438"/>
                <a:gridCol w="1262062"/>
              </a:tblGrid>
              <a:tr h="966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hlinkClick r:id="rId6" action="ppaction://hlinksldjump"/>
                        </a:rPr>
                        <a:t>形式与色彩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hlinkClick r:id="rId7" action="ppaction://hlinksldjump"/>
                        </a:rPr>
                        <a:t>构图与笔触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hlinkClick r:id="rId8" action="ppaction://hlinksldjump"/>
                        </a:rPr>
                        <a:t>材料与机理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hlinkClick r:id="rId9" action="ppaction://hlinksldjump"/>
                        </a:rPr>
                        <a:t>空间与透视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hlinkClick r:id="rId10" action="ppaction://hlinksldjump"/>
                        </a:rPr>
                        <a:t>光影与运动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</a:rPr>
                        <a:t>3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</a:rPr>
                        <a:t>1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</a:rPr>
                        <a:t>4</a:t>
                      </a:r>
                      <a:endParaRPr lang="en-US" altLang="zh-CN" sz="2800" dirty="0">
                        <a:solidFill>
                          <a:schemeClr val="bg1"/>
                        </a:solidFill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7" name="Text Box 27"/>
          <p:cNvSpPr txBox="1"/>
          <p:nvPr/>
        </p:nvSpPr>
        <p:spPr>
          <a:xfrm>
            <a:off x="1331913" y="620713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1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0748" name="Text Box 28"/>
          <p:cNvSpPr txBox="1"/>
          <p:nvPr/>
        </p:nvSpPr>
        <p:spPr>
          <a:xfrm>
            <a:off x="7308850" y="0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3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0749" name="Text Box 29"/>
          <p:cNvSpPr txBox="1"/>
          <p:nvPr/>
        </p:nvSpPr>
        <p:spPr>
          <a:xfrm>
            <a:off x="1908175" y="3068638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4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0750" name="Text Box 30"/>
          <p:cNvSpPr txBox="1"/>
          <p:nvPr/>
        </p:nvSpPr>
        <p:spPr>
          <a:xfrm>
            <a:off x="8532813" y="2924175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5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0751" name="Text Box 31"/>
          <p:cNvSpPr txBox="1"/>
          <p:nvPr/>
        </p:nvSpPr>
        <p:spPr>
          <a:xfrm>
            <a:off x="4500563" y="188913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2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0752" name="Text Box 32"/>
          <p:cNvSpPr txBox="1"/>
          <p:nvPr/>
        </p:nvSpPr>
        <p:spPr>
          <a:xfrm>
            <a:off x="7000875" y="602138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30753" name="Text Box 33"/>
          <p:cNvSpPr txBox="1"/>
          <p:nvPr/>
        </p:nvSpPr>
        <p:spPr>
          <a:xfrm>
            <a:off x="601663" y="2349500"/>
            <a:ext cx="611187" cy="36004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2800" b="1" dirty="0">
                <a:solidFill>
                  <a:srgbClr val="F20202"/>
                </a:solidFill>
                <a:latin typeface="Tahoma" panose="020B0604030504040204" pitchFamily="34" charset="0"/>
              </a:rPr>
              <a:t>抽象艺术特殊的艺术美</a:t>
            </a:r>
            <a:endParaRPr lang="zh-CN" altLang="en-US" sz="2800" b="1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397346" name="Text Box 34"/>
          <p:cNvSpPr txBox="1"/>
          <p:nvPr/>
        </p:nvSpPr>
        <p:spPr>
          <a:xfrm>
            <a:off x="2463800" y="5961063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5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97347" name="Text Box 35"/>
          <p:cNvSpPr txBox="1"/>
          <p:nvPr/>
        </p:nvSpPr>
        <p:spPr>
          <a:xfrm>
            <a:off x="4984750" y="5961063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2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97348" name="Text Box 36"/>
          <p:cNvSpPr txBox="1"/>
          <p:nvPr/>
        </p:nvSpPr>
        <p:spPr>
          <a:xfrm>
            <a:off x="6424613" y="5961063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1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97349" name="Text Box 37"/>
          <p:cNvSpPr txBox="1"/>
          <p:nvPr/>
        </p:nvSpPr>
        <p:spPr>
          <a:xfrm>
            <a:off x="3779838" y="5949950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3</a:t>
            </a:r>
            <a:endParaRPr lang="en-US" altLang="zh-CN" dirty="0">
              <a:latin typeface="Tahoma" panose="020B0604030504040204" pitchFamily="34" charset="0"/>
            </a:endParaRPr>
          </a:p>
        </p:txBody>
      </p:sp>
      <p:sp>
        <p:nvSpPr>
          <p:cNvPr id="397350" name="Text Box 38"/>
          <p:cNvSpPr txBox="1"/>
          <p:nvPr/>
        </p:nvSpPr>
        <p:spPr>
          <a:xfrm>
            <a:off x="7812088" y="5949950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4</a:t>
            </a:r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734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73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73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73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735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5"/>
          <p:cNvSpPr txBox="1"/>
          <p:nvPr/>
        </p:nvSpPr>
        <p:spPr>
          <a:xfrm>
            <a:off x="1455738" y="22764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2052" name="Rectangle 8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5400" b="1" dirty="0"/>
              <a:t>       </a:t>
            </a:r>
            <a:r>
              <a:rPr lang="zh-CN" altLang="en-US" sz="5400" b="1" dirty="0"/>
              <a:t>体      验</a:t>
            </a:r>
            <a:endParaRPr lang="zh-CN" altLang="en-US" sz="5400" b="1" dirty="0"/>
          </a:p>
        </p:txBody>
      </p:sp>
      <p:sp>
        <p:nvSpPr>
          <p:cNvPr id="2053" name="Text Box 9"/>
          <p:cNvSpPr txBox="1"/>
          <p:nvPr/>
        </p:nvSpPr>
        <p:spPr>
          <a:xfrm>
            <a:off x="1071563" y="2286000"/>
            <a:ext cx="7194550" cy="3379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Tahoma" panose="020B0604030504040204" pitchFamily="34" charset="0"/>
              </a:rPr>
              <a:t>当你听到贝多芬</a:t>
            </a:r>
            <a:r>
              <a:rPr lang="en-US" altLang="zh-CN" sz="3200" dirty="0">
                <a:latin typeface="Tahoma" panose="020B0604030504040204" pitchFamily="34" charset="0"/>
              </a:rPr>
              <a:t>《</a:t>
            </a:r>
            <a:r>
              <a:rPr lang="zh-CN" altLang="en-US" sz="3200" dirty="0">
                <a:latin typeface="Tahoma" panose="020B0604030504040204" pitchFamily="34" charset="0"/>
              </a:rPr>
              <a:t>命运交响曲</a:t>
            </a:r>
            <a:r>
              <a:rPr lang="en-US" altLang="zh-CN" sz="3200" dirty="0">
                <a:latin typeface="Tahoma" panose="020B0604030504040204" pitchFamily="34" charset="0"/>
              </a:rPr>
              <a:t>》</a:t>
            </a:r>
            <a:r>
              <a:rPr lang="zh-CN" altLang="en-US" sz="3200" dirty="0">
                <a:latin typeface="Tahoma" panose="020B0604030504040204" pitchFamily="34" charset="0"/>
              </a:rPr>
              <a:t>的时候，你能用哪种抽象艺术的形式把您的感受表现出来吗？</a:t>
            </a:r>
            <a:endParaRPr lang="zh-CN" altLang="en-US" sz="3200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①大家能否把听到的音乐组织成画面？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②播放音乐，体会音乐中跳动的元素及激动的情绪，</a:t>
            </a:r>
            <a:r>
              <a:rPr lang="zh-CN" altLang="en-US" dirty="0">
                <a:latin typeface="Times New Roman" panose="02020603050405020304" pitchFamily="18" charset="0"/>
              </a:rPr>
              <a:t>“</a:t>
            </a:r>
            <a:r>
              <a:rPr lang="zh-CN" altLang="en-US" dirty="0">
                <a:latin typeface="Tahoma" panose="020B0604030504040204" pitchFamily="34" charset="0"/>
              </a:rPr>
              <a:t>你会用怎样的画面去表达这跳动的元素及激动的情绪？</a:t>
            </a:r>
            <a:r>
              <a:rPr lang="zh-CN" altLang="en-US" dirty="0">
                <a:latin typeface="Times New Roman" panose="02020603050405020304" pitchFamily="18" charset="0"/>
              </a:rPr>
              <a:t>”</a:t>
            </a:r>
            <a:r>
              <a:rPr lang="zh-CN" altLang="en-US" dirty="0">
                <a:latin typeface="Tahoma" panose="020B0604030504040204" pitchFamily="34" charset="0"/>
              </a:rPr>
              <a:t>。 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③描述你想描绘的画面。</a:t>
            </a:r>
            <a:endParaRPr lang="zh-CN" altLang="en-US" dirty="0">
              <a:latin typeface="Tahoma" panose="020B0604030504040204" pitchFamily="34" charset="0"/>
            </a:endParaRPr>
          </a:p>
        </p:txBody>
      </p:sp>
      <p:pic>
        <p:nvPicPr>
          <p:cNvPr id="8" name="Various Artists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43875" y="61436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50" name="" r:id="rId4" imgW="1438275" imgH="447675"/>
        </mc:Choice>
        <mc:Fallback>
          <p:control name="" r:id="rId4" imgW="1438275" imgH="447675">
            <p:pic>
              <p:nvPicPr>
                <p:cNvPr id="0" name="Host Control  204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45250" y="6021388"/>
                  <a:ext cx="1438275" cy="4476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u=193909065,343925141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4076700"/>
            <a:ext cx="31432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5" descr="u=1093562258,3538442485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052513"/>
            <a:ext cx="23622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6" descr="u=2735809197,526852481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765175"/>
            <a:ext cx="2232025" cy="1516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7" descr="u=3254987360,1122735548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1989138"/>
            <a:ext cx="140970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8" descr="u=4079845863,1196392172&amp;fm=21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38" y="3644900"/>
            <a:ext cx="1438275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Text Box 9"/>
          <p:cNvSpPr txBox="1"/>
          <p:nvPr/>
        </p:nvSpPr>
        <p:spPr>
          <a:xfrm>
            <a:off x="2824163" y="633413"/>
            <a:ext cx="350837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20202"/>
                </a:solidFill>
                <a:latin typeface="Tahoma" panose="020B0604030504040204" pitchFamily="34" charset="0"/>
              </a:rPr>
              <a:t>1</a:t>
            </a:r>
            <a:endParaRPr lang="en-US" altLang="zh-CN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31752" name="Text Box 10"/>
          <p:cNvSpPr txBox="1"/>
          <p:nvPr/>
        </p:nvSpPr>
        <p:spPr>
          <a:xfrm>
            <a:off x="5632450" y="417513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20202"/>
                </a:solidFill>
                <a:latin typeface="Tahoma" panose="020B0604030504040204" pitchFamily="34" charset="0"/>
              </a:rPr>
              <a:t>2</a:t>
            </a:r>
            <a:endParaRPr lang="en-US" altLang="zh-CN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31753" name="Text Box 11"/>
          <p:cNvSpPr txBox="1"/>
          <p:nvPr/>
        </p:nvSpPr>
        <p:spPr>
          <a:xfrm>
            <a:off x="6784975" y="1641475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20202"/>
                </a:solidFill>
                <a:latin typeface="Tahoma" panose="020B0604030504040204" pitchFamily="34" charset="0"/>
              </a:rPr>
              <a:t>3</a:t>
            </a:r>
            <a:endParaRPr lang="en-US" altLang="zh-CN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31754" name="Text Box 12"/>
          <p:cNvSpPr txBox="1"/>
          <p:nvPr/>
        </p:nvSpPr>
        <p:spPr>
          <a:xfrm>
            <a:off x="3184525" y="3441700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20202"/>
                </a:solidFill>
                <a:latin typeface="Tahoma" panose="020B0604030504040204" pitchFamily="34" charset="0"/>
              </a:rPr>
              <a:t>4</a:t>
            </a:r>
            <a:endParaRPr lang="en-US" altLang="zh-CN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  <p:sp>
        <p:nvSpPr>
          <p:cNvPr id="31755" name="Text Box 13"/>
          <p:cNvSpPr txBox="1"/>
          <p:nvPr/>
        </p:nvSpPr>
        <p:spPr>
          <a:xfrm>
            <a:off x="5632450" y="3873500"/>
            <a:ext cx="3508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20202"/>
                </a:solidFill>
                <a:latin typeface="Tahoma" panose="020B0604030504040204" pitchFamily="34" charset="0"/>
              </a:rPr>
              <a:t>5</a:t>
            </a:r>
            <a:endParaRPr lang="en-US" altLang="zh-CN" dirty="0">
              <a:solidFill>
                <a:srgbClr val="F2020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>
                <a:solidFill>
                  <a:schemeClr val="folHlink"/>
                </a:solidFill>
                <a:ea typeface="隶书" pitchFamily="49" charset="-122"/>
              </a:rPr>
              <a:t>具象艺术和抽象艺术的区别</a:t>
            </a:r>
            <a:endParaRPr lang="zh-CN" altLang="en-US" dirty="0">
              <a:solidFill>
                <a:schemeClr val="folHlink"/>
              </a:solidFill>
              <a:ea typeface="隶书" pitchFamily="49" charset="-122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1311275" y="2060575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Tahoma" panose="020B0604030504040204" pitchFamily="34" charset="0"/>
            </a:endParaRPr>
          </a:p>
        </p:txBody>
      </p:sp>
      <p:graphicFrame>
        <p:nvGraphicFramePr>
          <p:cNvPr id="357412" name="Group 36"/>
          <p:cNvGraphicFramePr>
            <a:graphicFrameLocks noGrp="1"/>
          </p:cNvGraphicFramePr>
          <p:nvPr>
            <p:ph idx="1"/>
          </p:nvPr>
        </p:nvGraphicFramePr>
        <p:xfrm>
          <a:off x="1187450" y="2420938"/>
          <a:ext cx="7061200" cy="3392488"/>
        </p:xfrm>
        <a:graphic>
          <a:graphicData uri="http://schemas.openxmlformats.org/drawingml/2006/table">
            <a:tbl>
              <a:tblPr/>
              <a:tblGrid>
                <a:gridCol w="2884488"/>
                <a:gridCol w="4176712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具象形式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抽象形式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内容具体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没有具体的客观内容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再现客观形象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表现主观情感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刻划真实美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</a:rPr>
                        <a:t>反映形式美（线条、形体、色彩） </a:t>
                      </a: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5400" b="1" dirty="0">
                <a:solidFill>
                  <a:srgbClr val="F20202"/>
                </a:solidFill>
                <a:latin typeface="隶书" pitchFamily="49" charset="-122"/>
                <a:ea typeface="隶书" pitchFamily="49" charset="-122"/>
              </a:rPr>
              <a:t>小    结</a:t>
            </a:r>
            <a:endParaRPr lang="zh-CN" altLang="en-US" sz="5400" b="1" dirty="0">
              <a:solidFill>
                <a:srgbClr val="F2020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0387" name="Rectangle 3"/>
          <p:cNvSpPr>
            <a:spLocks noGrp="1"/>
          </p:cNvSpPr>
          <p:nvPr>
            <p:ph type="subTitle" idx="4294967295"/>
          </p:nvPr>
        </p:nvSpPr>
        <p:spPr>
          <a:xfrm>
            <a:off x="611188" y="2924175"/>
            <a:ext cx="7705725" cy="257016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/>
            </a:lvl5pPr>
          </a:lstStyle>
          <a:p>
            <a:pPr lvl="0" eaLnBrk="1" hangingPunct="1"/>
            <a:r>
              <a:rPr lang="en-US" altLang="zh-CN" b="1" dirty="0"/>
              <a:t>     </a:t>
            </a:r>
            <a:endParaRPr lang="en-US" altLang="zh-CN" b="1" dirty="0"/>
          </a:p>
        </p:txBody>
      </p:sp>
      <p:sp>
        <p:nvSpPr>
          <p:cNvPr id="32772" name="Rectangle 4"/>
          <p:cNvSpPr/>
          <p:nvPr/>
        </p:nvSpPr>
        <p:spPr>
          <a:xfrm>
            <a:off x="785813" y="2000250"/>
            <a:ext cx="5688012" cy="62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4400" b="1" dirty="0">
                <a:solidFill>
                  <a:schemeClr val="folHlink"/>
                </a:solidFill>
                <a:latin typeface="Tahoma" panose="020B0604030504040204" pitchFamily="34" charset="0"/>
              </a:rPr>
              <a:t>抽象艺术的概述</a:t>
            </a:r>
            <a:endParaRPr lang="zh-CN" altLang="en-US" sz="4400" b="1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400390" name="Text Box 6"/>
          <p:cNvSpPr txBox="1"/>
          <p:nvPr/>
        </p:nvSpPr>
        <p:spPr>
          <a:xfrm>
            <a:off x="684213" y="2852738"/>
            <a:ext cx="7632700" cy="2528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Tahoma" panose="020B0604030504040204" pitchFamily="34" charset="0"/>
              </a:rPr>
              <a:t>抽象艺术所使用的语言是非现实的，是艺术本体语言的纯粹表达，其中包括点、线、面和色</a:t>
            </a:r>
            <a:endParaRPr lang="zh-CN" altLang="en-US" sz="3200" b="1" dirty="0">
              <a:latin typeface="Tahoma" panose="020B0604030504040204" pitchFamily="34" charset="0"/>
            </a:endParaRPr>
          </a:p>
          <a:p>
            <a:endParaRPr lang="zh-CN" altLang="en-US" sz="3200" b="1" dirty="0">
              <a:latin typeface="Tahoma" panose="020B0604030504040204" pitchFamily="34" charset="0"/>
            </a:endParaRPr>
          </a:p>
          <a:p>
            <a:endParaRPr lang="en-US" altLang="zh-CN" sz="3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0390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dirty="0"/>
              <a:t>抽象主义绘画的特点</a:t>
            </a:r>
            <a:r>
              <a:rPr lang="en-US" altLang="zh-CN" dirty="0"/>
              <a:t>:</a:t>
            </a:r>
            <a:endParaRPr lang="en-US" altLang="zh-CN" dirty="0"/>
          </a:p>
        </p:txBody>
      </p:sp>
      <p:sp>
        <p:nvSpPr>
          <p:cNvPr id="403459" name="Rectangle 3"/>
          <p:cNvSpPr>
            <a:spLocks noGrp="1"/>
          </p:cNvSpPr>
          <p:nvPr>
            <p:ph idx="1"/>
          </p:nvPr>
        </p:nvSpPr>
        <p:spPr>
          <a:xfrm>
            <a:off x="755650" y="1916113"/>
            <a:ext cx="77724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dirty="0"/>
              <a:t>1</a:t>
            </a:r>
            <a:r>
              <a:rPr lang="zh-CN" altLang="en-US" dirty="0"/>
              <a:t>是由形（点、线、面）和色两项单纯的元素组成，通过安排、组合形成强大的视觉张力，传达情感。</a:t>
            </a:r>
            <a:endParaRPr lang="zh-CN" altLang="en-US" dirty="0"/>
          </a:p>
          <a:p>
            <a:pPr eaLnBrk="1" hangingPunct="1">
              <a:buNone/>
            </a:pPr>
            <a:r>
              <a:rPr lang="en-US" altLang="zh-CN" dirty="0"/>
              <a:t>2</a:t>
            </a:r>
            <a:r>
              <a:rPr lang="zh-CN" altLang="en-US" dirty="0"/>
              <a:t>、不须通过其它说明性、文学性、象征性来再现现实世界的事物！</a:t>
            </a:r>
            <a:endParaRPr lang="zh-CN" altLang="en-US" dirty="0"/>
          </a:p>
          <a:p>
            <a:pPr eaLnBrk="1" hangingPunct="1">
              <a:buNone/>
            </a:pPr>
            <a:r>
              <a:rPr lang="en-US" altLang="zh-CN" dirty="0"/>
              <a:t>3</a:t>
            </a:r>
            <a:r>
              <a:rPr lang="zh-CN" altLang="en-US" dirty="0"/>
              <a:t>、彻底摆脱传统，强调艺术是作画的行为或过程而非结果。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charRg st="46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charRg st="46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>
                <a:solidFill>
                  <a:srgbClr val="F20202"/>
                </a:solidFill>
              </a:rPr>
              <a:t>思考：谁都能创作抽象艺术吗？</a:t>
            </a:r>
            <a:endParaRPr lang="zh-CN" altLang="en-US" sz="4000" b="1" dirty="0">
              <a:solidFill>
                <a:srgbClr val="F20202"/>
              </a:solidFill>
            </a:endParaRPr>
          </a:p>
        </p:txBody>
      </p:sp>
      <p:sp>
        <p:nvSpPr>
          <p:cNvPr id="34819" name="Text Box 4"/>
          <p:cNvSpPr txBox="1"/>
          <p:nvPr/>
        </p:nvSpPr>
        <p:spPr>
          <a:xfrm>
            <a:off x="900113" y="2133600"/>
            <a:ext cx="18415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zh-CN" sz="4000" b="1" dirty="0">
              <a:solidFill>
                <a:srgbClr val="F20202"/>
              </a:solidFill>
              <a:latin typeface="Tahoma" panose="020B0604030504040204" pitchFamily="34" charset="0"/>
            </a:endParaRPr>
          </a:p>
          <a:p>
            <a:endParaRPr lang="en-US" altLang="zh-CN" b="1" dirty="0">
              <a:latin typeface="Tahoma" panose="020B0604030504040204" pitchFamily="34" charset="0"/>
            </a:endParaRPr>
          </a:p>
        </p:txBody>
      </p:sp>
      <p:sp>
        <p:nvSpPr>
          <p:cNvPr id="241669" name="Text Box 5"/>
          <p:cNvSpPr txBox="1"/>
          <p:nvPr/>
        </p:nvSpPr>
        <p:spPr>
          <a:xfrm>
            <a:off x="755650" y="2205038"/>
            <a:ext cx="7272338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Tahoma" panose="020B0604030504040204" pitchFamily="34" charset="0"/>
              </a:rPr>
              <a:t>回答：</a:t>
            </a:r>
            <a:r>
              <a:rPr lang="zh-CN" altLang="en-US" dirty="0">
                <a:solidFill>
                  <a:srgbClr val="F20202"/>
                </a:solidFill>
                <a:latin typeface="Tahoma" panose="020B0604030504040204" pitchFamily="34" charset="0"/>
              </a:rPr>
              <a:t>既能又不能</a:t>
            </a:r>
            <a:r>
              <a:rPr lang="zh-CN" altLang="en-US" dirty="0">
                <a:latin typeface="Tahoma" panose="020B0604030504040204" pitchFamily="34" charset="0"/>
              </a:rPr>
              <a:t>。我们说能，是因为我们每一个人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都有对世界独立的感觉和意识，都有表达自己情感和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观念的欲望。说不能，是因为抽象艺术具有自己独立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的组织规范和语言方式，而不是任意的涂抹。所以，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就要求我们要不断地学习，通过学习，我们不仅可以</a:t>
            </a:r>
            <a:endParaRPr lang="zh-CN" altLang="en-US" dirty="0">
              <a:latin typeface="Tahoma" panose="020B0604030504040204" pitchFamily="34" charset="0"/>
            </a:endParaRPr>
          </a:p>
          <a:p>
            <a:r>
              <a:rPr lang="zh-CN" altLang="en-US" dirty="0">
                <a:latin typeface="Tahoma" panose="020B0604030504040204" pitchFamily="34" charset="0"/>
              </a:rPr>
              <a:t>了解抽象艺术，而且还能创作出自己的抽象艺术作品。</a:t>
            </a:r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16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1669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4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1669">
                                            <p:txEl>
                                              <p:charRg st="4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72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1669">
                                            <p:txEl>
                                              <p:charRg st="72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9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1669">
                                            <p:txEl>
                                              <p:charRg st="96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12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1669">
                                            <p:txEl>
                                              <p:charRg st="120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669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1669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4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1669">
                                            <p:txEl>
                                              <p:charRg st="4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72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1669">
                                            <p:txEl>
                                              <p:charRg st="72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9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1669">
                                            <p:txEl>
                                              <p:charRg st="96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charRg st="120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1669">
                                            <p:txEl>
                                              <p:charRg st="120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800" dirty="0">
                <a:latin typeface="隶书" pitchFamily="49" charset="-122"/>
                <a:ea typeface="隶书" pitchFamily="49" charset="-122"/>
              </a:rPr>
              <a:t>课 后 拓 展</a:t>
            </a:r>
            <a:endParaRPr lang="zh-CN" altLang="en-US" sz="48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843" name="Text Box 5"/>
          <p:cNvSpPr txBox="1"/>
          <p:nvPr/>
        </p:nvSpPr>
        <p:spPr>
          <a:xfrm>
            <a:off x="323850" y="2781300"/>
            <a:ext cx="9072563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Tahoma" panose="020B0604030504040204" pitchFamily="34" charset="0"/>
              </a:rPr>
              <a:t>    </a:t>
            </a:r>
            <a:r>
              <a:rPr lang="zh-CN" altLang="en-US" sz="3600" b="1" dirty="0">
                <a:latin typeface="Tahoma" panose="020B0604030504040204" pitchFamily="34" charset="0"/>
              </a:rPr>
              <a:t>请同学们课后留意大自然和我们生活中</a:t>
            </a:r>
            <a:endParaRPr lang="zh-CN" altLang="en-US" sz="3600" b="1" dirty="0">
              <a:latin typeface="Tahoma" panose="020B0604030504040204" pitchFamily="34" charset="0"/>
            </a:endParaRPr>
          </a:p>
          <a:p>
            <a:endParaRPr lang="zh-CN" altLang="en-US" sz="3600" b="1" dirty="0">
              <a:latin typeface="Tahoma" panose="020B0604030504040204" pitchFamily="34" charset="0"/>
            </a:endParaRPr>
          </a:p>
          <a:p>
            <a:r>
              <a:rPr lang="zh-CN" altLang="en-US" sz="3600" b="1" dirty="0">
                <a:latin typeface="Tahoma" panose="020B0604030504040204" pitchFamily="34" charset="0"/>
              </a:rPr>
              <a:t>的抽象元素（如线条，图形，颜色）。</a:t>
            </a:r>
            <a:endParaRPr lang="zh-CN" altLang="en-US" sz="3600" b="1" dirty="0">
              <a:latin typeface="Tahoma" panose="020B0604030504040204" pitchFamily="34" charset="0"/>
            </a:endParaRPr>
          </a:p>
          <a:p>
            <a:endParaRPr lang="en-US" altLang="zh-CN" sz="3600" b="1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生活中的抽象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6867" name="Text Box 3"/>
          <p:cNvSpPr txBox="1"/>
          <p:nvPr/>
        </p:nvSpPr>
        <p:spPr>
          <a:xfrm>
            <a:off x="7162800" y="5584825"/>
            <a:ext cx="13446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电路板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8" name="Picture 4" descr="B-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381000"/>
            <a:ext cx="4367213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6934200" y="5737225"/>
            <a:ext cx="20589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干裂的土地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B-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04800"/>
            <a:ext cx="4492625" cy="624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8915" name="Text Box 3"/>
          <p:cNvSpPr txBox="1"/>
          <p:nvPr/>
        </p:nvSpPr>
        <p:spPr>
          <a:xfrm>
            <a:off x="4343400" y="6118225"/>
            <a:ext cx="14335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大理 石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6" name="Picture 4" descr="SC_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838200"/>
            <a:ext cx="6629400" cy="4972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9939" name="Text Box 3"/>
          <p:cNvSpPr txBox="1"/>
          <p:nvPr/>
        </p:nvSpPr>
        <p:spPr>
          <a:xfrm>
            <a:off x="4419600" y="60420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闪电 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0" name="Picture 4" descr="SD_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990600"/>
            <a:ext cx="70866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pic>
        <p:nvPicPr>
          <p:cNvPr id="40963" name="Picture 3" descr="A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225" y="381000"/>
            <a:ext cx="4421188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 Box 4"/>
          <p:cNvSpPr txBox="1"/>
          <p:nvPr/>
        </p:nvSpPr>
        <p:spPr>
          <a:xfrm>
            <a:off x="7239000" y="56610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水 面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1987" name="Text Box 3"/>
          <p:cNvSpPr txBox="1"/>
          <p:nvPr/>
        </p:nvSpPr>
        <p:spPr>
          <a:xfrm>
            <a:off x="7162800" y="55848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水 面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88" name="Picture 4" descr="B-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04800"/>
            <a:ext cx="4529138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250825" y="1628775"/>
            <a:ext cx="120491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美术作品可以什么都不像吗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3708400" y="3352800"/>
            <a:ext cx="5256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i="1" dirty="0">
                <a:solidFill>
                  <a:srgbClr val="FFE265"/>
                </a:solidFill>
                <a:latin typeface="Times New Roman" panose="02020603050405020304" pitchFamily="18" charset="0"/>
              </a:rPr>
              <a:t>——</a:t>
            </a:r>
            <a:r>
              <a:rPr lang="zh-CN" altLang="en-US" sz="4000" b="1" i="1" dirty="0">
                <a:solidFill>
                  <a:srgbClr val="FFE265"/>
                </a:solidFill>
                <a:latin typeface="Times New Roman" panose="02020603050405020304" pitchFamily="18" charset="0"/>
              </a:rPr>
              <a:t>走进抽象艺术</a:t>
            </a:r>
            <a:endParaRPr lang="zh-CN" altLang="en-US" sz="4000" b="1" i="1" dirty="0">
              <a:solidFill>
                <a:srgbClr val="FFE26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6" name="Picture 13" descr="GL014"/>
          <p:cNvPicPr>
            <a:picLocks noChangeAspect="1"/>
          </p:cNvPicPr>
          <p:nvPr/>
        </p:nvPicPr>
        <p:blipFill>
          <a:blip r:embed="rId1">
            <a:lum bright="42001"/>
          </a:blip>
          <a:stretch>
            <a:fillRect/>
          </a:stretch>
        </p:blipFill>
        <p:spPr>
          <a:xfrm>
            <a:off x="-1079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14"/>
          <p:cNvSpPr txBox="1"/>
          <p:nvPr/>
        </p:nvSpPr>
        <p:spPr>
          <a:xfrm>
            <a:off x="250825" y="1916113"/>
            <a:ext cx="9070975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050507"/>
                </a:solidFill>
                <a:latin typeface="Tahoma" panose="020B0604030504040204" pitchFamily="34" charset="0"/>
                <a:ea typeface="华文行楷" pitchFamily="2" charset="-122"/>
              </a:rPr>
              <a:t>美术作品可以什么都不像吗？</a:t>
            </a:r>
            <a:endParaRPr lang="zh-CN" altLang="en-US" sz="4800" b="1" dirty="0">
              <a:solidFill>
                <a:srgbClr val="050507"/>
              </a:solidFill>
              <a:latin typeface="Tahoma" panose="020B0604030504040204" pitchFamily="34" charset="0"/>
              <a:ea typeface="华文行楷" pitchFamily="2" charset="-122"/>
            </a:endParaRPr>
          </a:p>
          <a:p>
            <a:r>
              <a:rPr lang="zh-CN" altLang="en-US" sz="4800" b="1" dirty="0">
                <a:solidFill>
                  <a:srgbClr val="050507"/>
                </a:solidFill>
                <a:latin typeface="Tahoma" panose="020B0604030504040204" pitchFamily="34" charset="0"/>
                <a:ea typeface="隶书" pitchFamily="49" charset="-122"/>
              </a:rPr>
              <a:t> </a:t>
            </a:r>
            <a:endParaRPr lang="zh-CN" altLang="en-US" sz="4800" b="1" dirty="0">
              <a:solidFill>
                <a:srgbClr val="050507"/>
              </a:solidFill>
              <a:latin typeface="Tahoma" panose="020B0604030504040204" pitchFamily="34" charset="0"/>
              <a:ea typeface="隶书" pitchFamily="49" charset="-122"/>
            </a:endParaRPr>
          </a:p>
          <a:p>
            <a:r>
              <a:rPr lang="zh-CN" altLang="en-US" sz="5400" b="1" dirty="0">
                <a:solidFill>
                  <a:srgbClr val="050507"/>
                </a:solidFill>
                <a:latin typeface="Tahoma" panose="020B0604030504040204" pitchFamily="34" charset="0"/>
                <a:ea typeface="隶书" pitchFamily="49" charset="-122"/>
              </a:rPr>
              <a:t>               </a:t>
            </a:r>
            <a:r>
              <a:rPr lang="en-US" altLang="zh-CN" sz="5400" b="1" dirty="0">
                <a:solidFill>
                  <a:srgbClr val="050507"/>
                </a:solidFill>
                <a:latin typeface="Times New Roman" panose="02020603050405020304" pitchFamily="18" charset="0"/>
                <a:ea typeface="隶书" pitchFamily="49" charset="-122"/>
              </a:rPr>
              <a:t>——</a:t>
            </a:r>
            <a:r>
              <a:rPr lang="zh-CN" altLang="en-US" sz="4400" b="1" dirty="0">
                <a:solidFill>
                  <a:schemeClr val="hlink"/>
                </a:solidFill>
                <a:latin typeface="Tahoma" panose="020B0604030504040204" pitchFamily="34" charset="0"/>
                <a:ea typeface="隶书" pitchFamily="49" charset="-122"/>
              </a:rPr>
              <a:t>走进抽象艺术</a:t>
            </a:r>
            <a:endParaRPr lang="zh-CN" altLang="en-US" sz="4400" b="1" dirty="0">
              <a:solidFill>
                <a:schemeClr val="hlink"/>
              </a:solidFill>
              <a:latin typeface="Tahoma" panose="020B060403050404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7162800" y="55848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水 珠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2" name="Picture 4" descr="B-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457200"/>
            <a:ext cx="4365625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4035" name="Text Box 3"/>
          <p:cNvSpPr txBox="1"/>
          <p:nvPr/>
        </p:nvSpPr>
        <p:spPr>
          <a:xfrm>
            <a:off x="7162800" y="5562600"/>
            <a:ext cx="542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云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6" name="Picture 4" descr="B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04800"/>
            <a:ext cx="4421188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生活中的抽象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5059" name="Text Box 3"/>
          <p:cNvSpPr txBox="1"/>
          <p:nvPr/>
        </p:nvSpPr>
        <p:spPr>
          <a:xfrm>
            <a:off x="7162800" y="5584825"/>
            <a:ext cx="7191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纸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0" name="Picture 4" descr="B-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81000"/>
            <a:ext cx="4367213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生活中的抽象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6083" name="Text Box 3"/>
          <p:cNvSpPr txBox="1"/>
          <p:nvPr/>
        </p:nvSpPr>
        <p:spPr>
          <a:xfrm>
            <a:off x="7162800" y="55848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玻璃 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4" name="Picture 4" descr="C-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81000"/>
            <a:ext cx="4421188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生活中的抽象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7107" name="Text Box 3"/>
          <p:cNvSpPr txBox="1"/>
          <p:nvPr/>
        </p:nvSpPr>
        <p:spPr>
          <a:xfrm>
            <a:off x="7162800" y="55848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彩带 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8" name="Picture 4" descr="C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381000"/>
            <a:ext cx="4367213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2"/>
          <p:cNvSpPr/>
          <p:nvPr/>
        </p:nvSpPr>
        <p:spPr>
          <a:xfrm>
            <a:off x="381000" y="2057400"/>
            <a:ext cx="6858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20202"/>
                </a:solidFill>
                <a:latin typeface="Times New Roman" panose="02020603050405020304" pitchFamily="18" charset="0"/>
                <a:ea typeface="隶书" pitchFamily="49" charset="-122"/>
              </a:rPr>
              <a:t>自然中的抽象</a:t>
            </a:r>
            <a:endParaRPr lang="zh-CN" altLang="en-US" b="1" dirty="0">
              <a:solidFill>
                <a:srgbClr val="F20202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48131" name="Text Box 3"/>
          <p:cNvSpPr txBox="1"/>
          <p:nvPr/>
        </p:nvSpPr>
        <p:spPr>
          <a:xfrm>
            <a:off x="7162800" y="5584825"/>
            <a:ext cx="987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050507"/>
                </a:solidFill>
                <a:latin typeface="Times New Roman" panose="02020603050405020304" pitchFamily="18" charset="0"/>
              </a:rPr>
              <a:t>沙 漠</a:t>
            </a:r>
            <a:endParaRPr lang="zh-CN" altLang="en-US" sz="2800" b="1" dirty="0">
              <a:solidFill>
                <a:srgbClr val="05050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2" name="Picture 4" descr="B-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813" y="228600"/>
            <a:ext cx="4530725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4"/>
          <p:cNvSpPr txBox="1"/>
          <p:nvPr/>
        </p:nvSpPr>
        <p:spPr>
          <a:xfrm>
            <a:off x="755650" y="2781300"/>
            <a:ext cx="83883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000" b="1" dirty="0">
                <a:solidFill>
                  <a:srgbClr val="F20202"/>
                </a:solidFill>
                <a:latin typeface="Tahoma" panose="020B0604030504040204" pitchFamily="34" charset="0"/>
                <a:ea typeface="黑体" panose="02010609060101010101" pitchFamily="2" charset="-122"/>
              </a:rPr>
              <a:t>什么是抽象艺术？</a:t>
            </a:r>
            <a:endParaRPr lang="zh-CN" altLang="en-US" sz="8000" b="1" dirty="0">
              <a:solidFill>
                <a:srgbClr val="F20202"/>
              </a:solidFill>
              <a:latin typeface="Tahoma" panose="020B060403050404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700213"/>
            <a:ext cx="4248150" cy="4465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4b4273d9b0b7c39fb7fd482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133600"/>
            <a:ext cx="4103688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6"/>
          <p:cNvSpPr txBox="1"/>
          <p:nvPr/>
        </p:nvSpPr>
        <p:spPr>
          <a:xfrm>
            <a:off x="1619250" y="496888"/>
            <a:ext cx="5899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folHlink"/>
                </a:solidFill>
                <a:latin typeface="Arial" panose="020B0604020202020204" pitchFamily="34" charset="0"/>
              </a:rPr>
              <a:t>这两幅抽象作品的形态有什么不同？</a:t>
            </a:r>
            <a:endParaRPr lang="zh-CN" altLang="en-US" sz="2800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3200" b="1" dirty="0"/>
              <a:t>一、抽象艺术的两种基本形态（冷抽象和热抽象）</a:t>
            </a:r>
            <a:endParaRPr lang="zh-CN" altLang="en-US" sz="3200" b="1" dirty="0"/>
          </a:p>
        </p:txBody>
      </p:sp>
      <p:sp>
        <p:nvSpPr>
          <p:cNvPr id="372739" name="Rectangle 3"/>
          <p:cNvSpPr>
            <a:spLocks noGrp="1"/>
          </p:cNvSpPr>
          <p:nvPr>
            <p:ph idx="1"/>
          </p:nvPr>
        </p:nvSpPr>
        <p:spPr>
          <a:xfrm>
            <a:off x="468313" y="2060575"/>
            <a:ext cx="2735262" cy="43815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en-US" sz="2400" b="1" dirty="0">
                <a:solidFill>
                  <a:schemeClr val="folHlink"/>
                </a:solidFill>
              </a:rPr>
              <a:t>热抽象</a:t>
            </a:r>
            <a:r>
              <a:rPr lang="zh-CN" altLang="en-US" sz="2400" b="1" dirty="0"/>
              <a:t>以自由的弧线为主，富有感性、神秘的浪漫感。</a:t>
            </a:r>
            <a:endParaRPr lang="zh-CN" altLang="en-US" sz="2400" b="1" dirty="0"/>
          </a:p>
          <a:p>
            <a:pPr eaLnBrk="1" hangingPunct="1">
              <a:buNone/>
            </a:pPr>
            <a:endParaRPr lang="zh-CN" altLang="en-US" sz="2400" b="1" dirty="0"/>
          </a:p>
          <a:p>
            <a:pPr eaLnBrk="1" hangingPunct="1">
              <a:buNone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</a:t>
            </a:r>
            <a:r>
              <a:rPr lang="zh-CN" altLang="en-US" sz="2400" b="1" dirty="0">
                <a:solidFill>
                  <a:schemeClr val="folHlink"/>
                </a:solidFill>
              </a:rPr>
              <a:t>冷抽象</a:t>
            </a:r>
            <a:r>
              <a:rPr lang="zh-CN" altLang="en-US" sz="2400" b="1" dirty="0"/>
              <a:t>重于理智的结构分析硬边、几何化的造型和平涂的塑造方法</a:t>
            </a:r>
            <a:endParaRPr lang="zh-CN" altLang="en-US" sz="2400" b="1" dirty="0"/>
          </a:p>
          <a:p>
            <a:pPr eaLnBrk="1" hangingPunct="1">
              <a:buNone/>
            </a:pPr>
            <a:endParaRPr lang="zh-CN" altLang="en-US" sz="2400" b="1" dirty="0"/>
          </a:p>
          <a:p>
            <a:pPr eaLnBrk="1" hangingPunct="1">
              <a:buNone/>
            </a:pPr>
            <a:endParaRPr lang="en-US" altLang="zh-CN" sz="2400" b="1" dirty="0"/>
          </a:p>
        </p:txBody>
      </p:sp>
      <p:pic>
        <p:nvPicPr>
          <p:cNvPr id="11268" name="Picture 4" descr="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4221163"/>
            <a:ext cx="2951162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4b4273d9b0b7c39fb7fd482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700213"/>
            <a:ext cx="2519362" cy="231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273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273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2739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273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273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2739">
                                            <p:txEl>
                                              <p:charRg st="2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800" b="1" dirty="0">
                <a:latin typeface="隶书" pitchFamily="49" charset="-122"/>
                <a:ea typeface="隶书" pitchFamily="49" charset="-122"/>
              </a:rPr>
              <a:t>两位代表性的抽象艺术家</a:t>
            </a:r>
            <a:endParaRPr lang="zh-CN" altLang="en-US" sz="4800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zh-CN" altLang="en-US" sz="6000" b="1" dirty="0">
                <a:solidFill>
                  <a:srgbClr val="F20202"/>
                </a:solidFill>
              </a:rPr>
              <a:t>康定斯基 </a:t>
            </a:r>
            <a:r>
              <a:rPr lang="zh-CN" altLang="en-US" sz="6000" b="1" dirty="0">
                <a:solidFill>
                  <a:srgbClr val="F20202"/>
                </a:solidFill>
                <a:latin typeface="宋体" panose="02010600030101010101" pitchFamily="2" charset="-122"/>
              </a:rPr>
              <a:t>（</a:t>
            </a:r>
            <a:r>
              <a:rPr lang="zh-CN" altLang="en-US" sz="6000" b="1" dirty="0">
                <a:solidFill>
                  <a:schemeClr val="folHlink"/>
                </a:solidFill>
              </a:rPr>
              <a:t>冷抽象）</a:t>
            </a:r>
            <a:endParaRPr lang="zh-CN" altLang="en-US" sz="6000" b="1" dirty="0">
              <a:solidFill>
                <a:schemeClr val="folHlink"/>
              </a:solidFill>
            </a:endParaRPr>
          </a:p>
          <a:p>
            <a:pPr eaLnBrk="1" hangingPunct="1"/>
            <a:endParaRPr lang="zh-CN" altLang="en-US" sz="6000" b="1" dirty="0"/>
          </a:p>
          <a:p>
            <a:pPr eaLnBrk="1" hangingPunct="1"/>
            <a:r>
              <a:rPr lang="zh-CN" altLang="en-US" sz="6000" b="1" dirty="0">
                <a:solidFill>
                  <a:srgbClr val="F20202"/>
                </a:solidFill>
                <a:latin typeface="宋体" panose="02010600030101010101" pitchFamily="2" charset="-122"/>
              </a:rPr>
              <a:t>蒙得里安 （</a:t>
            </a:r>
            <a:r>
              <a:rPr lang="zh-CN" altLang="en-US" sz="6000" b="1" dirty="0">
                <a:solidFill>
                  <a:schemeClr val="folHlink"/>
                </a:solidFill>
              </a:rPr>
              <a:t>热抽象）</a:t>
            </a:r>
            <a:endParaRPr lang="zh-CN" altLang="en-US" sz="6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800" dirty="0">
                <a:ea typeface="隶书" pitchFamily="49" charset="-122"/>
              </a:rPr>
              <a:t>康定斯基简介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3315" name="Text Box 3"/>
          <p:cNvSpPr txBox="1"/>
          <p:nvPr/>
        </p:nvSpPr>
        <p:spPr>
          <a:xfrm>
            <a:off x="4608513" y="2636838"/>
            <a:ext cx="3995737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 b="1" dirty="0">
                <a:latin typeface="Tahoma" panose="020B0604030504040204" pitchFamily="34" charset="0"/>
              </a:rPr>
              <a:t>     </a:t>
            </a:r>
            <a:r>
              <a:rPr lang="zh-CN" altLang="en-US" sz="2000" b="1" dirty="0">
                <a:latin typeface="Tahoma" panose="020B0604030504040204" pitchFamily="34" charset="0"/>
              </a:rPr>
              <a:t>瓦西里</a:t>
            </a:r>
            <a:r>
              <a:rPr lang="en-US" altLang="zh-CN" sz="2000" b="1" dirty="0">
                <a:latin typeface="Times New Roman" panose="02020603050405020304" pitchFamily="18" charset="0"/>
              </a:rPr>
              <a:t>·</a:t>
            </a:r>
            <a:r>
              <a:rPr lang="zh-CN" altLang="en-US" sz="2000" b="1" dirty="0">
                <a:latin typeface="Tahoma" panose="020B0604030504040204" pitchFamily="34" charset="0"/>
              </a:rPr>
              <a:t>康定斯基俄裔法国画家，艺术理论家。是抽象主义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的鼻祖，作品多采用</a:t>
            </a:r>
            <a:r>
              <a:rPr lang="zh-CN" altLang="en-US" sz="2000" b="1" dirty="0">
                <a:solidFill>
                  <a:srgbClr val="F20202"/>
                </a:solidFill>
                <a:latin typeface="Tahoma" panose="020B0604030504040204" pitchFamily="34" charset="0"/>
              </a:rPr>
              <a:t>印象主义</a:t>
            </a:r>
            <a:r>
              <a:rPr lang="zh-CN" altLang="en-US" sz="2000" b="1" dirty="0">
                <a:latin typeface="Tahoma" panose="020B0604030504040204" pitchFamily="34" charset="0"/>
              </a:rPr>
              <a:t>技法，又受</a:t>
            </a:r>
            <a:r>
              <a:rPr lang="zh-CN" altLang="en-US" sz="2000" b="1" dirty="0">
                <a:solidFill>
                  <a:srgbClr val="F20202"/>
                </a:solidFill>
                <a:latin typeface="Tahoma" panose="020B0604030504040204" pitchFamily="34" charset="0"/>
              </a:rPr>
              <a:t>野兽主义</a:t>
            </a:r>
            <a:r>
              <a:rPr lang="zh-CN" altLang="en-US" sz="2000" b="1" dirty="0">
                <a:latin typeface="Tahoma" panose="020B0604030504040204" pitchFamily="34" charset="0"/>
              </a:rPr>
              <a:t>影响，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代表作品有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乐曲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即兴曲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构图</a:t>
            </a:r>
            <a:r>
              <a:rPr lang="en-US" altLang="zh-CN" sz="2000" b="1" dirty="0">
                <a:latin typeface="Tahoma" panose="020B0604030504040204" pitchFamily="34" charset="0"/>
              </a:rPr>
              <a:t>2</a:t>
            </a:r>
            <a:r>
              <a:rPr lang="zh-CN" altLang="en-US" sz="2000" b="1" dirty="0">
                <a:latin typeface="Tahoma" panose="020B0604030504040204" pitchFamily="34" charset="0"/>
              </a:rPr>
              <a:t>号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等。著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有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点、线、面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论艺术的精神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关于形式主义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endParaRPr lang="en-US" altLang="zh-CN" sz="2000" b="1" dirty="0">
              <a:latin typeface="Tahoma" panose="020B0604030504040204" pitchFamily="34" charset="0"/>
            </a:endParaRPr>
          </a:p>
          <a:p>
            <a:r>
              <a:rPr lang="zh-CN" altLang="en-US" sz="2000" b="1" dirty="0">
                <a:latin typeface="Tahoma" panose="020B0604030504040204" pitchFamily="34" charset="0"/>
              </a:rPr>
              <a:t>、</a:t>
            </a:r>
            <a:r>
              <a:rPr lang="en-US" altLang="zh-CN" sz="2000" b="1" dirty="0">
                <a:latin typeface="Tahoma" panose="020B0604030504040204" pitchFamily="34" charset="0"/>
              </a:rPr>
              <a:t>《</a:t>
            </a:r>
            <a:r>
              <a:rPr lang="zh-CN" altLang="en-US" sz="2000" b="1" dirty="0">
                <a:latin typeface="Tahoma" panose="020B0604030504040204" pitchFamily="34" charset="0"/>
              </a:rPr>
              <a:t>论具体艺术</a:t>
            </a:r>
            <a:r>
              <a:rPr lang="en-US" altLang="zh-CN" sz="2000" b="1" dirty="0">
                <a:latin typeface="Tahoma" panose="020B0604030504040204" pitchFamily="34" charset="0"/>
              </a:rPr>
              <a:t>》</a:t>
            </a:r>
            <a:r>
              <a:rPr lang="zh-CN" altLang="en-US" sz="2000" b="1" dirty="0">
                <a:latin typeface="Tahoma" panose="020B0604030504040204" pitchFamily="34" charset="0"/>
              </a:rPr>
              <a:t>等，阐述抽象艺术的理论。</a:t>
            </a:r>
            <a:endParaRPr lang="zh-CN" altLang="en-US" sz="2000" b="1" dirty="0">
              <a:latin typeface="Tahoma" panose="020B0604030504040204" pitchFamily="34" charset="0"/>
            </a:endParaRPr>
          </a:p>
          <a:p>
            <a:endParaRPr lang="zh-CN" altLang="en-US" sz="2000" b="1" dirty="0">
              <a:latin typeface="Tahoma" panose="020B0604030504040204" pitchFamily="34" charset="0"/>
            </a:endParaRPr>
          </a:p>
          <a:p>
            <a:endParaRPr lang="zh-CN" altLang="en-US" sz="2000" b="1" dirty="0">
              <a:latin typeface="Tahoma" panose="020B0604030504040204" pitchFamily="34" charset="0"/>
            </a:endParaRPr>
          </a:p>
          <a:p>
            <a:endParaRPr lang="zh-CN" altLang="en-US" sz="2000" dirty="0">
              <a:latin typeface="Tahoma" panose="020B0604030504040204" pitchFamily="34" charset="0"/>
            </a:endParaRPr>
          </a:p>
          <a:p>
            <a:endParaRPr lang="zh-CN" altLang="en-US" sz="2000" dirty="0">
              <a:solidFill>
                <a:srgbClr val="F20202"/>
              </a:solidFill>
              <a:latin typeface="Tahoma" panose="020B0604030504040204" pitchFamily="34" charset="0"/>
            </a:endParaRPr>
          </a:p>
          <a:p>
            <a:endParaRPr lang="en-US" altLang="zh-CN" sz="2000" dirty="0">
              <a:latin typeface="Tahoma" panose="020B0604030504040204" pitchFamily="34" charset="0"/>
            </a:endParaRPr>
          </a:p>
        </p:txBody>
      </p:sp>
      <p:pic>
        <p:nvPicPr>
          <p:cNvPr id="13316" name="Picture 4" descr="1943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205038"/>
            <a:ext cx="3816350" cy="381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308b2e8-5423-4eb8-81b2-fc085639f82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2360</Words>
  <Application>WPS 演示</Application>
  <PresentationFormat>全屏显示(4:3)</PresentationFormat>
  <Paragraphs>296</Paragraphs>
  <Slides>45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Arial</vt:lpstr>
      <vt:lpstr>宋体</vt:lpstr>
      <vt:lpstr>Wingdings</vt:lpstr>
      <vt:lpstr>Tahoma</vt:lpstr>
      <vt:lpstr>隶书</vt:lpstr>
      <vt:lpstr>微软雅黑</vt:lpstr>
      <vt:lpstr>Times New Roman</vt:lpstr>
      <vt:lpstr>华文行楷</vt:lpstr>
      <vt:lpstr>黑体</vt:lpstr>
      <vt:lpstr>Arial Unicode MS</vt:lpstr>
      <vt:lpstr>Calibri</vt:lpstr>
      <vt:lpstr>PMingLiU</vt:lpstr>
      <vt:lpstr>Blends</vt:lpstr>
      <vt:lpstr>PowerPoint 演示文稿</vt:lpstr>
      <vt:lpstr>区别这两件作品有什么不同？</vt:lpstr>
      <vt:lpstr>具象艺术和抽象艺术的区别</vt:lpstr>
      <vt:lpstr>PowerPoint 演示文稿</vt:lpstr>
      <vt:lpstr>PowerPoint 演示文稿</vt:lpstr>
      <vt:lpstr>PowerPoint 演示文稿</vt:lpstr>
      <vt:lpstr>一、抽象艺术的两种基本形态（冷抽象和热抽象）</vt:lpstr>
      <vt:lpstr>两位代表性的抽象艺术家</vt:lpstr>
      <vt:lpstr>康定斯基简介 </vt:lpstr>
      <vt:lpstr>PowerPoint 演示文稿</vt:lpstr>
      <vt:lpstr>PowerPoint 演示文稿</vt:lpstr>
      <vt:lpstr>PowerPoint 演示文稿</vt:lpstr>
      <vt:lpstr>PowerPoint 演示文稿</vt:lpstr>
      <vt:lpstr>（1） 蒙德里安</vt:lpstr>
      <vt:lpstr>蒙德里安的生平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对后代的建筑、设计等的影响</vt:lpstr>
      <vt:lpstr>PowerPoint 演示文稿</vt:lpstr>
      <vt:lpstr>PowerPoint 演示文稿</vt:lpstr>
      <vt:lpstr>PowerPoint 演示文稿</vt:lpstr>
      <vt:lpstr>       体      验</vt:lpstr>
      <vt:lpstr>PowerPoint 演示文稿</vt:lpstr>
      <vt:lpstr>小    结</vt:lpstr>
      <vt:lpstr>抽象主义绘画的特点:</vt:lpstr>
      <vt:lpstr>思考：谁都能创作抽象艺术吗？</vt:lpstr>
      <vt:lpstr>课 后 拓 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</dc:creator>
  <cp:lastModifiedBy>Administrator</cp:lastModifiedBy>
  <cp:revision>163</cp:revision>
  <dcterms:created xsi:type="dcterms:W3CDTF">1999-12-03T12:49:00Z</dcterms:created>
  <dcterms:modified xsi:type="dcterms:W3CDTF">2023-02-14T00:48:59Z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TemplateUUID">
    <vt:lpwstr>v1.0_library_gaSSf96vAFyN2z8Aa3G/PA==</vt:lpwstr>
  </property>
  <property fmtid="{D5CDD505-2E9C-101B-9397-08002B2CF9AE}" pid="3" name="ICV">
    <vt:lpwstr>F32D8D0ABDA945C4934EBA48D6F5534E</vt:lpwstr>
  </property>
  <property fmtid="{D5CDD505-2E9C-101B-9397-08002B2CF9AE}" pid="4" name="KSOProductBuildVer">
    <vt:lpwstr>2052-11.1.0.12598</vt:lpwstr>
  </property>
</Properties>
</file>