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68" r:id="rId14"/>
    <p:sldId id="269" r:id="rId15"/>
    <p:sldId id="270" r:id="rId16"/>
    <p:sldId id="29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  <a:srgbClr val="9DBFE4"/>
    <a:srgbClr val="F5722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660"/>
  </p:normalViewPr>
  <p:slideViewPr>
    <p:cSldViewPr>
      <p:cViewPr varScale="1">
        <p:scale>
          <a:sx n="83" d="100"/>
          <a:sy n="83" d="100"/>
        </p:scale>
        <p:origin x="429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72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29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3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208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©202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E</a:t>
            </a:r>
            <a:r>
              <a:rPr spc="-5" dirty="0"/>
              <a:t>DQM</a:t>
            </a:r>
            <a:r>
              <a:rPr dirty="0"/>
              <a:t>,</a:t>
            </a:r>
            <a:r>
              <a:rPr spc="-10" dirty="0"/>
              <a:t> </a:t>
            </a:r>
            <a:r>
              <a:rPr spc="-5" dirty="0"/>
              <a:t>Counci</a:t>
            </a:r>
            <a:r>
              <a:rPr dirty="0"/>
              <a:t>l</a:t>
            </a:r>
            <a:r>
              <a:rPr spc="15" dirty="0"/>
              <a:t> </a:t>
            </a:r>
            <a:r>
              <a:rPr spc="-5" dirty="0"/>
              <a:t>o</a:t>
            </a:r>
            <a:r>
              <a:rPr dirty="0"/>
              <a:t>f E</a:t>
            </a:r>
            <a:r>
              <a:rPr spc="-5" dirty="0"/>
              <a:t>urope</a:t>
            </a:r>
            <a:r>
              <a:rPr dirty="0"/>
              <a:t>. </a:t>
            </a:r>
            <a:r>
              <a:rPr spc="-5" dirty="0"/>
              <a:t>Al</a:t>
            </a:r>
            <a:r>
              <a:rPr dirty="0"/>
              <a:t>l </a:t>
            </a:r>
            <a:r>
              <a:rPr spc="-5" dirty="0"/>
              <a:t>right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1823" y="694131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5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63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1823" y="6307874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4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76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59554" y="6364365"/>
            <a:ext cx="1383207" cy="46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D49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©202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E</a:t>
            </a:r>
            <a:r>
              <a:rPr spc="-5" dirty="0"/>
              <a:t>DQM</a:t>
            </a:r>
            <a:r>
              <a:rPr dirty="0"/>
              <a:t>,</a:t>
            </a:r>
            <a:r>
              <a:rPr spc="-10" dirty="0"/>
              <a:t> </a:t>
            </a:r>
            <a:r>
              <a:rPr spc="-5" dirty="0"/>
              <a:t>Counci</a:t>
            </a:r>
            <a:r>
              <a:rPr dirty="0"/>
              <a:t>l</a:t>
            </a:r>
            <a:r>
              <a:rPr spc="15" dirty="0"/>
              <a:t> </a:t>
            </a:r>
            <a:r>
              <a:rPr spc="-5" dirty="0"/>
              <a:t>o</a:t>
            </a:r>
            <a:r>
              <a:rPr dirty="0"/>
              <a:t>f E</a:t>
            </a:r>
            <a:r>
              <a:rPr spc="-5" dirty="0"/>
              <a:t>urope</a:t>
            </a:r>
            <a:r>
              <a:rPr dirty="0"/>
              <a:t>. </a:t>
            </a:r>
            <a:r>
              <a:rPr spc="-5" dirty="0"/>
              <a:t>Al</a:t>
            </a:r>
            <a:r>
              <a:rPr dirty="0"/>
              <a:t>l </a:t>
            </a:r>
            <a:r>
              <a:rPr spc="-5" dirty="0"/>
              <a:t>right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1823" y="694131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5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63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1823" y="6307874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4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76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59554" y="6364365"/>
            <a:ext cx="1383207" cy="46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©202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E</a:t>
            </a:r>
            <a:r>
              <a:rPr spc="-5" dirty="0"/>
              <a:t>DQM</a:t>
            </a:r>
            <a:r>
              <a:rPr dirty="0"/>
              <a:t>,</a:t>
            </a:r>
            <a:r>
              <a:rPr spc="-10" dirty="0"/>
              <a:t> </a:t>
            </a:r>
            <a:r>
              <a:rPr spc="-5" dirty="0"/>
              <a:t>Counci</a:t>
            </a:r>
            <a:r>
              <a:rPr dirty="0"/>
              <a:t>l</a:t>
            </a:r>
            <a:r>
              <a:rPr spc="15" dirty="0"/>
              <a:t> </a:t>
            </a:r>
            <a:r>
              <a:rPr spc="-5" dirty="0"/>
              <a:t>o</a:t>
            </a:r>
            <a:r>
              <a:rPr dirty="0"/>
              <a:t>f E</a:t>
            </a:r>
            <a:r>
              <a:rPr spc="-5" dirty="0"/>
              <a:t>urope</a:t>
            </a:r>
            <a:r>
              <a:rPr dirty="0"/>
              <a:t>. </a:t>
            </a:r>
            <a:r>
              <a:rPr spc="-5" dirty="0"/>
              <a:t>Al</a:t>
            </a:r>
            <a:r>
              <a:rPr dirty="0"/>
              <a:t>l </a:t>
            </a:r>
            <a:r>
              <a:rPr spc="-5" dirty="0"/>
              <a:t>right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©202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E</a:t>
            </a:r>
            <a:r>
              <a:rPr spc="-5" dirty="0"/>
              <a:t>DQM</a:t>
            </a:r>
            <a:r>
              <a:rPr dirty="0"/>
              <a:t>,</a:t>
            </a:r>
            <a:r>
              <a:rPr spc="-10" dirty="0"/>
              <a:t> </a:t>
            </a:r>
            <a:r>
              <a:rPr spc="-5" dirty="0"/>
              <a:t>Counci</a:t>
            </a:r>
            <a:r>
              <a:rPr dirty="0"/>
              <a:t>l</a:t>
            </a:r>
            <a:r>
              <a:rPr spc="15" dirty="0"/>
              <a:t> </a:t>
            </a:r>
            <a:r>
              <a:rPr spc="-5" dirty="0"/>
              <a:t>o</a:t>
            </a:r>
            <a:r>
              <a:rPr dirty="0"/>
              <a:t>f E</a:t>
            </a:r>
            <a:r>
              <a:rPr spc="-5" dirty="0"/>
              <a:t>urope</a:t>
            </a:r>
            <a:r>
              <a:rPr dirty="0"/>
              <a:t>. </a:t>
            </a:r>
            <a:r>
              <a:rPr spc="-5" dirty="0"/>
              <a:t>Al</a:t>
            </a:r>
            <a:r>
              <a:rPr dirty="0"/>
              <a:t>l </a:t>
            </a:r>
            <a:r>
              <a:rPr spc="-5" dirty="0"/>
              <a:t>right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©202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E</a:t>
            </a:r>
            <a:r>
              <a:rPr spc="-5" dirty="0"/>
              <a:t>DQM</a:t>
            </a:r>
            <a:r>
              <a:rPr dirty="0"/>
              <a:t>,</a:t>
            </a:r>
            <a:r>
              <a:rPr spc="-10" dirty="0"/>
              <a:t> </a:t>
            </a:r>
            <a:r>
              <a:rPr spc="-5" dirty="0"/>
              <a:t>Counci</a:t>
            </a:r>
            <a:r>
              <a:rPr dirty="0"/>
              <a:t>l</a:t>
            </a:r>
            <a:r>
              <a:rPr spc="15" dirty="0"/>
              <a:t> </a:t>
            </a:r>
            <a:r>
              <a:rPr spc="-5" dirty="0"/>
              <a:t>o</a:t>
            </a:r>
            <a:r>
              <a:rPr dirty="0"/>
              <a:t>f E</a:t>
            </a:r>
            <a:r>
              <a:rPr spc="-5" dirty="0"/>
              <a:t>urope</a:t>
            </a:r>
            <a:r>
              <a:rPr dirty="0"/>
              <a:t>. </a:t>
            </a:r>
            <a:r>
              <a:rPr spc="-5" dirty="0"/>
              <a:t>Al</a:t>
            </a:r>
            <a:r>
              <a:rPr dirty="0"/>
              <a:t>l </a:t>
            </a:r>
            <a:r>
              <a:rPr spc="-5" dirty="0"/>
              <a:t>right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1823" y="694131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5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63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1823" y="6307874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4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76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730" y="156570"/>
            <a:ext cx="11510538" cy="49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8852" y="1098905"/>
            <a:ext cx="10654294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D49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©202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E</a:t>
            </a:r>
            <a:r>
              <a:rPr spc="-5" dirty="0"/>
              <a:t>DQM</a:t>
            </a:r>
            <a:r>
              <a:rPr dirty="0"/>
              <a:t>,</a:t>
            </a:r>
            <a:r>
              <a:rPr spc="-10" dirty="0"/>
              <a:t> </a:t>
            </a:r>
            <a:r>
              <a:rPr spc="-5" dirty="0"/>
              <a:t>Counci</a:t>
            </a:r>
            <a:r>
              <a:rPr dirty="0"/>
              <a:t>l</a:t>
            </a:r>
            <a:r>
              <a:rPr spc="15" dirty="0"/>
              <a:t> </a:t>
            </a:r>
            <a:r>
              <a:rPr spc="-5" dirty="0"/>
              <a:t>o</a:t>
            </a:r>
            <a:r>
              <a:rPr dirty="0"/>
              <a:t>f E</a:t>
            </a:r>
            <a:r>
              <a:rPr spc="-5" dirty="0"/>
              <a:t>urope</a:t>
            </a:r>
            <a:r>
              <a:rPr dirty="0"/>
              <a:t>. </a:t>
            </a:r>
            <a:r>
              <a:rPr spc="-5" dirty="0"/>
              <a:t>Al</a:t>
            </a:r>
            <a:r>
              <a:rPr dirty="0"/>
              <a:t>l </a:t>
            </a:r>
            <a:r>
              <a:rPr spc="-5" dirty="0"/>
              <a:t>right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8030" y="6457170"/>
            <a:ext cx="219075" cy="18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D497C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nkedin.com/company/edq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9960" y="2908"/>
            <a:ext cx="1229360" cy="6852284"/>
          </a:xfrm>
          <a:custGeom>
            <a:avLst/>
            <a:gdLst/>
            <a:ahLst/>
            <a:cxnLst/>
            <a:rect l="l" t="t" r="r" b="b"/>
            <a:pathLst>
              <a:path w="1229359" h="6852284">
                <a:moveTo>
                  <a:pt x="10964" y="0"/>
                </a:moveTo>
                <a:lnTo>
                  <a:pt x="0" y="0"/>
                </a:lnTo>
                <a:lnTo>
                  <a:pt x="1218163" y="6852196"/>
                </a:lnTo>
                <a:lnTo>
                  <a:pt x="1229127" y="6852196"/>
                </a:lnTo>
                <a:lnTo>
                  <a:pt x="10964" y="0"/>
                </a:lnTo>
                <a:close/>
              </a:path>
            </a:pathLst>
          </a:custGeom>
          <a:solidFill>
            <a:srgbClr val="BFC1C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18761" y="3671986"/>
            <a:ext cx="4771390" cy="3183255"/>
          </a:xfrm>
          <a:custGeom>
            <a:avLst/>
            <a:gdLst/>
            <a:ahLst/>
            <a:cxnLst/>
            <a:rect l="l" t="t" r="r" b="b"/>
            <a:pathLst>
              <a:path w="4771390" h="3183254">
                <a:moveTo>
                  <a:pt x="4770976" y="0"/>
                </a:moveTo>
                <a:lnTo>
                  <a:pt x="1847" y="3180933"/>
                </a:lnTo>
                <a:lnTo>
                  <a:pt x="323" y="3182470"/>
                </a:lnTo>
                <a:lnTo>
                  <a:pt x="0" y="3183118"/>
                </a:lnTo>
                <a:lnTo>
                  <a:pt x="14604" y="3183118"/>
                </a:lnTo>
                <a:lnTo>
                  <a:pt x="4770976" y="12212"/>
                </a:lnTo>
                <a:lnTo>
                  <a:pt x="4770976" y="0"/>
                </a:lnTo>
                <a:close/>
              </a:path>
            </a:pathLst>
          </a:custGeom>
          <a:solidFill>
            <a:srgbClr val="D9DADB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27490" y="2908"/>
            <a:ext cx="3262249" cy="6852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908"/>
            <a:ext cx="834353" cy="5671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54" y="917422"/>
            <a:ext cx="6584408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CN" sz="5400" b="1" dirty="0">
                <a:solidFill>
                  <a:srgbClr val="0D4D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欧洲</a:t>
            </a:r>
            <a:r>
              <a:rPr lang="zh-CN" sz="5400" b="1" dirty="0" smtClean="0">
                <a:solidFill>
                  <a:srgbClr val="0D4D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药品质量管理</a:t>
            </a:r>
            <a:r>
              <a:rPr lang="zh-CN" sz="5400" b="1" dirty="0">
                <a:solidFill>
                  <a:srgbClr val="0D4D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局</a:t>
            </a:r>
          </a:p>
          <a:p>
            <a:pPr marL="12700" marR="2466340">
              <a:lnSpc>
                <a:spcPct val="100000"/>
              </a:lnSpc>
              <a:spcBef>
                <a:spcPts val="5"/>
              </a:spcBef>
            </a:pPr>
            <a:r>
              <a:rPr lang="zh-CN" sz="5400" b="1" dirty="0">
                <a:solidFill>
                  <a:srgbClr val="0D4D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（EDQM）</a:t>
            </a:r>
          </a:p>
        </p:txBody>
      </p:sp>
      <p:sp>
        <p:nvSpPr>
          <p:cNvPr id="7" name="object 7"/>
          <p:cNvSpPr/>
          <p:nvPr/>
        </p:nvSpPr>
        <p:spPr>
          <a:xfrm>
            <a:off x="4605350" y="5214746"/>
            <a:ext cx="4323676" cy="1450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欧洲药典网络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612185"/>
            <a:ext cx="9301275" cy="3329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81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目前有</a:t>
            </a:r>
            <a:r>
              <a:rPr lang="zh-CN" sz="26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21个活跃的专家组</a:t>
            </a:r>
            <a:r>
              <a:rPr lang="zh-CN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sz="26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40个工作组</a:t>
            </a:r>
            <a:r>
              <a:rPr lang="zh-CN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（+13个“休眠”工作组）在起草和修订药典，每年最多举行3次会议。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D497C"/>
              </a:buClr>
              <a:buFont typeface="Arial"/>
              <a:buChar char="•"/>
            </a:pPr>
            <a:endParaRPr sz="265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201930" indent="-228600">
              <a:lnSpc>
                <a:spcPts val="281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6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超过800名专家</a:t>
            </a:r>
            <a:r>
              <a:rPr lang="zh-CN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（主要来自主管机构（NPA，审评员，OMCL，检查员</a:t>
            </a:r>
            <a:r>
              <a:rPr lang="zh-CN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，工业界</a:t>
            </a:r>
            <a:r>
              <a:rPr lang="zh-CN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大学）</a:t>
            </a: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1D497C"/>
              </a:buClr>
              <a:buFont typeface="Arial"/>
              <a:buChar char="•"/>
            </a:pPr>
            <a:endParaRPr sz="265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233679" indent="-228600">
              <a:lnSpc>
                <a:spcPts val="281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主要来自欧洲药典成员国，但自2016年以来也有来自国外（美国FDA，澳大利亚，中国，印度，韩国，马达加斯加……）</a:t>
            </a:r>
          </a:p>
        </p:txBody>
      </p:sp>
      <p:sp>
        <p:nvSpPr>
          <p:cNvPr id="4" name="object 4"/>
          <p:cNvSpPr/>
          <p:nvPr/>
        </p:nvSpPr>
        <p:spPr>
          <a:xfrm>
            <a:off x="9642005" y="2895"/>
            <a:ext cx="2547734" cy="1714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sz="3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EDQM和欧洲药典的全球影响</a:t>
            </a:r>
          </a:p>
        </p:txBody>
      </p:sp>
      <p:sp>
        <p:nvSpPr>
          <p:cNvPr id="3" name="object 3"/>
          <p:cNvSpPr/>
          <p:nvPr/>
        </p:nvSpPr>
        <p:spPr>
          <a:xfrm>
            <a:off x="1664881" y="779627"/>
            <a:ext cx="9300768" cy="5398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62D39678-D821-413A-8A56-0EA4BDBED4DC}"/>
              </a:ext>
            </a:extLst>
          </p:cNvPr>
          <p:cNvSpPr txBox="1"/>
          <p:nvPr/>
        </p:nvSpPr>
        <p:spPr>
          <a:xfrm>
            <a:off x="4021086" y="900457"/>
            <a:ext cx="4970513" cy="31874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欧洲药典成员国及观察员国（2020年）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963CED-372D-4431-BEA0-9C7F42C8E9AE}"/>
              </a:ext>
            </a:extLst>
          </p:cNvPr>
          <p:cNvSpPr txBox="1"/>
          <p:nvPr/>
        </p:nvSpPr>
        <p:spPr>
          <a:xfrm>
            <a:off x="2209800" y="2681122"/>
            <a:ext cx="609600" cy="33007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2000" rIns="0" bIns="72000" rtlCol="0">
            <a:spAutoFit/>
          </a:bodyPr>
          <a:lstStyle/>
          <a:p>
            <a:pPr algn="ctr"/>
            <a:r>
              <a:rPr 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北美洲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DBAB53-AA9F-4D96-987E-3015B5BB217D}"/>
              </a:ext>
            </a:extLst>
          </p:cNvPr>
          <p:cNvSpPr txBox="1"/>
          <p:nvPr/>
        </p:nvSpPr>
        <p:spPr>
          <a:xfrm>
            <a:off x="1984641" y="3092678"/>
            <a:ext cx="761999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3个观察员国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E47DD1-7F8B-4988-849D-A607BBD53843}"/>
              </a:ext>
            </a:extLst>
          </p:cNvPr>
          <p:cNvSpPr txBox="1"/>
          <p:nvPr/>
        </p:nvSpPr>
        <p:spPr>
          <a:xfrm>
            <a:off x="3124200" y="5105400"/>
            <a:ext cx="761999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2个观察员国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7A8932-A422-4697-B8B0-0BDA97F9F031}"/>
              </a:ext>
            </a:extLst>
          </p:cNvPr>
          <p:cNvSpPr txBox="1"/>
          <p:nvPr/>
        </p:nvSpPr>
        <p:spPr>
          <a:xfrm>
            <a:off x="5334000" y="4570512"/>
            <a:ext cx="761999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7个观察员国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A1C0D0-12CF-47D0-9FD7-6051BF678CD3}"/>
              </a:ext>
            </a:extLst>
          </p:cNvPr>
          <p:cNvSpPr txBox="1"/>
          <p:nvPr/>
        </p:nvSpPr>
        <p:spPr>
          <a:xfrm>
            <a:off x="8077200" y="4921478"/>
            <a:ext cx="761999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1个观察员国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71BD035-FC92-451F-85A9-0F10BCB672CC}"/>
              </a:ext>
            </a:extLst>
          </p:cNvPr>
          <p:cNvSpPr txBox="1"/>
          <p:nvPr/>
        </p:nvSpPr>
        <p:spPr>
          <a:xfrm>
            <a:off x="9372600" y="3733800"/>
            <a:ext cx="761999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10个观察员国和TFDA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C34DB7-CBAD-4163-82F2-7FCCBB26BEE8}"/>
              </a:ext>
            </a:extLst>
          </p:cNvPr>
          <p:cNvSpPr txBox="1"/>
          <p:nvPr/>
        </p:nvSpPr>
        <p:spPr>
          <a:xfrm>
            <a:off x="4876800" y="2889647"/>
            <a:ext cx="761999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39个成员国及欧盟</a:t>
            </a:r>
          </a:p>
          <a:p>
            <a:r>
              <a:rPr 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5个观察员国及世卫组织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178137-09FA-43ED-B760-207617A03BB2}"/>
              </a:ext>
            </a:extLst>
          </p:cNvPr>
          <p:cNvSpPr txBox="1"/>
          <p:nvPr/>
        </p:nvSpPr>
        <p:spPr>
          <a:xfrm>
            <a:off x="3330222" y="4771831"/>
            <a:ext cx="609600" cy="25736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南美洲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3E6D27B-5237-4A22-BC1E-066B8013D724}"/>
              </a:ext>
            </a:extLst>
          </p:cNvPr>
          <p:cNvSpPr txBox="1"/>
          <p:nvPr/>
        </p:nvSpPr>
        <p:spPr>
          <a:xfrm>
            <a:off x="5562600" y="4311134"/>
            <a:ext cx="609600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非洲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73C9A8-A1EE-4057-A914-ECE3484D273F}"/>
              </a:ext>
            </a:extLst>
          </p:cNvPr>
          <p:cNvSpPr txBox="1"/>
          <p:nvPr/>
        </p:nvSpPr>
        <p:spPr>
          <a:xfrm>
            <a:off x="5105399" y="2634734"/>
            <a:ext cx="609600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01D5A8-1FB4-4617-BED1-34E29214C936}"/>
              </a:ext>
            </a:extLst>
          </p:cNvPr>
          <p:cNvSpPr txBox="1"/>
          <p:nvPr/>
        </p:nvSpPr>
        <p:spPr>
          <a:xfrm>
            <a:off x="9372600" y="3505200"/>
            <a:ext cx="609600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亚洲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3B26B18-BF43-432D-8383-B75EEB84C6D0}"/>
              </a:ext>
            </a:extLst>
          </p:cNvPr>
          <p:cNvSpPr txBox="1"/>
          <p:nvPr/>
        </p:nvSpPr>
        <p:spPr>
          <a:xfrm>
            <a:off x="8252180" y="4572000"/>
            <a:ext cx="609600" cy="25736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大洋洲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135" y="1091633"/>
            <a:ext cx="10875665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我们是什么样的组织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7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欧洲药典委员会2020年-</a:t>
            </a: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2022年</a:t>
            </a:r>
            <a:r>
              <a:rPr lang="zh-CN" altLang="en-US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工作要点</a:t>
            </a:r>
            <a:endParaRPr lang="en-US" altLang="zh-CN" sz="3200" b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</a:t>
            </a: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药典最新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进展</a:t>
            </a:r>
            <a:endParaRPr lang="en-US" altLang="zh-CN" sz="3200" dirty="0" smtClean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</a:t>
            </a: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应对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措施</a:t>
            </a:r>
            <a:endParaRPr 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372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欧洲药典委员会2020年-2022年工作要点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03" y="1236945"/>
            <a:ext cx="11022965" cy="1803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2019年</a:t>
            </a:r>
            <a:r>
              <a:rPr lang="zh-CN" sz="28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选举产生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新的主席和副主席，任期三年。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欧洲药典委员会于2020年6月通过了未来3年的</a:t>
            </a:r>
            <a:r>
              <a:rPr lang="zh-CN" sz="28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工作要点</a:t>
            </a:r>
            <a:endParaRPr lang="zh-CN" sz="2000" dirty="0">
              <a:solidFill>
                <a:srgbClr val="00B04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99135" lvl="1" indent="-228600">
              <a:lnSpc>
                <a:spcPct val="100000"/>
              </a:lnSpc>
              <a:spcBef>
                <a:spcPts val="225"/>
              </a:spcBef>
              <a:buClr>
                <a:srgbClr val="1D497C"/>
              </a:buClr>
              <a:buFont typeface="Courier New"/>
              <a:buChar char="o"/>
              <a:tabLst>
                <a:tab pos="699770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流程相关</a:t>
            </a:r>
          </a:p>
          <a:p>
            <a:pPr marL="699135" lvl="1" indent="-228600">
              <a:lnSpc>
                <a:spcPct val="100000"/>
              </a:lnSpc>
              <a:spcBef>
                <a:spcPts val="220"/>
              </a:spcBef>
              <a:buClr>
                <a:srgbClr val="1D497C"/>
              </a:buClr>
              <a:buFont typeface="Courier New"/>
              <a:buChar char="o"/>
              <a:tabLst>
                <a:tab pos="699770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议题相关</a:t>
            </a:r>
          </a:p>
        </p:txBody>
      </p:sp>
      <p:sp>
        <p:nvSpPr>
          <p:cNvPr id="4" name="object 4"/>
          <p:cNvSpPr/>
          <p:nvPr/>
        </p:nvSpPr>
        <p:spPr>
          <a:xfrm>
            <a:off x="261823" y="3330778"/>
            <a:ext cx="11684000" cy="2630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768852" y="1098905"/>
            <a:ext cx="10654294" cy="3577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335" indent="-381635">
              <a:lnSpc>
                <a:spcPct val="120000"/>
              </a:lnSpc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与利益相关者进行沟通交流与合作</a:t>
            </a:r>
          </a:p>
          <a:p>
            <a:pPr marL="394335" marR="741045" indent="-381635">
              <a:lnSpc>
                <a:spcPct val="12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工作方案，如优化效率、细化工作流程、细化优先顺序、重点关注关联度最高的议题等</a:t>
            </a:r>
          </a:p>
          <a:p>
            <a:pPr marL="394335" marR="88900" indent="-381635">
              <a:lnSpc>
                <a:spcPct val="12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专家任命，例如确保在数量、概况和实验室资源获取方面的成员资格相称；</a:t>
            </a:r>
          </a:p>
          <a:p>
            <a:pPr marL="394335" marR="5080" indent="-381635" algn="just">
              <a:lnSpc>
                <a:spcPct val="120000"/>
              </a:lnSpc>
              <a:spcBef>
                <a:spcPts val="1015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欧洲药典与国际指南之间的一致性，例如，从科学和监管的角度来看，内容清晰、易懂、相关，与EMA/ICH组织保持一致；</a:t>
            </a:r>
          </a:p>
          <a:p>
            <a:pPr marL="393700" indent="-381000">
              <a:lnSpc>
                <a:spcPct val="12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药典协调，如双边协调、PDG、IMWP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……</a:t>
            </a:r>
            <a:endParaRPr 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92481"/>
          </a:xfrm>
          <a:prstGeom prst="rect">
            <a:avLst/>
          </a:prstGeom>
        </p:spPr>
        <p:txBody>
          <a:bodyPr vert="horz" wrap="square" lIns="0" tIns="40651" rIns="0" bIns="0" rtlCol="0">
            <a:spAutoFit/>
          </a:bodyPr>
          <a:lstStyle/>
          <a:p>
            <a:pPr marL="36068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2020-2022年流程相关工作要点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059" y="1191246"/>
            <a:ext cx="9050655" cy="3852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生物制品：治疗用生物制品、疫苗、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ATMP</a:t>
            </a:r>
            <a:r>
              <a:rPr lang="en-US" alt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</a:t>
            </a:r>
            <a:endParaRPr lang="zh-CN" sz="24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93700" indent="-381000">
              <a:lnSpc>
                <a:spcPct val="10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新技术与通用方法</a:t>
            </a:r>
          </a:p>
          <a:p>
            <a:pPr marL="393700" indent="-381000">
              <a:lnSpc>
                <a:spcPct val="10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成品各论</a:t>
            </a:r>
          </a:p>
          <a:p>
            <a:pPr marL="394335" indent="-381635">
              <a:lnSpc>
                <a:spcPct val="100000"/>
              </a:lnSpc>
              <a:spcBef>
                <a:spcPts val="1015"/>
              </a:spcBef>
              <a:buClr>
                <a:srgbClr val="1D497C"/>
              </a:buClr>
              <a:buFont typeface="Arial"/>
              <a:buChar char="•"/>
              <a:tabLst>
                <a:tab pos="394970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替代、减少和细化动物试验</a:t>
            </a:r>
          </a:p>
          <a:p>
            <a:pPr marL="393700" indent="-381000">
              <a:lnSpc>
                <a:spcPct val="10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欧洲儿童处方集</a:t>
            </a:r>
          </a:p>
          <a:p>
            <a:pPr marL="393700" indent="-381000">
              <a:lnSpc>
                <a:spcPct val="10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草药制剂</a:t>
            </a:r>
          </a:p>
          <a:p>
            <a:pPr marL="393700" indent="-381000">
              <a:lnSpc>
                <a:spcPct val="100000"/>
              </a:lnSpc>
              <a:spcBef>
                <a:spcPts val="1015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辅料</a:t>
            </a:r>
          </a:p>
          <a:p>
            <a:pPr marL="393700" indent="-381000">
              <a:lnSpc>
                <a:spcPct val="1000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3943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替代危险化学品和环境问题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>
              <a:lnSpc>
                <a:spcPts val="4315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2020-2022年议题相关工作要点</a:t>
            </a:r>
          </a:p>
        </p:txBody>
      </p:sp>
      <p:sp>
        <p:nvSpPr>
          <p:cNvPr id="4" name="object 4"/>
          <p:cNvSpPr/>
          <p:nvPr/>
        </p:nvSpPr>
        <p:spPr>
          <a:xfrm>
            <a:off x="9634359" y="1100239"/>
            <a:ext cx="2209152" cy="346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135" y="1091633"/>
            <a:ext cx="10875665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我们是什么样的组织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7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欧洲药典委员会2020年-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2022年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工作要点</a:t>
            </a: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</a:t>
            </a:r>
            <a:r>
              <a:rPr lang="zh-CN" sz="32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药典最新</a:t>
            </a: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进展</a:t>
            </a:r>
            <a:endParaRPr lang="en-US" altLang="zh-CN" sz="3200" b="1" dirty="0" smtClean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</a:t>
            </a: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应对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措施</a:t>
            </a:r>
            <a:endParaRPr 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214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关注欧洲药典论坛（Pharmeuropa）的欧洲药典新闻！</a:t>
            </a:r>
          </a:p>
        </p:txBody>
      </p:sp>
      <p:sp>
        <p:nvSpPr>
          <p:cNvPr id="3" name="object 3"/>
          <p:cNvSpPr/>
          <p:nvPr/>
        </p:nvSpPr>
        <p:spPr>
          <a:xfrm>
            <a:off x="782434" y="1130769"/>
            <a:ext cx="10830547" cy="3781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4420" y="2266645"/>
            <a:ext cx="401955" cy="133350"/>
          </a:xfrm>
          <a:custGeom>
            <a:avLst/>
            <a:gdLst/>
            <a:ahLst/>
            <a:cxnLst/>
            <a:rect l="l" t="t" r="r" b="b"/>
            <a:pathLst>
              <a:path w="401955" h="133350">
                <a:moveTo>
                  <a:pt x="335876" y="0"/>
                </a:moveTo>
                <a:lnTo>
                  <a:pt x="335876" y="33591"/>
                </a:lnTo>
                <a:lnTo>
                  <a:pt x="0" y="33591"/>
                </a:lnTo>
                <a:lnTo>
                  <a:pt x="0" y="100761"/>
                </a:lnTo>
                <a:lnTo>
                  <a:pt x="335876" y="100761"/>
                </a:lnTo>
                <a:lnTo>
                  <a:pt x="335876" y="132829"/>
                </a:lnTo>
                <a:lnTo>
                  <a:pt x="401523" y="67170"/>
                </a:lnTo>
                <a:lnTo>
                  <a:pt x="335876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8311" y="2251379"/>
            <a:ext cx="417195" cy="165100"/>
          </a:xfrm>
          <a:custGeom>
            <a:avLst/>
            <a:gdLst/>
            <a:ahLst/>
            <a:cxnLst/>
            <a:rect l="l" t="t" r="r" b="b"/>
            <a:pathLst>
              <a:path w="417194" h="165100">
                <a:moveTo>
                  <a:pt x="334352" y="116027"/>
                </a:moveTo>
                <a:lnTo>
                  <a:pt x="334352" y="164884"/>
                </a:lnTo>
                <a:lnTo>
                  <a:pt x="351144" y="148094"/>
                </a:lnTo>
                <a:lnTo>
                  <a:pt x="348094" y="148094"/>
                </a:lnTo>
                <a:lnTo>
                  <a:pt x="337400" y="145033"/>
                </a:lnTo>
                <a:lnTo>
                  <a:pt x="348094" y="134094"/>
                </a:lnTo>
                <a:lnTo>
                  <a:pt x="348094" y="122135"/>
                </a:lnTo>
                <a:lnTo>
                  <a:pt x="341985" y="122135"/>
                </a:lnTo>
                <a:lnTo>
                  <a:pt x="334352" y="116027"/>
                </a:lnTo>
                <a:close/>
              </a:path>
              <a:path w="417194" h="165100">
                <a:moveTo>
                  <a:pt x="348094" y="134094"/>
                </a:moveTo>
                <a:lnTo>
                  <a:pt x="337400" y="145033"/>
                </a:lnTo>
                <a:lnTo>
                  <a:pt x="348094" y="148094"/>
                </a:lnTo>
                <a:lnTo>
                  <a:pt x="348094" y="134094"/>
                </a:lnTo>
                <a:close/>
              </a:path>
              <a:path w="417194" h="165100">
                <a:moveTo>
                  <a:pt x="398584" y="82442"/>
                </a:moveTo>
                <a:lnTo>
                  <a:pt x="348094" y="134094"/>
                </a:lnTo>
                <a:lnTo>
                  <a:pt x="348094" y="148094"/>
                </a:lnTo>
                <a:lnTo>
                  <a:pt x="351144" y="148094"/>
                </a:lnTo>
                <a:lnTo>
                  <a:pt x="412228" y="87020"/>
                </a:lnTo>
                <a:lnTo>
                  <a:pt x="403059" y="87020"/>
                </a:lnTo>
                <a:lnTo>
                  <a:pt x="398584" y="82442"/>
                </a:lnTo>
                <a:close/>
              </a:path>
              <a:path w="417194" h="165100">
                <a:moveTo>
                  <a:pt x="334352" y="41224"/>
                </a:moveTo>
                <a:lnTo>
                  <a:pt x="0" y="41224"/>
                </a:lnTo>
                <a:lnTo>
                  <a:pt x="0" y="122135"/>
                </a:lnTo>
                <a:lnTo>
                  <a:pt x="334352" y="122135"/>
                </a:lnTo>
                <a:lnTo>
                  <a:pt x="334352" y="116027"/>
                </a:lnTo>
                <a:lnTo>
                  <a:pt x="12217" y="116027"/>
                </a:lnTo>
                <a:lnTo>
                  <a:pt x="6108" y="108394"/>
                </a:lnTo>
                <a:lnTo>
                  <a:pt x="12217" y="108394"/>
                </a:lnTo>
                <a:lnTo>
                  <a:pt x="12217" y="54965"/>
                </a:lnTo>
                <a:lnTo>
                  <a:pt x="6108" y="54965"/>
                </a:lnTo>
                <a:lnTo>
                  <a:pt x="12217" y="48856"/>
                </a:lnTo>
                <a:lnTo>
                  <a:pt x="334352" y="48856"/>
                </a:lnTo>
                <a:lnTo>
                  <a:pt x="334352" y="41224"/>
                </a:lnTo>
                <a:close/>
              </a:path>
              <a:path w="417194" h="165100">
                <a:moveTo>
                  <a:pt x="348094" y="108394"/>
                </a:moveTo>
                <a:lnTo>
                  <a:pt x="12217" y="108394"/>
                </a:lnTo>
                <a:lnTo>
                  <a:pt x="12217" y="116027"/>
                </a:lnTo>
                <a:lnTo>
                  <a:pt x="334352" y="116027"/>
                </a:lnTo>
                <a:lnTo>
                  <a:pt x="341985" y="122135"/>
                </a:lnTo>
                <a:lnTo>
                  <a:pt x="348094" y="122135"/>
                </a:lnTo>
                <a:lnTo>
                  <a:pt x="348094" y="108394"/>
                </a:lnTo>
                <a:close/>
              </a:path>
              <a:path w="417194" h="165100">
                <a:moveTo>
                  <a:pt x="12217" y="108394"/>
                </a:moveTo>
                <a:lnTo>
                  <a:pt x="6108" y="108394"/>
                </a:lnTo>
                <a:lnTo>
                  <a:pt x="12217" y="116027"/>
                </a:lnTo>
                <a:lnTo>
                  <a:pt x="12217" y="108394"/>
                </a:lnTo>
                <a:close/>
              </a:path>
              <a:path w="417194" h="165100">
                <a:moveTo>
                  <a:pt x="403059" y="77863"/>
                </a:moveTo>
                <a:lnTo>
                  <a:pt x="398590" y="82448"/>
                </a:lnTo>
                <a:lnTo>
                  <a:pt x="403059" y="87020"/>
                </a:lnTo>
                <a:lnTo>
                  <a:pt x="403059" y="77863"/>
                </a:lnTo>
                <a:close/>
              </a:path>
              <a:path w="417194" h="165100">
                <a:moveTo>
                  <a:pt x="412216" y="77863"/>
                </a:moveTo>
                <a:lnTo>
                  <a:pt x="403059" y="77863"/>
                </a:lnTo>
                <a:lnTo>
                  <a:pt x="403059" y="87020"/>
                </a:lnTo>
                <a:lnTo>
                  <a:pt x="412228" y="87020"/>
                </a:lnTo>
                <a:lnTo>
                  <a:pt x="416794" y="82442"/>
                </a:lnTo>
                <a:lnTo>
                  <a:pt x="412216" y="77863"/>
                </a:lnTo>
                <a:close/>
              </a:path>
              <a:path w="417194" h="165100">
                <a:moveTo>
                  <a:pt x="349618" y="15265"/>
                </a:moveTo>
                <a:lnTo>
                  <a:pt x="348094" y="15265"/>
                </a:lnTo>
                <a:lnTo>
                  <a:pt x="348094" y="30789"/>
                </a:lnTo>
                <a:lnTo>
                  <a:pt x="398584" y="82442"/>
                </a:lnTo>
                <a:lnTo>
                  <a:pt x="403059" y="77863"/>
                </a:lnTo>
                <a:lnTo>
                  <a:pt x="412216" y="77863"/>
                </a:lnTo>
                <a:lnTo>
                  <a:pt x="349618" y="15265"/>
                </a:lnTo>
                <a:close/>
              </a:path>
              <a:path w="417194" h="165100">
                <a:moveTo>
                  <a:pt x="12217" y="48856"/>
                </a:moveTo>
                <a:lnTo>
                  <a:pt x="6108" y="54965"/>
                </a:lnTo>
                <a:lnTo>
                  <a:pt x="12217" y="54965"/>
                </a:lnTo>
                <a:lnTo>
                  <a:pt x="12217" y="48856"/>
                </a:lnTo>
                <a:close/>
              </a:path>
              <a:path w="417194" h="165100">
                <a:moveTo>
                  <a:pt x="348094" y="41224"/>
                </a:moveTo>
                <a:lnTo>
                  <a:pt x="341985" y="41224"/>
                </a:lnTo>
                <a:lnTo>
                  <a:pt x="334352" y="48856"/>
                </a:lnTo>
                <a:lnTo>
                  <a:pt x="12217" y="48856"/>
                </a:lnTo>
                <a:lnTo>
                  <a:pt x="12217" y="54965"/>
                </a:lnTo>
                <a:lnTo>
                  <a:pt x="348094" y="54965"/>
                </a:lnTo>
                <a:lnTo>
                  <a:pt x="348094" y="41224"/>
                </a:lnTo>
                <a:close/>
              </a:path>
              <a:path w="417194" h="165100">
                <a:moveTo>
                  <a:pt x="334352" y="0"/>
                </a:moveTo>
                <a:lnTo>
                  <a:pt x="334352" y="48856"/>
                </a:lnTo>
                <a:lnTo>
                  <a:pt x="341985" y="41224"/>
                </a:lnTo>
                <a:lnTo>
                  <a:pt x="348094" y="41224"/>
                </a:lnTo>
                <a:lnTo>
                  <a:pt x="348094" y="30789"/>
                </a:lnTo>
                <a:lnTo>
                  <a:pt x="337400" y="19850"/>
                </a:lnTo>
                <a:lnTo>
                  <a:pt x="348094" y="15265"/>
                </a:lnTo>
                <a:lnTo>
                  <a:pt x="349618" y="15265"/>
                </a:lnTo>
                <a:lnTo>
                  <a:pt x="334352" y="0"/>
                </a:lnTo>
                <a:close/>
              </a:path>
              <a:path w="417194" h="165100">
                <a:moveTo>
                  <a:pt x="348094" y="15265"/>
                </a:moveTo>
                <a:lnTo>
                  <a:pt x="337400" y="19850"/>
                </a:lnTo>
                <a:lnTo>
                  <a:pt x="348094" y="30789"/>
                </a:lnTo>
                <a:lnTo>
                  <a:pt x="348094" y="15265"/>
                </a:lnTo>
                <a:close/>
              </a:path>
            </a:pathLst>
          </a:custGeom>
          <a:solidFill>
            <a:srgbClr val="16335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2215" y="2507869"/>
            <a:ext cx="401955" cy="134620"/>
          </a:xfrm>
          <a:custGeom>
            <a:avLst/>
            <a:gdLst/>
            <a:ahLst/>
            <a:cxnLst/>
            <a:rect l="l" t="t" r="r" b="b"/>
            <a:pathLst>
              <a:path w="401955" h="134619">
                <a:moveTo>
                  <a:pt x="335876" y="0"/>
                </a:moveTo>
                <a:lnTo>
                  <a:pt x="335876" y="33591"/>
                </a:lnTo>
                <a:lnTo>
                  <a:pt x="0" y="33591"/>
                </a:lnTo>
                <a:lnTo>
                  <a:pt x="0" y="100761"/>
                </a:lnTo>
                <a:lnTo>
                  <a:pt x="335876" y="100761"/>
                </a:lnTo>
                <a:lnTo>
                  <a:pt x="335876" y="134353"/>
                </a:lnTo>
                <a:lnTo>
                  <a:pt x="401535" y="67170"/>
                </a:lnTo>
                <a:lnTo>
                  <a:pt x="335876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6106" y="2492603"/>
            <a:ext cx="417195" cy="165100"/>
          </a:xfrm>
          <a:custGeom>
            <a:avLst/>
            <a:gdLst/>
            <a:ahLst/>
            <a:cxnLst/>
            <a:rect l="l" t="t" r="r" b="b"/>
            <a:pathLst>
              <a:path w="417194" h="165100">
                <a:moveTo>
                  <a:pt x="334352" y="116027"/>
                </a:moveTo>
                <a:lnTo>
                  <a:pt x="334352" y="164884"/>
                </a:lnTo>
                <a:lnTo>
                  <a:pt x="349615" y="149618"/>
                </a:lnTo>
                <a:lnTo>
                  <a:pt x="348094" y="149618"/>
                </a:lnTo>
                <a:lnTo>
                  <a:pt x="337400" y="145033"/>
                </a:lnTo>
                <a:lnTo>
                  <a:pt x="348094" y="134340"/>
                </a:lnTo>
                <a:lnTo>
                  <a:pt x="348094" y="122135"/>
                </a:lnTo>
                <a:lnTo>
                  <a:pt x="341985" y="122135"/>
                </a:lnTo>
                <a:lnTo>
                  <a:pt x="334352" y="116027"/>
                </a:lnTo>
                <a:close/>
              </a:path>
              <a:path w="417194" h="165100">
                <a:moveTo>
                  <a:pt x="348094" y="134340"/>
                </a:moveTo>
                <a:lnTo>
                  <a:pt x="337400" y="145033"/>
                </a:lnTo>
                <a:lnTo>
                  <a:pt x="348094" y="149618"/>
                </a:lnTo>
                <a:lnTo>
                  <a:pt x="348094" y="134340"/>
                </a:lnTo>
                <a:close/>
              </a:path>
              <a:path w="417194" h="165100">
                <a:moveTo>
                  <a:pt x="399993" y="82441"/>
                </a:moveTo>
                <a:lnTo>
                  <a:pt x="348094" y="134340"/>
                </a:lnTo>
                <a:lnTo>
                  <a:pt x="348094" y="149618"/>
                </a:lnTo>
                <a:lnTo>
                  <a:pt x="349615" y="149618"/>
                </a:lnTo>
                <a:lnTo>
                  <a:pt x="412204" y="87020"/>
                </a:lnTo>
                <a:lnTo>
                  <a:pt x="404571" y="87020"/>
                </a:lnTo>
                <a:lnTo>
                  <a:pt x="399993" y="82441"/>
                </a:lnTo>
                <a:close/>
              </a:path>
              <a:path w="417194" h="165100">
                <a:moveTo>
                  <a:pt x="334352" y="42748"/>
                </a:moveTo>
                <a:lnTo>
                  <a:pt x="0" y="42748"/>
                </a:lnTo>
                <a:lnTo>
                  <a:pt x="0" y="122135"/>
                </a:lnTo>
                <a:lnTo>
                  <a:pt x="334352" y="122135"/>
                </a:lnTo>
                <a:lnTo>
                  <a:pt x="334352" y="116027"/>
                </a:lnTo>
                <a:lnTo>
                  <a:pt x="12217" y="116027"/>
                </a:lnTo>
                <a:lnTo>
                  <a:pt x="6108" y="109918"/>
                </a:lnTo>
                <a:lnTo>
                  <a:pt x="12217" y="109918"/>
                </a:lnTo>
                <a:lnTo>
                  <a:pt x="12217" y="54952"/>
                </a:lnTo>
                <a:lnTo>
                  <a:pt x="6108" y="54952"/>
                </a:lnTo>
                <a:lnTo>
                  <a:pt x="12217" y="48856"/>
                </a:lnTo>
                <a:lnTo>
                  <a:pt x="334352" y="48856"/>
                </a:lnTo>
                <a:lnTo>
                  <a:pt x="334352" y="42748"/>
                </a:lnTo>
                <a:close/>
              </a:path>
              <a:path w="417194" h="165100">
                <a:moveTo>
                  <a:pt x="348094" y="109918"/>
                </a:moveTo>
                <a:lnTo>
                  <a:pt x="12217" y="109918"/>
                </a:lnTo>
                <a:lnTo>
                  <a:pt x="12217" y="116027"/>
                </a:lnTo>
                <a:lnTo>
                  <a:pt x="334352" y="116027"/>
                </a:lnTo>
                <a:lnTo>
                  <a:pt x="341985" y="122135"/>
                </a:lnTo>
                <a:lnTo>
                  <a:pt x="348094" y="122135"/>
                </a:lnTo>
                <a:lnTo>
                  <a:pt x="348094" y="109918"/>
                </a:lnTo>
                <a:close/>
              </a:path>
              <a:path w="417194" h="165100">
                <a:moveTo>
                  <a:pt x="12217" y="109918"/>
                </a:moveTo>
                <a:lnTo>
                  <a:pt x="6108" y="109918"/>
                </a:lnTo>
                <a:lnTo>
                  <a:pt x="12217" y="116027"/>
                </a:lnTo>
                <a:lnTo>
                  <a:pt x="12217" y="109918"/>
                </a:lnTo>
                <a:close/>
              </a:path>
              <a:path w="417194" h="165100">
                <a:moveTo>
                  <a:pt x="404571" y="77863"/>
                </a:moveTo>
                <a:lnTo>
                  <a:pt x="399993" y="82441"/>
                </a:lnTo>
                <a:lnTo>
                  <a:pt x="404571" y="87020"/>
                </a:lnTo>
                <a:lnTo>
                  <a:pt x="404571" y="77863"/>
                </a:lnTo>
                <a:close/>
              </a:path>
              <a:path w="417194" h="165100">
                <a:moveTo>
                  <a:pt x="412216" y="77863"/>
                </a:moveTo>
                <a:lnTo>
                  <a:pt x="404571" y="77863"/>
                </a:lnTo>
                <a:lnTo>
                  <a:pt x="404571" y="87020"/>
                </a:lnTo>
                <a:lnTo>
                  <a:pt x="412204" y="87020"/>
                </a:lnTo>
                <a:lnTo>
                  <a:pt x="416788" y="82435"/>
                </a:lnTo>
                <a:lnTo>
                  <a:pt x="412216" y="77863"/>
                </a:lnTo>
                <a:close/>
              </a:path>
              <a:path w="417194" h="165100">
                <a:moveTo>
                  <a:pt x="349618" y="15265"/>
                </a:moveTo>
                <a:lnTo>
                  <a:pt x="348094" y="15265"/>
                </a:lnTo>
                <a:lnTo>
                  <a:pt x="348094" y="30532"/>
                </a:lnTo>
                <a:lnTo>
                  <a:pt x="399999" y="82435"/>
                </a:lnTo>
                <a:lnTo>
                  <a:pt x="404571" y="77863"/>
                </a:lnTo>
                <a:lnTo>
                  <a:pt x="412216" y="77863"/>
                </a:lnTo>
                <a:lnTo>
                  <a:pt x="349618" y="15265"/>
                </a:lnTo>
                <a:close/>
              </a:path>
              <a:path w="417194" h="165100">
                <a:moveTo>
                  <a:pt x="12217" y="48856"/>
                </a:moveTo>
                <a:lnTo>
                  <a:pt x="6108" y="54952"/>
                </a:lnTo>
                <a:lnTo>
                  <a:pt x="12217" y="54952"/>
                </a:lnTo>
                <a:lnTo>
                  <a:pt x="12217" y="48856"/>
                </a:lnTo>
                <a:close/>
              </a:path>
              <a:path w="417194" h="165100">
                <a:moveTo>
                  <a:pt x="348094" y="42748"/>
                </a:moveTo>
                <a:lnTo>
                  <a:pt x="341985" y="42748"/>
                </a:lnTo>
                <a:lnTo>
                  <a:pt x="334352" y="48856"/>
                </a:lnTo>
                <a:lnTo>
                  <a:pt x="12217" y="48856"/>
                </a:lnTo>
                <a:lnTo>
                  <a:pt x="12217" y="54952"/>
                </a:lnTo>
                <a:lnTo>
                  <a:pt x="348094" y="54952"/>
                </a:lnTo>
                <a:lnTo>
                  <a:pt x="348094" y="42748"/>
                </a:lnTo>
                <a:close/>
              </a:path>
              <a:path w="417194" h="165100">
                <a:moveTo>
                  <a:pt x="334352" y="0"/>
                </a:moveTo>
                <a:lnTo>
                  <a:pt x="334352" y="48856"/>
                </a:lnTo>
                <a:lnTo>
                  <a:pt x="341985" y="42748"/>
                </a:lnTo>
                <a:lnTo>
                  <a:pt x="348094" y="42748"/>
                </a:lnTo>
                <a:lnTo>
                  <a:pt x="348094" y="30532"/>
                </a:lnTo>
                <a:lnTo>
                  <a:pt x="337400" y="19837"/>
                </a:lnTo>
                <a:lnTo>
                  <a:pt x="348094" y="15265"/>
                </a:lnTo>
                <a:lnTo>
                  <a:pt x="349618" y="15265"/>
                </a:lnTo>
                <a:lnTo>
                  <a:pt x="334352" y="0"/>
                </a:lnTo>
                <a:close/>
              </a:path>
              <a:path w="417194" h="165100">
                <a:moveTo>
                  <a:pt x="348094" y="15265"/>
                </a:moveTo>
                <a:lnTo>
                  <a:pt x="337400" y="19837"/>
                </a:lnTo>
                <a:lnTo>
                  <a:pt x="348094" y="30532"/>
                </a:lnTo>
                <a:lnTo>
                  <a:pt x="348094" y="15265"/>
                </a:lnTo>
                <a:close/>
              </a:path>
            </a:pathLst>
          </a:custGeom>
          <a:solidFill>
            <a:srgbClr val="16335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2215" y="2903283"/>
            <a:ext cx="401955" cy="134620"/>
          </a:xfrm>
          <a:custGeom>
            <a:avLst/>
            <a:gdLst/>
            <a:ahLst/>
            <a:cxnLst/>
            <a:rect l="l" t="t" r="r" b="b"/>
            <a:pathLst>
              <a:path w="401955" h="134619">
                <a:moveTo>
                  <a:pt x="335876" y="0"/>
                </a:moveTo>
                <a:lnTo>
                  <a:pt x="335876" y="33591"/>
                </a:lnTo>
                <a:lnTo>
                  <a:pt x="0" y="33591"/>
                </a:lnTo>
                <a:lnTo>
                  <a:pt x="0" y="100761"/>
                </a:lnTo>
                <a:lnTo>
                  <a:pt x="335876" y="100761"/>
                </a:lnTo>
                <a:lnTo>
                  <a:pt x="335876" y="134353"/>
                </a:lnTo>
                <a:lnTo>
                  <a:pt x="401535" y="67182"/>
                </a:lnTo>
                <a:lnTo>
                  <a:pt x="335876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6106" y="2888018"/>
            <a:ext cx="417195" cy="165100"/>
          </a:xfrm>
          <a:custGeom>
            <a:avLst/>
            <a:gdLst/>
            <a:ahLst/>
            <a:cxnLst/>
            <a:rect l="l" t="t" r="r" b="b"/>
            <a:pathLst>
              <a:path w="417194" h="165100">
                <a:moveTo>
                  <a:pt x="334352" y="116027"/>
                </a:moveTo>
                <a:lnTo>
                  <a:pt x="334352" y="164884"/>
                </a:lnTo>
                <a:lnTo>
                  <a:pt x="349618" y="149618"/>
                </a:lnTo>
                <a:lnTo>
                  <a:pt x="348094" y="149618"/>
                </a:lnTo>
                <a:lnTo>
                  <a:pt x="337400" y="145033"/>
                </a:lnTo>
                <a:lnTo>
                  <a:pt x="348094" y="134340"/>
                </a:lnTo>
                <a:lnTo>
                  <a:pt x="348094" y="122135"/>
                </a:lnTo>
                <a:lnTo>
                  <a:pt x="341985" y="122135"/>
                </a:lnTo>
                <a:lnTo>
                  <a:pt x="334352" y="116027"/>
                </a:lnTo>
                <a:close/>
              </a:path>
              <a:path w="417194" h="165100">
                <a:moveTo>
                  <a:pt x="348094" y="134340"/>
                </a:moveTo>
                <a:lnTo>
                  <a:pt x="337400" y="145033"/>
                </a:lnTo>
                <a:lnTo>
                  <a:pt x="348094" y="149618"/>
                </a:lnTo>
                <a:lnTo>
                  <a:pt x="348094" y="134340"/>
                </a:lnTo>
                <a:close/>
              </a:path>
              <a:path w="417194" h="165100">
                <a:moveTo>
                  <a:pt x="399992" y="82442"/>
                </a:moveTo>
                <a:lnTo>
                  <a:pt x="348094" y="134340"/>
                </a:lnTo>
                <a:lnTo>
                  <a:pt x="348094" y="149618"/>
                </a:lnTo>
                <a:lnTo>
                  <a:pt x="349618" y="149618"/>
                </a:lnTo>
                <a:lnTo>
                  <a:pt x="412216" y="87020"/>
                </a:lnTo>
                <a:lnTo>
                  <a:pt x="404571" y="87020"/>
                </a:lnTo>
                <a:lnTo>
                  <a:pt x="399992" y="82442"/>
                </a:lnTo>
                <a:close/>
              </a:path>
              <a:path w="417194" h="165100">
                <a:moveTo>
                  <a:pt x="334352" y="42748"/>
                </a:moveTo>
                <a:lnTo>
                  <a:pt x="0" y="42748"/>
                </a:lnTo>
                <a:lnTo>
                  <a:pt x="0" y="122135"/>
                </a:lnTo>
                <a:lnTo>
                  <a:pt x="334352" y="122135"/>
                </a:lnTo>
                <a:lnTo>
                  <a:pt x="334352" y="116027"/>
                </a:lnTo>
                <a:lnTo>
                  <a:pt x="12217" y="116027"/>
                </a:lnTo>
                <a:lnTo>
                  <a:pt x="6108" y="109918"/>
                </a:lnTo>
                <a:lnTo>
                  <a:pt x="12217" y="109918"/>
                </a:lnTo>
                <a:lnTo>
                  <a:pt x="12217" y="54965"/>
                </a:lnTo>
                <a:lnTo>
                  <a:pt x="6108" y="54965"/>
                </a:lnTo>
                <a:lnTo>
                  <a:pt x="12217" y="48856"/>
                </a:lnTo>
                <a:lnTo>
                  <a:pt x="334352" y="48856"/>
                </a:lnTo>
                <a:lnTo>
                  <a:pt x="334352" y="42748"/>
                </a:lnTo>
                <a:close/>
              </a:path>
              <a:path w="417194" h="165100">
                <a:moveTo>
                  <a:pt x="348094" y="109918"/>
                </a:moveTo>
                <a:lnTo>
                  <a:pt x="12217" y="109918"/>
                </a:lnTo>
                <a:lnTo>
                  <a:pt x="12217" y="116027"/>
                </a:lnTo>
                <a:lnTo>
                  <a:pt x="334352" y="116027"/>
                </a:lnTo>
                <a:lnTo>
                  <a:pt x="341985" y="122135"/>
                </a:lnTo>
                <a:lnTo>
                  <a:pt x="348094" y="122135"/>
                </a:lnTo>
                <a:lnTo>
                  <a:pt x="348094" y="109918"/>
                </a:lnTo>
                <a:close/>
              </a:path>
              <a:path w="417194" h="165100">
                <a:moveTo>
                  <a:pt x="12217" y="109918"/>
                </a:moveTo>
                <a:lnTo>
                  <a:pt x="6108" y="109918"/>
                </a:lnTo>
                <a:lnTo>
                  <a:pt x="12217" y="116027"/>
                </a:lnTo>
                <a:lnTo>
                  <a:pt x="12217" y="109918"/>
                </a:lnTo>
                <a:close/>
              </a:path>
              <a:path w="417194" h="165100">
                <a:moveTo>
                  <a:pt x="404571" y="77863"/>
                </a:moveTo>
                <a:lnTo>
                  <a:pt x="399999" y="82448"/>
                </a:lnTo>
                <a:lnTo>
                  <a:pt x="404571" y="87020"/>
                </a:lnTo>
                <a:lnTo>
                  <a:pt x="404571" y="77863"/>
                </a:lnTo>
                <a:close/>
              </a:path>
              <a:path w="417194" h="165100">
                <a:moveTo>
                  <a:pt x="412204" y="77863"/>
                </a:moveTo>
                <a:lnTo>
                  <a:pt x="404571" y="77863"/>
                </a:lnTo>
                <a:lnTo>
                  <a:pt x="404571" y="87020"/>
                </a:lnTo>
                <a:lnTo>
                  <a:pt x="412216" y="87020"/>
                </a:lnTo>
                <a:lnTo>
                  <a:pt x="416782" y="82442"/>
                </a:lnTo>
                <a:lnTo>
                  <a:pt x="412204" y="77863"/>
                </a:lnTo>
                <a:close/>
              </a:path>
              <a:path w="417194" h="165100">
                <a:moveTo>
                  <a:pt x="349615" y="15265"/>
                </a:moveTo>
                <a:lnTo>
                  <a:pt x="348094" y="15265"/>
                </a:lnTo>
                <a:lnTo>
                  <a:pt x="348094" y="30543"/>
                </a:lnTo>
                <a:lnTo>
                  <a:pt x="399992" y="82442"/>
                </a:lnTo>
                <a:lnTo>
                  <a:pt x="404571" y="77863"/>
                </a:lnTo>
                <a:lnTo>
                  <a:pt x="412204" y="77863"/>
                </a:lnTo>
                <a:lnTo>
                  <a:pt x="349615" y="15265"/>
                </a:lnTo>
                <a:close/>
              </a:path>
              <a:path w="417194" h="165100">
                <a:moveTo>
                  <a:pt x="12217" y="48856"/>
                </a:moveTo>
                <a:lnTo>
                  <a:pt x="6108" y="54965"/>
                </a:lnTo>
                <a:lnTo>
                  <a:pt x="12217" y="54965"/>
                </a:lnTo>
                <a:lnTo>
                  <a:pt x="12217" y="48856"/>
                </a:lnTo>
                <a:close/>
              </a:path>
              <a:path w="417194" h="165100">
                <a:moveTo>
                  <a:pt x="348094" y="42748"/>
                </a:moveTo>
                <a:lnTo>
                  <a:pt x="341985" y="42748"/>
                </a:lnTo>
                <a:lnTo>
                  <a:pt x="334352" y="48856"/>
                </a:lnTo>
                <a:lnTo>
                  <a:pt x="12217" y="48856"/>
                </a:lnTo>
                <a:lnTo>
                  <a:pt x="12217" y="54965"/>
                </a:lnTo>
                <a:lnTo>
                  <a:pt x="348094" y="54965"/>
                </a:lnTo>
                <a:lnTo>
                  <a:pt x="348094" y="42748"/>
                </a:lnTo>
                <a:close/>
              </a:path>
              <a:path w="417194" h="165100">
                <a:moveTo>
                  <a:pt x="334352" y="0"/>
                </a:moveTo>
                <a:lnTo>
                  <a:pt x="334352" y="48856"/>
                </a:lnTo>
                <a:lnTo>
                  <a:pt x="341985" y="42748"/>
                </a:lnTo>
                <a:lnTo>
                  <a:pt x="348094" y="42748"/>
                </a:lnTo>
                <a:lnTo>
                  <a:pt x="348094" y="30543"/>
                </a:lnTo>
                <a:lnTo>
                  <a:pt x="337400" y="19850"/>
                </a:lnTo>
                <a:lnTo>
                  <a:pt x="348094" y="15265"/>
                </a:lnTo>
                <a:lnTo>
                  <a:pt x="349615" y="15265"/>
                </a:lnTo>
                <a:lnTo>
                  <a:pt x="334352" y="0"/>
                </a:lnTo>
                <a:close/>
              </a:path>
              <a:path w="417194" h="165100">
                <a:moveTo>
                  <a:pt x="348094" y="15265"/>
                </a:moveTo>
                <a:lnTo>
                  <a:pt x="337400" y="19850"/>
                </a:lnTo>
                <a:lnTo>
                  <a:pt x="348094" y="30543"/>
                </a:lnTo>
                <a:lnTo>
                  <a:pt x="348094" y="15265"/>
                </a:lnTo>
                <a:close/>
              </a:path>
            </a:pathLst>
          </a:custGeom>
          <a:solidFill>
            <a:srgbClr val="16335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塑料材料中的可</a:t>
            </a:r>
            <a:r>
              <a:rPr 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提取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元素</a:t>
            </a:r>
            <a:r>
              <a:rPr 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2.4.35）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1" y="1185826"/>
            <a:ext cx="10479670" cy="377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188085" indent="-228600">
              <a:lnSpc>
                <a:spcPts val="303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新增通则涵盖塑料材料中元素杂质的检测，支持容器材料的质量</a:t>
            </a:r>
          </a:p>
          <a:p>
            <a:pPr marL="813434" indent="-342900">
              <a:lnSpc>
                <a:spcPct val="100000"/>
              </a:lnSpc>
              <a:spcBef>
                <a:spcPts val="125"/>
              </a:spcBef>
              <a:buFont typeface="Times New Roman" panose="02020603050405020304" pitchFamily="18" charset="0"/>
              <a:buChar char="○"/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基于广泛检查的限度</a:t>
            </a:r>
          </a:p>
          <a:p>
            <a:pPr marL="812800" marR="1121410" indent="-342900">
              <a:lnSpc>
                <a:spcPts val="3030"/>
              </a:lnSpc>
              <a:spcBef>
                <a:spcPts val="535"/>
              </a:spcBef>
              <a:buFont typeface="Times New Roman" panose="02020603050405020304" pitchFamily="18" charset="0"/>
              <a:buChar char="○"/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预计今后参照2.4.35取代所有塑料材料的重金属检测</a:t>
            </a:r>
          </a:p>
          <a:p>
            <a:pPr marL="812800" marR="80645" indent="-342900">
              <a:lnSpc>
                <a:spcPts val="3030"/>
              </a:lnSpc>
              <a:spcBef>
                <a:spcPts val="505"/>
              </a:spcBef>
              <a:buFont typeface="Times New Roman" panose="02020603050405020304" pitchFamily="18" charset="0"/>
              <a:buChar char="○"/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在Pharmeuropa 32.2和32.3上发表的草案（公开征求意见稿，截止时间2020年9月底）--因塑料材料概念的普遍影响和新冠疫情，征求意见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时限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已延长。</a:t>
            </a:r>
          </a:p>
          <a:p>
            <a:pPr marL="241300" indent="-228600">
              <a:lnSpc>
                <a:spcPts val="3195"/>
              </a:lnSpc>
              <a:spcBef>
                <a:spcPts val="62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与以下2项新增塑料材料各论一起发布：</a:t>
            </a:r>
          </a:p>
          <a:p>
            <a:pPr marL="241300" marR="5080">
              <a:lnSpc>
                <a:spcPts val="3030"/>
              </a:lnSpc>
              <a:spcBef>
                <a:spcPts val="210"/>
              </a:spcBef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环烯烃聚合物（COP，3.1.16）和环烯烃共聚物（COC，3.1.17）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5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第3节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容器材料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034" y="3376067"/>
            <a:ext cx="10678160" cy="2174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825">
              <a:lnSpc>
                <a:spcPct val="100000"/>
              </a:lnSpc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新增第3.3小节（第10版）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+将第3.1和3.2小节中的8个通则移至第3.3小节。</a:t>
            </a:r>
          </a:p>
          <a:p>
            <a:pPr marL="320675" marR="5080" indent="-308610">
              <a:lnSpc>
                <a:spcPct val="120200"/>
              </a:lnSpc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药品和医疗器械初级包装材料之间的区别更大（因为它们属于不同的欧洲立法框架）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zh-CN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en-US" altLang="zh-CN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个通则中有</a:t>
            </a:r>
            <a:r>
              <a:rPr lang="en-US" altLang="zh-CN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</a:t>
            </a:r>
            <a:r>
              <a:rPr lang="zh-CN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</a:t>
            </a: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“本通则仅供参考”内容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=&gt;说明这些通则的非强制性法律地位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0FC731-1A6D-4C6F-9D45-D40724281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25358"/>
            <a:ext cx="11887200" cy="244394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795EA86-AC3B-4A18-9209-DFB409DD56FA}"/>
              </a:ext>
            </a:extLst>
          </p:cNvPr>
          <p:cNvSpPr txBox="1"/>
          <p:nvPr/>
        </p:nvSpPr>
        <p:spPr>
          <a:xfrm>
            <a:off x="5799765" y="1893439"/>
            <a:ext cx="5105400" cy="307777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*在血液制品各论（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0853/646,0209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）中交叉引用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2800" y="1149675"/>
            <a:ext cx="5143091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6490"/>
              </a:lnSpc>
            </a:pPr>
            <a:r>
              <a:rPr lang="zh-CN" sz="6000" dirty="0" smtClean="0">
                <a:solidFill>
                  <a:srgbClr val="1D49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《欧洲药典》进展</a:t>
            </a:r>
            <a:r>
              <a:rPr lang="zh-CN" altLang="en-US" sz="6000" dirty="0" smtClean="0">
                <a:solidFill>
                  <a:srgbClr val="1D49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更新</a:t>
            </a:r>
            <a:endParaRPr lang="zh-CN" sz="6000" dirty="0">
              <a:solidFill>
                <a:srgbClr val="1D49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8672" y="4522254"/>
            <a:ext cx="2758927" cy="127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14999"/>
              </a:lnSpc>
            </a:pPr>
            <a:r>
              <a:rPr lang="zh-CN" sz="2400" dirty="0">
                <a:solidFill>
                  <a:srgbClr val="1D49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Susanne Keitel局长 </a:t>
            </a:r>
          </a:p>
          <a:p>
            <a:pPr marR="5080" algn="ctr">
              <a:lnSpc>
                <a:spcPct val="114999"/>
              </a:lnSpc>
            </a:pPr>
            <a:r>
              <a:rPr lang="zh-CN" sz="2400" dirty="0">
                <a:solidFill>
                  <a:srgbClr val="1D49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EDQM</a:t>
            </a:r>
          </a:p>
          <a:p>
            <a:pPr marL="43180" algn="ctr">
              <a:lnSpc>
                <a:spcPct val="100000"/>
              </a:lnSpc>
              <a:spcBef>
                <a:spcPts val="425"/>
              </a:spcBef>
            </a:pPr>
            <a:r>
              <a:rPr lang="zh-CN" sz="2400" dirty="0">
                <a:solidFill>
                  <a:srgbClr val="1D49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/>
              </a:rPr>
              <a:t>欧洲委员会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416660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兽用疫苗：外源因子的管理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448413"/>
            <a:ext cx="11165840" cy="3527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200" indent="-23040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使欧洲药典中的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通则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合理化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使代表当前做法的方法能够切合目的</a:t>
            </a:r>
          </a:p>
          <a:p>
            <a:pPr marL="241200" marR="159385" indent="-230400">
              <a:lnSpc>
                <a:spcPct val="119900"/>
              </a:lnSpc>
              <a:spcBef>
                <a:spcPts val="1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精简欧洲药典通则vs.欧盟指导原则的范围 </a:t>
            </a:r>
            <a:endParaRPr lang="en-US" altLang="zh-CN" sz="28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000" marR="159385" indent="-468000">
              <a:lnSpc>
                <a:spcPct val="119900"/>
              </a:lnSpc>
              <a:spcBef>
                <a:spcPts val="10"/>
              </a:spcBef>
              <a:buClr>
                <a:srgbClr val="1D497C"/>
              </a:buClr>
              <a:tabLst>
                <a:tab pos="241935" algn="l"/>
              </a:tabLst>
            </a:pPr>
            <a:r>
              <a:rPr lang="en-US" altLang="zh-CN" sz="2800" dirty="0">
                <a:solidFill>
                  <a:srgbClr val="ED202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		</a:t>
            </a:r>
            <a:r>
              <a:rPr lang="zh-CN" sz="2800" dirty="0">
                <a:solidFill>
                  <a:srgbClr val="ED202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从起始原料到最终产品的整体风险管理方法</a:t>
            </a:r>
          </a:p>
          <a:p>
            <a:pPr marL="241300" marR="153670" indent="-228600">
              <a:lnSpc>
                <a:spcPts val="3030"/>
              </a:lnSpc>
              <a:spcBef>
                <a:spcPts val="104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通则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1个，修订通则2个，修订通用各论2个，修订单个各论38个</a:t>
            </a: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新方法培训课程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zh-CN" altLang="en-US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网络会议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），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2020年04月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2020年07月实施（增补本10.2）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人用疫苗：第十版亮点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449" y="1391148"/>
            <a:ext cx="11292205" cy="2841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229235" indent="-228600"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残留宿主细胞DNA的定量和特性鉴定（2.6.35）[新增通则，10.0]</a:t>
            </a:r>
          </a:p>
          <a:p>
            <a:pPr marL="241300" marR="52069" indent="-228600">
              <a:spcBef>
                <a:spcPts val="994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无细胞百日咳疫苗：用CHO细胞测定法代替HIST进行百日咳毒素残留检查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，删除豚鼠类毒素不可逆性检查，删除检查最终批产品残留毒素的要求[修订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版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aP疫苗各论/通则2.6.33，10.0]</a:t>
            </a:r>
          </a:p>
          <a:p>
            <a:pPr marL="241300" marR="5080" indent="-228600">
              <a:spcBef>
                <a:spcPts val="101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破伤风疫苗：毒性检查要求审查（删除豚鼠类毒素不可逆性检查，[修订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版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破伤风疫苗各论，10.3]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使用重组因子C</a:t>
            </a:r>
            <a:r>
              <a:rPr 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进行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细菌内毒素（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BET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检测</a:t>
            </a: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，2.6.32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328351"/>
            <a:ext cx="8372475" cy="34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40970" indent="-228600">
              <a:lnSpc>
                <a:spcPts val="260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经典BET（2.6.14）基于来自鲎（濒危物种）的鲎试剂（LAL）</a:t>
            </a:r>
          </a:p>
          <a:p>
            <a:pPr marL="241300" marR="812165" indent="-228600">
              <a:lnSpc>
                <a:spcPts val="2600"/>
              </a:lnSpc>
              <a:spcBef>
                <a:spcPts val="160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通则2.6.32介绍了一种使用重组因子C（合成试剂）的方法和荧光检测法</a:t>
            </a:r>
          </a:p>
          <a:p>
            <a:pPr marL="241300" indent="-228600">
              <a:lnSpc>
                <a:spcPct val="100000"/>
              </a:lnSpc>
              <a:spcBef>
                <a:spcPts val="127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更具可持续发展，减轻动物资源压力</a:t>
            </a:r>
          </a:p>
          <a:p>
            <a:pPr marL="241300" marR="5080" indent="-228600" algn="just">
              <a:lnSpc>
                <a:spcPts val="2600"/>
              </a:lnSpc>
              <a:spcBef>
                <a:spcPts val="163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修订通则《5.1.10-细菌内毒素检查使用指导原则》</a:t>
            </a:r>
            <a:r>
              <a:rPr lang="zh-CN" altLang="en-US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，说明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欧洲药典使用者采用基于rFC方法的条件。</a:t>
            </a: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增补本10.2（2020年07月）</a:t>
            </a:r>
          </a:p>
        </p:txBody>
      </p:sp>
      <p:sp>
        <p:nvSpPr>
          <p:cNvPr id="4" name="object 4"/>
          <p:cNvSpPr/>
          <p:nvPr/>
        </p:nvSpPr>
        <p:spPr>
          <a:xfrm>
            <a:off x="9132061" y="1166672"/>
            <a:ext cx="2703309" cy="1920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32061" y="3505606"/>
            <a:ext cx="2701353" cy="1583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特定各论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585039"/>
            <a:ext cx="11416030" cy="335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为了与ICH Q3A保持一致，对化学定义的API各论进行多项修订</a:t>
            </a:r>
          </a:p>
          <a:p>
            <a:pPr marL="241300" marR="941069" indent="-228600">
              <a:lnSpc>
                <a:spcPts val="3030"/>
              </a:lnSpc>
              <a:spcBef>
                <a:spcPts val="994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欧洲药典继续实施ICH Q3D指导原则：特别关注无机辅料的特殊元素检查</a:t>
            </a: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新增成品各论：</a:t>
            </a:r>
          </a:p>
          <a:p>
            <a:pPr marL="769620" lvl="1" indent="-3937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Wingdings"/>
              <a:buChar char=""/>
              <a:tabLst>
                <a:tab pos="77025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新增若干单一来源产品各论</a:t>
            </a:r>
          </a:p>
          <a:p>
            <a:pPr marL="769620" lvl="1" indent="-3937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Wingdings"/>
              <a:buChar char=""/>
              <a:tabLst>
                <a:tab pos="77025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首个多来源产品各论：瑞舒伐他汀片</a:t>
            </a:r>
          </a:p>
          <a:p>
            <a:pPr marL="769620" lvl="1" indent="-393700">
              <a:lnSpc>
                <a:spcPct val="100000"/>
              </a:lnSpc>
              <a:spcBef>
                <a:spcPts val="680"/>
              </a:spcBef>
              <a:buClr>
                <a:srgbClr val="1D497C"/>
              </a:buClr>
              <a:buFont typeface="Wingdings"/>
              <a:buChar char=""/>
              <a:tabLst>
                <a:tab pos="77025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溶出度检查达成一致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23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新增及修订的通则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28" y="1246889"/>
            <a:ext cx="9886315" cy="3637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900"/>
              </a:lnSpc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通则起草和修订计划正在进行中:</a:t>
            </a:r>
            <a:endParaRPr lang="en-US" altLang="zh-CN" sz="28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5080">
              <a:lnSpc>
                <a:spcPct val="119900"/>
              </a:lnSpc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第10版：</a:t>
            </a: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扫描电镜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2.9.52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多变量统计过程控制 5.28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液体颜色深度 2.2.2</a:t>
            </a: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紫外/可见分光光度法 2.2.25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过程分析技术 5.25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肠外给药制剂</a:t>
            </a:r>
            <a:r>
              <a:rPr 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微粒</a:t>
            </a:r>
            <a:r>
              <a:rPr 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污染</a:t>
            </a:r>
            <a:endParaRPr 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695" y="932089"/>
            <a:ext cx="11428095" cy="3975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221740" indent="-228600">
              <a:lnSpc>
                <a:spcPts val="303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对可见异物和不溶性微粒检查方法进行一般修订，以加强检查</a:t>
            </a:r>
          </a:p>
          <a:p>
            <a:pPr marL="241300" marR="431800" indent="-228600">
              <a:lnSpc>
                <a:spcPts val="3030"/>
              </a:lnSpc>
              <a:spcBef>
                <a:spcPts val="994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肠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外给药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制剂</a:t>
            </a:r>
            <a:r>
              <a:rPr lang="zh-CN" alt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剂型各论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0520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将要求所有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液体制剂</a:t>
            </a:r>
            <a:r>
              <a:rPr lang="zh-CN" altLang="en-US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包括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可见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异物和不溶性微粒检查要求（增补本10.5）</a:t>
            </a:r>
          </a:p>
          <a:p>
            <a:pPr marL="241300" marR="5080" indent="-228600" algn="just">
              <a:lnSpc>
                <a:spcPts val="3030"/>
              </a:lnSpc>
              <a:spcBef>
                <a:spcPts val="101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新增非强制性通则5.17.2，说明可见异物检查和产品“几乎无可见异物”的要求（增补本10.3）。</a:t>
            </a:r>
          </a:p>
          <a:p>
            <a:pPr marL="241300" marR="534035" indent="-228600">
              <a:lnSpc>
                <a:spcPts val="3030"/>
              </a:lnSpc>
              <a:spcBef>
                <a:spcPts val="994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altLang="en-US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增加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替代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检查方法，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尤其</a:t>
            </a:r>
            <a:r>
              <a:rPr lang="zh-CN" altLang="en-US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针对非常少量的生物制品的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不溶性微粒检查（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增补本10.3）。</a:t>
            </a:r>
          </a:p>
          <a:p>
            <a:pPr marL="241300" marR="18415" indent="-228600">
              <a:lnSpc>
                <a:spcPts val="3030"/>
              </a:lnSpc>
              <a:spcBef>
                <a:spcPts val="994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PDG与JP和USP的协调工作正在进行中，对不溶性微粒检查进行完全一致的修订（2.9.19）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25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135" y="1091633"/>
            <a:ext cx="10875665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我们是什么样的组织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7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欧洲药典委员会2020年-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2022年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工作要点</a:t>
            </a: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</a:t>
            </a: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药典最新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进展</a:t>
            </a:r>
            <a:endParaRPr lang="en-US" altLang="zh-CN" sz="3200" dirty="0" smtClean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</a:t>
            </a:r>
            <a:r>
              <a:rPr lang="zh-CN" altLang="en-US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</a:t>
            </a:r>
            <a:r>
              <a:rPr lang="zh-CN" sz="32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32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应对</a:t>
            </a:r>
            <a:r>
              <a:rPr lang="zh-CN" sz="32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措施</a:t>
            </a:r>
            <a:endParaRPr lang="zh-CN" sz="3200" b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17698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823" y="694131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5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63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823" y="6307874"/>
            <a:ext cx="11675110" cy="56515"/>
          </a:xfrm>
          <a:custGeom>
            <a:avLst/>
            <a:gdLst/>
            <a:ahLst/>
            <a:cxnLst/>
            <a:rect l="l" t="t" r="r" b="b"/>
            <a:pathLst>
              <a:path w="11675110" h="56514">
                <a:moveTo>
                  <a:pt x="11674830" y="0"/>
                </a:moveTo>
                <a:lnTo>
                  <a:pt x="0" y="18326"/>
                </a:lnTo>
                <a:lnTo>
                  <a:pt x="0" y="56489"/>
                </a:lnTo>
                <a:lnTo>
                  <a:pt x="11674830" y="38176"/>
                </a:lnTo>
                <a:lnTo>
                  <a:pt x="11674830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0296" y="2908"/>
            <a:ext cx="9433560" cy="662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lang="zh-CN" sz="1100">
                <a:solidFill>
                  <a:srgbClr val="231F20"/>
                </a:solidFill>
                <a:latin typeface="Tahoma"/>
                <a:ea typeface="SimSun"/>
                <a:cs typeface="Tahoma"/>
              </a:rPr>
              <a:t>M, Council of Europe.All rights reserved.</a:t>
            </a:r>
          </a:p>
        </p:txBody>
      </p:sp>
      <p:sp>
        <p:nvSpPr>
          <p:cNvPr id="5" name="object 5"/>
          <p:cNvSpPr/>
          <p:nvPr/>
        </p:nvSpPr>
        <p:spPr>
          <a:xfrm>
            <a:off x="10559554" y="6364365"/>
            <a:ext cx="1383207" cy="467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563" y="5396433"/>
            <a:ext cx="403225" cy="134620"/>
          </a:xfrm>
          <a:custGeom>
            <a:avLst/>
            <a:gdLst/>
            <a:ahLst/>
            <a:cxnLst/>
            <a:rect l="l" t="t" r="r" b="b"/>
            <a:pathLst>
              <a:path w="403225" h="134620">
                <a:moveTo>
                  <a:pt x="335876" y="0"/>
                </a:moveTo>
                <a:lnTo>
                  <a:pt x="335876" y="33578"/>
                </a:lnTo>
                <a:lnTo>
                  <a:pt x="0" y="33578"/>
                </a:lnTo>
                <a:lnTo>
                  <a:pt x="0" y="100761"/>
                </a:lnTo>
                <a:lnTo>
                  <a:pt x="335876" y="100761"/>
                </a:lnTo>
                <a:lnTo>
                  <a:pt x="335876" y="134340"/>
                </a:lnTo>
                <a:lnTo>
                  <a:pt x="403059" y="67170"/>
                </a:lnTo>
                <a:lnTo>
                  <a:pt x="335876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9466" y="5381167"/>
            <a:ext cx="418465" cy="165100"/>
          </a:xfrm>
          <a:custGeom>
            <a:avLst/>
            <a:gdLst/>
            <a:ahLst/>
            <a:cxnLst/>
            <a:rect l="l" t="t" r="r" b="b"/>
            <a:pathLst>
              <a:path w="418465" h="165100">
                <a:moveTo>
                  <a:pt x="335889" y="116027"/>
                </a:moveTo>
                <a:lnTo>
                  <a:pt x="335889" y="164884"/>
                </a:lnTo>
                <a:lnTo>
                  <a:pt x="351165" y="149605"/>
                </a:lnTo>
                <a:lnTo>
                  <a:pt x="348094" y="149605"/>
                </a:lnTo>
                <a:lnTo>
                  <a:pt x="337413" y="145033"/>
                </a:lnTo>
                <a:lnTo>
                  <a:pt x="348094" y="134351"/>
                </a:lnTo>
                <a:lnTo>
                  <a:pt x="348094" y="122135"/>
                </a:lnTo>
                <a:lnTo>
                  <a:pt x="341985" y="122135"/>
                </a:lnTo>
                <a:lnTo>
                  <a:pt x="335889" y="116027"/>
                </a:lnTo>
                <a:close/>
              </a:path>
              <a:path w="418465" h="165100">
                <a:moveTo>
                  <a:pt x="348094" y="134351"/>
                </a:moveTo>
                <a:lnTo>
                  <a:pt x="337413" y="145033"/>
                </a:lnTo>
                <a:lnTo>
                  <a:pt x="348094" y="149605"/>
                </a:lnTo>
                <a:lnTo>
                  <a:pt x="348094" y="134351"/>
                </a:lnTo>
                <a:close/>
              </a:path>
              <a:path w="418465" h="165100">
                <a:moveTo>
                  <a:pt x="400000" y="82435"/>
                </a:moveTo>
                <a:lnTo>
                  <a:pt x="348094" y="134351"/>
                </a:lnTo>
                <a:lnTo>
                  <a:pt x="348094" y="149605"/>
                </a:lnTo>
                <a:lnTo>
                  <a:pt x="351165" y="149605"/>
                </a:lnTo>
                <a:lnTo>
                  <a:pt x="413741" y="87020"/>
                </a:lnTo>
                <a:lnTo>
                  <a:pt x="404583" y="87020"/>
                </a:lnTo>
                <a:lnTo>
                  <a:pt x="400000" y="82435"/>
                </a:lnTo>
                <a:close/>
              </a:path>
              <a:path w="418465" h="165100">
                <a:moveTo>
                  <a:pt x="335889" y="42735"/>
                </a:moveTo>
                <a:lnTo>
                  <a:pt x="0" y="42735"/>
                </a:lnTo>
                <a:lnTo>
                  <a:pt x="0" y="122135"/>
                </a:lnTo>
                <a:lnTo>
                  <a:pt x="335889" y="122135"/>
                </a:lnTo>
                <a:lnTo>
                  <a:pt x="335889" y="116027"/>
                </a:lnTo>
                <a:lnTo>
                  <a:pt x="12217" y="116027"/>
                </a:lnTo>
                <a:lnTo>
                  <a:pt x="6108" y="109918"/>
                </a:lnTo>
                <a:lnTo>
                  <a:pt x="12217" y="109918"/>
                </a:lnTo>
                <a:lnTo>
                  <a:pt x="12217" y="54952"/>
                </a:lnTo>
                <a:lnTo>
                  <a:pt x="6108" y="54952"/>
                </a:lnTo>
                <a:lnTo>
                  <a:pt x="12217" y="48844"/>
                </a:lnTo>
                <a:lnTo>
                  <a:pt x="335889" y="48844"/>
                </a:lnTo>
                <a:lnTo>
                  <a:pt x="335889" y="42735"/>
                </a:lnTo>
                <a:close/>
              </a:path>
              <a:path w="418465" h="165100">
                <a:moveTo>
                  <a:pt x="348094" y="109918"/>
                </a:moveTo>
                <a:lnTo>
                  <a:pt x="12217" y="109918"/>
                </a:lnTo>
                <a:lnTo>
                  <a:pt x="12217" y="116027"/>
                </a:lnTo>
                <a:lnTo>
                  <a:pt x="335889" y="116027"/>
                </a:lnTo>
                <a:lnTo>
                  <a:pt x="341985" y="122135"/>
                </a:lnTo>
                <a:lnTo>
                  <a:pt x="348094" y="122135"/>
                </a:lnTo>
                <a:lnTo>
                  <a:pt x="348094" y="109918"/>
                </a:lnTo>
                <a:close/>
              </a:path>
              <a:path w="418465" h="165100">
                <a:moveTo>
                  <a:pt x="12217" y="109918"/>
                </a:moveTo>
                <a:lnTo>
                  <a:pt x="6108" y="109918"/>
                </a:lnTo>
                <a:lnTo>
                  <a:pt x="12217" y="116027"/>
                </a:lnTo>
                <a:lnTo>
                  <a:pt x="12217" y="109918"/>
                </a:lnTo>
                <a:close/>
              </a:path>
              <a:path w="418465" h="165100">
                <a:moveTo>
                  <a:pt x="404583" y="77850"/>
                </a:moveTo>
                <a:lnTo>
                  <a:pt x="400000" y="82435"/>
                </a:lnTo>
                <a:lnTo>
                  <a:pt x="404583" y="87020"/>
                </a:lnTo>
                <a:lnTo>
                  <a:pt x="404583" y="77850"/>
                </a:lnTo>
                <a:close/>
              </a:path>
              <a:path w="418465" h="165100">
                <a:moveTo>
                  <a:pt x="413740" y="77850"/>
                </a:moveTo>
                <a:lnTo>
                  <a:pt x="404583" y="77850"/>
                </a:lnTo>
                <a:lnTo>
                  <a:pt x="404583" y="87020"/>
                </a:lnTo>
                <a:lnTo>
                  <a:pt x="413741" y="87020"/>
                </a:lnTo>
                <a:lnTo>
                  <a:pt x="418325" y="82435"/>
                </a:lnTo>
                <a:lnTo>
                  <a:pt x="413740" y="77850"/>
                </a:lnTo>
                <a:close/>
              </a:path>
              <a:path w="418465" h="165100">
                <a:moveTo>
                  <a:pt x="351155" y="15265"/>
                </a:moveTo>
                <a:lnTo>
                  <a:pt x="348094" y="15265"/>
                </a:lnTo>
                <a:lnTo>
                  <a:pt x="348094" y="30520"/>
                </a:lnTo>
                <a:lnTo>
                  <a:pt x="400000" y="82435"/>
                </a:lnTo>
                <a:lnTo>
                  <a:pt x="404583" y="77850"/>
                </a:lnTo>
                <a:lnTo>
                  <a:pt x="413740" y="77850"/>
                </a:lnTo>
                <a:lnTo>
                  <a:pt x="351155" y="15265"/>
                </a:lnTo>
                <a:close/>
              </a:path>
              <a:path w="418465" h="165100">
                <a:moveTo>
                  <a:pt x="12217" y="48844"/>
                </a:moveTo>
                <a:lnTo>
                  <a:pt x="6108" y="54952"/>
                </a:lnTo>
                <a:lnTo>
                  <a:pt x="12217" y="54952"/>
                </a:lnTo>
                <a:lnTo>
                  <a:pt x="12217" y="48844"/>
                </a:lnTo>
                <a:close/>
              </a:path>
              <a:path w="418465" h="165100">
                <a:moveTo>
                  <a:pt x="348094" y="42735"/>
                </a:moveTo>
                <a:lnTo>
                  <a:pt x="341985" y="42735"/>
                </a:lnTo>
                <a:lnTo>
                  <a:pt x="335889" y="48844"/>
                </a:lnTo>
                <a:lnTo>
                  <a:pt x="12217" y="48844"/>
                </a:lnTo>
                <a:lnTo>
                  <a:pt x="12217" y="54952"/>
                </a:lnTo>
                <a:lnTo>
                  <a:pt x="348094" y="54952"/>
                </a:lnTo>
                <a:lnTo>
                  <a:pt x="348094" y="42735"/>
                </a:lnTo>
                <a:close/>
              </a:path>
              <a:path w="418465" h="165100">
                <a:moveTo>
                  <a:pt x="335889" y="0"/>
                </a:moveTo>
                <a:lnTo>
                  <a:pt x="335889" y="48844"/>
                </a:lnTo>
                <a:lnTo>
                  <a:pt x="341985" y="42735"/>
                </a:lnTo>
                <a:lnTo>
                  <a:pt x="348094" y="42735"/>
                </a:lnTo>
                <a:lnTo>
                  <a:pt x="348094" y="30520"/>
                </a:lnTo>
                <a:lnTo>
                  <a:pt x="337413" y="19837"/>
                </a:lnTo>
                <a:lnTo>
                  <a:pt x="348094" y="15265"/>
                </a:lnTo>
                <a:lnTo>
                  <a:pt x="351155" y="15265"/>
                </a:lnTo>
                <a:lnTo>
                  <a:pt x="335889" y="0"/>
                </a:lnTo>
                <a:close/>
              </a:path>
              <a:path w="418465" h="165100">
                <a:moveTo>
                  <a:pt x="348094" y="15265"/>
                </a:moveTo>
                <a:lnTo>
                  <a:pt x="337413" y="19837"/>
                </a:lnTo>
                <a:lnTo>
                  <a:pt x="348094" y="30520"/>
                </a:lnTo>
                <a:lnTo>
                  <a:pt x="348094" y="15265"/>
                </a:lnTo>
                <a:close/>
              </a:path>
            </a:pathLst>
          </a:custGeom>
          <a:solidFill>
            <a:srgbClr val="163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563" y="5616270"/>
            <a:ext cx="403225" cy="133350"/>
          </a:xfrm>
          <a:custGeom>
            <a:avLst/>
            <a:gdLst/>
            <a:ahLst/>
            <a:cxnLst/>
            <a:rect l="l" t="t" r="r" b="b"/>
            <a:pathLst>
              <a:path w="403225" h="133350">
                <a:moveTo>
                  <a:pt x="335876" y="0"/>
                </a:moveTo>
                <a:lnTo>
                  <a:pt x="335876" y="33591"/>
                </a:lnTo>
                <a:lnTo>
                  <a:pt x="0" y="33591"/>
                </a:lnTo>
                <a:lnTo>
                  <a:pt x="0" y="99237"/>
                </a:lnTo>
                <a:lnTo>
                  <a:pt x="335876" y="99237"/>
                </a:lnTo>
                <a:lnTo>
                  <a:pt x="335876" y="132829"/>
                </a:lnTo>
                <a:lnTo>
                  <a:pt x="403059" y="65658"/>
                </a:lnTo>
                <a:lnTo>
                  <a:pt x="335876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9466" y="5601004"/>
            <a:ext cx="418465" cy="163830"/>
          </a:xfrm>
          <a:custGeom>
            <a:avLst/>
            <a:gdLst/>
            <a:ahLst/>
            <a:cxnLst/>
            <a:rect l="l" t="t" r="r" b="b"/>
            <a:pathLst>
              <a:path w="418465" h="163829">
                <a:moveTo>
                  <a:pt x="335889" y="114503"/>
                </a:moveTo>
                <a:lnTo>
                  <a:pt x="335889" y="163360"/>
                </a:lnTo>
                <a:lnTo>
                  <a:pt x="351155" y="148094"/>
                </a:lnTo>
                <a:lnTo>
                  <a:pt x="348094" y="148094"/>
                </a:lnTo>
                <a:lnTo>
                  <a:pt x="337413" y="143509"/>
                </a:lnTo>
                <a:lnTo>
                  <a:pt x="348094" y="133071"/>
                </a:lnTo>
                <a:lnTo>
                  <a:pt x="348094" y="122148"/>
                </a:lnTo>
                <a:lnTo>
                  <a:pt x="341985" y="122148"/>
                </a:lnTo>
                <a:lnTo>
                  <a:pt x="335889" y="114503"/>
                </a:lnTo>
                <a:close/>
              </a:path>
              <a:path w="418465" h="163829">
                <a:moveTo>
                  <a:pt x="348094" y="133071"/>
                </a:moveTo>
                <a:lnTo>
                  <a:pt x="337413" y="143509"/>
                </a:lnTo>
                <a:lnTo>
                  <a:pt x="348094" y="148094"/>
                </a:lnTo>
                <a:lnTo>
                  <a:pt x="348094" y="133071"/>
                </a:lnTo>
                <a:close/>
              </a:path>
              <a:path w="418465" h="163829">
                <a:moveTo>
                  <a:pt x="400678" y="81680"/>
                </a:moveTo>
                <a:lnTo>
                  <a:pt x="348094" y="133071"/>
                </a:lnTo>
                <a:lnTo>
                  <a:pt x="348094" y="148094"/>
                </a:lnTo>
                <a:lnTo>
                  <a:pt x="351155" y="148094"/>
                </a:lnTo>
                <a:lnTo>
                  <a:pt x="413753" y="85496"/>
                </a:lnTo>
                <a:lnTo>
                  <a:pt x="404583" y="85496"/>
                </a:lnTo>
                <a:lnTo>
                  <a:pt x="400678" y="81680"/>
                </a:lnTo>
                <a:close/>
              </a:path>
              <a:path w="418465" h="163829">
                <a:moveTo>
                  <a:pt x="335889" y="41224"/>
                </a:moveTo>
                <a:lnTo>
                  <a:pt x="0" y="41224"/>
                </a:lnTo>
                <a:lnTo>
                  <a:pt x="0" y="122148"/>
                </a:lnTo>
                <a:lnTo>
                  <a:pt x="335889" y="122148"/>
                </a:lnTo>
                <a:lnTo>
                  <a:pt x="335889" y="114503"/>
                </a:lnTo>
                <a:lnTo>
                  <a:pt x="12217" y="114503"/>
                </a:lnTo>
                <a:lnTo>
                  <a:pt x="6108" y="108394"/>
                </a:lnTo>
                <a:lnTo>
                  <a:pt x="12217" y="108394"/>
                </a:lnTo>
                <a:lnTo>
                  <a:pt x="12217" y="54965"/>
                </a:lnTo>
                <a:lnTo>
                  <a:pt x="6108" y="54965"/>
                </a:lnTo>
                <a:lnTo>
                  <a:pt x="12217" y="48856"/>
                </a:lnTo>
                <a:lnTo>
                  <a:pt x="335889" y="48856"/>
                </a:lnTo>
                <a:lnTo>
                  <a:pt x="335889" y="41224"/>
                </a:lnTo>
                <a:close/>
              </a:path>
              <a:path w="418465" h="163829">
                <a:moveTo>
                  <a:pt x="348094" y="108394"/>
                </a:moveTo>
                <a:lnTo>
                  <a:pt x="12217" y="108394"/>
                </a:lnTo>
                <a:lnTo>
                  <a:pt x="12217" y="114503"/>
                </a:lnTo>
                <a:lnTo>
                  <a:pt x="335889" y="114503"/>
                </a:lnTo>
                <a:lnTo>
                  <a:pt x="341985" y="122148"/>
                </a:lnTo>
                <a:lnTo>
                  <a:pt x="348094" y="122148"/>
                </a:lnTo>
                <a:lnTo>
                  <a:pt x="348094" y="108394"/>
                </a:lnTo>
                <a:close/>
              </a:path>
              <a:path w="418465" h="163829">
                <a:moveTo>
                  <a:pt x="12217" y="108394"/>
                </a:moveTo>
                <a:lnTo>
                  <a:pt x="6108" y="108394"/>
                </a:lnTo>
                <a:lnTo>
                  <a:pt x="12217" y="114503"/>
                </a:lnTo>
                <a:lnTo>
                  <a:pt x="12217" y="108394"/>
                </a:lnTo>
                <a:close/>
              </a:path>
              <a:path w="418465" h="163829">
                <a:moveTo>
                  <a:pt x="404583" y="77863"/>
                </a:moveTo>
                <a:lnTo>
                  <a:pt x="400678" y="81680"/>
                </a:lnTo>
                <a:lnTo>
                  <a:pt x="404583" y="85496"/>
                </a:lnTo>
                <a:lnTo>
                  <a:pt x="404583" y="77863"/>
                </a:lnTo>
                <a:close/>
              </a:path>
              <a:path w="418465" h="163829">
                <a:moveTo>
                  <a:pt x="415207" y="77863"/>
                </a:moveTo>
                <a:lnTo>
                  <a:pt x="404583" y="77863"/>
                </a:lnTo>
                <a:lnTo>
                  <a:pt x="404583" y="85496"/>
                </a:lnTo>
                <a:lnTo>
                  <a:pt x="413753" y="85496"/>
                </a:lnTo>
                <a:lnTo>
                  <a:pt x="418325" y="80924"/>
                </a:lnTo>
                <a:lnTo>
                  <a:pt x="415207" y="77863"/>
                </a:lnTo>
                <a:close/>
              </a:path>
              <a:path w="418465" h="163829">
                <a:moveTo>
                  <a:pt x="351440" y="15265"/>
                </a:moveTo>
                <a:lnTo>
                  <a:pt x="348094" y="15265"/>
                </a:lnTo>
                <a:lnTo>
                  <a:pt x="348094" y="30288"/>
                </a:lnTo>
                <a:lnTo>
                  <a:pt x="400678" y="81680"/>
                </a:lnTo>
                <a:lnTo>
                  <a:pt x="404583" y="77863"/>
                </a:lnTo>
                <a:lnTo>
                  <a:pt x="415207" y="77863"/>
                </a:lnTo>
                <a:lnTo>
                  <a:pt x="351440" y="15265"/>
                </a:lnTo>
                <a:close/>
              </a:path>
              <a:path w="418465" h="163829">
                <a:moveTo>
                  <a:pt x="12217" y="48856"/>
                </a:moveTo>
                <a:lnTo>
                  <a:pt x="6108" y="54965"/>
                </a:lnTo>
                <a:lnTo>
                  <a:pt x="12217" y="54965"/>
                </a:lnTo>
                <a:lnTo>
                  <a:pt x="12217" y="48856"/>
                </a:lnTo>
                <a:close/>
              </a:path>
              <a:path w="418465" h="163829">
                <a:moveTo>
                  <a:pt x="348094" y="41224"/>
                </a:moveTo>
                <a:lnTo>
                  <a:pt x="341985" y="41224"/>
                </a:lnTo>
                <a:lnTo>
                  <a:pt x="335889" y="48856"/>
                </a:lnTo>
                <a:lnTo>
                  <a:pt x="12217" y="48856"/>
                </a:lnTo>
                <a:lnTo>
                  <a:pt x="12217" y="54965"/>
                </a:lnTo>
                <a:lnTo>
                  <a:pt x="348094" y="54965"/>
                </a:lnTo>
                <a:lnTo>
                  <a:pt x="348094" y="41224"/>
                </a:lnTo>
                <a:close/>
              </a:path>
              <a:path w="418465" h="163829">
                <a:moveTo>
                  <a:pt x="335889" y="0"/>
                </a:moveTo>
                <a:lnTo>
                  <a:pt x="335889" y="48856"/>
                </a:lnTo>
                <a:lnTo>
                  <a:pt x="341985" y="41224"/>
                </a:lnTo>
                <a:lnTo>
                  <a:pt x="348094" y="41224"/>
                </a:lnTo>
                <a:lnTo>
                  <a:pt x="348094" y="30288"/>
                </a:lnTo>
                <a:lnTo>
                  <a:pt x="337413" y="19850"/>
                </a:lnTo>
                <a:lnTo>
                  <a:pt x="348094" y="15265"/>
                </a:lnTo>
                <a:lnTo>
                  <a:pt x="351440" y="15265"/>
                </a:lnTo>
                <a:lnTo>
                  <a:pt x="335889" y="0"/>
                </a:lnTo>
                <a:close/>
              </a:path>
              <a:path w="418465" h="163829">
                <a:moveTo>
                  <a:pt x="348094" y="15265"/>
                </a:moveTo>
                <a:lnTo>
                  <a:pt x="337413" y="19850"/>
                </a:lnTo>
                <a:lnTo>
                  <a:pt x="348094" y="30288"/>
                </a:lnTo>
                <a:lnTo>
                  <a:pt x="348094" y="15265"/>
                </a:lnTo>
                <a:close/>
              </a:path>
            </a:pathLst>
          </a:custGeom>
          <a:solidFill>
            <a:srgbClr val="163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5563" y="6052921"/>
            <a:ext cx="403225" cy="134620"/>
          </a:xfrm>
          <a:custGeom>
            <a:avLst/>
            <a:gdLst/>
            <a:ahLst/>
            <a:cxnLst/>
            <a:rect l="l" t="t" r="r" b="b"/>
            <a:pathLst>
              <a:path w="403225" h="134620">
                <a:moveTo>
                  <a:pt x="335876" y="0"/>
                </a:moveTo>
                <a:lnTo>
                  <a:pt x="335876" y="33578"/>
                </a:lnTo>
                <a:lnTo>
                  <a:pt x="0" y="33578"/>
                </a:lnTo>
                <a:lnTo>
                  <a:pt x="0" y="100761"/>
                </a:lnTo>
                <a:lnTo>
                  <a:pt x="335876" y="100761"/>
                </a:lnTo>
                <a:lnTo>
                  <a:pt x="335876" y="134353"/>
                </a:lnTo>
                <a:lnTo>
                  <a:pt x="403059" y="67170"/>
                </a:lnTo>
                <a:lnTo>
                  <a:pt x="335876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9466" y="6037656"/>
            <a:ext cx="418465" cy="165100"/>
          </a:xfrm>
          <a:custGeom>
            <a:avLst/>
            <a:gdLst/>
            <a:ahLst/>
            <a:cxnLst/>
            <a:rect l="l" t="t" r="r" b="b"/>
            <a:pathLst>
              <a:path w="418465" h="165100">
                <a:moveTo>
                  <a:pt x="335889" y="116027"/>
                </a:moveTo>
                <a:lnTo>
                  <a:pt x="335889" y="164884"/>
                </a:lnTo>
                <a:lnTo>
                  <a:pt x="351152" y="149618"/>
                </a:lnTo>
                <a:lnTo>
                  <a:pt x="348094" y="149618"/>
                </a:lnTo>
                <a:lnTo>
                  <a:pt x="337413" y="145033"/>
                </a:lnTo>
                <a:lnTo>
                  <a:pt x="348094" y="134351"/>
                </a:lnTo>
                <a:lnTo>
                  <a:pt x="348094" y="122135"/>
                </a:lnTo>
                <a:lnTo>
                  <a:pt x="341985" y="122135"/>
                </a:lnTo>
                <a:lnTo>
                  <a:pt x="335889" y="116027"/>
                </a:lnTo>
                <a:close/>
              </a:path>
              <a:path w="418465" h="165100">
                <a:moveTo>
                  <a:pt x="348094" y="134351"/>
                </a:moveTo>
                <a:lnTo>
                  <a:pt x="337413" y="145033"/>
                </a:lnTo>
                <a:lnTo>
                  <a:pt x="348094" y="149618"/>
                </a:lnTo>
                <a:lnTo>
                  <a:pt x="348094" y="134351"/>
                </a:lnTo>
                <a:close/>
              </a:path>
              <a:path w="418465" h="165100">
                <a:moveTo>
                  <a:pt x="400000" y="82435"/>
                </a:moveTo>
                <a:lnTo>
                  <a:pt x="348094" y="134351"/>
                </a:lnTo>
                <a:lnTo>
                  <a:pt x="348094" y="149618"/>
                </a:lnTo>
                <a:lnTo>
                  <a:pt x="351152" y="149618"/>
                </a:lnTo>
                <a:lnTo>
                  <a:pt x="413741" y="87020"/>
                </a:lnTo>
                <a:lnTo>
                  <a:pt x="404583" y="87020"/>
                </a:lnTo>
                <a:lnTo>
                  <a:pt x="400000" y="82435"/>
                </a:lnTo>
                <a:close/>
              </a:path>
              <a:path w="418465" h="165100">
                <a:moveTo>
                  <a:pt x="335889" y="42748"/>
                </a:moveTo>
                <a:lnTo>
                  <a:pt x="0" y="42748"/>
                </a:lnTo>
                <a:lnTo>
                  <a:pt x="0" y="122135"/>
                </a:lnTo>
                <a:lnTo>
                  <a:pt x="335889" y="122135"/>
                </a:lnTo>
                <a:lnTo>
                  <a:pt x="335889" y="116027"/>
                </a:lnTo>
                <a:lnTo>
                  <a:pt x="12217" y="116027"/>
                </a:lnTo>
                <a:lnTo>
                  <a:pt x="6108" y="109918"/>
                </a:lnTo>
                <a:lnTo>
                  <a:pt x="12217" y="109918"/>
                </a:lnTo>
                <a:lnTo>
                  <a:pt x="12217" y="54952"/>
                </a:lnTo>
                <a:lnTo>
                  <a:pt x="6108" y="54952"/>
                </a:lnTo>
                <a:lnTo>
                  <a:pt x="12217" y="48844"/>
                </a:lnTo>
                <a:lnTo>
                  <a:pt x="335889" y="48844"/>
                </a:lnTo>
                <a:lnTo>
                  <a:pt x="335889" y="42748"/>
                </a:lnTo>
                <a:close/>
              </a:path>
              <a:path w="418465" h="165100">
                <a:moveTo>
                  <a:pt x="348094" y="109918"/>
                </a:moveTo>
                <a:lnTo>
                  <a:pt x="12217" y="109918"/>
                </a:lnTo>
                <a:lnTo>
                  <a:pt x="12217" y="116027"/>
                </a:lnTo>
                <a:lnTo>
                  <a:pt x="335889" y="116027"/>
                </a:lnTo>
                <a:lnTo>
                  <a:pt x="341985" y="122135"/>
                </a:lnTo>
                <a:lnTo>
                  <a:pt x="348094" y="122135"/>
                </a:lnTo>
                <a:lnTo>
                  <a:pt x="348094" y="109918"/>
                </a:lnTo>
                <a:close/>
              </a:path>
              <a:path w="418465" h="165100">
                <a:moveTo>
                  <a:pt x="12217" y="109918"/>
                </a:moveTo>
                <a:lnTo>
                  <a:pt x="6108" y="109918"/>
                </a:lnTo>
                <a:lnTo>
                  <a:pt x="12217" y="116027"/>
                </a:lnTo>
                <a:lnTo>
                  <a:pt x="12217" y="109918"/>
                </a:lnTo>
                <a:close/>
              </a:path>
              <a:path w="418465" h="165100">
                <a:moveTo>
                  <a:pt x="404583" y="77850"/>
                </a:moveTo>
                <a:lnTo>
                  <a:pt x="400000" y="82435"/>
                </a:lnTo>
                <a:lnTo>
                  <a:pt x="404583" y="87020"/>
                </a:lnTo>
                <a:lnTo>
                  <a:pt x="404583" y="77850"/>
                </a:lnTo>
                <a:close/>
              </a:path>
              <a:path w="418465" h="165100">
                <a:moveTo>
                  <a:pt x="413740" y="77850"/>
                </a:moveTo>
                <a:lnTo>
                  <a:pt x="404583" y="77850"/>
                </a:lnTo>
                <a:lnTo>
                  <a:pt x="404583" y="87020"/>
                </a:lnTo>
                <a:lnTo>
                  <a:pt x="413741" y="87020"/>
                </a:lnTo>
                <a:lnTo>
                  <a:pt x="418325" y="82435"/>
                </a:lnTo>
                <a:lnTo>
                  <a:pt x="413740" y="77850"/>
                </a:lnTo>
                <a:close/>
              </a:path>
              <a:path w="418465" h="165100">
                <a:moveTo>
                  <a:pt x="351155" y="15265"/>
                </a:moveTo>
                <a:lnTo>
                  <a:pt x="348094" y="15265"/>
                </a:lnTo>
                <a:lnTo>
                  <a:pt x="348094" y="30520"/>
                </a:lnTo>
                <a:lnTo>
                  <a:pt x="400000" y="82435"/>
                </a:lnTo>
                <a:lnTo>
                  <a:pt x="404583" y="77850"/>
                </a:lnTo>
                <a:lnTo>
                  <a:pt x="413740" y="77850"/>
                </a:lnTo>
                <a:lnTo>
                  <a:pt x="351155" y="15265"/>
                </a:lnTo>
                <a:close/>
              </a:path>
              <a:path w="418465" h="165100">
                <a:moveTo>
                  <a:pt x="12217" y="48844"/>
                </a:moveTo>
                <a:lnTo>
                  <a:pt x="6108" y="54952"/>
                </a:lnTo>
                <a:lnTo>
                  <a:pt x="12217" y="54952"/>
                </a:lnTo>
                <a:lnTo>
                  <a:pt x="12217" y="48844"/>
                </a:lnTo>
                <a:close/>
              </a:path>
              <a:path w="418465" h="165100">
                <a:moveTo>
                  <a:pt x="348094" y="42748"/>
                </a:moveTo>
                <a:lnTo>
                  <a:pt x="341985" y="42748"/>
                </a:lnTo>
                <a:lnTo>
                  <a:pt x="335889" y="48844"/>
                </a:lnTo>
                <a:lnTo>
                  <a:pt x="12217" y="48844"/>
                </a:lnTo>
                <a:lnTo>
                  <a:pt x="12217" y="54952"/>
                </a:lnTo>
                <a:lnTo>
                  <a:pt x="348094" y="54952"/>
                </a:lnTo>
                <a:lnTo>
                  <a:pt x="348094" y="42748"/>
                </a:lnTo>
                <a:close/>
              </a:path>
              <a:path w="418465" h="165100">
                <a:moveTo>
                  <a:pt x="335889" y="0"/>
                </a:moveTo>
                <a:lnTo>
                  <a:pt x="335889" y="48844"/>
                </a:lnTo>
                <a:lnTo>
                  <a:pt x="341985" y="42748"/>
                </a:lnTo>
                <a:lnTo>
                  <a:pt x="348094" y="42748"/>
                </a:lnTo>
                <a:lnTo>
                  <a:pt x="348094" y="30520"/>
                </a:lnTo>
                <a:lnTo>
                  <a:pt x="337413" y="19837"/>
                </a:lnTo>
                <a:lnTo>
                  <a:pt x="348094" y="15265"/>
                </a:lnTo>
                <a:lnTo>
                  <a:pt x="351155" y="15265"/>
                </a:lnTo>
                <a:lnTo>
                  <a:pt x="335889" y="0"/>
                </a:lnTo>
                <a:close/>
              </a:path>
              <a:path w="418465" h="165100">
                <a:moveTo>
                  <a:pt x="348094" y="15265"/>
                </a:moveTo>
                <a:lnTo>
                  <a:pt x="337413" y="19837"/>
                </a:lnTo>
                <a:lnTo>
                  <a:pt x="348094" y="30520"/>
                </a:lnTo>
                <a:lnTo>
                  <a:pt x="348094" y="15265"/>
                </a:lnTo>
                <a:close/>
              </a:path>
            </a:pathLst>
          </a:custGeom>
          <a:solidFill>
            <a:srgbClr val="163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10196" y="6462721"/>
            <a:ext cx="332840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zh-CN" sz="1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  <p:sp>
        <p:nvSpPr>
          <p:cNvPr id="6" name="object 6"/>
          <p:cNvSpPr/>
          <p:nvPr/>
        </p:nvSpPr>
        <p:spPr>
          <a:xfrm>
            <a:off x="1484885" y="2909"/>
            <a:ext cx="9433191" cy="6679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抗病毒药物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501854"/>
            <a:ext cx="10910570" cy="3267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352550" indent="-228600">
              <a:lnSpc>
                <a:spcPts val="303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英国药典与欧洲药典通力协作</a:t>
            </a: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抗病毒药物相关药典通则可从相关网站免费获取，例如：</a:t>
            </a:r>
          </a:p>
          <a:p>
            <a:pPr marL="911860" lvl="1" indent="-441325">
              <a:lnSpc>
                <a:spcPct val="100000"/>
              </a:lnSpc>
              <a:spcBef>
                <a:spcPts val="180"/>
              </a:spcBef>
              <a:buClr>
                <a:srgbClr val="1D497C"/>
              </a:buClr>
              <a:buFont typeface="Wingdings"/>
              <a:buChar char=""/>
              <a:tabLst>
                <a:tab pos="912494" algn="l"/>
              </a:tabLst>
            </a:pPr>
            <a:r>
              <a:rPr lang="zh-CN" altLang="en-US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凡例</a:t>
            </a:r>
            <a:endParaRPr lang="zh-CN" sz="24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911860" lvl="1" indent="-441325">
              <a:lnSpc>
                <a:spcPct val="100000"/>
              </a:lnSpc>
              <a:spcBef>
                <a:spcPts val="220"/>
              </a:spcBef>
              <a:buClr>
                <a:srgbClr val="1D497C"/>
              </a:buClr>
              <a:buFont typeface="Wingdings"/>
              <a:buChar char=""/>
              <a:tabLst>
                <a:tab pos="912494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分析方法（第2节）</a:t>
            </a:r>
          </a:p>
          <a:p>
            <a:pPr marL="911860" lvl="1" indent="-441325">
              <a:lnSpc>
                <a:spcPct val="100000"/>
              </a:lnSpc>
              <a:spcBef>
                <a:spcPts val="209"/>
              </a:spcBef>
              <a:buClr>
                <a:srgbClr val="1D497C"/>
              </a:buClr>
              <a:buFont typeface="Wingdings"/>
              <a:buChar char=""/>
              <a:tabLst>
                <a:tab pos="912494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容器材料（第3节）</a:t>
            </a:r>
          </a:p>
          <a:p>
            <a:pPr marL="911860" lvl="1" indent="-441325">
              <a:lnSpc>
                <a:spcPct val="100000"/>
              </a:lnSpc>
              <a:spcBef>
                <a:spcPts val="220"/>
              </a:spcBef>
              <a:buClr>
                <a:srgbClr val="1D497C"/>
              </a:buClr>
              <a:buFont typeface="Wingdings"/>
              <a:buChar char=""/>
              <a:tabLst>
                <a:tab pos="912494" algn="l"/>
              </a:tabLst>
            </a:pP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3个</a:t>
            </a:r>
            <a:r>
              <a:rPr lang="zh-CN" altLang="en-US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总论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如药用物质）</a:t>
            </a:r>
          </a:p>
          <a:p>
            <a:pPr marL="911860" lvl="1" indent="-441325">
              <a:lnSpc>
                <a:spcPct val="100000"/>
              </a:lnSpc>
              <a:spcBef>
                <a:spcPts val="220"/>
              </a:spcBef>
              <a:buClr>
                <a:srgbClr val="1D497C"/>
              </a:buClr>
              <a:buFont typeface="Wingdings"/>
              <a:buChar char=""/>
              <a:tabLst>
                <a:tab pos="912494" algn="l"/>
              </a:tabLst>
            </a:pPr>
            <a:r>
              <a:rPr lang="zh-CN" alt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6个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剂型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论（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如片剂）</a:t>
            </a:r>
          </a:p>
          <a:p>
            <a:pPr marL="911860" lvl="1" indent="-441325">
              <a:lnSpc>
                <a:spcPct val="100000"/>
              </a:lnSpc>
              <a:spcBef>
                <a:spcPts val="209"/>
              </a:spcBef>
              <a:buClr>
                <a:srgbClr val="1D497C"/>
              </a:buClr>
              <a:buFont typeface="Wingdings"/>
              <a:buChar char=""/>
              <a:tabLst>
                <a:tab pos="912494" algn="l"/>
              </a:tabLst>
            </a:pPr>
            <a:r>
              <a:rPr lang="zh-CN" alt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28个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单个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论（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如氯喹，阿奇霉素）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47F4C900-BB17-4CEA-B290-E294B26C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543550"/>
            <a:ext cx="3564000" cy="61620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COVID-19疫苗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556032"/>
            <a:ext cx="10738485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82880" indent="-228600">
              <a:lnSpc>
                <a:spcPts val="303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  <a:tab pos="394271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截至2020年09月17日，已有182个候选疫苗项目：36个项目处于临床开发阶段，146个项目处于临床前开发阶段（来源：世卫组织COVID-19候选疫苗概况）</a:t>
            </a:r>
          </a:p>
          <a:p>
            <a:pPr>
              <a:lnSpc>
                <a:spcPct val="100000"/>
              </a:lnSpc>
              <a:spcBef>
                <a:spcPts val="3"/>
              </a:spcBef>
              <a:buClr>
                <a:srgbClr val="1D497C"/>
              </a:buClr>
              <a:buFont typeface="Arial"/>
              <a:buChar char="•"/>
            </a:pPr>
            <a:endParaRPr sz="405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COVID-19疫苗研发者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多是中小企业或者大学</a:t>
            </a: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1D497C"/>
              </a:buClr>
              <a:buFont typeface="Arial"/>
              <a:buChar char="•"/>
            </a:pPr>
            <a:endParaRPr sz="405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可能不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熟悉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法规</a:t>
            </a:r>
            <a:r>
              <a:rPr lang="zh-CN" sz="2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药典要求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A25217A-87BD-4FB1-817E-074B4713A1BA}"/>
              </a:ext>
            </a:extLst>
          </p:cNvPr>
          <p:cNvGrpSpPr/>
          <p:nvPr/>
        </p:nvGrpSpPr>
        <p:grpSpPr>
          <a:xfrm>
            <a:off x="8142770" y="5681929"/>
            <a:ext cx="3407829" cy="346710"/>
            <a:chOff x="8142770" y="5681929"/>
            <a:chExt cx="3407829" cy="346710"/>
          </a:xfrm>
        </p:grpSpPr>
        <p:sp>
          <p:nvSpPr>
            <p:cNvPr id="4" name="object 4"/>
            <p:cNvSpPr/>
            <p:nvPr/>
          </p:nvSpPr>
          <p:spPr>
            <a:xfrm>
              <a:off x="11356505" y="5784215"/>
              <a:ext cx="69215" cy="110489"/>
            </a:xfrm>
            <a:custGeom>
              <a:avLst/>
              <a:gdLst/>
              <a:ahLst/>
              <a:cxnLst/>
              <a:rect l="l" t="t" r="r" b="b"/>
              <a:pathLst>
                <a:path w="69215" h="110489">
                  <a:moveTo>
                    <a:pt x="35115" y="0"/>
                  </a:moveTo>
                  <a:lnTo>
                    <a:pt x="0" y="109918"/>
                  </a:lnTo>
                  <a:lnTo>
                    <a:pt x="68706" y="109918"/>
                  </a:lnTo>
                  <a:lnTo>
                    <a:pt x="35115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226717" y="5750623"/>
              <a:ext cx="87630" cy="100965"/>
            </a:xfrm>
            <a:custGeom>
              <a:avLst/>
              <a:gdLst/>
              <a:ahLst/>
              <a:cxnLst/>
              <a:rect l="l" t="t" r="r" b="b"/>
              <a:pathLst>
                <a:path w="87629" h="100964">
                  <a:moveTo>
                    <a:pt x="0" y="0"/>
                  </a:moveTo>
                  <a:lnTo>
                    <a:pt x="0" y="100761"/>
                  </a:lnTo>
                  <a:lnTo>
                    <a:pt x="6108" y="100761"/>
                  </a:lnTo>
                  <a:lnTo>
                    <a:pt x="13741" y="100761"/>
                  </a:lnTo>
                  <a:lnTo>
                    <a:pt x="21374" y="100761"/>
                  </a:lnTo>
                  <a:lnTo>
                    <a:pt x="27482" y="100761"/>
                  </a:lnTo>
                  <a:lnTo>
                    <a:pt x="35115" y="99237"/>
                  </a:lnTo>
                  <a:lnTo>
                    <a:pt x="41224" y="99237"/>
                  </a:lnTo>
                  <a:lnTo>
                    <a:pt x="45808" y="99237"/>
                  </a:lnTo>
                  <a:lnTo>
                    <a:pt x="50393" y="97713"/>
                  </a:lnTo>
                  <a:lnTo>
                    <a:pt x="54965" y="96189"/>
                  </a:lnTo>
                  <a:lnTo>
                    <a:pt x="61074" y="94665"/>
                  </a:lnTo>
                  <a:lnTo>
                    <a:pt x="65659" y="91605"/>
                  </a:lnTo>
                  <a:lnTo>
                    <a:pt x="70231" y="90081"/>
                  </a:lnTo>
                  <a:lnTo>
                    <a:pt x="71755" y="87033"/>
                  </a:lnTo>
                  <a:lnTo>
                    <a:pt x="77863" y="80924"/>
                  </a:lnTo>
                  <a:lnTo>
                    <a:pt x="82448" y="76339"/>
                  </a:lnTo>
                  <a:lnTo>
                    <a:pt x="83972" y="70231"/>
                  </a:lnTo>
                  <a:lnTo>
                    <a:pt x="85496" y="64122"/>
                  </a:lnTo>
                  <a:lnTo>
                    <a:pt x="87033" y="54965"/>
                  </a:lnTo>
                  <a:lnTo>
                    <a:pt x="87033" y="45808"/>
                  </a:lnTo>
                  <a:lnTo>
                    <a:pt x="84962" y="32541"/>
                  </a:lnTo>
                  <a:lnTo>
                    <a:pt x="79506" y="21517"/>
                  </a:lnTo>
                  <a:lnTo>
                    <a:pt x="76339" y="13741"/>
                  </a:lnTo>
                  <a:lnTo>
                    <a:pt x="70231" y="9169"/>
                  </a:lnTo>
                  <a:lnTo>
                    <a:pt x="64122" y="7632"/>
                  </a:lnTo>
                  <a:lnTo>
                    <a:pt x="56489" y="4584"/>
                  </a:lnTo>
                  <a:lnTo>
                    <a:pt x="48856" y="1536"/>
                  </a:lnTo>
                  <a:lnTo>
                    <a:pt x="41224" y="1536"/>
                  </a:lnTo>
                  <a:lnTo>
                    <a:pt x="30210" y="912"/>
                  </a:lnTo>
                  <a:lnTo>
                    <a:pt x="16678" y="66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799254" y="5750623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0" y="0"/>
                  </a:moveTo>
                  <a:lnTo>
                    <a:pt x="0" y="90081"/>
                  </a:lnTo>
                  <a:lnTo>
                    <a:pt x="22898" y="90081"/>
                  </a:lnTo>
                  <a:lnTo>
                    <a:pt x="63392" y="83895"/>
                  </a:lnTo>
                  <a:lnTo>
                    <a:pt x="85496" y="62598"/>
                  </a:lnTo>
                  <a:lnTo>
                    <a:pt x="88544" y="58013"/>
                  </a:lnTo>
                  <a:lnTo>
                    <a:pt x="90081" y="50380"/>
                  </a:lnTo>
                  <a:lnTo>
                    <a:pt x="90081" y="39700"/>
                  </a:lnTo>
                  <a:lnTo>
                    <a:pt x="90081" y="32067"/>
                  </a:lnTo>
                  <a:lnTo>
                    <a:pt x="64122" y="3060"/>
                  </a:lnTo>
                  <a:lnTo>
                    <a:pt x="58013" y="1536"/>
                  </a:lnTo>
                  <a:lnTo>
                    <a:pt x="51904" y="0"/>
                  </a:lnTo>
                  <a:lnTo>
                    <a:pt x="44272" y="0"/>
                  </a:lnTo>
                  <a:lnTo>
                    <a:pt x="36639" y="0"/>
                  </a:lnTo>
                  <a:lnTo>
                    <a:pt x="27482" y="0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527503" y="5750623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0" y="0"/>
                  </a:moveTo>
                  <a:lnTo>
                    <a:pt x="0" y="90081"/>
                  </a:lnTo>
                  <a:lnTo>
                    <a:pt x="22898" y="90081"/>
                  </a:lnTo>
                  <a:lnTo>
                    <a:pt x="63382" y="83895"/>
                  </a:lnTo>
                  <a:lnTo>
                    <a:pt x="85496" y="62598"/>
                  </a:lnTo>
                  <a:lnTo>
                    <a:pt x="88544" y="58013"/>
                  </a:lnTo>
                  <a:lnTo>
                    <a:pt x="90068" y="50380"/>
                  </a:lnTo>
                  <a:lnTo>
                    <a:pt x="90068" y="39700"/>
                  </a:lnTo>
                  <a:lnTo>
                    <a:pt x="90068" y="32067"/>
                  </a:lnTo>
                  <a:lnTo>
                    <a:pt x="64122" y="3060"/>
                  </a:lnTo>
                  <a:lnTo>
                    <a:pt x="58013" y="1536"/>
                  </a:lnTo>
                  <a:lnTo>
                    <a:pt x="51904" y="0"/>
                  </a:lnTo>
                  <a:lnTo>
                    <a:pt x="44272" y="0"/>
                  </a:lnTo>
                  <a:lnTo>
                    <a:pt x="36639" y="0"/>
                  </a:lnTo>
                  <a:lnTo>
                    <a:pt x="27470" y="0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429899" y="5744514"/>
              <a:ext cx="149860" cy="220979"/>
            </a:xfrm>
            <a:custGeom>
              <a:avLst/>
              <a:gdLst/>
              <a:ahLst/>
              <a:cxnLst/>
              <a:rect l="l" t="t" r="r" b="b"/>
              <a:pathLst>
                <a:path w="149859" h="220979">
                  <a:moveTo>
                    <a:pt x="74701" y="0"/>
                  </a:moveTo>
                  <a:lnTo>
                    <a:pt x="38091" y="10974"/>
                  </a:lnTo>
                  <a:lnTo>
                    <a:pt x="13509" y="41592"/>
                  </a:lnTo>
                  <a:lnTo>
                    <a:pt x="2170" y="78657"/>
                  </a:lnTo>
                  <a:lnTo>
                    <a:pt x="0" y="102800"/>
                  </a:lnTo>
                  <a:lnTo>
                    <a:pt x="165" y="119571"/>
                  </a:lnTo>
                  <a:lnTo>
                    <a:pt x="9401" y="170825"/>
                  </a:lnTo>
                  <a:lnTo>
                    <a:pt x="29460" y="203388"/>
                  </a:lnTo>
                  <a:lnTo>
                    <a:pt x="65832" y="220766"/>
                  </a:lnTo>
                  <a:lnTo>
                    <a:pt x="82174" y="220643"/>
                  </a:lnTo>
                  <a:lnTo>
                    <a:pt x="123531" y="200574"/>
                  </a:lnTo>
                  <a:lnTo>
                    <a:pt x="142108" y="166415"/>
                  </a:lnTo>
                  <a:lnTo>
                    <a:pt x="149470" y="116392"/>
                  </a:lnTo>
                  <a:lnTo>
                    <a:pt x="149246" y="100987"/>
                  </a:lnTo>
                  <a:lnTo>
                    <a:pt x="140411" y="49890"/>
                  </a:lnTo>
                  <a:lnTo>
                    <a:pt x="119787" y="17712"/>
                  </a:lnTo>
                  <a:lnTo>
                    <a:pt x="84673" y="950"/>
                  </a:lnTo>
                  <a:lnTo>
                    <a:pt x="74701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843644" y="5744514"/>
              <a:ext cx="149860" cy="220979"/>
            </a:xfrm>
            <a:custGeom>
              <a:avLst/>
              <a:gdLst/>
              <a:ahLst/>
              <a:cxnLst/>
              <a:rect l="l" t="t" r="r" b="b"/>
              <a:pathLst>
                <a:path w="149859" h="220979">
                  <a:moveTo>
                    <a:pt x="74689" y="0"/>
                  </a:moveTo>
                  <a:lnTo>
                    <a:pt x="38077" y="10977"/>
                  </a:lnTo>
                  <a:lnTo>
                    <a:pt x="13496" y="41598"/>
                  </a:lnTo>
                  <a:lnTo>
                    <a:pt x="2168" y="78663"/>
                  </a:lnTo>
                  <a:lnTo>
                    <a:pt x="0" y="102808"/>
                  </a:lnTo>
                  <a:lnTo>
                    <a:pt x="165" y="119577"/>
                  </a:lnTo>
                  <a:lnTo>
                    <a:pt x="9397" y="170829"/>
                  </a:lnTo>
                  <a:lnTo>
                    <a:pt x="29458" y="203390"/>
                  </a:lnTo>
                  <a:lnTo>
                    <a:pt x="65833" y="220766"/>
                  </a:lnTo>
                  <a:lnTo>
                    <a:pt x="82176" y="220643"/>
                  </a:lnTo>
                  <a:lnTo>
                    <a:pt x="123532" y="200573"/>
                  </a:lnTo>
                  <a:lnTo>
                    <a:pt x="142108" y="166415"/>
                  </a:lnTo>
                  <a:lnTo>
                    <a:pt x="149471" y="116392"/>
                  </a:lnTo>
                  <a:lnTo>
                    <a:pt x="149246" y="100987"/>
                  </a:lnTo>
                  <a:lnTo>
                    <a:pt x="140412" y="49890"/>
                  </a:lnTo>
                  <a:lnTo>
                    <a:pt x="119789" y="17714"/>
                  </a:lnTo>
                  <a:lnTo>
                    <a:pt x="84674" y="952"/>
                  </a:lnTo>
                  <a:lnTo>
                    <a:pt x="74689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1234369" y="5689562"/>
              <a:ext cx="316230" cy="333375"/>
            </a:xfrm>
            <a:custGeom>
              <a:avLst/>
              <a:gdLst/>
              <a:ahLst/>
              <a:cxnLst/>
              <a:rect l="l" t="t" r="r" b="b"/>
              <a:pathLst>
                <a:path w="316229" h="333375">
                  <a:moveTo>
                    <a:pt x="111455" y="0"/>
                  </a:moveTo>
                  <a:lnTo>
                    <a:pt x="203047" y="0"/>
                  </a:lnTo>
                  <a:lnTo>
                    <a:pt x="316026" y="332828"/>
                  </a:lnTo>
                  <a:lnTo>
                    <a:pt x="229006" y="332828"/>
                  </a:lnTo>
                  <a:lnTo>
                    <a:pt x="209156" y="264121"/>
                  </a:lnTo>
                  <a:lnTo>
                    <a:pt x="103822" y="264121"/>
                  </a:lnTo>
                  <a:lnTo>
                    <a:pt x="83972" y="332828"/>
                  </a:lnTo>
                  <a:lnTo>
                    <a:pt x="0" y="332828"/>
                  </a:lnTo>
                  <a:lnTo>
                    <a:pt x="111455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034369" y="5689562"/>
              <a:ext cx="180340" cy="333375"/>
            </a:xfrm>
            <a:custGeom>
              <a:avLst/>
              <a:gdLst/>
              <a:ahLst/>
              <a:cxnLst/>
              <a:rect l="l" t="t" r="r" b="b"/>
              <a:pathLst>
                <a:path w="180340" h="333375">
                  <a:moveTo>
                    <a:pt x="0" y="0"/>
                  </a:moveTo>
                  <a:lnTo>
                    <a:pt x="180149" y="0"/>
                  </a:lnTo>
                  <a:lnTo>
                    <a:pt x="180149" y="58013"/>
                  </a:lnTo>
                  <a:lnTo>
                    <a:pt x="132829" y="58013"/>
                  </a:lnTo>
                  <a:lnTo>
                    <a:pt x="132829" y="274802"/>
                  </a:lnTo>
                  <a:lnTo>
                    <a:pt x="180149" y="274802"/>
                  </a:lnTo>
                  <a:lnTo>
                    <a:pt x="180149" y="332828"/>
                  </a:lnTo>
                  <a:lnTo>
                    <a:pt x="0" y="332828"/>
                  </a:lnTo>
                  <a:lnTo>
                    <a:pt x="0" y="274802"/>
                  </a:lnTo>
                  <a:lnTo>
                    <a:pt x="48856" y="274802"/>
                  </a:lnTo>
                  <a:lnTo>
                    <a:pt x="48856" y="58013"/>
                  </a:lnTo>
                  <a:lnTo>
                    <a:pt x="0" y="58013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715282" y="5689562"/>
              <a:ext cx="308610" cy="333375"/>
            </a:xfrm>
            <a:custGeom>
              <a:avLst/>
              <a:gdLst/>
              <a:ahLst/>
              <a:cxnLst/>
              <a:rect l="l" t="t" r="r" b="b"/>
              <a:pathLst>
                <a:path w="308609" h="333375">
                  <a:moveTo>
                    <a:pt x="0" y="0"/>
                  </a:moveTo>
                  <a:lnTo>
                    <a:pt x="134353" y="0"/>
                  </a:lnTo>
                  <a:lnTo>
                    <a:pt x="148280" y="53"/>
                  </a:lnTo>
                  <a:lnTo>
                    <a:pt x="189784" y="4449"/>
                  </a:lnTo>
                  <a:lnTo>
                    <a:pt x="226016" y="21674"/>
                  </a:lnTo>
                  <a:lnTo>
                    <a:pt x="251221" y="51450"/>
                  </a:lnTo>
                  <a:lnTo>
                    <a:pt x="259488" y="87289"/>
                  </a:lnTo>
                  <a:lnTo>
                    <a:pt x="258878" y="102733"/>
                  </a:lnTo>
                  <a:lnTo>
                    <a:pt x="249823" y="140185"/>
                  </a:lnTo>
                  <a:lnTo>
                    <a:pt x="217282" y="178334"/>
                  </a:lnTo>
                  <a:lnTo>
                    <a:pt x="207158" y="185206"/>
                  </a:lnTo>
                  <a:lnTo>
                    <a:pt x="308394" y="332828"/>
                  </a:lnTo>
                  <a:lnTo>
                    <a:pt x="206108" y="332828"/>
                  </a:lnTo>
                  <a:lnTo>
                    <a:pt x="112979" y="210680"/>
                  </a:lnTo>
                  <a:lnTo>
                    <a:pt x="83972" y="210680"/>
                  </a:lnTo>
                  <a:lnTo>
                    <a:pt x="83972" y="332828"/>
                  </a:lnTo>
                  <a:lnTo>
                    <a:pt x="0" y="332828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953447" y="5689562"/>
              <a:ext cx="340995" cy="333375"/>
            </a:xfrm>
            <a:custGeom>
              <a:avLst/>
              <a:gdLst/>
              <a:ahLst/>
              <a:cxnLst/>
              <a:rect l="l" t="t" r="r" b="b"/>
              <a:pathLst>
                <a:path w="340995" h="333375">
                  <a:moveTo>
                    <a:pt x="0" y="0"/>
                  </a:moveTo>
                  <a:lnTo>
                    <a:pt x="96189" y="0"/>
                  </a:lnTo>
                  <a:lnTo>
                    <a:pt x="170992" y="163360"/>
                  </a:lnTo>
                  <a:lnTo>
                    <a:pt x="244284" y="0"/>
                  </a:lnTo>
                  <a:lnTo>
                    <a:pt x="340461" y="0"/>
                  </a:lnTo>
                  <a:lnTo>
                    <a:pt x="340461" y="332828"/>
                  </a:lnTo>
                  <a:lnTo>
                    <a:pt x="258025" y="332828"/>
                  </a:lnTo>
                  <a:lnTo>
                    <a:pt x="258025" y="111442"/>
                  </a:lnTo>
                  <a:lnTo>
                    <a:pt x="196951" y="253428"/>
                  </a:lnTo>
                  <a:lnTo>
                    <a:pt x="138938" y="253428"/>
                  </a:lnTo>
                  <a:lnTo>
                    <a:pt x="79400" y="111442"/>
                  </a:lnTo>
                  <a:lnTo>
                    <a:pt x="79400" y="332828"/>
                  </a:lnTo>
                  <a:lnTo>
                    <a:pt x="0" y="332828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671012" y="5689562"/>
              <a:ext cx="226060" cy="333375"/>
            </a:xfrm>
            <a:custGeom>
              <a:avLst/>
              <a:gdLst/>
              <a:ahLst/>
              <a:cxnLst/>
              <a:rect l="l" t="t" r="r" b="b"/>
              <a:pathLst>
                <a:path w="226059" h="333375">
                  <a:moveTo>
                    <a:pt x="0" y="0"/>
                  </a:moveTo>
                  <a:lnTo>
                    <a:pt x="225945" y="0"/>
                  </a:lnTo>
                  <a:lnTo>
                    <a:pt x="225945" y="62598"/>
                  </a:lnTo>
                  <a:lnTo>
                    <a:pt x="83972" y="62598"/>
                  </a:lnTo>
                  <a:lnTo>
                    <a:pt x="83972" y="120611"/>
                  </a:lnTo>
                  <a:lnTo>
                    <a:pt x="213740" y="120611"/>
                  </a:lnTo>
                  <a:lnTo>
                    <a:pt x="213740" y="184734"/>
                  </a:lnTo>
                  <a:lnTo>
                    <a:pt x="83972" y="184734"/>
                  </a:lnTo>
                  <a:lnTo>
                    <a:pt x="83972" y="268706"/>
                  </a:lnTo>
                  <a:lnTo>
                    <a:pt x="225945" y="268706"/>
                  </a:lnTo>
                  <a:lnTo>
                    <a:pt x="225945" y="332828"/>
                  </a:lnTo>
                  <a:lnTo>
                    <a:pt x="0" y="332828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261856" y="5689562"/>
              <a:ext cx="340995" cy="333375"/>
            </a:xfrm>
            <a:custGeom>
              <a:avLst/>
              <a:gdLst/>
              <a:ahLst/>
              <a:cxnLst/>
              <a:rect l="l" t="t" r="r" b="b"/>
              <a:pathLst>
                <a:path w="340995" h="333375">
                  <a:moveTo>
                    <a:pt x="0" y="0"/>
                  </a:moveTo>
                  <a:lnTo>
                    <a:pt x="96177" y="0"/>
                  </a:lnTo>
                  <a:lnTo>
                    <a:pt x="170992" y="163360"/>
                  </a:lnTo>
                  <a:lnTo>
                    <a:pt x="244271" y="0"/>
                  </a:lnTo>
                  <a:lnTo>
                    <a:pt x="340448" y="0"/>
                  </a:lnTo>
                  <a:lnTo>
                    <a:pt x="340448" y="332828"/>
                  </a:lnTo>
                  <a:lnTo>
                    <a:pt x="258013" y="332828"/>
                  </a:lnTo>
                  <a:lnTo>
                    <a:pt x="258013" y="111442"/>
                  </a:lnTo>
                  <a:lnTo>
                    <a:pt x="196938" y="253428"/>
                  </a:lnTo>
                  <a:lnTo>
                    <a:pt x="138925" y="253428"/>
                  </a:lnTo>
                  <a:lnTo>
                    <a:pt x="79387" y="111442"/>
                  </a:lnTo>
                  <a:lnTo>
                    <a:pt x="79387" y="332828"/>
                  </a:lnTo>
                  <a:lnTo>
                    <a:pt x="0" y="332828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443531" y="5689562"/>
              <a:ext cx="308610" cy="333375"/>
            </a:xfrm>
            <a:custGeom>
              <a:avLst/>
              <a:gdLst/>
              <a:ahLst/>
              <a:cxnLst/>
              <a:rect l="l" t="t" r="r" b="b"/>
              <a:pathLst>
                <a:path w="308609" h="333375">
                  <a:moveTo>
                    <a:pt x="0" y="0"/>
                  </a:moveTo>
                  <a:lnTo>
                    <a:pt x="134353" y="0"/>
                  </a:lnTo>
                  <a:lnTo>
                    <a:pt x="148274" y="53"/>
                  </a:lnTo>
                  <a:lnTo>
                    <a:pt x="189776" y="4449"/>
                  </a:lnTo>
                  <a:lnTo>
                    <a:pt x="226006" y="21673"/>
                  </a:lnTo>
                  <a:lnTo>
                    <a:pt x="251218" y="51449"/>
                  </a:lnTo>
                  <a:lnTo>
                    <a:pt x="259476" y="87289"/>
                  </a:lnTo>
                  <a:lnTo>
                    <a:pt x="258866" y="102733"/>
                  </a:lnTo>
                  <a:lnTo>
                    <a:pt x="249815" y="140187"/>
                  </a:lnTo>
                  <a:lnTo>
                    <a:pt x="217278" y="178332"/>
                  </a:lnTo>
                  <a:lnTo>
                    <a:pt x="207154" y="185203"/>
                  </a:lnTo>
                  <a:lnTo>
                    <a:pt x="308394" y="332828"/>
                  </a:lnTo>
                  <a:lnTo>
                    <a:pt x="206108" y="332828"/>
                  </a:lnTo>
                  <a:lnTo>
                    <a:pt x="112979" y="210680"/>
                  </a:lnTo>
                  <a:lnTo>
                    <a:pt x="83972" y="210680"/>
                  </a:lnTo>
                  <a:lnTo>
                    <a:pt x="83972" y="332828"/>
                  </a:lnTo>
                  <a:lnTo>
                    <a:pt x="0" y="332828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142770" y="5689562"/>
              <a:ext cx="256540" cy="333375"/>
            </a:xfrm>
            <a:custGeom>
              <a:avLst/>
              <a:gdLst/>
              <a:ahLst/>
              <a:cxnLst/>
              <a:rect l="l" t="t" r="r" b="b"/>
              <a:pathLst>
                <a:path w="256540" h="333375">
                  <a:moveTo>
                    <a:pt x="0" y="0"/>
                  </a:moveTo>
                  <a:lnTo>
                    <a:pt x="129768" y="0"/>
                  </a:lnTo>
                  <a:lnTo>
                    <a:pt x="143656" y="306"/>
                  </a:lnTo>
                  <a:lnTo>
                    <a:pt x="185306" y="6610"/>
                  </a:lnTo>
                  <a:lnTo>
                    <a:pt x="226627" y="28822"/>
                  </a:lnTo>
                  <a:lnTo>
                    <a:pt x="248852" y="61848"/>
                  </a:lnTo>
                  <a:lnTo>
                    <a:pt x="256389" y="98255"/>
                  </a:lnTo>
                  <a:lnTo>
                    <a:pt x="255889" y="113642"/>
                  </a:lnTo>
                  <a:lnTo>
                    <a:pt x="246238" y="154234"/>
                  </a:lnTo>
                  <a:lnTo>
                    <a:pt x="227849" y="182840"/>
                  </a:lnTo>
                  <a:lnTo>
                    <a:pt x="222897" y="189306"/>
                  </a:lnTo>
                  <a:lnTo>
                    <a:pt x="216789" y="195414"/>
                  </a:lnTo>
                  <a:lnTo>
                    <a:pt x="209156" y="199999"/>
                  </a:lnTo>
                  <a:lnTo>
                    <a:pt x="199093" y="206540"/>
                  </a:lnTo>
                  <a:lnTo>
                    <a:pt x="162976" y="220478"/>
                  </a:lnTo>
                  <a:lnTo>
                    <a:pt x="83959" y="222897"/>
                  </a:lnTo>
                  <a:lnTo>
                    <a:pt x="83959" y="332828"/>
                  </a:lnTo>
                  <a:lnTo>
                    <a:pt x="0" y="332828"/>
                  </a:lnTo>
                  <a:lnTo>
                    <a:pt x="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342998" y="5681929"/>
              <a:ext cx="323850" cy="346710"/>
            </a:xfrm>
            <a:custGeom>
              <a:avLst/>
              <a:gdLst/>
              <a:ahLst/>
              <a:cxnLst/>
              <a:rect l="l" t="t" r="r" b="b"/>
              <a:pathLst>
                <a:path w="323850" h="346710">
                  <a:moveTo>
                    <a:pt x="161603" y="0"/>
                  </a:moveTo>
                  <a:lnTo>
                    <a:pt x="203880" y="4084"/>
                  </a:lnTo>
                  <a:lnTo>
                    <a:pt x="240436" y="16337"/>
                  </a:lnTo>
                  <a:lnTo>
                    <a:pt x="280283" y="45382"/>
                  </a:lnTo>
                  <a:lnTo>
                    <a:pt x="306150" y="86199"/>
                  </a:lnTo>
                  <a:lnTo>
                    <a:pt x="318088" y="122555"/>
                  </a:lnTo>
                  <a:lnTo>
                    <a:pt x="323239" y="163896"/>
                  </a:lnTo>
                  <a:lnTo>
                    <a:pt x="322928" y="180301"/>
                  </a:lnTo>
                  <a:lnTo>
                    <a:pt x="317768" y="223995"/>
                  </a:lnTo>
                  <a:lnTo>
                    <a:pt x="301529" y="270711"/>
                  </a:lnTo>
                  <a:lnTo>
                    <a:pt x="273465" y="307469"/>
                  </a:lnTo>
                  <a:lnTo>
                    <a:pt x="231007" y="334170"/>
                  </a:lnTo>
                  <a:lnTo>
                    <a:pt x="193473" y="344293"/>
                  </a:lnTo>
                  <a:lnTo>
                    <a:pt x="165564" y="346525"/>
                  </a:lnTo>
                  <a:lnTo>
                    <a:pt x="150040" y="346096"/>
                  </a:lnTo>
                  <a:lnTo>
                    <a:pt x="108374" y="339544"/>
                  </a:lnTo>
                  <a:lnTo>
                    <a:pt x="63753" y="318532"/>
                  </a:lnTo>
                  <a:lnTo>
                    <a:pt x="30303" y="283008"/>
                  </a:lnTo>
                  <a:lnTo>
                    <a:pt x="8772" y="238272"/>
                  </a:lnTo>
                  <a:lnTo>
                    <a:pt x="1002" y="199385"/>
                  </a:lnTo>
                  <a:lnTo>
                    <a:pt x="0" y="185276"/>
                  </a:lnTo>
                  <a:lnTo>
                    <a:pt x="294" y="168778"/>
                  </a:lnTo>
                  <a:lnTo>
                    <a:pt x="5390" y="124948"/>
                  </a:lnTo>
                  <a:lnTo>
                    <a:pt x="21746" y="78262"/>
                  </a:lnTo>
                  <a:lnTo>
                    <a:pt x="50100" y="40944"/>
                  </a:lnTo>
                  <a:lnTo>
                    <a:pt x="80762" y="18266"/>
                  </a:lnTo>
                  <a:lnTo>
                    <a:pt x="129375" y="2346"/>
                  </a:lnTo>
                  <a:lnTo>
                    <a:pt x="161603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756743" y="5681929"/>
              <a:ext cx="323850" cy="346710"/>
            </a:xfrm>
            <a:custGeom>
              <a:avLst/>
              <a:gdLst/>
              <a:ahLst/>
              <a:cxnLst/>
              <a:rect l="l" t="t" r="r" b="b"/>
              <a:pathLst>
                <a:path w="323850" h="346710">
                  <a:moveTo>
                    <a:pt x="161590" y="0"/>
                  </a:moveTo>
                  <a:lnTo>
                    <a:pt x="203866" y="4083"/>
                  </a:lnTo>
                  <a:lnTo>
                    <a:pt x="240425" y="16334"/>
                  </a:lnTo>
                  <a:lnTo>
                    <a:pt x="280275" y="45373"/>
                  </a:lnTo>
                  <a:lnTo>
                    <a:pt x="306146" y="86193"/>
                  </a:lnTo>
                  <a:lnTo>
                    <a:pt x="318086" y="122548"/>
                  </a:lnTo>
                  <a:lnTo>
                    <a:pt x="323238" y="163885"/>
                  </a:lnTo>
                  <a:lnTo>
                    <a:pt x="322927" y="180291"/>
                  </a:lnTo>
                  <a:lnTo>
                    <a:pt x="317768" y="223988"/>
                  </a:lnTo>
                  <a:lnTo>
                    <a:pt x="301532" y="270704"/>
                  </a:lnTo>
                  <a:lnTo>
                    <a:pt x="273470" y="307463"/>
                  </a:lnTo>
                  <a:lnTo>
                    <a:pt x="231010" y="334166"/>
                  </a:lnTo>
                  <a:lnTo>
                    <a:pt x="193478" y="344290"/>
                  </a:lnTo>
                  <a:lnTo>
                    <a:pt x="165573" y="346525"/>
                  </a:lnTo>
                  <a:lnTo>
                    <a:pt x="150045" y="346096"/>
                  </a:lnTo>
                  <a:lnTo>
                    <a:pt x="108374" y="339545"/>
                  </a:lnTo>
                  <a:lnTo>
                    <a:pt x="63757" y="318536"/>
                  </a:lnTo>
                  <a:lnTo>
                    <a:pt x="30307" y="283013"/>
                  </a:lnTo>
                  <a:lnTo>
                    <a:pt x="8773" y="238277"/>
                  </a:lnTo>
                  <a:lnTo>
                    <a:pt x="1002" y="199392"/>
                  </a:lnTo>
                  <a:lnTo>
                    <a:pt x="0" y="185284"/>
                  </a:lnTo>
                  <a:lnTo>
                    <a:pt x="294" y="168785"/>
                  </a:lnTo>
                  <a:lnTo>
                    <a:pt x="5389" y="124953"/>
                  </a:lnTo>
                  <a:lnTo>
                    <a:pt x="21744" y="78267"/>
                  </a:lnTo>
                  <a:lnTo>
                    <a:pt x="50096" y="40947"/>
                  </a:lnTo>
                  <a:lnTo>
                    <a:pt x="80758" y="18266"/>
                  </a:lnTo>
                  <a:lnTo>
                    <a:pt x="129369" y="2346"/>
                  </a:lnTo>
                  <a:lnTo>
                    <a:pt x="161590" y="0"/>
                  </a:lnTo>
                  <a:close/>
                </a:path>
              </a:pathLst>
            </a:custGeom>
            <a:ln w="12217">
              <a:solidFill>
                <a:srgbClr val="1E497E"/>
              </a:solidFill>
            </a:ln>
          </p:spPr>
          <p:txBody>
            <a:bodyPr wrap="square" lIns="0" tIns="0" rIns="0" bIns="0" rtlCol="0"/>
            <a:lstStyle/>
            <a:p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29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135" y="1091633"/>
            <a:ext cx="10875665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我们是什么样的组织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7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欧洲药典委员会2020年-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2022年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工作要点</a:t>
            </a: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</a:t>
            </a: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药典最新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进展</a:t>
            </a:r>
            <a:endParaRPr lang="en-US" altLang="zh-CN" sz="3200" dirty="0" smtClean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endParaRPr lang="en-US" alt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2653665">
              <a:lnSpc>
                <a:spcPct val="100000"/>
              </a:lnSpc>
            </a:pP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</a:t>
            </a:r>
            <a:r>
              <a:rPr lang="zh-CN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3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应对</a:t>
            </a:r>
            <a:r>
              <a:rPr lang="zh-CN" sz="32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措施</a:t>
            </a:r>
            <a:endParaRPr lang="zh-CN" sz="32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COVID-19疫苗：为支持研发者采取的行动</a:t>
            </a:r>
          </a:p>
        </p:txBody>
      </p:sp>
      <p:sp>
        <p:nvSpPr>
          <p:cNvPr id="3" name="object 3"/>
          <p:cNvSpPr/>
          <p:nvPr/>
        </p:nvSpPr>
        <p:spPr>
          <a:xfrm>
            <a:off x="5694299" y="1131520"/>
            <a:ext cx="6497701" cy="4735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730" y="1247288"/>
            <a:ext cx="9717670" cy="5070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37710"/>
            <a:r>
              <a:rPr lang="zh-CN" sz="2600" dirty="0">
                <a:solidFill>
                  <a:srgbClr val="6F39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1）“</a:t>
            </a:r>
            <a:r>
              <a:rPr lang="zh-CN" sz="2600" u="heavy" dirty="0">
                <a:solidFill>
                  <a:srgbClr val="6F39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COVID-19疫苗药典资料包</a:t>
            </a:r>
            <a:r>
              <a:rPr lang="zh-CN" sz="2600" dirty="0">
                <a:solidFill>
                  <a:srgbClr val="6F39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”（欧洲药典通则资料包）可在EDQM网站免费获取</a:t>
            </a:r>
          </a:p>
          <a:p>
            <a:endParaRPr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4725035" indent="-228600"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altLang="en-US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选取针对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病毒疫苗</a:t>
            </a:r>
            <a:r>
              <a:rPr lang="zh-CN" altLang="en-US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关键药典</a:t>
            </a:r>
            <a:r>
              <a:rPr lang="zh-CN" altLang="en-US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章节</a:t>
            </a:r>
            <a:endParaRPr lang="en-US" altLang="zh-CN" sz="24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4725035" indent="-228600"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endParaRPr lang="en-US" altLang="zh-CN" sz="24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4725035" indent="-228600"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目的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：支持疫苗研发者设计适当的分析策略，帮助确保产品质量和安全，最终可促进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监管</a:t>
            </a:r>
            <a:r>
              <a:rPr lang="zh-CN" altLang="en-US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机构的许可</a:t>
            </a:r>
            <a:endParaRPr lang="zh-CN" sz="24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403215">
              <a:spcBef>
                <a:spcPts val="600"/>
              </a:spcBef>
            </a:pPr>
            <a:endParaRPr lang="en-US" altLang="zh-CN" sz="1650" i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403215">
              <a:spcBef>
                <a:spcPts val="600"/>
              </a:spcBef>
            </a:pPr>
            <a:endParaRPr lang="en-US" altLang="zh-CN" sz="1650" i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403215">
              <a:spcBef>
                <a:spcPts val="600"/>
              </a:spcBef>
            </a:pPr>
            <a:endParaRPr lang="en-US" altLang="zh-CN" sz="1650" i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403215">
              <a:spcBef>
                <a:spcPts val="600"/>
              </a:spcBef>
            </a:pPr>
            <a:endParaRPr lang="en-US" altLang="zh-CN" sz="1650" i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403215">
              <a:spcBef>
                <a:spcPts val="600"/>
              </a:spcBef>
            </a:pPr>
            <a:r>
              <a:rPr lang="zh-CN" sz="1650" i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CN" sz="1650" i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sz="1650" i="1" u="heavy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链接</a:t>
            </a:r>
            <a:r>
              <a:rPr lang="zh-CN" sz="1650" i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到EDQM网站上的公告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COVID-19疫苗：为支持研发者采取的行动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235819"/>
            <a:ext cx="4918075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0040"/>
            <a:r>
              <a:rPr lang="zh-CN" sz="2600" dirty="0">
                <a:solidFill>
                  <a:srgbClr val="6F39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2）</a:t>
            </a:r>
            <a:r>
              <a:rPr lang="zh-CN" sz="2600" u="heavy" dirty="0">
                <a:solidFill>
                  <a:srgbClr val="6F39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欧洲药典通则使用培训材料</a:t>
            </a:r>
          </a:p>
          <a:p>
            <a:endParaRPr sz="2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1210310" indent="-228600"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欧洲药典相关培训材料配套清单</a:t>
            </a:r>
          </a:p>
          <a:p>
            <a:pPr>
              <a:buClr>
                <a:srgbClr val="1D497C"/>
              </a:buClr>
              <a:buFont typeface="Arial"/>
              <a:buChar char="•"/>
            </a:pPr>
            <a:endParaRPr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5080" indent="-228600" algn="just"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目的：快速跟进疫苗研发者对欧洲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药典</a:t>
            </a:r>
            <a:r>
              <a:rPr lang="zh-CN" altLang="en-US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的了解</a:t>
            </a:r>
            <a:r>
              <a:rPr lang="zh-CN" sz="24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sz="24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尤其是相关通则使用方法的掌握程度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1584" y="5891336"/>
            <a:ext cx="486021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1650" i="1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CN" sz="1650" i="1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sz="1650" i="1" u="heavy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链接</a:t>
            </a:r>
            <a:r>
              <a:rPr lang="zh-CN" sz="1650" i="1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到EDQM网站公告</a:t>
            </a:r>
          </a:p>
        </p:txBody>
      </p:sp>
      <p:sp>
        <p:nvSpPr>
          <p:cNvPr id="5" name="object 5"/>
          <p:cNvSpPr/>
          <p:nvPr/>
        </p:nvSpPr>
        <p:spPr>
          <a:xfrm>
            <a:off x="5553443" y="1107871"/>
            <a:ext cx="6482041" cy="4268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儿童制剂-信息发布于2020年03月27日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30" y="1129736"/>
            <a:ext cx="11149965" cy="475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965"/>
              </a:lnSpc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为药师和临床医生提供实用信息：</a:t>
            </a:r>
          </a:p>
          <a:p>
            <a:pPr marL="465455" lvl="1" indent="-224154">
              <a:lnSpc>
                <a:spcPts val="2815"/>
              </a:lnSpc>
              <a:buClr>
                <a:srgbClr val="1D497C"/>
              </a:buClr>
              <a:buFont typeface="Tahoma"/>
              <a:buChar char="-"/>
              <a:tabLst>
                <a:tab pos="466090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有关儿童复方制剂的知识</a:t>
            </a:r>
          </a:p>
          <a:p>
            <a:pPr marL="465455" lvl="1" indent="-224154">
              <a:lnSpc>
                <a:spcPts val="2965"/>
              </a:lnSpc>
              <a:buClr>
                <a:srgbClr val="1D497C"/>
              </a:buClr>
              <a:buFont typeface="Tahoma"/>
              <a:buChar char="-"/>
              <a:tabLst>
                <a:tab pos="466090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已知的上市产品</a:t>
            </a:r>
          </a:p>
          <a:p>
            <a:pPr marL="241300" marR="3500754" indent="-228600">
              <a:lnSpc>
                <a:spcPts val="2810"/>
              </a:lnSpc>
              <a:spcBef>
                <a:spcPts val="104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也可用于吞咽困难的患者（例如通过胃管给药）</a:t>
            </a:r>
          </a:p>
          <a:p>
            <a:pPr marL="241300" indent="-228600">
              <a:lnSpc>
                <a:spcPts val="2955"/>
              </a:lnSpc>
              <a:spcBef>
                <a:spcPts val="645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最初包括的表格</a:t>
            </a:r>
          </a:p>
          <a:p>
            <a:pPr marL="481330" lvl="1" indent="-240029">
              <a:lnSpc>
                <a:spcPts val="3030"/>
              </a:lnSpc>
              <a:buClr>
                <a:srgbClr val="1D497C"/>
              </a:buClr>
              <a:buFont typeface="Tahoma"/>
              <a:buChar char="-"/>
              <a:tabLst>
                <a:tab pos="481965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氯喹（</a:t>
            </a:r>
            <a:r>
              <a:rPr lang="zh-CN" sz="2000" u="heavy" dirty="0">
                <a:solidFill>
                  <a:srgbClr val="395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https://go.edqm.eu/PaedFormchloroquine</a:t>
            </a: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  <a:p>
            <a:pPr marL="481330" lvl="1" indent="-240029">
              <a:lnSpc>
                <a:spcPts val="3030"/>
              </a:lnSpc>
              <a:buClr>
                <a:srgbClr val="1D497C"/>
              </a:buClr>
              <a:buFont typeface="Tahoma"/>
              <a:buChar char="-"/>
              <a:tabLst>
                <a:tab pos="481965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羟氯喹（</a:t>
            </a:r>
            <a:r>
              <a:rPr lang="zh-CN" sz="2000" u="heavy" dirty="0">
                <a:solidFill>
                  <a:srgbClr val="395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https://go.edqm.eu/PaedFormhydroxychloroquine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  <a:p>
            <a:pPr marL="241300">
              <a:lnSpc>
                <a:spcPts val="3195"/>
              </a:lnSpc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en-US" alt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洛匹那韦/利托那韦（</a:t>
            </a:r>
            <a:r>
              <a:rPr lang="zh-CN" sz="2000" u="heavy" dirty="0">
                <a:solidFill>
                  <a:srgbClr val="395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https://go.edqm.eu/PaedFormLopinavir</a:t>
            </a: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  <a:p>
            <a:pPr marL="241300" marR="5080" indent="-228600">
              <a:lnSpc>
                <a:spcPts val="2810"/>
              </a:lnSpc>
              <a:spcBef>
                <a:spcPts val="105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但是，所有这些均不再推荐，目前正在进行更新，可能会增加地塞米松。</a:t>
            </a:r>
            <a:endParaRPr lang="en-US" altLang="zh-CN" sz="26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5080" indent="-228600">
              <a:lnSpc>
                <a:spcPts val="2810"/>
              </a:lnSpc>
              <a:spcBef>
                <a:spcPts val="105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r>
              <a:rPr lang="zh-CN" alt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最新更新</a:t>
            </a:r>
            <a:r>
              <a:rPr lang="en-US" alt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lang="zh-CN" alt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-&gt;	</a:t>
            </a:r>
            <a:r>
              <a:rPr lang="zh-CN" altLang="zh-CN" sz="2600" u="heavy" dirty="0">
                <a:solidFill>
                  <a:srgbClr val="395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https://go.edqm.eu/PaedFormCOVID19</a:t>
            </a:r>
            <a:endParaRPr lang="en-US" altLang="zh-CN" sz="26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41300" marR="5080" indent="-228600">
              <a:lnSpc>
                <a:spcPts val="2810"/>
              </a:lnSpc>
              <a:spcBef>
                <a:spcPts val="1050"/>
              </a:spcBef>
              <a:buClr>
                <a:srgbClr val="1D497C"/>
              </a:buClr>
              <a:buFont typeface="Arial"/>
              <a:buChar char="•"/>
              <a:tabLst>
                <a:tab pos="241935" algn="l"/>
              </a:tabLst>
            </a:pPr>
            <a:endParaRPr lang="zh-CN" sz="26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32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889" y="903287"/>
            <a:ext cx="4343831" cy="3325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4633" y="4340317"/>
            <a:ext cx="5333167" cy="1623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sz="20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与EDQM保持联系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zh-CN" sz="1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EDQM简讯：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https://go.edqm.eu/Newsletter </a:t>
            </a:r>
            <a:endParaRPr lang="en-US" altLang="zh-CN" sz="1600" b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zh-CN" sz="1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LinkedIn：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4"/>
              </a:rPr>
              <a:t>https://www.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linked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4"/>
              </a:rPr>
              <a:t>in.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4"/>
              </a:rPr>
              <a:t>om/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4"/>
              </a:rPr>
              <a:t>ompany/edqm/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b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zh-CN" sz="1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Twitter：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@edqm_news</a:t>
            </a:r>
            <a:endParaRPr lang="en-US" altLang="zh-CN" sz="1600" b="1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zh-CN" sz="1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Facebook：</a:t>
            </a:r>
            <a:r>
              <a:rPr lang="zh-CN" sz="1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@EDQMCouncilofEurope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3177" y="152400"/>
            <a:ext cx="7635223" cy="570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785"/>
              </a:lnSpc>
            </a:pPr>
            <a:r>
              <a:rPr lang="zh-CN" sz="3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感谢聆听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9891" y="6471879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1100">
                <a:solidFill>
                  <a:srgbClr val="23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ct val="100000"/>
              </a:lnSpc>
            </a:pPr>
            <a:r>
              <a:rPr lang="zh-CN" sz="3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欧洲委员会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32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CoE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sz="3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：EDQM</a:t>
            </a:r>
            <a:r>
              <a:rPr lang="zh-CN" sz="3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上级</a:t>
            </a:r>
            <a:r>
              <a:rPr lang="zh-CN" sz="3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组织</a:t>
            </a:r>
            <a:endParaRPr lang="zh-CN" sz="3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990" y="1225215"/>
            <a:ext cx="4025900" cy="4229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4480">
              <a:lnSpc>
                <a:spcPct val="100000"/>
              </a:lnSpc>
              <a:buClr>
                <a:srgbClr val="1D497C"/>
              </a:buClr>
              <a:buFont typeface="Courier New"/>
              <a:buChar char="o"/>
              <a:tabLst>
                <a:tab pos="301625" algn="l"/>
              </a:tabLst>
            </a:pPr>
            <a:r>
              <a:rPr lang="zh-CN" sz="1800" dirty="0">
                <a:solidFill>
                  <a:srgbClr val="20295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成立于1949年</a:t>
            </a:r>
          </a:p>
          <a:p>
            <a:pPr marL="299720" indent="-287020">
              <a:lnSpc>
                <a:spcPct val="100000"/>
              </a:lnSpc>
              <a:spcBef>
                <a:spcPts val="795"/>
              </a:spcBef>
              <a:buClr>
                <a:srgbClr val="1D497C"/>
              </a:buClr>
              <a:buFont typeface="Courier New"/>
              <a:buChar char="o"/>
              <a:tabLst>
                <a:tab pos="299720" algn="l"/>
              </a:tabLst>
            </a:pPr>
            <a:r>
              <a:rPr lang="zh-CN" sz="1800" dirty="0">
                <a:solidFill>
                  <a:srgbClr val="20295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总部位于法国斯特拉斯堡</a:t>
            </a:r>
          </a:p>
          <a:p>
            <a:pPr marL="299720" indent="-287020">
              <a:lnSpc>
                <a:spcPts val="2055"/>
              </a:lnSpc>
              <a:spcBef>
                <a:spcPts val="785"/>
              </a:spcBef>
              <a:buClr>
                <a:srgbClr val="1D497C"/>
              </a:buClr>
              <a:buFont typeface="Courier New"/>
              <a:buChar char="o"/>
              <a:tabLst>
                <a:tab pos="299720" algn="l"/>
              </a:tabLst>
            </a:pPr>
            <a:r>
              <a:rPr lang="zh-CN" sz="18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47个成员国</a:t>
            </a:r>
          </a:p>
          <a:p>
            <a:pPr marL="299720">
              <a:lnSpc>
                <a:spcPts val="2055"/>
              </a:lnSpc>
            </a:pPr>
            <a:r>
              <a:rPr lang="zh-CN" sz="1800" dirty="0">
                <a:solidFill>
                  <a:srgbClr val="20295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＞8.2亿公民</a:t>
            </a:r>
          </a:p>
          <a:p>
            <a:pPr marL="594360" marR="5080" lvl="1" indent="-273685">
              <a:lnSpc>
                <a:spcPct val="101400"/>
              </a:lnSpc>
              <a:spcBef>
                <a:spcPts val="1000"/>
              </a:spcBef>
              <a:buClr>
                <a:srgbClr val="1D497C"/>
              </a:buClr>
              <a:buFont typeface="Arial"/>
              <a:buChar char="•"/>
              <a:tabLst>
                <a:tab pos="594995" algn="l"/>
              </a:tabLst>
            </a:pPr>
            <a:r>
              <a:rPr lang="zh-CN" sz="17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制定欧洲共同民主原则</a:t>
            </a:r>
          </a:p>
          <a:p>
            <a:pPr marL="594360" lvl="1" indent="-273685">
              <a:lnSpc>
                <a:spcPct val="100000"/>
              </a:lnSpc>
              <a:spcBef>
                <a:spcPts val="830"/>
              </a:spcBef>
              <a:buClr>
                <a:srgbClr val="1D497C"/>
              </a:buClr>
              <a:buFont typeface="Arial"/>
              <a:buChar char="•"/>
              <a:tabLst>
                <a:tab pos="594995" algn="l"/>
              </a:tabLst>
            </a:pPr>
            <a:r>
              <a:rPr lang="zh-CN" sz="17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总部位于斯特拉斯堡</a:t>
            </a:r>
          </a:p>
          <a:p>
            <a:pPr marL="299720" marR="201295" indent="-287020">
              <a:lnSpc>
                <a:spcPct val="100000"/>
              </a:lnSpc>
              <a:spcBef>
                <a:spcPts val="1010"/>
              </a:spcBef>
              <a:buClr>
                <a:srgbClr val="1D497C"/>
              </a:buClr>
              <a:buFont typeface="Courier New"/>
              <a:buChar char="o"/>
              <a:tabLst>
                <a:tab pos="299720" algn="l"/>
              </a:tabLst>
            </a:pPr>
            <a:r>
              <a:rPr lang="zh-CN" sz="1800" dirty="0">
                <a:solidFill>
                  <a:srgbClr val="20295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最早致力于促进欧洲合作的泛欧洲组织</a:t>
            </a:r>
          </a:p>
          <a:p>
            <a:pPr marL="871855" lvl="1" indent="-457834">
              <a:lnSpc>
                <a:spcPct val="100000"/>
              </a:lnSpc>
              <a:spcBef>
                <a:spcPts val="785"/>
              </a:spcBef>
              <a:buClr>
                <a:srgbClr val="1D497C"/>
              </a:buClr>
              <a:buSzPct val="94444"/>
              <a:buFont typeface="Arial"/>
              <a:buChar char="•"/>
              <a:tabLst>
                <a:tab pos="872490" algn="l"/>
              </a:tabLst>
            </a:pPr>
            <a:r>
              <a:rPr lang="zh-CN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促进</a:t>
            </a:r>
            <a:r>
              <a:rPr lang="zh-CN" sz="18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民主</a:t>
            </a:r>
          </a:p>
          <a:p>
            <a:pPr marL="871855" lvl="1" indent="-457834">
              <a:lnSpc>
                <a:spcPct val="100000"/>
              </a:lnSpc>
              <a:spcBef>
                <a:spcPts val="590"/>
              </a:spcBef>
              <a:buClr>
                <a:srgbClr val="1D497C"/>
              </a:buClr>
              <a:buSzPct val="94444"/>
              <a:buFont typeface="Arial"/>
              <a:buChar char="•"/>
              <a:tabLst>
                <a:tab pos="872490" algn="l"/>
              </a:tabLst>
            </a:pPr>
            <a:r>
              <a:rPr lang="zh-CN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保护</a:t>
            </a:r>
            <a:r>
              <a:rPr lang="zh-CN" sz="18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人权</a:t>
            </a:r>
          </a:p>
          <a:p>
            <a:pPr marL="871855" lvl="1" indent="-457834">
              <a:lnSpc>
                <a:spcPct val="100000"/>
              </a:lnSpc>
              <a:spcBef>
                <a:spcPts val="590"/>
              </a:spcBef>
              <a:buClr>
                <a:srgbClr val="1D497C"/>
              </a:buClr>
              <a:buSzPct val="94444"/>
              <a:buFont typeface="Arial"/>
              <a:buChar char="•"/>
              <a:tabLst>
                <a:tab pos="872490" algn="l"/>
              </a:tabLst>
            </a:pPr>
            <a:r>
              <a:rPr lang="zh-CN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保护</a:t>
            </a:r>
            <a:r>
              <a:rPr lang="zh-CN" sz="18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法制</a:t>
            </a:r>
          </a:p>
          <a:p>
            <a:pPr marL="299720" marR="201295" indent="-287020">
              <a:lnSpc>
                <a:spcPct val="100000"/>
              </a:lnSpc>
              <a:spcBef>
                <a:spcPts val="1010"/>
              </a:spcBef>
              <a:buClr>
                <a:srgbClr val="1D497C"/>
              </a:buClr>
              <a:buFont typeface="Courier New"/>
              <a:buChar char="o"/>
              <a:tabLst>
                <a:tab pos="299720" algn="l"/>
              </a:tabLst>
            </a:pPr>
            <a:r>
              <a:rPr lang="zh-CN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</a:t>
            </a:r>
            <a:r>
              <a:rPr lang="zh-CN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欧洲联盟</a:t>
            </a:r>
          </a:p>
        </p:txBody>
      </p:sp>
      <p:sp>
        <p:nvSpPr>
          <p:cNvPr id="4" name="object 4"/>
          <p:cNvSpPr/>
          <p:nvPr/>
        </p:nvSpPr>
        <p:spPr>
          <a:xfrm>
            <a:off x="4771758" y="1728495"/>
            <a:ext cx="6662610" cy="3598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84752" y="113245"/>
            <a:ext cx="1932825" cy="1100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6423" y="5491873"/>
            <a:ext cx="5842800" cy="680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380" y="152400"/>
            <a:ext cx="72332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CoE不是欧洲联盟！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945" y="1578930"/>
            <a:ext cx="7233284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355" marR="5080" indent="-414655">
              <a:buClr>
                <a:srgbClr val="1D497C"/>
              </a:buClr>
              <a:buFont typeface="Arial"/>
              <a:buChar char="•"/>
              <a:tabLst>
                <a:tab pos="427990" algn="l"/>
              </a:tabLst>
            </a:pPr>
            <a:r>
              <a:rPr lang="zh-CN" altLang="en-US" sz="28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欧洲联盟（</a:t>
            </a:r>
            <a:r>
              <a:rPr lang="en-US" altLang="zh-CN" sz="28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EU</a:t>
            </a:r>
            <a:r>
              <a:rPr lang="zh-CN" altLang="en-US" sz="28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是目前</a:t>
            </a:r>
            <a:r>
              <a:rPr lang="zh-CN" sz="2800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27个欧洲国家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zh-CN" altLang="en-US" sz="2800" dirty="0">
                <a:solidFill>
                  <a:srgbClr val="1D497C"/>
                </a:solidFill>
                <a:latin typeface="Symbol" panose="05050102010706020507" pitchFamily="18" charset="2"/>
                <a:ea typeface="微软雅黑" panose="020B0503020204020204" pitchFamily="34" charset="-122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超过</a:t>
            </a:r>
            <a:r>
              <a:rPr lang="en-US" alt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4.7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亿公民）之间建立的一种独特的经济政治伙伴关系。</a:t>
            </a:r>
          </a:p>
          <a:p>
            <a:pPr marL="427355" marR="374015" indent="-414655">
              <a:spcBef>
                <a:spcPts val="1040"/>
              </a:spcBef>
              <a:buClr>
                <a:srgbClr val="1D497C"/>
              </a:buClr>
              <a:buFont typeface="Arial"/>
              <a:buChar char="•"/>
              <a:tabLst>
                <a:tab pos="427990" algn="l"/>
              </a:tabLst>
            </a:pPr>
            <a:r>
              <a:rPr lang="zh-CN" sz="28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</a:t>
            </a:r>
            <a:r>
              <a:rPr lang="zh-CN" altLang="en-US" sz="28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委员会</a:t>
            </a:r>
            <a:r>
              <a:rPr lang="zh-CN" sz="2800" b="1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欧盟的主要决策机构。规定欧盟的总体政治方向和</a:t>
            </a:r>
            <a:r>
              <a:rPr lang="zh-CN" altLang="en-US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工作要点</a:t>
            </a:r>
            <a:r>
              <a:rPr lang="zh-CN" sz="2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4" name="object 4"/>
          <p:cNvSpPr/>
          <p:nvPr/>
        </p:nvSpPr>
        <p:spPr>
          <a:xfrm>
            <a:off x="8867940" y="825423"/>
            <a:ext cx="3176625" cy="1803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76200"/>
            <a:ext cx="11510538" cy="629786"/>
          </a:xfrm>
          <a:prstGeom prst="rect">
            <a:avLst/>
          </a:prstGeom>
        </p:spPr>
        <p:txBody>
          <a:bodyPr vert="horz" wrap="square" lIns="0" tIns="7505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</a:t>
            </a:r>
            <a:r>
              <a:rPr 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药品质量管理</a:t>
            </a: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4550" y="1446750"/>
            <a:ext cx="7966075" cy="262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buClr>
                <a:srgbClr val="1D497C"/>
              </a:buClr>
              <a:buFont typeface="Times New Roman"/>
              <a:buChar char="•"/>
              <a:tabLst>
                <a:tab pos="241935" algn="l"/>
              </a:tabLst>
            </a:pPr>
            <a:r>
              <a:rPr lang="zh-CN" sz="3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欧洲委员会管理局，基于《欧洲药典起草公约》成立（PA，1964）</a:t>
            </a:r>
          </a:p>
          <a:p>
            <a:pPr>
              <a:lnSpc>
                <a:spcPct val="100000"/>
              </a:lnSpc>
              <a:buClr>
                <a:srgbClr val="1D497C"/>
              </a:buClr>
              <a:buFont typeface="Times New Roman"/>
              <a:buChar char="•"/>
            </a:pPr>
            <a:endParaRPr sz="3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5600" marR="1477010" indent="-342900">
              <a:lnSpc>
                <a:spcPct val="100000"/>
              </a:lnSpc>
              <a:spcBef>
                <a:spcPts val="2505"/>
              </a:spcBef>
              <a:buClr>
                <a:srgbClr val="1D497C"/>
              </a:buClr>
              <a:buFont typeface="Times New Roman"/>
              <a:buChar char="•"/>
              <a:tabLst>
                <a:tab pos="356235" algn="l"/>
              </a:tabLst>
            </a:pPr>
            <a:r>
              <a:rPr lang="zh-CN" altLang="en-US" sz="3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使命</a:t>
            </a:r>
            <a:r>
              <a:rPr lang="zh-CN" altLang="en-US" sz="3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致力于</a:t>
            </a:r>
            <a:r>
              <a:rPr lang="zh-CN" altLang="en-US" sz="3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基本</a:t>
            </a:r>
            <a:r>
              <a:rPr lang="zh-CN" altLang="en-US" sz="3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人权：获得</a:t>
            </a:r>
            <a:r>
              <a:rPr lang="zh-CN" altLang="en-US" sz="30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优质药品和医疗保健服务</a:t>
            </a:r>
          </a:p>
        </p:txBody>
      </p:sp>
      <p:sp>
        <p:nvSpPr>
          <p:cNvPr id="4" name="object 4"/>
          <p:cNvSpPr/>
          <p:nvPr/>
        </p:nvSpPr>
        <p:spPr>
          <a:xfrm>
            <a:off x="8906116" y="2696451"/>
            <a:ext cx="2848521" cy="1418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欧洲药典公约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305" y="1028669"/>
            <a:ext cx="4900295" cy="3572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第一条：</a:t>
            </a: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zh-CN" sz="2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缔约各方承诺：</a:t>
            </a:r>
          </a:p>
          <a:p>
            <a:pPr marL="928369" marR="134620" indent="-514350">
              <a:lnSpc>
                <a:spcPts val="2800"/>
              </a:lnSpc>
              <a:spcBef>
                <a:spcPts val="530"/>
              </a:spcBef>
              <a:buClr>
                <a:srgbClr val="1D497C"/>
              </a:buClr>
              <a:buFont typeface="Tahoma"/>
              <a:buAutoNum type="alphaLcParenR"/>
              <a:tabLst>
                <a:tab pos="929005" algn="l"/>
              </a:tabLst>
            </a:pP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逐步</a:t>
            </a:r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起草制定</a:t>
            </a: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一部在有关国家通用的药典，命名为“欧洲药典”；</a:t>
            </a:r>
          </a:p>
          <a:p>
            <a:pPr marL="928369" marR="390525" indent="-514350">
              <a:lnSpc>
                <a:spcPts val="2800"/>
              </a:lnSpc>
              <a:spcBef>
                <a:spcPts val="505"/>
              </a:spcBef>
              <a:buClr>
                <a:srgbClr val="1D497C"/>
              </a:buClr>
              <a:buFont typeface="Tahoma"/>
              <a:buAutoNum type="alphaLcParenR"/>
              <a:tabLst>
                <a:tab pos="929005" algn="l"/>
              </a:tabLst>
            </a:pP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采取必要措施，确保将通过</a:t>
            </a:r>
            <a:r>
              <a:rPr lang="en-US" alt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......</a:t>
            </a: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以及将构成</a:t>
            </a:r>
            <a:r>
              <a:rPr lang="en-US" alt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</a:t>
            </a:r>
            <a:r>
              <a:rPr lang="en-US" alt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的各论成为各自国家适用</a:t>
            </a:r>
            <a:r>
              <a:rPr lang="zh-CN" altLang="en-US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官方</a:t>
            </a:r>
            <a:r>
              <a:rPr lang="zh-CN" altLang="en-US" sz="2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标准</a:t>
            </a:r>
            <a:r>
              <a:rPr lang="zh-CN" altLang="en-US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0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134360">
              <a:lnSpc>
                <a:spcPct val="100000"/>
              </a:lnSpc>
              <a:spcBef>
                <a:spcPts val="1614"/>
              </a:spcBef>
            </a:pPr>
            <a:r>
              <a:rPr lang="zh-CN" sz="1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斯特拉斯堡，1964年07月22日</a:t>
            </a:r>
          </a:p>
        </p:txBody>
      </p:sp>
      <p:sp>
        <p:nvSpPr>
          <p:cNvPr id="4" name="object 4"/>
          <p:cNvSpPr/>
          <p:nvPr/>
        </p:nvSpPr>
        <p:spPr>
          <a:xfrm>
            <a:off x="6266421" y="1193368"/>
            <a:ext cx="5678563" cy="4673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6421" y="1193368"/>
            <a:ext cx="5678563" cy="4673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76200"/>
            <a:ext cx="11510538" cy="587855"/>
          </a:xfrm>
          <a:prstGeom prst="rect">
            <a:avLst/>
          </a:prstGeom>
        </p:spPr>
        <p:txBody>
          <a:bodyPr vert="horz" wrap="square" lIns="0" tIns="48770" rIns="0" bIns="0" rtlCol="0">
            <a:spAutoFit/>
          </a:bodyPr>
          <a:lstStyle/>
          <a:p>
            <a:pPr marL="114935">
              <a:lnSpc>
                <a:spcPts val="42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欧洲药典（2020年）</a:t>
            </a:r>
          </a:p>
        </p:txBody>
      </p:sp>
      <p:sp>
        <p:nvSpPr>
          <p:cNvPr id="3" name="object 3"/>
          <p:cNvSpPr/>
          <p:nvPr/>
        </p:nvSpPr>
        <p:spPr>
          <a:xfrm>
            <a:off x="8698483" y="4265917"/>
            <a:ext cx="3007779" cy="1781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173" y="1078989"/>
            <a:ext cx="8947785" cy="444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33265" marR="5080" indent="-311785">
              <a:lnSpc>
                <a:spcPts val="2800"/>
              </a:lnSpc>
              <a:buClr>
                <a:srgbClr val="231F20"/>
              </a:buClr>
              <a:buFont typeface="Wingdings"/>
              <a:buChar char=""/>
              <a:tabLst>
                <a:tab pos="4533900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保护公众健康</a:t>
            </a:r>
            <a:r>
              <a:rPr lang="en-US" alt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一个</a:t>
            </a: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共同强制性标准</a:t>
            </a:r>
          </a:p>
          <a:p>
            <a:pPr marL="4533265" indent="-311785">
              <a:lnSpc>
                <a:spcPts val="2800"/>
              </a:lnSpc>
              <a:spcBef>
                <a:spcPts val="1095"/>
              </a:spcBef>
              <a:buClr>
                <a:srgbClr val="231F20"/>
              </a:buClr>
              <a:buFont typeface="Wingdings"/>
              <a:buChar char=""/>
              <a:tabLst>
                <a:tab pos="4533900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欧洲官方药典；</a:t>
            </a:r>
          </a:p>
          <a:p>
            <a:pPr marL="4533265" indent="-311785">
              <a:lnSpc>
                <a:spcPts val="2800"/>
              </a:lnSpc>
              <a:spcBef>
                <a:spcPts val="1110"/>
              </a:spcBef>
              <a:buClr>
                <a:srgbClr val="231F20"/>
              </a:buClr>
              <a:buFont typeface="Wingdings"/>
              <a:buChar char=""/>
              <a:tabLst>
                <a:tab pos="4533900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所有许可机构均适用</a:t>
            </a:r>
          </a:p>
          <a:p>
            <a:pPr marL="4533265" marR="8890" indent="-311785">
              <a:lnSpc>
                <a:spcPts val="2800"/>
              </a:lnSpc>
              <a:spcBef>
                <a:spcPts val="1110"/>
              </a:spcBef>
              <a:buClr>
                <a:srgbClr val="231F20"/>
              </a:buClr>
              <a:buFont typeface="Wingdings"/>
              <a:buChar char=""/>
              <a:tabLst>
                <a:tab pos="4533900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所有药品的法定质量标准</a:t>
            </a:r>
          </a:p>
          <a:p>
            <a:pPr marL="323850" marR="478155" indent="-311150">
              <a:lnSpc>
                <a:spcPts val="2800"/>
              </a:lnSpc>
              <a:spcBef>
                <a:spcPts val="590"/>
              </a:spcBef>
              <a:buClr>
                <a:srgbClr val="231F20"/>
              </a:buClr>
              <a:buFont typeface="Wingdings"/>
              <a:buChar char=""/>
              <a:tabLst>
                <a:tab pos="324485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所有成员必须在同一日期强制执行；全球150多个国家/地区使用</a:t>
            </a:r>
          </a:p>
          <a:p>
            <a:pPr marL="323850" marR="2503170" indent="-311150">
              <a:lnSpc>
                <a:spcPts val="2800"/>
              </a:lnSpc>
              <a:spcBef>
                <a:spcPts val="785"/>
              </a:spcBef>
              <a:buClr>
                <a:srgbClr val="231F20"/>
              </a:buClr>
              <a:buFont typeface="Wingdings"/>
              <a:buChar char=""/>
              <a:tabLst>
                <a:tab pos="324485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40个成员（39个成员国及欧盟；最新成员：阿尔巴尼亚[2020年加入]）</a:t>
            </a:r>
          </a:p>
          <a:p>
            <a:pPr marL="323850" marR="2406650" indent="-311150">
              <a:lnSpc>
                <a:spcPts val="2800"/>
              </a:lnSpc>
              <a:spcBef>
                <a:spcPts val="1095"/>
              </a:spcBef>
              <a:buClr>
                <a:srgbClr val="231F20"/>
              </a:buClr>
              <a:buFont typeface="Wingdings"/>
              <a:buChar char=""/>
              <a:tabLst>
                <a:tab pos="324485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30个观察员（欧洲5个，非欧洲国家23个，TFDA，WHO；最新观察员：墨西哥[2020年加入]）</a:t>
            </a:r>
          </a:p>
          <a:p>
            <a:pPr marL="323850" indent="-311150">
              <a:lnSpc>
                <a:spcPts val="2800"/>
              </a:lnSpc>
              <a:spcBef>
                <a:spcPts val="1110"/>
              </a:spcBef>
              <a:buClr>
                <a:srgbClr val="231F20"/>
              </a:buClr>
              <a:buFont typeface="Wingdings"/>
              <a:buChar char=""/>
              <a:tabLst>
                <a:tab pos="324485" algn="l"/>
              </a:tabLst>
            </a:pP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第10版：各论</a:t>
            </a:r>
            <a:r>
              <a:rPr lang="zh-CN" alt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2434个</a:t>
            </a: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，通则</a:t>
            </a:r>
            <a:r>
              <a:rPr lang="zh-CN" alt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375个</a:t>
            </a:r>
            <a:r>
              <a:rPr 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试剂</a:t>
            </a:r>
            <a:r>
              <a:rPr lang="zh-CN" altLang="en-US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描述</a:t>
            </a:r>
            <a:r>
              <a:rPr lang="zh-CN" altLang="zh-CN" sz="20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＞</a:t>
            </a:r>
            <a:r>
              <a:rPr lang="zh-CN" altLang="zh-CN" sz="20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2800个</a:t>
            </a:r>
            <a:endParaRPr lang="zh-CN" sz="20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435" y="862863"/>
            <a:ext cx="3408566" cy="1880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30" y="156570"/>
            <a:ext cx="1151053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</a:t>
            </a:r>
          </a:p>
        </p:txBody>
      </p:sp>
      <p:sp>
        <p:nvSpPr>
          <p:cNvPr id="3" name="object 3"/>
          <p:cNvSpPr/>
          <p:nvPr/>
        </p:nvSpPr>
        <p:spPr>
          <a:xfrm>
            <a:off x="8400770" y="95643"/>
            <a:ext cx="3535883" cy="1937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1203" y="2224428"/>
            <a:ext cx="2922270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spcBef>
                <a:spcPts val="1800"/>
              </a:spcBef>
              <a:buClr>
                <a:srgbClr val="231F20"/>
              </a:buClr>
              <a:buFont typeface="Arial"/>
              <a:buChar char="•"/>
              <a:tabLst>
                <a:tab pos="356235" algn="l"/>
              </a:tabLst>
            </a:pPr>
            <a:r>
              <a:rPr lang="zh-CN" sz="1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每个成员国/</a:t>
            </a:r>
            <a:r>
              <a:rPr lang="zh-CN" sz="1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观察员</a:t>
            </a:r>
            <a:r>
              <a:rPr lang="zh-CN" altLang="en-US" sz="1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</a:t>
            </a:r>
            <a:r>
              <a:rPr lang="zh-CN" sz="1800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zh-CN" sz="18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个代表团</a:t>
            </a:r>
            <a:endParaRPr lang="en-US" altLang="zh-CN" sz="18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5600" marR="5080" indent="-342900">
              <a:spcBef>
                <a:spcPts val="1800"/>
              </a:spcBef>
              <a:buClr>
                <a:srgbClr val="231F20"/>
              </a:buClr>
              <a:buFont typeface="Arial"/>
              <a:buChar char="•"/>
              <a:tabLst>
                <a:tab pos="356235" algn="l"/>
              </a:tabLst>
            </a:pPr>
            <a:r>
              <a:rPr lang="zh-CN" altLang="zh-CN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每年举行三次会议</a:t>
            </a:r>
            <a:endParaRPr lang="en-US" altLang="zh-CN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5600" marR="5080" indent="-342900">
              <a:spcBef>
                <a:spcPts val="1800"/>
              </a:spcBef>
              <a:buClr>
                <a:srgbClr val="231F20"/>
              </a:buClr>
              <a:buFont typeface="Arial"/>
              <a:buChar char="•"/>
              <a:tabLst>
                <a:tab pos="356235" algn="l"/>
              </a:tabLst>
            </a:pPr>
            <a:r>
              <a:rPr lang="zh-CN" altLang="en-US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文本</a:t>
            </a:r>
            <a:r>
              <a:rPr lang="zh-CN" altLang="en-US" dirty="0" smtClean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</a:t>
            </a:r>
            <a:r>
              <a:rPr lang="zh-CN" altLang="en-US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一致</a:t>
            </a:r>
            <a:r>
              <a:rPr lang="zh-CN" altLang="en-US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表决通过</a:t>
            </a:r>
            <a:endParaRPr lang="en-US" altLang="zh-CN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5600" marR="5080" indent="-342900">
              <a:spcBef>
                <a:spcPts val="1800"/>
              </a:spcBef>
              <a:buClr>
                <a:srgbClr val="231F20"/>
              </a:buClr>
              <a:buFont typeface="Arial"/>
              <a:buChar char="•"/>
              <a:tabLst>
                <a:tab pos="356235" algn="l"/>
              </a:tabLst>
            </a:pPr>
            <a:r>
              <a:rPr lang="zh-CN" altLang="zh-CN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欧洲药典委员会确定专家组组成</a:t>
            </a:r>
            <a:endParaRPr lang="en-US" altLang="zh-CN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5600" marR="5080" indent="-342900">
              <a:spcBef>
                <a:spcPts val="1800"/>
              </a:spcBef>
              <a:buClr>
                <a:srgbClr val="231F20"/>
              </a:buClr>
              <a:buFont typeface="Arial"/>
              <a:buChar char="•"/>
              <a:tabLst>
                <a:tab pos="356235" algn="l"/>
              </a:tabLst>
            </a:pPr>
            <a:r>
              <a:rPr lang="zh-CN" altLang="zh-CN" dirty="0">
                <a:solidFill>
                  <a:srgbClr val="00B0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2016年以来：向全世界的专家开放</a:t>
            </a:r>
            <a:endParaRPr lang="zh-CN" altLang="en-US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50000"/>
              </a:lnSpc>
              <a:buClr>
                <a:srgbClr val="231F20"/>
              </a:buClr>
              <a:buFont typeface="Arial"/>
              <a:buChar char="•"/>
              <a:tabLst>
                <a:tab pos="356235" algn="l"/>
              </a:tabLst>
            </a:pPr>
            <a:endParaRPr lang="zh-CN" altLang="zh-CN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50000"/>
              </a:lnSpc>
              <a:buClr>
                <a:srgbClr val="231F20"/>
              </a:buClr>
              <a:buFont typeface="Arial"/>
              <a:buChar char="•"/>
              <a:tabLst>
                <a:tab pos="356235" algn="l"/>
              </a:tabLst>
            </a:pPr>
            <a:endParaRPr lang="zh-CN" sz="1800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24419" y="2066658"/>
            <a:ext cx="3998493" cy="1300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0115" y="2151288"/>
            <a:ext cx="3739589" cy="1041311"/>
          </a:xfrm>
          <a:prstGeom prst="rect">
            <a:avLst/>
          </a:prstGeom>
          <a:solidFill>
            <a:srgbClr val="9DBFE4"/>
          </a:solidFill>
        </p:spPr>
        <p:txBody>
          <a:bodyPr vert="horz" wrap="square" lIns="0" tIns="0" rIns="0" bIns="0" rtlCol="0">
            <a:spAutoFit/>
          </a:bodyPr>
          <a:lstStyle/>
          <a:p>
            <a:pPr marL="855344">
              <a:lnSpc>
                <a:spcPts val="1914"/>
              </a:lnSpc>
            </a:pPr>
            <a:r>
              <a:rPr lang="zh-CN" b="1" u="sng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欧洲药典委员会</a:t>
            </a:r>
            <a:endParaRPr lang="en-US" altLang="zh-CN" b="1" u="sng" dirty="0">
              <a:solidFill>
                <a:srgbClr val="1D497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1914"/>
              </a:lnSpc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包括：</a:t>
            </a:r>
          </a:p>
          <a:p>
            <a:pPr marL="299720" indent="-28702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300355" algn="l"/>
              </a:tabLst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39个成员国</a:t>
            </a:r>
          </a:p>
          <a:p>
            <a:pPr marL="299720" indent="-28702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300355" algn="l"/>
              </a:tabLst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欧盟</a:t>
            </a:r>
          </a:p>
          <a:p>
            <a:pPr marL="299720" indent="-287020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300355" algn="l"/>
              </a:tabLst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30个观察员</a:t>
            </a:r>
          </a:p>
        </p:txBody>
      </p:sp>
      <p:sp>
        <p:nvSpPr>
          <p:cNvPr id="12" name="object 12"/>
          <p:cNvSpPr/>
          <p:nvPr/>
        </p:nvSpPr>
        <p:spPr>
          <a:xfrm>
            <a:off x="1341221" y="4330020"/>
            <a:ext cx="3484245" cy="0"/>
          </a:xfrm>
          <a:custGeom>
            <a:avLst/>
            <a:gdLst/>
            <a:ahLst/>
            <a:cxnLst/>
            <a:rect l="l" t="t" r="r" b="b"/>
            <a:pathLst>
              <a:path w="3484245">
                <a:moveTo>
                  <a:pt x="0" y="0"/>
                </a:moveTo>
                <a:lnTo>
                  <a:pt x="3483978" y="0"/>
                </a:lnTo>
              </a:path>
            </a:pathLst>
          </a:custGeom>
          <a:ln w="21120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70232" y="2283434"/>
            <a:ext cx="1767941" cy="859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5920" y="2357933"/>
            <a:ext cx="14846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0">
              <a:lnSpc>
                <a:spcPct val="100000"/>
              </a:lnSpc>
            </a:pPr>
            <a:r>
              <a:rPr lang="zh-CN" sz="1200" b="1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主席团</a:t>
            </a:r>
          </a:p>
          <a:p>
            <a:pPr marL="184785" indent="-172085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185420" algn="l"/>
              </a:tabLst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主席</a:t>
            </a:r>
          </a:p>
          <a:p>
            <a:pPr marL="184785" indent="-172085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185420" algn="l"/>
              </a:tabLst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副主席 2名</a:t>
            </a:r>
          </a:p>
          <a:p>
            <a:pPr marL="184785" indent="-172085">
              <a:lnSpc>
                <a:spcPct val="100000"/>
              </a:lnSpc>
              <a:buClr>
                <a:srgbClr val="1D497C"/>
              </a:buClr>
              <a:buFont typeface="Arial"/>
              <a:buChar char="•"/>
              <a:tabLst>
                <a:tab pos="185420" algn="l"/>
              </a:tabLst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欧洲药典秘书长</a:t>
            </a:r>
          </a:p>
        </p:txBody>
      </p:sp>
      <p:sp>
        <p:nvSpPr>
          <p:cNvPr id="15" name="object 15"/>
          <p:cNvSpPr/>
          <p:nvPr/>
        </p:nvSpPr>
        <p:spPr>
          <a:xfrm>
            <a:off x="1341215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19596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27487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19583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36650" y="3336887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365"/>
                </a:lnTo>
              </a:path>
            </a:pathLst>
          </a:custGeom>
          <a:ln w="21120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97718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19583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34359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19583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14500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19583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48854" y="3515512"/>
            <a:ext cx="2108390" cy="683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5232" y="3592823"/>
            <a:ext cx="118902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zh-CN" sz="12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主席团会议+专家组主席会议</a:t>
            </a:r>
          </a:p>
        </p:txBody>
      </p:sp>
      <p:sp>
        <p:nvSpPr>
          <p:cNvPr id="23" name="object 23"/>
          <p:cNvSpPr/>
          <p:nvPr/>
        </p:nvSpPr>
        <p:spPr>
          <a:xfrm>
            <a:off x="1223657" y="4607115"/>
            <a:ext cx="2083968" cy="375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32333" y="4690936"/>
            <a:ext cx="166623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sz="1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专家组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45048" y="3581158"/>
            <a:ext cx="20078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490">
              <a:lnSpc>
                <a:spcPct val="100000"/>
              </a:lnSpc>
            </a:pPr>
            <a:r>
              <a:rPr lang="zh-CN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参与各方：</a:t>
            </a:r>
          </a:p>
          <a:p>
            <a:pPr marL="262255" marR="710565" indent="-17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62890" algn="l"/>
              </a:tabLst>
            </a:pPr>
            <a:r>
              <a:rPr 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各国药典委员会</a:t>
            </a:r>
          </a:p>
          <a:p>
            <a:pPr marL="262255" indent="-17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62890" algn="l"/>
              </a:tabLst>
            </a:pPr>
            <a:r>
              <a:rPr 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主管机构</a:t>
            </a:r>
          </a:p>
          <a:p>
            <a:pPr marL="262255" indent="-17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62890" algn="l"/>
              </a:tabLst>
            </a:pPr>
            <a:r>
              <a:rPr 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制药行业</a:t>
            </a:r>
          </a:p>
          <a:p>
            <a:pPr marL="262255" indent="-17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62890" algn="l"/>
              </a:tabLst>
            </a:pPr>
            <a:r>
              <a:rPr 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OMCL网络</a:t>
            </a:r>
          </a:p>
        </p:txBody>
      </p:sp>
      <p:sp>
        <p:nvSpPr>
          <p:cNvPr id="26" name="object 26"/>
          <p:cNvSpPr/>
          <p:nvPr/>
        </p:nvSpPr>
        <p:spPr>
          <a:xfrm>
            <a:off x="5445048" y="3581158"/>
            <a:ext cx="2007628" cy="1387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22409" y="3638845"/>
            <a:ext cx="179059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020">
              <a:lnSpc>
                <a:spcPct val="100000"/>
              </a:lnSpc>
            </a:pPr>
            <a:r>
              <a:rPr lang="zh-CN" sz="1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参与各方：</a:t>
            </a:r>
          </a:p>
          <a:p>
            <a:pPr marL="184785" marR="485140" indent="-1720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各国药典委员会</a:t>
            </a:r>
          </a:p>
          <a:p>
            <a:pPr marL="184785" indent="-1720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主管机构</a:t>
            </a:r>
          </a:p>
          <a:p>
            <a:pPr marL="184785" indent="-1720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lang="zh-CN" altLang="en-US" sz="12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工业</a:t>
            </a:r>
            <a:endParaRPr 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4785" indent="-1720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OMCL网络</a:t>
            </a:r>
          </a:p>
        </p:txBody>
      </p:sp>
      <p:sp>
        <p:nvSpPr>
          <p:cNvPr id="28" name="object 28"/>
          <p:cNvSpPr/>
          <p:nvPr/>
        </p:nvSpPr>
        <p:spPr>
          <a:xfrm>
            <a:off x="3423665" y="3834600"/>
            <a:ext cx="607695" cy="33655"/>
          </a:xfrm>
          <a:custGeom>
            <a:avLst/>
            <a:gdLst/>
            <a:ahLst/>
            <a:cxnLst/>
            <a:rect l="l" t="t" r="r" b="b"/>
            <a:pathLst>
              <a:path w="607695" h="33654">
                <a:moveTo>
                  <a:pt x="607644" y="0"/>
                </a:moveTo>
                <a:lnTo>
                  <a:pt x="0" y="15265"/>
                </a:lnTo>
                <a:lnTo>
                  <a:pt x="0" y="33578"/>
                </a:lnTo>
                <a:lnTo>
                  <a:pt x="607644" y="18313"/>
                </a:lnTo>
                <a:lnTo>
                  <a:pt x="607644" y="0"/>
                </a:lnTo>
                <a:close/>
              </a:path>
            </a:pathLst>
          </a:custGeom>
          <a:solidFill>
            <a:srgbClr val="1E497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70219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21120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54191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21120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44268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21107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22145" y="4347578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639"/>
                </a:lnTo>
              </a:path>
            </a:pathLst>
          </a:custGeom>
          <a:ln w="19596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47334" y="2777331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699" y="0"/>
                </a:lnTo>
              </a:path>
            </a:pathLst>
          </a:custGeom>
          <a:ln w="21120">
            <a:solidFill>
              <a:srgbClr val="1E497E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88550" y="4607115"/>
            <a:ext cx="1883981" cy="3755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01803" y="4697045"/>
            <a:ext cx="1457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sz="1600" dirty="0">
                <a:solidFill>
                  <a:srgbClr val="1D49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工作组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fld>
            <a:endParaRPr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710196" y="6475714"/>
            <a:ext cx="33108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©2020 EDQM, Council of Europe.All rights reserved.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020/10/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497C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SimSun"/>
        <a:cs typeface=""/>
      </a:majorFont>
      <a:minorFont>
        <a:latin typeface="等线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2447</Words>
  <Application>Microsoft Office PowerPoint</Application>
  <PresentationFormat>宽屏</PresentationFormat>
  <Paragraphs>311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等线</vt:lpstr>
      <vt:lpstr>SimSun</vt:lpstr>
      <vt:lpstr>微软雅黑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Office Theme</vt:lpstr>
      <vt:lpstr>PowerPoint 演示文稿</vt:lpstr>
      <vt:lpstr>PowerPoint 演示文稿</vt:lpstr>
      <vt:lpstr>大纲</vt:lpstr>
      <vt:lpstr>欧洲委员会（CoE）：EDQM的上级组织</vt:lpstr>
      <vt:lpstr>PowerPoint 演示文稿</vt:lpstr>
      <vt:lpstr>欧洲药品质量管理局</vt:lpstr>
      <vt:lpstr>欧洲药典公约</vt:lpstr>
      <vt:lpstr>欧洲药典（2020年）</vt:lpstr>
      <vt:lpstr>欧洲药典委员会</vt:lpstr>
      <vt:lpstr>欧洲药典网络</vt:lpstr>
      <vt:lpstr>EDQM和欧洲药典的全球影响</vt:lpstr>
      <vt:lpstr>大纲</vt:lpstr>
      <vt:lpstr>欧洲药典委员会2020年-2022年工作要点</vt:lpstr>
      <vt:lpstr>2020-2022年流程相关工作要点</vt:lpstr>
      <vt:lpstr>2020-2022年议题相关工作要点</vt:lpstr>
      <vt:lpstr>大纲</vt:lpstr>
      <vt:lpstr>关注欧洲药典论坛（Pharmeuropa）的欧洲药典新闻！</vt:lpstr>
      <vt:lpstr>塑料材料中的可提取元素（2.4.35）</vt:lpstr>
      <vt:lpstr>欧洲药典—第3节—容器材料</vt:lpstr>
      <vt:lpstr>兽用疫苗：外源因子的管理</vt:lpstr>
      <vt:lpstr>人用疫苗：第十版亮点</vt:lpstr>
      <vt:lpstr>使用重组因子C进行细菌内毒素（BET）检测，2.6.32</vt:lpstr>
      <vt:lpstr>特定各论</vt:lpstr>
      <vt:lpstr>新增及修订的通则</vt:lpstr>
      <vt:lpstr>肠外给药制剂和微粒污染</vt:lpstr>
      <vt:lpstr>大纲</vt:lpstr>
      <vt:lpstr>PowerPoint 演示文稿</vt:lpstr>
      <vt:lpstr>抗病毒药物</vt:lpstr>
      <vt:lpstr>COVID-19疫苗</vt:lpstr>
      <vt:lpstr>COVID-19疫苗：为支持研发者采取的行动</vt:lpstr>
      <vt:lpstr>COVID-19疫苗：为支持研发者采取的行动</vt:lpstr>
      <vt:lpstr>儿童制剂-信息发布于2020年03月27日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Presentation_EDQM-拆分.pdf</dc:title>
  <dc:creator>95</dc:creator>
  <cp:lastModifiedBy>Judy Yu</cp:lastModifiedBy>
  <cp:revision>36</cp:revision>
  <dcterms:created xsi:type="dcterms:W3CDTF">2020-10-03T12:07:13Z</dcterms:created>
  <dcterms:modified xsi:type="dcterms:W3CDTF">2020-10-10T09:27:10Z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2020-10-03T00:00:00Z</vt:filetime>
  </property>
  <property fmtid="{D5CDD505-2E9C-101B-9397-08002B2CF9AE}" pid="3" name="LastSaved">
    <vt:filetime>2020-10-03T00:00:00Z</vt:filetime>
  </property>
</Properties>
</file>