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32" r:id="rId1"/>
  </p:sldMasterIdLst>
  <p:notesMasterIdLst>
    <p:notesMasterId r:id="rId28"/>
  </p:notesMasterIdLst>
  <p:handoutMasterIdLst>
    <p:handoutMasterId r:id="rId29"/>
  </p:handoutMasterIdLst>
  <p:sldIdLst>
    <p:sldId id="1154" r:id="rId2"/>
    <p:sldId id="1180" r:id="rId3"/>
    <p:sldId id="1181" r:id="rId4"/>
    <p:sldId id="1187" r:id="rId5"/>
    <p:sldId id="1188" r:id="rId6"/>
    <p:sldId id="1189" r:id="rId7"/>
    <p:sldId id="1190" r:id="rId8"/>
    <p:sldId id="1193" r:id="rId9"/>
    <p:sldId id="1178" r:id="rId10"/>
    <p:sldId id="1191" r:id="rId11"/>
    <p:sldId id="1164" r:id="rId12"/>
    <p:sldId id="1179" r:id="rId13"/>
    <p:sldId id="1159" r:id="rId14"/>
    <p:sldId id="1173" r:id="rId15"/>
    <p:sldId id="1169" r:id="rId16"/>
    <p:sldId id="1171" r:id="rId17"/>
    <p:sldId id="1165" r:id="rId18"/>
    <p:sldId id="1172" r:id="rId19"/>
    <p:sldId id="1175" r:id="rId20"/>
    <p:sldId id="1174" r:id="rId21"/>
    <p:sldId id="1192" r:id="rId22"/>
    <p:sldId id="1184" r:id="rId23"/>
    <p:sldId id="1185" r:id="rId24"/>
    <p:sldId id="1182" r:id="rId25"/>
    <p:sldId id="1183" r:id="rId26"/>
    <p:sldId id="1194" r:id="rId27"/>
  </p:sldIdLst>
  <p:sldSz cx="12192000" cy="6858000"/>
  <p:notesSz cx="6735763" cy="987266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MS UI Gothic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MS UI Gothic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MS UI Gothic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MS UI Gothic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Arial" charset="0"/>
        <a:ea typeface="MS UI Gothic" pitchFamily="50" charset="-128"/>
        <a:cs typeface="+mn-cs"/>
      </a:defRPr>
    </a:lvl5pPr>
    <a:lvl6pPr marL="2286000" algn="l" defTabSz="914400" rtl="0" eaLnBrk="1" latinLnBrk="0" hangingPunct="1">
      <a:defRPr kumimoji="1" sz="1600" kern="1200">
        <a:solidFill>
          <a:schemeClr val="tx1"/>
        </a:solidFill>
        <a:latin typeface="Arial" charset="0"/>
        <a:ea typeface="MS UI Gothic" pitchFamily="50" charset="-128"/>
        <a:cs typeface="+mn-cs"/>
      </a:defRPr>
    </a:lvl6pPr>
    <a:lvl7pPr marL="2743200" algn="l" defTabSz="914400" rtl="0" eaLnBrk="1" latinLnBrk="0" hangingPunct="1">
      <a:defRPr kumimoji="1" sz="1600" kern="1200">
        <a:solidFill>
          <a:schemeClr val="tx1"/>
        </a:solidFill>
        <a:latin typeface="Arial" charset="0"/>
        <a:ea typeface="MS UI Gothic" pitchFamily="50" charset="-128"/>
        <a:cs typeface="+mn-cs"/>
      </a:defRPr>
    </a:lvl7pPr>
    <a:lvl8pPr marL="3200400" algn="l" defTabSz="914400" rtl="0" eaLnBrk="1" latinLnBrk="0" hangingPunct="1">
      <a:defRPr kumimoji="1" sz="1600" kern="1200">
        <a:solidFill>
          <a:schemeClr val="tx1"/>
        </a:solidFill>
        <a:latin typeface="Arial" charset="0"/>
        <a:ea typeface="MS UI Gothic" pitchFamily="50" charset="-128"/>
        <a:cs typeface="+mn-cs"/>
      </a:defRPr>
    </a:lvl8pPr>
    <a:lvl9pPr marL="3657600" algn="l" defTabSz="914400" rtl="0" eaLnBrk="1" latinLnBrk="0" hangingPunct="1">
      <a:defRPr kumimoji="1" sz="1600" kern="1200">
        <a:solidFill>
          <a:schemeClr val="tx1"/>
        </a:solidFill>
        <a:latin typeface="Arial" charset="0"/>
        <a:ea typeface="MS UI Gothic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1B0F1"/>
    <a:srgbClr val="FF0066"/>
    <a:srgbClr val="FFFFFF"/>
    <a:srgbClr val="00A249"/>
    <a:srgbClr val="2D8F6E"/>
    <a:srgbClr val="B92103"/>
    <a:srgbClr val="FF3300"/>
    <a:srgbClr val="FC4824"/>
    <a:srgbClr val="AF1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テーマ スタイル 1 - アクセント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23" autoAdjust="0"/>
    <p:restoredTop sz="89717" autoAdjust="0"/>
  </p:normalViewPr>
  <p:slideViewPr>
    <p:cSldViewPr>
      <p:cViewPr varScale="1">
        <p:scale>
          <a:sx n="76" d="100"/>
          <a:sy n="76" d="100"/>
        </p:scale>
        <p:origin x="27" y="38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60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7" d="100"/>
        <a:sy n="97" d="100"/>
      </p:scale>
      <p:origin x="0" y="-4008"/>
    </p:cViewPr>
  </p:sorterViewPr>
  <p:notesViewPr>
    <p:cSldViewPr>
      <p:cViewPr>
        <p:scale>
          <a:sx n="100" d="100"/>
          <a:sy n="100" d="100"/>
        </p:scale>
        <p:origin x="1668" y="-2988"/>
      </p:cViewPr>
      <p:guideLst>
        <p:guide orient="horz" pos="3110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okuda\Documents\&#21407;&#34220;&#35069;&#36896;&#25152;&#22269;&#20869;&#22806;&#27604;&#36611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kuda\Documents\&#21407;&#34220;&#35069;&#36896;&#25152;&#22269;&#20869;&#22806;&#27604;&#36611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20138wt\Documents\03%20&#28023;&#22806;&#30330;&#34920;&#36039;&#26009;\2016%20JP130th\&#21307;&#34220;&#21697;&#21407;&#34220;&#12288;&#35069;&#36896;&#25152;&#21029;&#30331;&#37682;&#29366;&#27841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7068711240442845E-2"/>
          <c:y val="0.18991467208078691"/>
          <c:w val="0.95293124603175894"/>
          <c:h val="0.441758091797415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BAE-4483-AD82-0DE5375547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BAE-4483-AD82-0DE5375547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BAE-4483-AD82-0DE5375547E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BAE-4483-AD82-0DE5375547E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BAE-4483-AD82-0DE5375547E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3BAE-4483-AD82-0DE5375547E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3BAE-4483-AD82-0DE5375547E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3BAE-4483-AD82-0DE5375547E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3BAE-4483-AD82-0DE5375547E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3BAE-4483-AD82-0DE5375547E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3BAE-4483-AD82-0DE5375547E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3BAE-4483-AD82-0DE5375547E2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3BAE-4483-AD82-0DE5375547E2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3BAE-4483-AD82-0DE5375547E2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3BAE-4483-AD82-0DE5375547E2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3BAE-4483-AD82-0DE5375547E2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3BAE-4483-AD82-0DE5375547E2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3BAE-4483-AD82-0DE5375547E2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3BAE-4483-AD82-0DE5375547E2}"/>
              </c:ext>
            </c:extLst>
          </c:dPt>
          <c:val>
            <c:numRef>
              <c:f>Sheet1!$C$20:$C$38</c:f>
              <c:numCache>
                <c:formatCode>General</c:formatCode>
                <c:ptCount val="19"/>
                <c:pt idx="0">
                  <c:v>897</c:v>
                </c:pt>
                <c:pt idx="1">
                  <c:v>773</c:v>
                </c:pt>
                <c:pt idx="2">
                  <c:v>540</c:v>
                </c:pt>
                <c:pt idx="3">
                  <c:v>461</c:v>
                </c:pt>
                <c:pt idx="4">
                  <c:v>162</c:v>
                </c:pt>
                <c:pt idx="5">
                  <c:v>140</c:v>
                </c:pt>
                <c:pt idx="6">
                  <c:v>134</c:v>
                </c:pt>
                <c:pt idx="7">
                  <c:v>119</c:v>
                </c:pt>
                <c:pt idx="8">
                  <c:v>101</c:v>
                </c:pt>
                <c:pt idx="9">
                  <c:v>83</c:v>
                </c:pt>
                <c:pt idx="10">
                  <c:v>79</c:v>
                </c:pt>
                <c:pt idx="11">
                  <c:v>73</c:v>
                </c:pt>
                <c:pt idx="12">
                  <c:v>35</c:v>
                </c:pt>
                <c:pt idx="13">
                  <c:v>32</c:v>
                </c:pt>
                <c:pt idx="14">
                  <c:v>31</c:v>
                </c:pt>
                <c:pt idx="15">
                  <c:v>26</c:v>
                </c:pt>
                <c:pt idx="16">
                  <c:v>23</c:v>
                </c:pt>
                <c:pt idx="17">
                  <c:v>17</c:v>
                </c:pt>
                <c:pt idx="18">
                  <c:v>138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Sheet1!$B$20:$B$38</c15:sqref>
                        </c15:formulaRef>
                      </c:ext>
                    </c:extLst>
                    <c:strCache>
                      <c:ptCount val="19"/>
                      <c:pt idx="0">
                        <c:v>中国</c:v>
                      </c:pt>
                      <c:pt idx="1">
                        <c:v>インド</c:v>
                      </c:pt>
                      <c:pt idx="2">
                        <c:v>韓国</c:v>
                      </c:pt>
                      <c:pt idx="3">
                        <c:v>イタリア</c:v>
                      </c:pt>
                      <c:pt idx="4">
                        <c:v>スペイン</c:v>
                      </c:pt>
                      <c:pt idx="5">
                        <c:v>ドイツ</c:v>
                      </c:pt>
                      <c:pt idx="6">
                        <c:v>台湾</c:v>
                      </c:pt>
                      <c:pt idx="7">
                        <c:v>米国</c:v>
                      </c:pt>
                      <c:pt idx="8">
                        <c:v>フランス</c:v>
                      </c:pt>
                      <c:pt idx="9">
                        <c:v>イスラエル</c:v>
                      </c:pt>
                      <c:pt idx="10">
                        <c:v>スイス</c:v>
                      </c:pt>
                      <c:pt idx="11">
                        <c:v>ハンガリー</c:v>
                      </c:pt>
                      <c:pt idx="12">
                        <c:v>チェコ</c:v>
                      </c:pt>
                      <c:pt idx="13">
                        <c:v>オランダ</c:v>
                      </c:pt>
                      <c:pt idx="14">
                        <c:v>メキシコ</c:v>
                      </c:pt>
                      <c:pt idx="15">
                        <c:v>ポーランド</c:v>
                      </c:pt>
                      <c:pt idx="16">
                        <c:v>フィンランド</c:v>
                      </c:pt>
                      <c:pt idx="17">
                        <c:v>カナダ</c:v>
                      </c:pt>
                      <c:pt idx="18">
                        <c:v>その他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26-3BAE-4483-AD82-0DE537554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00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2F-4AE4-BFB0-997A3EEB515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2F-4AE4-BFB0-997A3EEB5151}"/>
              </c:ext>
            </c:extLst>
          </c:dPt>
          <c:val>
            <c:numRef>
              <c:f>Sheet1!$C$16:$C$17</c:f>
              <c:numCache>
                <c:formatCode>General</c:formatCode>
                <c:ptCount val="2"/>
                <c:pt idx="0">
                  <c:v>3864</c:v>
                </c:pt>
                <c:pt idx="1">
                  <c:v>2623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Sheet1!$B$16:$B$17</c15:sqref>
                        </c15:formulaRef>
                      </c:ext>
                    </c:extLst>
                    <c:strCache>
                      <c:ptCount val="2"/>
                      <c:pt idx="0">
                        <c:v>海外の製造所合計数</c:v>
                      </c:pt>
                      <c:pt idx="1">
                        <c:v>日本の製造所合計数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CB2F-4AE4-BFB0-997A3EEB51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4BDA-4BD5-A8E3-333B59E724D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4BDA-4BD5-A8E3-333B59E724D8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4BDA-4BD5-A8E3-333B59E724D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4BDA-4BD5-A8E3-333B59E724D8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4BDA-4BD5-A8E3-333B59E724D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4BDA-4BD5-A8E3-333B59E724D8}"/>
              </c:ext>
            </c:extLst>
          </c:dPt>
          <c:dPt>
            <c:idx val="6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4BDA-4BD5-A8E3-333B59E724D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4BDA-4BD5-A8E3-333B59E724D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4BDA-4BD5-A8E3-333B59E724D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4BDA-4BD5-A8E3-333B59E724D8}"/>
              </c:ext>
            </c:extLst>
          </c:dPt>
          <c:dPt>
            <c:idx val="1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5-4BDA-4BD5-A8E3-333B59E724D8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7-4BDA-4BD5-A8E3-333B59E724D8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9-4BDA-4BD5-A8E3-333B59E724D8}"/>
              </c:ext>
            </c:extLst>
          </c:dPt>
          <c:dLbls>
            <c:dLbl>
              <c:idx val="0"/>
              <c:layout>
                <c:manualLayout>
                  <c:x val="2.7754349593355709E-2"/>
                  <c:y val="1.0425143243050024E-3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rPr>
                      <a:t>日本</a:t>
                    </a:r>
                  </a:p>
                  <a:p>
                    <a:fld id="{B043B219-7466-4174-9DFB-EFC9FC0012D4}" type="PERCENTAGE">
                      <a:rPr lang="en-US" altLang="ja-JP" smtClean="0"/>
                      <a:pPr/>
                      <a:t>[百分比]</a:t>
                    </a:fld>
                    <a:endParaRPr lang="zh-CN" alt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BDA-4BD5-A8E3-333B59E724D8}"/>
                </c:ext>
              </c:extLst>
            </c:dLbl>
            <c:dLbl>
              <c:idx val="2"/>
              <c:layout>
                <c:manualLayout>
                  <c:x val="0.10671983570949742"/>
                  <c:y val="-6.800588334608463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ja-JP" sz="2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zh-CN" altLang="en-US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中国</a:t>
                    </a:r>
                  </a:p>
                  <a:p>
                    <a:pPr>
                      <a:defRPr lang="ja-JP" sz="2000"/>
                    </a:pPr>
                    <a:fld id="{5531C3CE-865C-4F79-B8E3-4CA70F51D8B6}" type="PERCENTAGE">
                      <a:rPr lang="en-US" altLang="ja-JP" smtClean="0">
                        <a:solidFill>
                          <a:srgbClr val="FF0000"/>
                        </a:solidFill>
                      </a:rPr>
                      <a:pPr>
                        <a:defRPr lang="ja-JP" sz="20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solidFill>
                  <a:srgbClr val="FFFF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ja-JP" sz="2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BDA-4BD5-A8E3-333B59E724D8}"/>
                </c:ext>
              </c:extLst>
            </c:dLbl>
            <c:dLbl>
              <c:idx val="4"/>
              <c:layout>
                <c:manualLayout>
                  <c:x val="0.1069102795399222"/>
                  <c:y val="-1.017964891573338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altLang="ja-JP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zh-CN" altLang="en-US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rPr>
                      <a:t>韩国</a:t>
                    </a:r>
                  </a:p>
                  <a:p>
                    <a:pPr algn="ctr" rtl="0">
                      <a:defRPr lang="en-US" altLang="ja-JP" sz="200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defRPr>
                    </a:pPr>
                    <a:fld id="{1ED69951-7C2A-4A5F-B138-8D31E8BBA55B}" type="PERCENTAGE">
                      <a:rPr lang="en-US" altLang="ja-JP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rPr>
                      <a:pPr algn="ctr" rtl="0">
                        <a:defRPr lang="en-US" altLang="ja-JP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altLang="ja-JP" sz="2000" b="1" i="0" u="none" strike="noStrike" kern="1200" baseline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BDA-4BD5-A8E3-333B59E724D8}"/>
                </c:ext>
              </c:extLst>
            </c:dLbl>
            <c:dLbl>
              <c:idx val="6"/>
              <c:layout>
                <c:manualLayout>
                  <c:x val="-0.12451113264627089"/>
                  <c:y val="-7.901347434185359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altLang="ja-JP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zh-CN" altLang="en-US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rPr>
                      <a:t>印度</a:t>
                    </a:r>
                  </a:p>
                  <a:p>
                    <a:pPr algn="ctr" rtl="0">
                      <a:defRPr lang="en-US" altLang="ja-JP" sz="200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defRPr>
                    </a:pPr>
                    <a:fld id="{B37E43B4-EBBD-4D82-9149-9497F4E5973A}" type="PERCENTAGE">
                      <a:rPr lang="en-US" altLang="ja-JP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rPr>
                      <a:pPr algn="ctr" rtl="0">
                        <a:defRPr lang="en-US" altLang="ja-JP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altLang="ja-JP" sz="2000" b="1" i="0" u="none" strike="noStrike" kern="1200" baseline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4BDA-4BD5-A8E3-333B59E724D8}"/>
                </c:ext>
              </c:extLst>
            </c:dLbl>
            <c:dLbl>
              <c:idx val="8"/>
              <c:layout>
                <c:manualLayout>
                  <c:x val="-7.713679415048541E-2"/>
                  <c:y val="-4.56388252168609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altLang="ja-JP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zh-CN" altLang="en-US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rPr>
                      <a:t>中国台湾</a:t>
                    </a:r>
                  </a:p>
                  <a:p>
                    <a:pPr algn="ctr" rtl="0">
                      <a:defRPr lang="en-US" altLang="ja-JP" sz="200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defRPr>
                    </a:pPr>
                    <a:fld id="{132DFFF4-A950-47B7-8AB0-95C3A10B232F}" type="PERCENTAGE">
                      <a:rPr lang="en-US" altLang="ja-JP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rPr>
                      <a:pPr algn="ctr" rtl="0">
                        <a:defRPr lang="en-US" altLang="ja-JP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altLang="ja-JP" sz="2000" b="1" i="0" u="none" strike="noStrike" kern="1200" baseline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4BDA-4BD5-A8E3-333B59E724D8}"/>
                </c:ext>
              </c:extLst>
            </c:dLbl>
            <c:dLbl>
              <c:idx val="10"/>
              <c:layout>
                <c:manualLayout>
                  <c:x val="-0.17574761701746078"/>
                  <c:y val="3.3971374791642764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欧洲</a:t>
                    </a:r>
                  </a:p>
                  <a:p>
                    <a:fld id="{B0DE4812-91FE-4C8E-8039-009DC3C6BA50}" type="PERCENTAGE">
                      <a:rPr lang="en-US" altLang="ja-JP" smtClean="0"/>
                      <a:pPr/>
                      <a:t>[百分比]</a:t>
                    </a:fld>
                    <a:endParaRPr lang="zh-CN" alt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4BDA-4BD5-A8E3-333B59E724D8}"/>
                </c:ext>
              </c:extLst>
            </c:dLbl>
            <c:dLbl>
              <c:idx val="12"/>
              <c:layout>
                <c:manualLayout>
                  <c:x val="-0.17460882118574789"/>
                  <c:y val="1.5514511391741441E-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zh-CN" altLang="en-US" sz="2000" b="1" i="0" u="none" strike="noStrike" kern="1200" baseline="0" dirty="0" smtClean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defRPr>
                    </a:pPr>
                    <a:r>
                      <a:rPr lang="zh-CN" altLang="en-US" sz="2000" b="1" i="0" u="none" strike="noStrike" kern="1200" baseline="0" dirty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rPr>
                      <a:t>其他</a:t>
                    </a:r>
                  </a:p>
                  <a:p>
                    <a:pPr algn="ctr" rtl="0">
                      <a:defRPr lang="zh-CN" altLang="en-US" sz="2000" dirty="0" smtClean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defRPr>
                    </a:pPr>
                    <a:fld id="{F0FD7AB5-E3F5-4B38-96E7-F888FC4F7190}" type="PERCENTAGE">
                      <a:rPr lang="en-US" altLang="zh-CN" sz="2000" b="1" i="0" u="none" strike="noStrike" kern="1200" baseline="0" dirty="0" smtClean="0">
                        <a:solidFill>
                          <a:prstClr val="white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rPr>
                      <a:pPr algn="ctr" rtl="0">
                        <a:defRPr lang="zh-CN" altLang="en-US" sz="2000" dirty="0" smtClean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defRPr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zh-CN" altLang="en-US" sz="2000" b="1" i="0" u="none" strike="noStrike" kern="1200" baseline="0" dirty="0" smtClean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4BDA-4BD5-A8E3-333B59E724D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Sheet1!$I$5:$I$17</c:f>
              <c:numCache>
                <c:formatCode>General</c:formatCode>
                <c:ptCount val="13"/>
                <c:pt idx="0">
                  <c:v>206</c:v>
                </c:pt>
                <c:pt idx="2">
                  <c:v>175</c:v>
                </c:pt>
                <c:pt idx="4">
                  <c:v>113</c:v>
                </c:pt>
                <c:pt idx="6">
                  <c:v>168</c:v>
                </c:pt>
                <c:pt idx="8">
                  <c:v>25</c:v>
                </c:pt>
                <c:pt idx="10">
                  <c:v>178</c:v>
                </c:pt>
                <c:pt idx="1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4BDA-4BD5-A8E3-333B59E724D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0193" cy="493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18" rIns="91439" bIns="4571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000" y="0"/>
            <a:ext cx="2920193" cy="493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18" rIns="91439" bIns="457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7532"/>
            <a:ext cx="2920193" cy="49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18" rIns="91439" bIns="4571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000" y="9377532"/>
            <a:ext cx="2920193" cy="49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18" rIns="91439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C8A0D7CD-96C7-40E9-A470-7DDD44056C3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753621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0193" cy="493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18" rIns="91439" bIns="4571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000" y="0"/>
            <a:ext cx="2920193" cy="493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18" rIns="91439" bIns="457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788" y="739775"/>
            <a:ext cx="658177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2320" y="4689555"/>
            <a:ext cx="5391124" cy="4443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18" rIns="91439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532"/>
            <a:ext cx="2920193" cy="49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18" rIns="91439" bIns="4571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000" y="9377532"/>
            <a:ext cx="2920193" cy="49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9" tIns="45718" rIns="91439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73DF723E-49B4-4354-834C-76BFABF01450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0831159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7788" y="739775"/>
            <a:ext cx="6581775" cy="370363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076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8153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559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6118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9063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65EE6-2613-41F5-8175-CAEDC2CB37A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475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8446A156-3F58-4E20-B95D-CC1115741482}" type="slidenum">
              <a:rPr lang="en-US" altLang="ja-JP" smtClean="0"/>
              <a:pPr eaLnBrk="1" hangingPunct="1"/>
              <a:t>9</a:t>
            </a:fld>
            <a:endParaRPr lang="en-US" altLang="ja-JP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27812" cy="3729038"/>
          </a:xfrm>
          <a:ln/>
        </p:spPr>
      </p:sp>
      <p:sp>
        <p:nvSpPr>
          <p:cNvPr id="49156" name="ノート プレースホルダ 4"/>
          <p:cNvSpPr>
            <a:spLocks noGrp="1"/>
          </p:cNvSpPr>
          <p:nvPr/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30000"/>
              </a:spcBef>
            </a:pPr>
            <a:endParaRPr lang="ja-JP" altLang="en-US" sz="1200" dirty="0">
              <a:latin typeface="ＭＳ Ｐゴシック" pitchFamily="50" charset="-128"/>
            </a:endParaRPr>
          </a:p>
        </p:txBody>
      </p:sp>
      <p:sp>
        <p:nvSpPr>
          <p:cNvPr id="49157" name="ノート プレースホルダ 5"/>
          <p:cNvSpPr>
            <a:spLocks noGrp="1"/>
          </p:cNvSpPr>
          <p:nvPr/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30000"/>
              </a:spcBef>
            </a:pPr>
            <a:endParaRPr lang="ja-JP" altLang="en-US" sz="1200" dirty="0">
              <a:latin typeface="ＭＳ Ｐゴシック" pitchFamily="50" charset="-128"/>
            </a:endParaRPr>
          </a:p>
        </p:txBody>
      </p:sp>
      <p:sp>
        <p:nvSpPr>
          <p:cNvPr id="49158" name="ノート プレースホルダー 1"/>
          <p:cNvSpPr>
            <a:spLocks noGrp="1"/>
          </p:cNvSpPr>
          <p:nvPr/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30000"/>
              </a:spcBef>
            </a:pPr>
            <a:endParaRPr lang="ja-JP" altLang="en-US" sz="1200" dirty="0">
              <a:latin typeface="ＭＳ Ｐゴシック" pitchFamily="50" charset="-128"/>
            </a:endParaRPr>
          </a:p>
        </p:txBody>
      </p:sp>
      <p:sp>
        <p:nvSpPr>
          <p:cNvPr id="2" name="ノート プレースホルダー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32490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486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7788" y="739775"/>
            <a:ext cx="6581775" cy="370363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65EE6-2613-41F5-8175-CAEDC2CB37A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303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941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7788" y="739775"/>
            <a:ext cx="6581775" cy="370363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699356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34079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7788" y="739775"/>
            <a:ext cx="6581775" cy="370363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2250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61226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695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65EE6-2613-41F5-8175-CAEDC2CB37A9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712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u="none" dirty="0"/>
          </a:p>
        </p:txBody>
      </p:sp>
    </p:spTree>
    <p:extLst>
      <p:ext uri="{BB962C8B-B14F-4D97-AF65-F5344CB8AC3E}">
        <p14:creationId xmlns:p14="http://schemas.microsoft.com/office/powerpoint/2010/main" val="669007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65EE6-2613-41F5-8175-CAEDC2CB37A9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5313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65EE6-2613-41F5-8175-CAEDC2CB37A9}" type="slidenum">
              <a:rPr lang="ja-JP" altLang="en-US" smtClean="0">
                <a:solidFill>
                  <a:prstClr val="black"/>
                </a:solidFill>
              </a:rPr>
              <a:pPr/>
              <a:t>25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267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ECD42-1076-49D8-BEB5-6E1B5B00CACF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Wingdings" pitchFamily="2" charset="2"/>
              <a:buChar char="l"/>
              <a:defRPr/>
            </a:lvl2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737600" y="6215064"/>
            <a:ext cx="2844800" cy="365125"/>
          </a:xfrm>
        </p:spPr>
        <p:txBody>
          <a:bodyPr/>
          <a:lstStyle>
            <a:lvl1pPr>
              <a:defRPr sz="1800" b="1">
                <a:solidFill>
                  <a:schemeClr val="tx2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0D337A70-E2BA-4E3B-9AF3-BD7E250CE30A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877C4-F062-41E1-86A0-03C292E1356B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165305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PDG Rockville Virtual Meeting 2020</a:t>
            </a:r>
            <a:endParaRPr 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09525-CB5B-4BCD-8F6F-9429D95924E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165305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PDG Rockville Virtual Meeting 2020</a:t>
            </a:r>
            <a:endParaRPr lang="en-US" dirty="0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498D4-2DCB-48EC-BE0E-E875118295B3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165305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PDG Rockville Virtual Meeting 2020</a:t>
            </a:r>
            <a:endParaRPr lang="en-US" dirty="0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440FF-5D40-4FF6-81A1-4C2989C9C088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>
          <a:xfrm>
            <a:off x="4165600" y="6165305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PDG Rockville Virtual Meeting 2020</a:t>
            </a:r>
            <a:endParaRPr 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FB0AD-FE71-450E-8C16-F59CC021D6AB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165305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PDG Rockville Virtual Meeting 2020</a:t>
            </a:r>
            <a:endParaRPr 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9F5E1-6542-46AA-8146-BF377DB40BC7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165305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PDG Rockville Virtual Meeting 2020</a:t>
            </a:r>
            <a:endParaRPr 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F9E3A-B5DE-478B-A350-BC7479AC2090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165305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PDG Rockville Virtual Meeting 2020</a:t>
            </a:r>
            <a:endParaRPr 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6D95D-33B4-4CAD-91C0-652838168E9C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4165600" y="6165305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PDG Rockville Virtual Meeting 2020</a:t>
            </a:r>
            <a:endParaRPr 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F85E6-BA0F-46F6-873E-CF457AC0EC44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1B671F-F0C5-2E48-B3CE-38BE2BC8E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D35FF37-2619-6C49-9751-93CF3097C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06E2C8-9BCC-4B7B-BB85-C923E156E5C7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70139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609600" y="116632"/>
            <a:ext cx="109728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>
                <a:alpha val="40000"/>
              </a:scheme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3024426" y="3071813"/>
            <a:ext cx="1847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endParaRPr lang="ja-JP" altLang="en-US" sz="1600" dirty="0"/>
          </a:p>
        </p:txBody>
      </p:sp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239184" y="6524625"/>
            <a:ext cx="11904133" cy="2174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3399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en-US" sz="1600" dirty="0"/>
          </a:p>
        </p:txBody>
      </p:sp>
      <p:sp>
        <p:nvSpPr>
          <p:cNvPr id="9" name="Rectangle 43"/>
          <p:cNvSpPr>
            <a:spLocks noChangeArrowheads="1"/>
          </p:cNvSpPr>
          <p:nvPr/>
        </p:nvSpPr>
        <p:spPr bwMode="auto">
          <a:xfrm>
            <a:off x="239184" y="6742114"/>
            <a:ext cx="11904133" cy="7143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660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ja-JP" altLang="en-US" sz="1600" dirty="0"/>
          </a:p>
        </p:txBody>
      </p:sp>
      <p:pic>
        <p:nvPicPr>
          <p:cNvPr id="1033" name="Picture 10" descr="PMDAロゴ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4" y="6507164"/>
            <a:ext cx="86360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39"/>
          <p:cNvSpPr txBox="1">
            <a:spLocks noChangeArrowheads="1"/>
          </p:cNvSpPr>
          <p:nvPr/>
        </p:nvSpPr>
        <p:spPr bwMode="auto">
          <a:xfrm>
            <a:off x="6383868" y="6524625"/>
            <a:ext cx="6049433" cy="274638"/>
          </a:xfrm>
          <a:prstGeom prst="rect">
            <a:avLst/>
          </a:prstGeom>
          <a:noFill/>
          <a:ln w="6667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200" b="1" i="1" dirty="0">
                <a:solidFill>
                  <a:srgbClr val="F8F8F8"/>
                </a:solidFill>
                <a:ea typeface="ＭＳ Ｐゴシック" charset="-128"/>
              </a:rPr>
              <a:t>Pharmaceuticals and Medical Devices Agency (PMDA)</a:t>
            </a:r>
            <a:endParaRPr lang="en-US" altLang="ja-JP" sz="1200" b="1" dirty="0">
              <a:solidFill>
                <a:srgbClr val="F8F8F8"/>
              </a:solidFill>
              <a:ea typeface="ＭＳ Ｐゴシック" charset="-128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9298517" y="620157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6A06E2C8-9BCC-4B7B-BB85-C923E156E5C7}" type="slidenum">
              <a:rPr lang="en-US" altLang="ja-JP" smtClean="0"/>
              <a:pPr>
                <a:defRPr/>
              </a:pPr>
              <a:t>‹#›</a:t>
            </a:fld>
            <a:endParaRPr lang="en-US" altLang="ja-JP" dirty="0"/>
          </a:p>
        </p:txBody>
      </p:sp>
      <p:grpSp>
        <p:nvGrpSpPr>
          <p:cNvPr id="12" name="グループ化 12"/>
          <p:cNvGrpSpPr>
            <a:grpSpLocks/>
          </p:cNvGrpSpPr>
          <p:nvPr userDrawn="1"/>
        </p:nvGrpSpPr>
        <p:grpSpPr bwMode="auto">
          <a:xfrm>
            <a:off x="0" y="945113"/>
            <a:ext cx="12192000" cy="42863"/>
            <a:chOff x="-32" y="714356"/>
            <a:chExt cx="9144032" cy="42532"/>
          </a:xfrm>
        </p:grpSpPr>
        <p:cxnSp>
          <p:nvCxnSpPr>
            <p:cNvPr id="13" name="直線コネクタ 12"/>
            <p:cNvCxnSpPr/>
            <p:nvPr/>
          </p:nvCxnSpPr>
          <p:spPr>
            <a:xfrm>
              <a:off x="-32" y="714356"/>
              <a:ext cx="9144032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-32" y="756888"/>
              <a:ext cx="9144032" cy="0"/>
            </a:xfrm>
            <a:prstGeom prst="line">
              <a:avLst/>
            </a:prstGeom>
            <a:ln w="38100">
              <a:solidFill>
                <a:srgbClr val="FF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16530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84" r:id="rId1"/>
    <p:sldLayoutId id="2147485493" r:id="rId2"/>
    <p:sldLayoutId id="2147485485" r:id="rId3"/>
    <p:sldLayoutId id="2147485486" r:id="rId4"/>
    <p:sldLayoutId id="2147485487" r:id="rId5"/>
    <p:sldLayoutId id="2147485488" r:id="rId6"/>
    <p:sldLayoutId id="2147485494" r:id="rId7"/>
    <p:sldLayoutId id="2147485489" r:id="rId8"/>
    <p:sldLayoutId id="2147485490" r:id="rId9"/>
    <p:sldLayoutId id="2147485491" r:id="rId10"/>
    <p:sldLayoutId id="2147485492" r:id="rId11"/>
    <p:sldLayoutId id="2147485496" r:id="rId12"/>
    <p:sldLayoutId id="2147485497" r:id="rId13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B92103"/>
        </a:buClr>
        <a:buFont typeface="Wingding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B92103"/>
        </a:buClr>
        <a:buFont typeface="Wingdings" pitchFamily="2" charset="2"/>
        <a:buChar char="n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1424" y="1772816"/>
            <a:ext cx="10401200" cy="1470025"/>
          </a:xfrm>
        </p:spPr>
        <p:txBody>
          <a:bodyPr/>
          <a:lstStyle/>
          <a:p>
            <a:r>
              <a:rPr lang="zh-CN" sz="5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《日本药典》的最新进展与活动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55440" y="4005064"/>
            <a:ext cx="10617224" cy="1752600"/>
          </a:xfrm>
        </p:spPr>
        <p:txBody>
          <a:bodyPr/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MIKAMI Kenichi</a:t>
            </a:r>
            <a:endParaRPr 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kumimoji="1"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2020年1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kumimoji="1"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月1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</a:t>
            </a:r>
            <a:r>
              <a:rPr kumimoji="1"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 </a:t>
            </a:r>
          </a:p>
          <a:p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台儿庄药典国际论坛-2020</a:t>
            </a:r>
          </a:p>
        </p:txBody>
      </p:sp>
    </p:spTree>
    <p:extLst>
      <p:ext uri="{BB962C8B-B14F-4D97-AF65-F5344CB8AC3E}">
        <p14:creationId xmlns:p14="http://schemas.microsoft.com/office/powerpoint/2010/main" val="468953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360" y="2251720"/>
            <a:ext cx="5482216" cy="3983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正方形/長方形 5"/>
          <p:cNvSpPr/>
          <p:nvPr/>
        </p:nvSpPr>
        <p:spPr>
          <a:xfrm>
            <a:off x="4511824" y="188640"/>
            <a:ext cx="18582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36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回顾……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6611" y="1059347"/>
            <a:ext cx="4860655" cy="32343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1608" y="2327176"/>
            <a:ext cx="2613024" cy="39330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0535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4511824" y="188640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36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今日议题</a:t>
            </a: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55440" y="1556792"/>
            <a:ext cx="11017224" cy="4351338"/>
          </a:xfrm>
        </p:spPr>
        <p:txBody>
          <a:bodyPr>
            <a:noAutofit/>
          </a:bodyPr>
          <a:lstStyle/>
          <a:p>
            <a:pPr marL="409575" indent="-409575">
              <a:buNone/>
            </a:pPr>
            <a:r>
              <a:rPr 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1.《日本药典》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JP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）</a:t>
            </a:r>
            <a:r>
              <a:rPr 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介绍</a:t>
            </a:r>
          </a:p>
          <a:p>
            <a:pPr marL="409575" indent="-409575">
              <a:buNone/>
            </a:pPr>
            <a:endParaRPr lang="en-US" altLang="ja-JP" sz="3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09575" indent="-409575">
              <a:buNone/>
            </a:pPr>
            <a:r>
              <a:rPr 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2.第18版JP概要</a:t>
            </a:r>
          </a:p>
          <a:p>
            <a:pPr marL="409575" indent="-409575">
              <a:buNone/>
            </a:pPr>
            <a:endParaRPr lang="en-US" altLang="ja-JP" sz="3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09575" indent="-409575">
              <a:buNone/>
            </a:pPr>
            <a:r>
              <a:rPr 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3.中日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交流</a:t>
            </a:r>
            <a:endParaRPr lang="zh-CN" sz="3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809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344" y="1916832"/>
            <a:ext cx="5829300" cy="35737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392" y="186997"/>
            <a:ext cx="10972800" cy="576064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JP</a:t>
            </a:r>
            <a:r>
              <a:rPr 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的法律地位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996737" y="6356351"/>
            <a:ext cx="2743200" cy="365125"/>
          </a:xfrm>
        </p:spPr>
        <p:txBody>
          <a:bodyPr/>
          <a:lstStyle/>
          <a:p>
            <a:fld id="{446D5F1A-FB8B-4AB2-89E8-1D7DEF1A5068}" type="slidenum">
              <a:rPr kumimoji="1" lang="ja-JP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fld>
            <a:endParaRPr kumimoji="1"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19336" y="1628800"/>
            <a:ext cx="6096000" cy="298543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JP根据</a:t>
            </a:r>
            <a:r>
              <a:rPr lang="zh-CN" sz="2800" dirty="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《确保包括药品和医疗器械在内的产品质量、疗效和安全法案》（PMD法案）</a:t>
            </a: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制定发布，该法案是日本药品监管根本之法。</a:t>
            </a:r>
          </a:p>
          <a:p>
            <a:pPr marL="457200" indent="-457200"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JP</a:t>
            </a:r>
            <a:r>
              <a:rPr lang="zh-CN" sz="2800" dirty="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由日本政府</a:t>
            </a: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</a:t>
            </a:r>
            <a:r>
              <a:rPr lang="zh-CN" sz="2800" dirty="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厚生劳动省（MHLW）</a:t>
            </a: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部长通告形式发布</a:t>
            </a:r>
            <a:r>
              <a:rPr lang="zh-CN" sz="2800" dirty="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0D16AAD-CF6A-4FCF-A851-DBE84A1ED554}"/>
              </a:ext>
            </a:extLst>
          </p:cNvPr>
          <p:cNvSpPr/>
          <p:nvPr/>
        </p:nvSpPr>
        <p:spPr>
          <a:xfrm>
            <a:off x="10876112" y="2271787"/>
            <a:ext cx="1440160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PMD法案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28E77BB-B7D9-4BB8-B43C-4C5BBEAC6C9B}"/>
              </a:ext>
            </a:extLst>
          </p:cNvPr>
          <p:cNvSpPr/>
          <p:nvPr/>
        </p:nvSpPr>
        <p:spPr>
          <a:xfrm>
            <a:off x="7680176" y="2204864"/>
            <a:ext cx="1440160" cy="365125"/>
          </a:xfrm>
          <a:prstGeom prst="rect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法律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6B2CAF8-D62A-47F5-ACB6-07528B52E1EB}"/>
              </a:ext>
            </a:extLst>
          </p:cNvPr>
          <p:cNvSpPr/>
          <p:nvPr/>
        </p:nvSpPr>
        <p:spPr>
          <a:xfrm>
            <a:off x="6852084" y="2919859"/>
            <a:ext cx="3204356" cy="365125"/>
          </a:xfrm>
          <a:prstGeom prst="rect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政府条例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E20F1D8-567E-4C15-BF55-38C32CC0BDF0}"/>
              </a:ext>
            </a:extLst>
          </p:cNvPr>
          <p:cNvSpPr/>
          <p:nvPr/>
        </p:nvSpPr>
        <p:spPr>
          <a:xfrm>
            <a:off x="6960096" y="3547633"/>
            <a:ext cx="3096344" cy="365125"/>
          </a:xfrm>
          <a:prstGeom prst="rect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部长令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D385F47-EE4F-4A28-8426-3B2293213D16}"/>
              </a:ext>
            </a:extLst>
          </p:cNvPr>
          <p:cNvSpPr/>
          <p:nvPr/>
        </p:nvSpPr>
        <p:spPr>
          <a:xfrm>
            <a:off x="6960096" y="4216003"/>
            <a:ext cx="3096344" cy="365125"/>
          </a:xfrm>
          <a:prstGeom prst="rect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部长通告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A9EE250-D462-425F-8438-AFFBE76960C8}"/>
              </a:ext>
            </a:extLst>
          </p:cNvPr>
          <p:cNvSpPr/>
          <p:nvPr/>
        </p:nvSpPr>
        <p:spPr>
          <a:xfrm>
            <a:off x="6551913" y="4884373"/>
            <a:ext cx="3816424" cy="365125"/>
          </a:xfrm>
          <a:prstGeom prst="rect">
            <a:avLst/>
          </a:prstGeom>
          <a:solidFill>
            <a:srgbClr val="01B0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通告/行政通知</a:t>
            </a:r>
          </a:p>
        </p:txBody>
      </p:sp>
    </p:spTree>
    <p:extLst>
      <p:ext uri="{BB962C8B-B14F-4D97-AF65-F5344CB8AC3E}">
        <p14:creationId xmlns:p14="http://schemas.microsoft.com/office/powerpoint/2010/main" val="2752186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PMD法案中的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JP</a:t>
            </a:r>
            <a:r>
              <a:rPr 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（2） 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996737" y="6356351"/>
            <a:ext cx="2743200" cy="365125"/>
          </a:xfrm>
        </p:spPr>
        <p:txBody>
          <a:bodyPr/>
          <a:lstStyle/>
          <a:p>
            <a:fld id="{446D5F1A-FB8B-4AB2-89E8-1D7DEF1A5068}" type="slidenum">
              <a:rPr kumimoji="1" lang="ja-JP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fld>
            <a:endParaRPr kumimoji="1"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>
          <a:xfrm>
            <a:off x="424665" y="1387134"/>
            <a:ext cx="1131527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第41条  </a:t>
            </a:r>
            <a:r>
              <a:rPr lang="zh-CN" b="1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-《日本药典》的发展</a:t>
            </a:r>
          </a:p>
          <a:p>
            <a:pPr marL="342900" indent="-342900">
              <a:spcBef>
                <a:spcPts val="1200"/>
              </a:spcBef>
              <a:buAutoNum type="arabicParenBoth"/>
            </a:pP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为</a:t>
            </a:r>
            <a:r>
              <a:rPr 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确保药品的适当性质</a:t>
            </a: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，厚生劳动省应在获得药事和食品卫生理事会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（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PAFSC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）</a:t>
            </a: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的意见后，制定并公开发布</a:t>
            </a:r>
            <a:r>
              <a:rPr 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《日本药典》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（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JP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）</a:t>
            </a: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。</a:t>
            </a:r>
          </a:p>
          <a:p>
            <a:pPr marL="342900" indent="-342900">
              <a:spcBef>
                <a:spcPts val="1200"/>
              </a:spcBef>
              <a:buAutoNum type="arabicParenBoth"/>
            </a:pP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厚生劳动省应</a:t>
            </a:r>
            <a:r>
              <a:rPr 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至少每十年一次</a:t>
            </a: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，与药事和食品卫生理事会</a:t>
            </a:r>
            <a:r>
              <a:rPr 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就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JP</a:t>
            </a:r>
            <a:r>
              <a:rPr 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的各个方面进行讨论</a:t>
            </a: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，与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PAFSC</a:t>
            </a:r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做出任何修订。      </a:t>
            </a:r>
          </a:p>
          <a:p>
            <a:pPr marL="342900" indent="-342900">
              <a:spcBef>
                <a:spcPts val="1200"/>
              </a:spcBef>
              <a:buAutoNum type="arabicParenBoth"/>
            </a:pPr>
            <a:r>
              <a:rPr lang="zh-CN" sz="2800" i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（省略）</a:t>
            </a:r>
          </a:p>
        </p:txBody>
      </p:sp>
    </p:spTree>
    <p:extLst>
      <p:ext uri="{BB962C8B-B14F-4D97-AF65-F5344CB8AC3E}">
        <p14:creationId xmlns:p14="http://schemas.microsoft.com/office/powerpoint/2010/main" val="668334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60648"/>
            <a:ext cx="10972800" cy="576064"/>
          </a:xfrm>
        </p:spPr>
        <p:txBody>
          <a:bodyPr/>
          <a:lstStyle/>
          <a:p>
            <a:r>
              <a:rPr 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PMD法案中的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JP</a:t>
            </a:r>
            <a:r>
              <a:rPr 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（3） 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4665" y="1268760"/>
            <a:ext cx="11315272" cy="3777053"/>
          </a:xfrm>
        </p:spPr>
        <p:txBody>
          <a:bodyPr/>
          <a:lstStyle/>
          <a:p>
            <a:r>
              <a:rPr 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第56条</a:t>
            </a:r>
            <a:r>
              <a:rPr 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 </a:t>
            </a:r>
            <a:r>
              <a:rPr lang="zh-CN" sz="3600" b="1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-禁止销售、生产等 </a:t>
            </a:r>
          </a:p>
          <a:p>
            <a:pPr marL="0" indent="0">
              <a:buNone/>
            </a:pP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有下列情形之一的药品，</a:t>
            </a:r>
            <a:r>
              <a:rPr 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不得销售、提供或者出于销售、提供目的进行生产、进口、储存、展示。 </a:t>
            </a:r>
          </a:p>
          <a:p>
            <a:pPr marL="514350" indent="-514350">
              <a:buAutoNum type="romanLcParenBoth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JP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中收载的药品，其</a:t>
            </a:r>
            <a:r>
              <a:rPr 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性质或质量不符合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JP</a:t>
            </a:r>
            <a:r>
              <a:rPr 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规定的标准；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996737" y="6356351"/>
            <a:ext cx="2743200" cy="365125"/>
          </a:xfrm>
        </p:spPr>
        <p:txBody>
          <a:bodyPr/>
          <a:lstStyle/>
          <a:p>
            <a:fld id="{446D5F1A-FB8B-4AB2-89E8-1D7DEF1A5068}" type="slidenum">
              <a:rPr kumimoji="1" lang="ja-JP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fld>
            <a:endParaRPr kumimoji="1"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矢印 6"/>
          <p:cNvSpPr/>
          <p:nvPr/>
        </p:nvSpPr>
        <p:spPr>
          <a:xfrm>
            <a:off x="695400" y="5214033"/>
            <a:ext cx="360040" cy="936104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199456" y="5456117"/>
            <a:ext cx="57262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400" u="sng">
                <a:latin typeface="微软雅黑" panose="020B0503020204020204" pitchFamily="34" charset="-122"/>
                <a:ea typeface="微软雅黑" panose="020B0503020204020204" pitchFamily="34" charset="-122"/>
              </a:rPr>
              <a:t>JP各论的质量标准是强制性要求（法规）</a:t>
            </a:r>
          </a:p>
        </p:txBody>
      </p:sp>
    </p:spTree>
    <p:extLst>
      <p:ext uri="{BB962C8B-B14F-4D97-AF65-F5344CB8AC3E}">
        <p14:creationId xmlns:p14="http://schemas.microsoft.com/office/powerpoint/2010/main" val="693528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3932131" y="167754"/>
            <a:ext cx="4221786" cy="818733"/>
          </a:xfrm>
        </p:spPr>
        <p:txBody>
          <a:bodyPr>
            <a:noAutofit/>
          </a:bodyPr>
          <a:lstStyle/>
          <a:p>
            <a:r>
              <a:rPr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JP的制定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06E2C8-9BCC-4B7B-BB85-C923E156E5C7}" type="slidenum">
              <a:rPr lang="en-US" altLang="ja-JP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>
                <a:defRPr/>
              </a:pPr>
              <a:t>7</a:t>
            </a:fld>
            <a:endParaRPr lang="en-US" altLang="ja-JP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4493381" y="3317030"/>
            <a:ext cx="6082806" cy="1766106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7782796" y="3394598"/>
            <a:ext cx="2584749" cy="932275"/>
          </a:xfrm>
          <a:prstGeom prst="roundRect">
            <a:avLst/>
          </a:prstGeom>
          <a:solidFill>
            <a:schemeClr val="accent5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6" tIns="45704" rIns="91406" bIns="45704" anchor="ctr"/>
          <a:lstStyle/>
          <a:p>
            <a:pPr algn="ctr">
              <a:defRPr/>
            </a:pPr>
            <a:r>
              <a:rPr lang="zh-CN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JP专家委员会</a:t>
            </a:r>
          </a:p>
        </p:txBody>
      </p:sp>
      <p:sp>
        <p:nvSpPr>
          <p:cNvPr id="16" name="右矢印 15"/>
          <p:cNvSpPr/>
          <p:nvPr/>
        </p:nvSpPr>
        <p:spPr>
          <a:xfrm flipH="1">
            <a:off x="6725604" y="4247782"/>
            <a:ext cx="864000" cy="243359"/>
          </a:xfrm>
          <a:prstGeom prst="rightArrow">
            <a:avLst>
              <a:gd name="adj1" fmla="val 16207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6" tIns="41458" rIns="82916" bIns="41458" anchor="ctr"/>
          <a:lstStyle/>
          <a:p>
            <a:pPr algn="ctr">
              <a:defRPr/>
            </a:pPr>
            <a:endParaRPr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右矢印 16"/>
          <p:cNvSpPr/>
          <p:nvPr/>
        </p:nvSpPr>
        <p:spPr>
          <a:xfrm>
            <a:off x="6738948" y="3979244"/>
            <a:ext cx="900000" cy="259979"/>
          </a:xfrm>
          <a:prstGeom prst="rightArrow">
            <a:avLst>
              <a:gd name="adj1" fmla="val 16207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16" tIns="41458" rIns="82916" bIns="41458" anchor="ctr"/>
          <a:lstStyle/>
          <a:p>
            <a:pPr algn="ctr">
              <a:defRPr/>
            </a:pPr>
            <a:endParaRPr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テキスト ボックス 26"/>
          <p:cNvSpPr txBox="1">
            <a:spLocks noChangeArrowheads="1"/>
          </p:cNvSpPr>
          <p:nvPr/>
        </p:nvSpPr>
        <p:spPr bwMode="auto">
          <a:xfrm>
            <a:off x="6627919" y="3431295"/>
            <a:ext cx="864000" cy="57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16" tIns="41458" rIns="82916" bIns="41458">
            <a:spAutoFit/>
          </a:bodyPr>
          <a:lstStyle/>
          <a:p>
            <a:pPr algn="ctr">
              <a:defRPr/>
            </a:pP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</a:t>
            </a:r>
          </a:p>
          <a:p>
            <a:pPr algn="ctr">
              <a:defRPr/>
            </a:pP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审查</a:t>
            </a:r>
          </a:p>
        </p:txBody>
      </p:sp>
      <p:sp>
        <p:nvSpPr>
          <p:cNvPr id="19" name="テキスト ボックス 27"/>
          <p:cNvSpPr txBox="1">
            <a:spLocks noChangeArrowheads="1"/>
          </p:cNvSpPr>
          <p:nvPr/>
        </p:nvSpPr>
        <p:spPr bwMode="auto">
          <a:xfrm>
            <a:off x="6647025" y="4447137"/>
            <a:ext cx="864000" cy="329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16" tIns="41458" rIns="82916" bIns="41458">
            <a:spAutoFit/>
          </a:bodyPr>
          <a:lstStyle/>
          <a:p>
            <a:pPr algn="ctr">
              <a:defRPr/>
            </a:pP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</a:t>
            </a:r>
          </a:p>
        </p:txBody>
      </p:sp>
      <p:sp>
        <p:nvSpPr>
          <p:cNvPr id="20" name="角丸四角形 19"/>
          <p:cNvSpPr/>
          <p:nvPr/>
        </p:nvSpPr>
        <p:spPr>
          <a:xfrm>
            <a:off x="5041402" y="5411500"/>
            <a:ext cx="1947622" cy="56113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06" tIns="45704" rIns="91406" bIns="45704" anchor="ctr"/>
          <a:lstStyle/>
          <a:p>
            <a:pPr algn="ctr">
              <a:defRPr/>
            </a:pPr>
            <a:r>
              <a:rPr lang="zh-CN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制药行业</a:t>
            </a:r>
          </a:p>
        </p:txBody>
      </p:sp>
      <p:sp>
        <p:nvSpPr>
          <p:cNvPr id="22" name="テキスト ボックス 47"/>
          <p:cNvSpPr txBox="1">
            <a:spLocks noChangeArrowheads="1"/>
          </p:cNvSpPr>
          <p:nvPr/>
        </p:nvSpPr>
        <p:spPr bwMode="auto">
          <a:xfrm>
            <a:off x="4609594" y="5086962"/>
            <a:ext cx="1666945" cy="329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16" tIns="41458" rIns="82916" bIns="41458">
            <a:spAutoFit/>
          </a:bodyPr>
          <a:lstStyle/>
          <a:p>
            <a:pPr algn="ctr">
              <a:defRPr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意见</a:t>
            </a:r>
          </a:p>
        </p:txBody>
      </p:sp>
      <p:sp>
        <p:nvSpPr>
          <p:cNvPr id="23" name="角丸四角形 22"/>
          <p:cNvSpPr/>
          <p:nvPr/>
        </p:nvSpPr>
        <p:spPr>
          <a:xfrm>
            <a:off x="3066696" y="5414147"/>
            <a:ext cx="1869144" cy="5486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06" tIns="45704" rIns="91406" bIns="45704" anchor="ctr"/>
          <a:lstStyle/>
          <a:p>
            <a:pPr algn="ctr">
              <a:defRPr/>
            </a:pPr>
            <a:r>
              <a:rPr lang="zh-CN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公众</a:t>
            </a:r>
          </a:p>
        </p:txBody>
      </p:sp>
      <p:sp>
        <p:nvSpPr>
          <p:cNvPr id="25" name="テキスト ボックス 47"/>
          <p:cNvSpPr txBox="1">
            <a:spLocks noChangeArrowheads="1"/>
          </p:cNvSpPr>
          <p:nvPr/>
        </p:nvSpPr>
        <p:spPr bwMode="auto">
          <a:xfrm>
            <a:off x="3119568" y="5065649"/>
            <a:ext cx="1780663" cy="329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16" tIns="41458" rIns="82916" bIns="41458">
            <a:spAutoFit/>
          </a:bodyPr>
          <a:lstStyle/>
          <a:p>
            <a:pPr algn="ctr">
              <a:defRPr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意见</a:t>
            </a:r>
          </a:p>
        </p:txBody>
      </p:sp>
      <p:sp>
        <p:nvSpPr>
          <p:cNvPr id="26" name="Oval 13"/>
          <p:cNvSpPr>
            <a:spLocks noChangeAspect="1" noChangeArrowheads="1"/>
          </p:cNvSpPr>
          <p:nvPr/>
        </p:nvSpPr>
        <p:spPr bwMode="auto">
          <a:xfrm>
            <a:off x="9530025" y="5204748"/>
            <a:ext cx="1046163" cy="77792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algn="ctr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lIns="91417" tIns="45709" rIns="91417" bIns="45709" anchor="ctr"/>
          <a:lstStyle/>
          <a:p>
            <a:pPr algn="ctr"/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</a:p>
        </p:txBody>
      </p:sp>
      <p:sp>
        <p:nvSpPr>
          <p:cNvPr id="27" name="Oval 13"/>
          <p:cNvSpPr>
            <a:spLocks noChangeAspect="1" noChangeArrowheads="1"/>
          </p:cNvSpPr>
          <p:nvPr/>
        </p:nvSpPr>
        <p:spPr bwMode="auto">
          <a:xfrm>
            <a:off x="7324194" y="5204748"/>
            <a:ext cx="1046163" cy="777921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algn="ctr">
            <a:solidFill>
              <a:schemeClr val="accent2"/>
            </a:solidFill>
            <a:round/>
            <a:headEnd/>
            <a:tailEnd/>
          </a:ln>
        </p:spPr>
        <p:txBody>
          <a:bodyPr wrap="none" lIns="91417" tIns="45709" rIns="91417" bIns="45709" anchor="ctr"/>
          <a:lstStyle/>
          <a:p>
            <a:pPr algn="ctr">
              <a:defRPr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大学</a:t>
            </a:r>
          </a:p>
        </p:txBody>
      </p:sp>
      <p:sp>
        <p:nvSpPr>
          <p:cNvPr id="28" name="Oval 13"/>
          <p:cNvSpPr>
            <a:spLocks noChangeAspect="1" noChangeArrowheads="1"/>
          </p:cNvSpPr>
          <p:nvPr/>
        </p:nvSpPr>
        <p:spPr bwMode="auto">
          <a:xfrm>
            <a:off x="8429895" y="5204746"/>
            <a:ext cx="1046163" cy="77792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lIns="91417" tIns="45709" rIns="91417" bIns="45709" anchor="ctr"/>
          <a:lstStyle/>
          <a:p>
            <a:pPr algn="ctr">
              <a:defRPr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研究</a:t>
            </a:r>
          </a:p>
          <a:p>
            <a:pPr algn="ctr">
              <a:defRPr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机构</a:t>
            </a:r>
          </a:p>
        </p:txBody>
      </p:sp>
      <p:sp>
        <p:nvSpPr>
          <p:cNvPr id="29" name="上矢印 28"/>
          <p:cNvSpPr/>
          <p:nvPr/>
        </p:nvSpPr>
        <p:spPr>
          <a:xfrm flipH="1">
            <a:off x="8826766" y="4888516"/>
            <a:ext cx="291390" cy="324457"/>
          </a:xfrm>
          <a:prstGeom prst="upArrow">
            <a:avLst>
              <a:gd name="adj1" fmla="val 30477"/>
              <a:gd name="adj2" fmla="val 501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6" tIns="41463" rIns="82926" bIns="41463" anchor="ctr"/>
          <a:lstStyle/>
          <a:p>
            <a:pPr algn="ctr">
              <a:defRPr/>
            </a:pPr>
            <a:endParaRPr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テキスト ボックス 47"/>
          <p:cNvSpPr txBox="1">
            <a:spLocks noChangeArrowheads="1"/>
          </p:cNvSpPr>
          <p:nvPr/>
        </p:nvSpPr>
        <p:spPr bwMode="auto">
          <a:xfrm>
            <a:off x="7940006" y="4312935"/>
            <a:ext cx="2352620" cy="3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16" tIns="41458" rIns="82916" bIns="41458">
            <a:spAutoFit/>
          </a:bodyPr>
          <a:lstStyle/>
          <a:p>
            <a:pPr algn="ctr">
              <a:defRPr/>
            </a:pPr>
            <a:r>
              <a:rPr 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委员会成员</a:t>
            </a:r>
          </a:p>
        </p:txBody>
      </p:sp>
      <p:sp>
        <p:nvSpPr>
          <p:cNvPr id="31" name="上矢印 30"/>
          <p:cNvSpPr/>
          <p:nvPr/>
        </p:nvSpPr>
        <p:spPr>
          <a:xfrm flipH="1">
            <a:off x="9923023" y="4886979"/>
            <a:ext cx="293507" cy="320164"/>
          </a:xfrm>
          <a:prstGeom prst="upArrow">
            <a:avLst>
              <a:gd name="adj1" fmla="val 30477"/>
              <a:gd name="adj2" fmla="val 501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6" tIns="41463" rIns="82926" bIns="41463" anchor="ctr"/>
          <a:lstStyle/>
          <a:p>
            <a:pPr algn="ctr">
              <a:defRPr/>
            </a:pPr>
            <a:endParaRPr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上矢印 31"/>
          <p:cNvSpPr/>
          <p:nvPr/>
        </p:nvSpPr>
        <p:spPr>
          <a:xfrm flipH="1">
            <a:off x="7737701" y="4886980"/>
            <a:ext cx="284198" cy="325993"/>
          </a:xfrm>
          <a:prstGeom prst="upArrow">
            <a:avLst>
              <a:gd name="adj1" fmla="val 30477"/>
              <a:gd name="adj2" fmla="val 501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6" tIns="41463" rIns="82926" bIns="41463" anchor="ctr"/>
          <a:lstStyle/>
          <a:p>
            <a:pPr algn="ctr">
              <a:defRPr/>
            </a:pPr>
            <a:endParaRPr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テキスト ボックス 25"/>
          <p:cNvSpPr txBox="1">
            <a:spLocks noChangeArrowheads="1"/>
          </p:cNvSpPr>
          <p:nvPr/>
        </p:nvSpPr>
        <p:spPr bwMode="auto">
          <a:xfrm>
            <a:off x="1850946" y="1158051"/>
            <a:ext cx="2621478" cy="391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16" tIns="41458" rIns="82916" bIns="41458">
            <a:spAutoFit/>
          </a:bodyPr>
          <a:lstStyle/>
          <a:p>
            <a:pPr>
              <a:defRPr/>
            </a:pPr>
            <a:r>
              <a:rPr 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部长通告</a:t>
            </a:r>
          </a:p>
        </p:txBody>
      </p:sp>
      <p:sp>
        <p:nvSpPr>
          <p:cNvPr id="35" name="正方形/長方形 42"/>
          <p:cNvSpPr>
            <a:spLocks noChangeArrowheads="1"/>
          </p:cNvSpPr>
          <p:nvPr/>
        </p:nvSpPr>
        <p:spPr bwMode="auto">
          <a:xfrm>
            <a:off x="8035274" y="4597668"/>
            <a:ext cx="2181256" cy="299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26" tIns="41463" rIns="82926" bIns="41463">
            <a:spAutoFit/>
          </a:bodyPr>
          <a:lstStyle/>
          <a:p>
            <a:pPr algn="ctr"/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外部专家</a:t>
            </a:r>
          </a:p>
        </p:txBody>
      </p:sp>
      <p:grpSp>
        <p:nvGrpSpPr>
          <p:cNvPr id="59" name="グループ化 58"/>
          <p:cNvGrpSpPr/>
          <p:nvPr/>
        </p:nvGrpSpPr>
        <p:grpSpPr>
          <a:xfrm>
            <a:off x="8438693" y="1376263"/>
            <a:ext cx="1309501" cy="1042629"/>
            <a:chOff x="6923253" y="1870188"/>
            <a:chExt cx="1309501" cy="1042629"/>
          </a:xfrm>
        </p:grpSpPr>
        <p:pic>
          <p:nvPicPr>
            <p:cNvPr id="44" name="Picture 4" descr="PD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93842" y="2175415"/>
              <a:ext cx="1203923" cy="737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角丸四角形 44"/>
            <p:cNvSpPr/>
            <p:nvPr/>
          </p:nvSpPr>
          <p:spPr>
            <a:xfrm>
              <a:off x="6923253" y="1870188"/>
              <a:ext cx="1309501" cy="1042629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6" tIns="45704" rIns="91406" bIns="45704" anchor="ctr"/>
            <a:lstStyle/>
            <a:p>
              <a:pPr algn="ctr">
                <a:defRPr/>
              </a:pPr>
              <a:endParaRPr lang="ja-JP" altLang="en-US" sz="3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テキスト ボックス 62"/>
            <p:cNvSpPr txBox="1">
              <a:spLocks noChangeArrowheads="1"/>
            </p:cNvSpPr>
            <p:nvPr/>
          </p:nvSpPr>
          <p:spPr bwMode="auto">
            <a:xfrm>
              <a:off x="7285952" y="1870188"/>
              <a:ext cx="7280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CN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PDG</a:t>
              </a:r>
            </a:p>
          </p:txBody>
        </p:sp>
      </p:grpSp>
      <p:sp>
        <p:nvSpPr>
          <p:cNvPr id="53" name="テキスト ボックス 47"/>
          <p:cNvSpPr txBox="1">
            <a:spLocks noChangeArrowheads="1"/>
          </p:cNvSpPr>
          <p:nvPr/>
        </p:nvSpPr>
        <p:spPr bwMode="auto">
          <a:xfrm>
            <a:off x="9053210" y="2780928"/>
            <a:ext cx="1697042" cy="329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16" tIns="41458" rIns="82916" bIns="41458">
            <a:spAutoFit/>
          </a:bodyPr>
          <a:lstStyle/>
          <a:p>
            <a:pPr algn="ctr">
              <a:defRPr/>
            </a:pP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国际协调</a:t>
            </a: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C16BC948-E40E-D645-8657-61CBBEA693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2662" y="1236405"/>
            <a:ext cx="987488" cy="1440916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56" name="左右矢印 55"/>
          <p:cNvSpPr/>
          <p:nvPr/>
        </p:nvSpPr>
        <p:spPr>
          <a:xfrm rot="5400000" flipV="1">
            <a:off x="8785826" y="2817551"/>
            <a:ext cx="470529" cy="247843"/>
          </a:xfrm>
          <a:prstGeom prst="leftRightArrow">
            <a:avLst>
              <a:gd name="adj1" fmla="val 28323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6" tIns="41463" rIns="82926" bIns="41463" anchor="ctr"/>
          <a:lstStyle/>
          <a:p>
            <a:pPr algn="ctr">
              <a:defRPr/>
            </a:pPr>
            <a:endParaRPr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矢印 6"/>
          <p:cNvSpPr/>
          <p:nvPr/>
        </p:nvSpPr>
        <p:spPr>
          <a:xfrm rot="18957855">
            <a:off x="3068371" y="1944996"/>
            <a:ext cx="925420" cy="153544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736012" y="271117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sz="2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监管观点</a:t>
            </a:r>
          </a:p>
        </p:txBody>
      </p:sp>
      <p:sp>
        <p:nvSpPr>
          <p:cNvPr id="57" name="右矢印 56"/>
          <p:cNvSpPr/>
          <p:nvPr/>
        </p:nvSpPr>
        <p:spPr>
          <a:xfrm rot="13478133">
            <a:off x="6406335" y="2068945"/>
            <a:ext cx="925420" cy="1535441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9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6336412" y="269019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科学观点</a:t>
            </a:r>
          </a:p>
        </p:txBody>
      </p:sp>
      <p:cxnSp>
        <p:nvCxnSpPr>
          <p:cNvPr id="66" name="カギ線コネクタ 65"/>
          <p:cNvCxnSpPr/>
          <p:nvPr/>
        </p:nvCxnSpPr>
        <p:spPr>
          <a:xfrm flipV="1">
            <a:off x="1941066" y="1608518"/>
            <a:ext cx="2764497" cy="1949147"/>
          </a:xfrm>
          <a:prstGeom prst="bentConnector3">
            <a:avLst>
              <a:gd name="adj1" fmla="val 385"/>
            </a:avLst>
          </a:prstGeom>
          <a:ln w="22225" cap="sq">
            <a:round/>
            <a:headEnd type="diamond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角丸四角形 70"/>
          <p:cNvSpPr/>
          <p:nvPr/>
        </p:nvSpPr>
        <p:spPr>
          <a:xfrm flipH="1">
            <a:off x="1577999" y="3280082"/>
            <a:ext cx="5036972" cy="1803055"/>
          </a:xfrm>
          <a:prstGeom prst="roundRect">
            <a:avLst/>
          </a:prstGeom>
          <a:solidFill>
            <a:schemeClr val="accent6">
              <a:lumMod val="40000"/>
              <a:lumOff val="60000"/>
              <a:alpha val="4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グループ化 72"/>
          <p:cNvGrpSpPr/>
          <p:nvPr/>
        </p:nvGrpSpPr>
        <p:grpSpPr>
          <a:xfrm>
            <a:off x="1646858" y="3380509"/>
            <a:ext cx="4901705" cy="1578516"/>
            <a:chOff x="131418" y="3652009"/>
            <a:chExt cx="4901705" cy="1578516"/>
          </a:xfrm>
        </p:grpSpPr>
        <p:sp>
          <p:nvSpPr>
            <p:cNvPr id="74" name="右矢印 73"/>
            <p:cNvSpPr/>
            <p:nvPr/>
          </p:nvSpPr>
          <p:spPr>
            <a:xfrm>
              <a:off x="2483042" y="4080443"/>
              <a:ext cx="381857" cy="215521"/>
            </a:xfrm>
            <a:prstGeom prst="rightArrow">
              <a:avLst>
                <a:gd name="adj1" fmla="val 16207"/>
                <a:gd name="adj2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916" tIns="41458" rIns="82916" bIns="41458" anchor="ctr"/>
            <a:lstStyle/>
            <a:p>
              <a:pPr algn="ctr">
                <a:defRPr/>
              </a:pPr>
              <a:endParaRPr lang="ja-JP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テキスト ボックス 22"/>
            <p:cNvSpPr txBox="1">
              <a:spLocks noChangeArrowheads="1"/>
            </p:cNvSpPr>
            <p:nvPr/>
          </p:nvSpPr>
          <p:spPr bwMode="auto">
            <a:xfrm>
              <a:off x="2204296" y="3652009"/>
              <a:ext cx="854101" cy="329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2916" tIns="41458" rIns="82916" bIns="41458">
              <a:spAutoFit/>
            </a:bodyPr>
            <a:lstStyle/>
            <a:p>
              <a:pPr algn="ctr">
                <a:defRPr/>
              </a:pP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委托</a:t>
              </a:r>
            </a:p>
          </p:txBody>
        </p:sp>
        <p:sp>
          <p:nvSpPr>
            <p:cNvPr id="76" name="テキスト ボックス 23"/>
            <p:cNvSpPr txBox="1">
              <a:spLocks noChangeArrowheads="1"/>
            </p:cNvSpPr>
            <p:nvPr/>
          </p:nvSpPr>
          <p:spPr bwMode="auto">
            <a:xfrm>
              <a:off x="2260849" y="4900578"/>
              <a:ext cx="890708" cy="329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2916" tIns="41458" rIns="82916" bIns="41458">
              <a:spAutoFit/>
            </a:bodyPr>
            <a:lstStyle/>
            <a:p>
              <a:pPr algn="ctr">
                <a:defRPr/>
              </a:pPr>
              <a:r>
                <a:rPr 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报告</a:t>
              </a:r>
            </a:p>
          </p:txBody>
        </p:sp>
        <p:grpSp>
          <p:nvGrpSpPr>
            <p:cNvPr id="77" name="グループ化 76"/>
            <p:cNvGrpSpPr/>
            <p:nvPr/>
          </p:nvGrpSpPr>
          <p:grpSpPr>
            <a:xfrm>
              <a:off x="3199560" y="3925939"/>
              <a:ext cx="1833563" cy="1024804"/>
              <a:chOff x="2922561" y="3925939"/>
              <a:chExt cx="1833563" cy="1024804"/>
            </a:xfrm>
          </p:grpSpPr>
          <p:sp>
            <p:nvSpPr>
              <p:cNvPr id="83" name="角丸四角形 82"/>
              <p:cNvSpPr/>
              <p:nvPr/>
            </p:nvSpPr>
            <p:spPr>
              <a:xfrm>
                <a:off x="2922561" y="3925939"/>
                <a:ext cx="1833563" cy="1024804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06" tIns="45704" rIns="91406" bIns="45704" anchor="ctr"/>
              <a:lstStyle/>
              <a:p>
                <a:pPr algn="ctr">
                  <a:defRPr/>
                </a:pPr>
                <a:endParaRPr lang="ja-JP" altLang="en-US" sz="3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84" name="図 8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22843" y="4127777"/>
                <a:ext cx="1313185" cy="618072"/>
              </a:xfrm>
              <a:prstGeom prst="rect">
                <a:avLst/>
              </a:prstGeom>
            </p:spPr>
          </p:pic>
        </p:grpSp>
        <p:grpSp>
          <p:nvGrpSpPr>
            <p:cNvPr id="78" name="グループ化 77"/>
            <p:cNvGrpSpPr/>
            <p:nvPr/>
          </p:nvGrpSpPr>
          <p:grpSpPr>
            <a:xfrm>
              <a:off x="131418" y="3947012"/>
              <a:ext cx="2242903" cy="971541"/>
              <a:chOff x="-1769099" y="3904532"/>
              <a:chExt cx="2242903" cy="971541"/>
            </a:xfrm>
          </p:grpSpPr>
          <p:sp>
            <p:nvSpPr>
              <p:cNvPr id="80" name="角丸四角形 79"/>
              <p:cNvSpPr/>
              <p:nvPr/>
            </p:nvSpPr>
            <p:spPr>
              <a:xfrm>
                <a:off x="-1769099" y="3904532"/>
                <a:ext cx="2242903" cy="971541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06" tIns="45704" rIns="91406" bIns="45704" anchor="ctr"/>
              <a:lstStyle/>
              <a:p>
                <a:pPr algn="ctr">
                  <a:defRPr/>
                </a:pPr>
                <a:endParaRPr lang="ja-JP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81" name="図 8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740944" y="4056055"/>
                <a:ext cx="721005" cy="718325"/>
              </a:xfrm>
              <a:prstGeom prst="rect">
                <a:avLst/>
              </a:prstGeom>
            </p:spPr>
          </p:pic>
          <p:sp>
            <p:nvSpPr>
              <p:cNvPr id="82" name="テキスト ボックス 24"/>
              <p:cNvSpPr txBox="1">
                <a:spLocks noChangeArrowheads="1"/>
              </p:cNvSpPr>
              <p:nvPr/>
            </p:nvSpPr>
            <p:spPr bwMode="auto">
              <a:xfrm>
                <a:off x="-987885" y="4233399"/>
                <a:ext cx="1461688" cy="360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2916" tIns="41458" rIns="82916" bIns="41458">
                <a:spAutoFit/>
              </a:bodyPr>
              <a:lstStyle/>
              <a:p>
                <a:pPr algn="ctr">
                  <a:defRPr/>
                </a:pPr>
                <a:r>
                  <a:rPr 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厚生劳动省</a:t>
                </a:r>
              </a:p>
            </p:txBody>
          </p:sp>
        </p:grpSp>
        <p:sp>
          <p:nvSpPr>
            <p:cNvPr id="79" name="右矢印 78"/>
            <p:cNvSpPr/>
            <p:nvPr/>
          </p:nvSpPr>
          <p:spPr>
            <a:xfrm flipH="1">
              <a:off x="2458569" y="4669525"/>
              <a:ext cx="410893" cy="228441"/>
            </a:xfrm>
            <a:prstGeom prst="rightArrow">
              <a:avLst>
                <a:gd name="adj1" fmla="val 16207"/>
                <a:gd name="adj2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916" tIns="41458" rIns="82916" bIns="41458" anchor="ctr"/>
            <a:lstStyle/>
            <a:p>
              <a:pPr algn="ctr">
                <a:defRPr/>
              </a:pPr>
              <a:endParaRPr lang="ja-JP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左右矢印 84"/>
          <p:cNvSpPr/>
          <p:nvPr/>
        </p:nvSpPr>
        <p:spPr>
          <a:xfrm rot="16200000">
            <a:off x="3054055" y="5025783"/>
            <a:ext cx="571528" cy="162575"/>
          </a:xfrm>
          <a:prstGeom prst="leftRightArrow">
            <a:avLst>
              <a:gd name="adj1" fmla="val 28323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6" tIns="41463" rIns="82926" bIns="41463" anchor="ctr"/>
          <a:lstStyle/>
          <a:p>
            <a:pPr algn="ctr">
              <a:defRPr/>
            </a:pPr>
            <a:endParaRPr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左右矢印 85"/>
          <p:cNvSpPr/>
          <p:nvPr/>
        </p:nvSpPr>
        <p:spPr>
          <a:xfrm rot="16200000">
            <a:off x="5864979" y="4945546"/>
            <a:ext cx="571528" cy="164432"/>
          </a:xfrm>
          <a:prstGeom prst="leftRightArrow">
            <a:avLst>
              <a:gd name="adj1" fmla="val 28323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6" tIns="41463" rIns="82926" bIns="41463" anchor="ctr"/>
          <a:lstStyle/>
          <a:p>
            <a:pPr algn="ctr">
              <a:defRPr/>
            </a:pPr>
            <a:endParaRPr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左右矢印 86"/>
          <p:cNvSpPr/>
          <p:nvPr/>
        </p:nvSpPr>
        <p:spPr>
          <a:xfrm rot="16200000">
            <a:off x="4456395" y="4957095"/>
            <a:ext cx="571528" cy="162575"/>
          </a:xfrm>
          <a:prstGeom prst="leftRightArrow">
            <a:avLst>
              <a:gd name="adj1" fmla="val 28323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6" tIns="41463" rIns="82926" bIns="41463" anchor="ctr"/>
          <a:lstStyle/>
          <a:p>
            <a:pPr algn="ctr">
              <a:defRPr/>
            </a:pPr>
            <a:endParaRPr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8" name="図 8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488" y="4944368"/>
            <a:ext cx="1045611" cy="666626"/>
          </a:xfrm>
          <a:prstGeom prst="rect">
            <a:avLst/>
          </a:prstGeom>
        </p:spPr>
      </p:pic>
      <p:sp>
        <p:nvSpPr>
          <p:cNvPr id="89" name="正方形/長方形 88"/>
          <p:cNvSpPr/>
          <p:nvPr/>
        </p:nvSpPr>
        <p:spPr>
          <a:xfrm>
            <a:off x="1577999" y="5649473"/>
            <a:ext cx="629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监管 </a:t>
            </a:r>
          </a:p>
          <a:p>
            <a:pPr>
              <a:defRPr/>
            </a:pPr>
            <a:r>
              <a:rPr 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5262147-ADDD-46E8-A2BF-6BB304AF5317}"/>
              </a:ext>
            </a:extLst>
          </p:cNvPr>
          <p:cNvSpPr txBox="1"/>
          <p:nvPr/>
        </p:nvSpPr>
        <p:spPr>
          <a:xfrm>
            <a:off x="9923023" y="1549553"/>
            <a:ext cx="1309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药典讨论组</a:t>
            </a:r>
          </a:p>
        </p:txBody>
      </p:sp>
    </p:spTree>
    <p:extLst>
      <p:ext uri="{BB962C8B-B14F-4D97-AF65-F5344CB8AC3E}">
        <p14:creationId xmlns:p14="http://schemas.microsoft.com/office/powerpoint/2010/main" val="2230940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>
            <a:spLocks noChangeArrowheads="1"/>
          </p:cNvSpPr>
          <p:nvPr/>
        </p:nvSpPr>
        <p:spPr bwMode="auto">
          <a:xfrm>
            <a:off x="1370147" y="2276872"/>
            <a:ext cx="7776716" cy="3096343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  <a:alpha val="34117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ja-JP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4665" y="29640"/>
            <a:ext cx="11315272" cy="929418"/>
          </a:xfrm>
        </p:spPr>
        <p:txBody>
          <a:bodyPr/>
          <a:lstStyle/>
          <a:p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JP构成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996737" y="6097638"/>
            <a:ext cx="2743200" cy="365125"/>
          </a:xfrm>
        </p:spPr>
        <p:txBody>
          <a:bodyPr/>
          <a:lstStyle/>
          <a:p>
            <a:fld id="{446D5F1A-FB8B-4AB2-89E8-1D7DEF1A5068}" type="slidenum">
              <a:rPr kumimoji="1" lang="ja-JP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fld>
            <a:endParaRPr kumimoji="1"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コンテンツ プレースホルダ 4"/>
          <p:cNvSpPr txBox="1">
            <a:spLocks/>
          </p:cNvSpPr>
          <p:nvPr/>
        </p:nvSpPr>
        <p:spPr bwMode="auto">
          <a:xfrm>
            <a:off x="1847528" y="936626"/>
            <a:ext cx="8306176" cy="578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92103"/>
              </a:buClr>
              <a:buFont typeface="Wingdings" pitchFamily="2" charset="2"/>
              <a:buChar char="l"/>
              <a:defRPr kumimoji="1" sz="2800" kern="120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92103"/>
              </a:buClr>
              <a:buFont typeface="Wingdings" pitchFamily="2" charset="2"/>
              <a:buChar char="n"/>
              <a:defRPr kumimoji="1" sz="2400" kern="120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ＭＳ Ｐゴシック" panose="020B060007020508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1.MHLW通告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2.目录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3.前言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4.总论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5.药材通则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6.制剂通则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7.通用检测方法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8.官方各论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9.红外光谱集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10.紫外-可见光谱集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11.基本信息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12.附录　原子量表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13.总索引</a:t>
            </a:r>
          </a:p>
        </p:txBody>
      </p:sp>
      <p:sp>
        <p:nvSpPr>
          <p:cNvPr id="9" name="テキスト ボックス 8"/>
          <p:cNvSpPr txBox="1"/>
          <p:nvPr/>
        </p:nvSpPr>
        <p:spPr bwMode="auto">
          <a:xfrm>
            <a:off x="7415771" y="2060848"/>
            <a:ext cx="2952566" cy="578846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06" tIns="45704" rIns="17994" bIns="45704" rtlCol="0" anchor="ctr">
            <a:spAutoFit/>
          </a:bodyPr>
          <a:lstStyle/>
          <a:p>
            <a:pPr algn="ctr"/>
            <a:r>
              <a:rPr kumimoji="1" 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charset="0"/>
              </a:rPr>
              <a:t>强制性部分</a:t>
            </a:r>
          </a:p>
        </p:txBody>
      </p:sp>
    </p:spTree>
    <p:extLst>
      <p:ext uri="{BB962C8B-B14F-4D97-AF65-F5344CB8AC3E}">
        <p14:creationId xmlns:p14="http://schemas.microsoft.com/office/powerpoint/2010/main" val="56523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678" name="Group 214"/>
          <p:cNvGraphicFramePr>
            <a:graphicFrameLocks noGrp="1"/>
          </p:cNvGraphicFramePr>
          <p:nvPr>
            <p:extLst/>
          </p:nvPr>
        </p:nvGraphicFramePr>
        <p:xfrm>
          <a:off x="1847528" y="1135972"/>
          <a:ext cx="4053840" cy="4907412"/>
        </p:xfrm>
        <a:graphic>
          <a:graphicData uri="http://schemas.openxmlformats.org/drawingml/2006/table">
            <a:tbl>
              <a:tblPr/>
              <a:tblGrid>
                <a:gridCol w="944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9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9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版本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发布年份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产品收载数量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JP1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1886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468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JP2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1891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445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8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JP3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703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JP4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684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1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JP5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657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JP6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1951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634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JP7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1227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JP8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1971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1131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0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JP9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1976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1046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02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JP10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1981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1016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31504" y="122902"/>
            <a:ext cx="9036496" cy="785818"/>
          </a:xfrm>
        </p:spPr>
        <p:txBody>
          <a:bodyPr>
            <a:noAutofit/>
          </a:bodyPr>
          <a:lstStyle/>
          <a:p>
            <a:pPr algn="ctr"/>
            <a:r>
              <a:rPr lang="zh-CN" sz="4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JP修订史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C309-EF43-49B6-BB96-87CFF90C345B}" type="slidenum">
              <a:rPr lang="ja-JP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fld>
            <a:endParaRPr lang="ja-JP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Group 2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556029"/>
              </p:ext>
            </p:extLst>
          </p:nvPr>
        </p:nvGraphicFramePr>
        <p:xfrm>
          <a:off x="6096000" y="1136748"/>
          <a:ext cx="3960440" cy="3992986"/>
        </p:xfrm>
        <a:graphic>
          <a:graphicData uri="http://schemas.openxmlformats.org/drawingml/2006/table">
            <a:tbl>
              <a:tblPr/>
              <a:tblGrid>
                <a:gridCol w="944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9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5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版本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发布年份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产品收载数量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JP11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1986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1066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JP12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1991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1221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JP13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1996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1292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1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JP14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2001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1328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JP15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2006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1483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04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JP16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2011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1764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zh-CN" sz="2400">
                          <a:latin typeface="Times New Roman"/>
                          <a:ea typeface="SimSun"/>
                        </a:rPr>
                        <a:t>JP17</a:t>
                      </a:r>
                    </a:p>
                  </a:txBody>
                  <a:tcPr marL="84404" marR="84404" marT="45733" marB="4573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SimSun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400">
                          <a:latin typeface="Times New Roman"/>
                          <a:ea typeface="SimSun"/>
                          <a:cs typeface="Arial" panose="020B0604020202020204" pitchFamily="34" charset="0"/>
                        </a:rPr>
                        <a:t>1962</a:t>
                      </a:r>
                    </a:p>
                  </a:txBody>
                  <a:tcPr marL="84404" marR="84404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zh-CN" sz="2400" b="0" i="1">
                          <a:solidFill>
                            <a:schemeClr val="tx1"/>
                          </a:solidFill>
                          <a:latin typeface="Times New Roman"/>
                          <a:ea typeface="SimSun"/>
                          <a:cs typeface="Arial" panose="020B0604020202020204" pitchFamily="34" charset="0"/>
                        </a:rPr>
                        <a:t>JP18</a:t>
                      </a:r>
                    </a:p>
                  </a:txBody>
                  <a:tcPr marL="84404" marR="84404" marT="45733" marB="45733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sz="2400" b="0" i="1" u="none" strike="noStrike">
                          <a:solidFill>
                            <a:schemeClr val="tx1"/>
                          </a:solidFill>
                          <a:latin typeface="Times New Roman"/>
                          <a:ea typeface="SimSun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400" b="0" i="1">
                          <a:solidFill>
                            <a:schemeClr val="tx1"/>
                          </a:solidFill>
                          <a:latin typeface="Times New Roman"/>
                          <a:ea typeface="SimSun"/>
                          <a:cs typeface="Arial" panose="020B0604020202020204" pitchFamily="34" charset="0"/>
                        </a:rPr>
                        <a:t>2033</a:t>
                      </a:r>
                    </a:p>
                  </a:txBody>
                  <a:tcPr marL="84404" marR="84404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0188352" y="4817577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i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←暂定</a:t>
            </a:r>
          </a:p>
        </p:txBody>
      </p:sp>
    </p:spTree>
    <p:extLst>
      <p:ext uri="{BB962C8B-B14F-4D97-AF65-F5344CB8AC3E}">
        <p14:creationId xmlns:p14="http://schemas.microsoft.com/office/powerpoint/2010/main" val="362748894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4511824" y="188640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36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今日议题</a:t>
            </a: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55440" y="1556792"/>
            <a:ext cx="11017224" cy="4351338"/>
          </a:xfrm>
        </p:spPr>
        <p:txBody>
          <a:bodyPr>
            <a:noAutofit/>
          </a:bodyPr>
          <a:lstStyle/>
          <a:p>
            <a:pPr marL="409575" indent="-409575">
              <a:buNone/>
            </a:pPr>
            <a:r>
              <a:rPr lang="zh-CN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1.《日本药典》介绍</a:t>
            </a:r>
          </a:p>
          <a:p>
            <a:pPr marL="409575" indent="-409575">
              <a:buNone/>
            </a:pPr>
            <a:endParaRPr lang="en-US" altLang="ja-JP" sz="3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09575" indent="-409575">
              <a:buNone/>
            </a:pPr>
            <a:r>
              <a:rPr 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2.JP17-2和JP18概要</a:t>
            </a:r>
          </a:p>
          <a:p>
            <a:pPr marL="409575" indent="-409575">
              <a:buNone/>
            </a:pPr>
            <a:endParaRPr lang="en-US" altLang="ja-JP" sz="3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09575" indent="-409575">
              <a:buNone/>
            </a:pPr>
            <a:r>
              <a:rPr lang="zh-CN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3.中日</a:t>
            </a:r>
            <a:r>
              <a: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交流</a:t>
            </a:r>
            <a:endParaRPr lang="zh-CN" sz="3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663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81200" y="277740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JP18之路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166662" y="1034020"/>
            <a:ext cx="4000500" cy="1002967"/>
          </a:xfrm>
          <a:prstGeom prst="rect">
            <a:avLst/>
          </a:prstGeom>
          <a:solidFill>
            <a:srgbClr val="2D2D8A">
              <a:lumMod val="20000"/>
              <a:lumOff val="80000"/>
            </a:srgbClr>
          </a:solidFill>
          <a:ln w="76200" cmpd="dbl">
            <a:solidFill>
              <a:srgbClr val="FF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kumimoji="0" lang="zh-CN" sz="2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JP17</a:t>
            </a:r>
          </a:p>
          <a:p>
            <a:pPr algn="ctr">
              <a:lnSpc>
                <a:spcPts val="3200"/>
              </a:lnSpc>
              <a:defRPr/>
            </a:pPr>
            <a:r>
              <a:rPr kumimoji="0" lang="zh-CN" b="1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2016年03月07日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4479305" y="2140034"/>
            <a:ext cx="503237" cy="1937039"/>
          </a:xfrm>
          <a:prstGeom prst="downArrow">
            <a:avLst>
              <a:gd name="adj1" fmla="val 50000"/>
              <a:gd name="adj2" fmla="val 123068"/>
            </a:avLst>
          </a:prstGeom>
          <a:solidFill>
            <a:srgbClr val="007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ja-JP" altLang="en-US" sz="18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メイリオ" panose="020B0604030504040204" pitchFamily="50" charset="-128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199456" y="2150084"/>
            <a:ext cx="2991817" cy="839076"/>
          </a:xfrm>
          <a:prstGeom prst="rect">
            <a:avLst/>
          </a:prstGeom>
          <a:solidFill>
            <a:srgbClr val="2D2D8A">
              <a:lumMod val="20000"/>
              <a:lumOff val="80000"/>
            </a:srgbClr>
          </a:solidFill>
          <a:ln w="76200" cmpd="dbl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kumimoji="0" lang="zh-CN" sz="20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JP17-1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sz="14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2017年12月01日 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199456" y="3144596"/>
            <a:ext cx="2991817" cy="839076"/>
          </a:xfrm>
          <a:prstGeom prst="rect">
            <a:avLst/>
          </a:prstGeom>
          <a:solidFill>
            <a:srgbClr val="2D2D8A">
              <a:lumMod val="20000"/>
              <a:lumOff val="80000"/>
            </a:srgbClr>
          </a:solidFill>
          <a:ln w="76200" cmpd="dbl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defRPr/>
            </a:pPr>
            <a:r>
              <a:rPr kumimoji="0" lang="zh-CN" sz="2000" b="1" u="sng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JP17-2</a:t>
            </a:r>
          </a:p>
          <a:p>
            <a:pPr algn="ctr">
              <a:lnSpc>
                <a:spcPct val="150000"/>
              </a:lnSpc>
              <a:defRPr/>
            </a:pPr>
            <a:r>
              <a:rPr kumimoji="0" lang="zh-CN" sz="1400" u="sng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2019年06月28日</a:t>
            </a:r>
          </a:p>
        </p:txBody>
      </p:sp>
      <p:sp>
        <p:nvSpPr>
          <p:cNvPr id="11" name="正方形/長方形 12"/>
          <p:cNvSpPr>
            <a:spLocks noChangeArrowheads="1"/>
          </p:cNvSpPr>
          <p:nvPr/>
        </p:nvSpPr>
        <p:spPr bwMode="auto">
          <a:xfrm>
            <a:off x="4911352" y="2253898"/>
            <a:ext cx="7280648" cy="95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342900" indent="-34290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CN" sz="20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2016年08月JP第18版起草基本原则</a:t>
            </a:r>
          </a:p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Ø"/>
              <a:defRPr/>
            </a:pP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2017年01月JP18起草指南</a:t>
            </a:r>
          </a:p>
        </p:txBody>
      </p:sp>
      <p:sp>
        <p:nvSpPr>
          <p:cNvPr id="12" name="正方形/長方形 12"/>
          <p:cNvSpPr>
            <a:spLocks noChangeArrowheads="1"/>
          </p:cNvSpPr>
          <p:nvPr/>
        </p:nvSpPr>
        <p:spPr bwMode="auto">
          <a:xfrm>
            <a:off x="5334217" y="5530191"/>
            <a:ext cx="6095328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342900" indent="-34290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CN" sz="20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JP19起草基本原则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JP19起草指南</a:t>
            </a:r>
          </a:p>
        </p:txBody>
      </p:sp>
      <p:sp>
        <p:nvSpPr>
          <p:cNvPr id="21" name="右矢印 20"/>
          <p:cNvSpPr/>
          <p:nvPr/>
        </p:nvSpPr>
        <p:spPr>
          <a:xfrm rot="5400000">
            <a:off x="4241718" y="5465926"/>
            <a:ext cx="978408" cy="50323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33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200000" scaled="0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985392" y="4062110"/>
            <a:ext cx="4643438" cy="1012906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sz="2400" b="1" u="sng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JP18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sz="1800" b="1" u="sng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2021年06月（计划）</a:t>
            </a:r>
          </a:p>
        </p:txBody>
      </p:sp>
    </p:spTree>
    <p:extLst>
      <p:ext uri="{BB962C8B-B14F-4D97-AF65-F5344CB8AC3E}">
        <p14:creationId xmlns:p14="http://schemas.microsoft.com/office/powerpoint/2010/main" val="3782458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06060"/>
            <a:ext cx="11347003" cy="622595"/>
          </a:xfrm>
        </p:spPr>
        <p:txBody>
          <a:bodyPr>
            <a:noAutofit/>
          </a:bodyPr>
          <a:lstStyle/>
          <a:p>
            <a:pPr algn="ctr"/>
            <a:r>
              <a:rPr lang="zh-CN" sz="32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JP17版增补II（JP17-2）的主要主题</a:t>
            </a:r>
          </a:p>
        </p:txBody>
      </p:sp>
      <p:sp>
        <p:nvSpPr>
          <p:cNvPr id="1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69691" y="4055705"/>
            <a:ext cx="10945215" cy="2005238"/>
          </a:xfrm>
        </p:spPr>
        <p:txBody>
          <a:bodyPr>
            <a:noAutofit/>
          </a:bodyPr>
          <a:lstStyle/>
          <a:p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实施ICH-Q3A/B/D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zh-CN" sz="20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化学合成原料药和制剂中的杂质概念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zh-CN" sz="20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元素杂质―限度</a:t>
            </a:r>
          </a:p>
          <a:p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生化检查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zh-CN" sz="20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宿主细胞蛋白分析</a:t>
            </a:r>
          </a:p>
        </p:txBody>
      </p:sp>
      <p:sp>
        <p:nvSpPr>
          <p:cNvPr id="8" name="スライド番号プレースホルダー 9"/>
          <p:cNvSpPr>
            <a:spLocks noGrp="1"/>
          </p:cNvSpPr>
          <p:nvPr>
            <p:ph type="sldNum" sz="quarter" idx="12"/>
          </p:nvPr>
        </p:nvSpPr>
        <p:spPr>
          <a:xfrm>
            <a:off x="11064552" y="6093296"/>
            <a:ext cx="850354" cy="365125"/>
          </a:xfrm>
        </p:spPr>
        <p:txBody>
          <a:bodyPr/>
          <a:lstStyle/>
          <a:p>
            <a:r>
              <a:rPr 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536472" y="1127771"/>
            <a:ext cx="32742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sz="2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新增通用检测方法 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587587" y="1749221"/>
            <a:ext cx="110947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拉曼光谱法&lt;2.26&gt;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元素杂质―分析方法&lt;2.66&gt;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半固体制剂的流变学测定法&lt;6.16&gt;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治疗性蛋白类注射剂的不溶性微粒检查&lt;6.17&gt;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551384" y="3532485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新增基本信息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9380404" y="1269219"/>
            <a:ext cx="1765227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kumimoji="0" lang="zh-CN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メイリオ" panose="020B0604030504040204" pitchFamily="50" charset="-128"/>
              </a:rPr>
              <a:t>2019年06月发布</a:t>
            </a:r>
          </a:p>
        </p:txBody>
      </p:sp>
    </p:spTree>
    <p:extLst>
      <p:ext uri="{BB962C8B-B14F-4D97-AF65-F5344CB8AC3E}">
        <p14:creationId xmlns:p14="http://schemas.microsoft.com/office/powerpoint/2010/main" val="4274639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52650" y="350437"/>
            <a:ext cx="7873037" cy="700674"/>
          </a:xfrm>
        </p:spPr>
        <p:txBody>
          <a:bodyPr>
            <a:noAutofit/>
          </a:bodyPr>
          <a:lstStyle/>
          <a:p>
            <a:r>
              <a:rPr lang="zh-CN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JP第18版起草基本原则 </a:t>
            </a:r>
            <a:r>
              <a:rPr lang="zh-CN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sz="28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6521" y="1700808"/>
            <a:ext cx="11665296" cy="4889848"/>
          </a:xfrm>
        </p:spPr>
        <p:txBody>
          <a:bodyPr>
            <a:normAutofit/>
          </a:bodyPr>
          <a:lstStyle/>
          <a:p>
            <a:pPr marL="514350" indent="-396000"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收录从卫生和医疗角度具有重要意义的所有药物</a:t>
            </a:r>
          </a:p>
          <a:p>
            <a:pPr marL="514350" indent="-396000"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引进最新科学技术，提高产品质量</a:t>
            </a:r>
          </a:p>
          <a:p>
            <a:pPr marL="514350" indent="-396000"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进一步推动国际化，以应对药品市场的全球化 </a:t>
            </a:r>
          </a:p>
          <a:p>
            <a:pPr marL="514350" indent="-396000"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根据需要及时进行部分修订，促进管理工作的顺利进行</a:t>
            </a:r>
          </a:p>
          <a:p>
            <a:pPr marL="514350" indent="-396000"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确保修订工作的透明度，对外公布JP</a:t>
            </a:r>
          </a:p>
          <a:p>
            <a:pPr marL="0" indent="0">
              <a:spcAft>
                <a:spcPts val="1200"/>
              </a:spcAft>
              <a:buClr>
                <a:schemeClr val="accent1">
                  <a:shade val="75000"/>
                </a:schemeClr>
              </a:buClr>
              <a:buNone/>
              <a:defRPr/>
            </a:pPr>
            <a:endParaRPr lang="en-US" altLang="ja-JP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1200"/>
              </a:spcAft>
              <a:buClr>
                <a:schemeClr val="accent1">
                  <a:shade val="75000"/>
                </a:schemeClr>
              </a:buClr>
              <a:buNone/>
              <a:defRPr/>
            </a:pPr>
            <a:endParaRPr lang="en-US" altLang="ja-JP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1200"/>
              </a:spcAft>
              <a:buClr>
                <a:schemeClr val="accent1">
                  <a:shade val="75000"/>
                </a:schemeClr>
              </a:buClr>
              <a:buNone/>
              <a:defRPr/>
            </a:pPr>
            <a:endParaRPr lang="en-US" altLang="ja-JP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Aft>
                <a:spcPts val="1200"/>
              </a:spcAft>
              <a:buClr>
                <a:schemeClr val="accent1">
                  <a:shade val="75000"/>
                </a:schemeClr>
              </a:buClr>
              <a:buNone/>
              <a:defRPr/>
            </a:pPr>
            <a:endParaRPr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ja-JP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877248" y="1123567"/>
            <a:ext cx="3005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4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 JP修订的五项原则-</a:t>
            </a:r>
          </a:p>
        </p:txBody>
      </p:sp>
    </p:spTree>
    <p:extLst>
      <p:ext uri="{BB962C8B-B14F-4D97-AF65-F5344CB8AC3E}">
        <p14:creationId xmlns:p14="http://schemas.microsoft.com/office/powerpoint/2010/main" val="223093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sz="4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JP18中的主要主题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36476" y="1628800"/>
            <a:ext cx="11319048" cy="3628999"/>
          </a:xfrm>
        </p:spPr>
        <p:txBody>
          <a:bodyPr/>
          <a:lstStyle/>
          <a:p>
            <a:r>
              <a:rPr lang="zh-CN" i="1">
                <a:latin typeface="微软雅黑" panose="020B0503020204020204" pitchFamily="34" charset="-122"/>
                <a:ea typeface="微软雅黑" panose="020B0503020204020204" pitchFamily="34" charset="-122"/>
              </a:rPr>
              <a:t>元素杂质实施新增一项总论</a:t>
            </a:r>
            <a:r>
              <a:rPr kumimoji="1" lang="zh-CN" i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endParaRPr kumimoji="1" lang="en-US" altLang="ja-JP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i="1">
                <a:latin typeface="微软雅黑" panose="020B0503020204020204" pitchFamily="34" charset="-122"/>
                <a:ea typeface="微软雅黑" panose="020B0503020204020204" pitchFamily="34" charset="-122"/>
              </a:rPr>
              <a:t>ICH质量指导原则的实施已近完成</a:t>
            </a:r>
          </a:p>
          <a:p>
            <a:endParaRPr lang="en-US" altLang="ja-JP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i="1">
                <a:latin typeface="微软雅黑" panose="020B0503020204020204" pitchFamily="34" charset="-122"/>
                <a:ea typeface="微软雅黑" panose="020B0503020204020204" pitchFamily="34" charset="-122"/>
              </a:rPr>
              <a:t>从各论中删除危险试剂</a:t>
            </a:r>
          </a:p>
        </p:txBody>
      </p:sp>
    </p:spTree>
    <p:extLst>
      <p:ext uri="{BB962C8B-B14F-4D97-AF65-F5344CB8AC3E}">
        <p14:creationId xmlns:p14="http://schemas.microsoft.com/office/powerpoint/2010/main" val="1403979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>
          <a:xfrm>
            <a:off x="6164990" y="1772816"/>
            <a:ext cx="4323498" cy="158417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8" name="図 4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6636" y="3653926"/>
            <a:ext cx="3791293" cy="251137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81200" y="198997"/>
            <a:ext cx="8229600" cy="576064"/>
          </a:xfrm>
        </p:spPr>
        <p:txBody>
          <a:bodyPr/>
          <a:lstStyle/>
          <a:p>
            <a:r>
              <a:rPr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ICH-Q3D的实施情况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539840" y="1134460"/>
            <a:ext cx="1324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JP17-2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591206" y="1074478"/>
            <a:ext cx="1003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JP18</a:t>
            </a:r>
          </a:p>
        </p:txBody>
      </p:sp>
      <p:cxnSp>
        <p:nvCxnSpPr>
          <p:cNvPr id="22" name="直線コネクタ 21"/>
          <p:cNvCxnSpPr/>
          <p:nvPr/>
        </p:nvCxnSpPr>
        <p:spPr>
          <a:xfrm>
            <a:off x="5601744" y="2058053"/>
            <a:ext cx="0" cy="118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H="1">
            <a:off x="5169696" y="2074149"/>
            <a:ext cx="43204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H="1">
            <a:off x="5157255" y="3227371"/>
            <a:ext cx="43204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5601743" y="3020318"/>
            <a:ext cx="792088" cy="8837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正方形/長方形 30"/>
          <p:cNvSpPr/>
          <p:nvPr/>
        </p:nvSpPr>
        <p:spPr>
          <a:xfrm>
            <a:off x="6332015" y="2780928"/>
            <a:ext cx="4012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lvl="1"/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2.66	元素杂质</a:t>
            </a:r>
          </a:p>
        </p:txBody>
      </p:sp>
      <p:sp>
        <p:nvSpPr>
          <p:cNvPr id="34" name="角丸四角形吹き出し 33"/>
          <p:cNvSpPr/>
          <p:nvPr/>
        </p:nvSpPr>
        <p:spPr>
          <a:xfrm>
            <a:off x="4871864" y="4689972"/>
            <a:ext cx="1152128" cy="510258"/>
          </a:xfrm>
          <a:prstGeom prst="wedgeRoundRectCallout">
            <a:avLst>
              <a:gd name="adj1" fmla="val -75513"/>
              <a:gd name="adj2" fmla="val 9685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3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JP</a:t>
            </a:r>
          </a:p>
        </p:txBody>
      </p:sp>
      <p:sp>
        <p:nvSpPr>
          <p:cNvPr id="35" name="角丸四角形吹き出し 34"/>
          <p:cNvSpPr/>
          <p:nvPr/>
        </p:nvSpPr>
        <p:spPr>
          <a:xfrm>
            <a:off x="5366915" y="5299355"/>
            <a:ext cx="3671800" cy="510258"/>
          </a:xfrm>
          <a:prstGeom prst="wedgeRoundRectCallout">
            <a:avLst>
              <a:gd name="adj1" fmla="val -67939"/>
              <a:gd name="adj2" fmla="val 8889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</a:p>
        </p:txBody>
      </p:sp>
      <p:sp>
        <p:nvSpPr>
          <p:cNvPr id="45" name="十字形 44"/>
          <p:cNvSpPr/>
          <p:nvPr/>
        </p:nvSpPr>
        <p:spPr>
          <a:xfrm>
            <a:off x="6960096" y="2402321"/>
            <a:ext cx="221844" cy="234591"/>
          </a:xfrm>
          <a:prstGeom prst="plus">
            <a:avLst>
              <a:gd name="adj" fmla="val 39925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6164992" y="1772983"/>
            <a:ext cx="4179480" cy="461665"/>
          </a:xfrm>
          <a:prstGeom prst="rect">
            <a:avLst/>
          </a:prstGeom>
        </p:spPr>
        <p:txBody>
          <a:bodyPr wrap="square" lIns="252000">
            <a:spAutoFit/>
          </a:bodyPr>
          <a:lstStyle/>
          <a:p>
            <a:pPr marL="92075" lvl="1"/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EI总论</a:t>
            </a:r>
          </a:p>
        </p:txBody>
      </p:sp>
      <p:sp>
        <p:nvSpPr>
          <p:cNvPr id="20" name="角丸四角形 19"/>
          <p:cNvSpPr/>
          <p:nvPr/>
        </p:nvSpPr>
        <p:spPr>
          <a:xfrm>
            <a:off x="1487488" y="1657680"/>
            <a:ext cx="3768371" cy="88823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ctr"/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2.66元素杂质分析方法（G-07）</a:t>
            </a:r>
          </a:p>
        </p:txBody>
      </p:sp>
      <p:sp>
        <p:nvSpPr>
          <p:cNvPr id="23" name="角丸四角形 22"/>
          <p:cNvSpPr/>
          <p:nvPr/>
        </p:nvSpPr>
        <p:spPr>
          <a:xfrm>
            <a:off x="1487488" y="2612778"/>
            <a:ext cx="3768371" cy="8882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zh-CN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制剂中元素杂质的控制（ICH-Q3D）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192344" y="1549127"/>
            <a:ext cx="1404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800" i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新增</a:t>
            </a:r>
          </a:p>
        </p:txBody>
      </p:sp>
    </p:spTree>
    <p:extLst>
      <p:ext uri="{BB962C8B-B14F-4D97-AF65-F5344CB8AC3E}">
        <p14:creationId xmlns:p14="http://schemas.microsoft.com/office/powerpoint/2010/main" val="1339714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4FB0AD-FE71-450E-8C16-F59CC021D6AB}" type="slidenum">
              <a:rPr lang="en-US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タイトル 5"/>
          <p:cNvSpPr txBox="1">
            <a:spLocks/>
          </p:cNvSpPr>
          <p:nvPr/>
        </p:nvSpPr>
        <p:spPr>
          <a:xfrm>
            <a:off x="1487489" y="92576"/>
            <a:ext cx="8979888" cy="611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2"/>
                </a:solidFill>
                <a:latin typeface="+mj-lt"/>
                <a:ea typeface="ＭＳ Ｐゴシック" panose="020B0600070205080204" pitchFamily="50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endParaRPr lang="ja-JP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タイトル 5"/>
          <p:cNvSpPr txBox="1">
            <a:spLocks/>
          </p:cNvSpPr>
          <p:nvPr/>
        </p:nvSpPr>
        <p:spPr>
          <a:xfrm>
            <a:off x="189165" y="244519"/>
            <a:ext cx="11813669" cy="6113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2"/>
                </a:solidFill>
                <a:latin typeface="+mj-lt"/>
                <a:ea typeface="ＭＳ Ｐゴシック" panose="020B0600070205080204" pitchFamily="50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ICH-Q3D实施路线图</a:t>
            </a:r>
          </a:p>
        </p:txBody>
      </p:sp>
      <p:cxnSp>
        <p:nvCxnSpPr>
          <p:cNvPr id="6" name="直線矢印コネクタ 5"/>
          <p:cNvCxnSpPr/>
          <p:nvPr/>
        </p:nvCxnSpPr>
        <p:spPr>
          <a:xfrm>
            <a:off x="896207" y="3641551"/>
            <a:ext cx="957117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右矢印 6"/>
          <p:cNvSpPr/>
          <p:nvPr/>
        </p:nvSpPr>
        <p:spPr>
          <a:xfrm rot="16200000">
            <a:off x="716187" y="4087016"/>
            <a:ext cx="360040" cy="2575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右矢印 11"/>
          <p:cNvSpPr/>
          <p:nvPr/>
        </p:nvSpPr>
        <p:spPr>
          <a:xfrm rot="16200000">
            <a:off x="4798613" y="4070956"/>
            <a:ext cx="360040" cy="2575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右矢印 14"/>
          <p:cNvSpPr/>
          <p:nvPr/>
        </p:nvSpPr>
        <p:spPr>
          <a:xfrm rot="16200000">
            <a:off x="9762840" y="4074426"/>
            <a:ext cx="360040" cy="2575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9480376" y="4388160"/>
            <a:ext cx="2638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202X</a:t>
            </a:r>
          </a:p>
          <a:p>
            <a:r>
              <a:rPr 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过渡期结束日期</a:t>
            </a:r>
          </a:p>
        </p:txBody>
      </p:sp>
      <p:grpSp>
        <p:nvGrpSpPr>
          <p:cNvPr id="13" name="グループ化 12"/>
          <p:cNvGrpSpPr/>
          <p:nvPr/>
        </p:nvGrpSpPr>
        <p:grpSpPr>
          <a:xfrm>
            <a:off x="4727846" y="5548402"/>
            <a:ext cx="2952329" cy="1048950"/>
            <a:chOff x="4080054" y="3717032"/>
            <a:chExt cx="1330501" cy="1224136"/>
          </a:xfrm>
        </p:grpSpPr>
        <p:sp>
          <p:nvSpPr>
            <p:cNvPr id="17" name="右矢印 16"/>
            <p:cNvSpPr/>
            <p:nvPr/>
          </p:nvSpPr>
          <p:spPr>
            <a:xfrm>
              <a:off x="4194912" y="3717032"/>
              <a:ext cx="1215643" cy="1224136"/>
            </a:xfrm>
            <a:prstGeom prst="rightArrow">
              <a:avLst>
                <a:gd name="adj1" fmla="val 65497"/>
                <a:gd name="adj2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4080054" y="4018824"/>
              <a:ext cx="1325999" cy="754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sz="18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JP18过渡期</a:t>
              </a:r>
            </a:p>
            <a:p>
              <a:pPr algn="ctr"/>
              <a:r>
                <a:rPr lang="zh-CN" sz="18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（1.5年）</a:t>
              </a:r>
            </a:p>
          </p:txBody>
        </p:sp>
      </p:grpSp>
      <p:sp>
        <p:nvSpPr>
          <p:cNvPr id="20" name="右矢印 19"/>
          <p:cNvSpPr/>
          <p:nvPr/>
        </p:nvSpPr>
        <p:spPr>
          <a:xfrm rot="16200000">
            <a:off x="8075736" y="4056288"/>
            <a:ext cx="360040" cy="2575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824192" y="4379017"/>
            <a:ext cx="1302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JP18-1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8552246" y="4398533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・・・</a:t>
            </a:r>
          </a:p>
        </p:txBody>
      </p:sp>
      <p:sp>
        <p:nvSpPr>
          <p:cNvPr id="26" name="右矢印 25"/>
          <p:cNvSpPr/>
          <p:nvPr/>
        </p:nvSpPr>
        <p:spPr>
          <a:xfrm>
            <a:off x="4963679" y="2245097"/>
            <a:ext cx="6877744" cy="799652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015880" y="2483604"/>
            <a:ext cx="6897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元素杂质控制的通用检测方法&lt;2.66&gt;</a:t>
            </a:r>
          </a:p>
        </p:txBody>
      </p:sp>
      <p:cxnSp>
        <p:nvCxnSpPr>
          <p:cNvPr id="29" name="直線コネクタ 28"/>
          <p:cNvCxnSpPr/>
          <p:nvPr/>
        </p:nvCxnSpPr>
        <p:spPr>
          <a:xfrm>
            <a:off x="4957103" y="1812548"/>
            <a:ext cx="21531" cy="226105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6743898" y="3036167"/>
            <a:ext cx="1792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过渡期</a:t>
            </a:r>
          </a:p>
        </p:txBody>
      </p:sp>
      <p:cxnSp>
        <p:nvCxnSpPr>
          <p:cNvPr id="36" name="直線矢印コネクタ 35"/>
          <p:cNvCxnSpPr/>
          <p:nvPr/>
        </p:nvCxnSpPr>
        <p:spPr>
          <a:xfrm>
            <a:off x="8688288" y="3209503"/>
            <a:ext cx="1224136" cy="0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 flipH="1">
            <a:off x="4963680" y="3209503"/>
            <a:ext cx="1564368" cy="0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右矢印 21"/>
          <p:cNvSpPr/>
          <p:nvPr/>
        </p:nvSpPr>
        <p:spPr>
          <a:xfrm>
            <a:off x="911424" y="1179395"/>
            <a:ext cx="9000999" cy="80511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896207" y="1443216"/>
            <a:ext cx="7617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各论中规定的重金属、砷等控制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800186" y="1861555"/>
            <a:ext cx="1025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752509" y="4405454"/>
            <a:ext cx="4079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2021年06月</a:t>
            </a:r>
          </a:p>
          <a:p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JP18发布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EI总论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2.66 元素杂质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65009" y="4437112"/>
            <a:ext cx="4742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2019年06月</a:t>
            </a:r>
          </a:p>
          <a:p>
            <a:r>
              <a:rPr 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JP17-2发布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</a:rPr>
              <a:t>&lt;2.66&gt; </a:t>
            </a: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元素杂质分析方法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制剂中元素杂质的控制</a:t>
            </a:r>
          </a:p>
        </p:txBody>
      </p:sp>
      <p:cxnSp>
        <p:nvCxnSpPr>
          <p:cNvPr id="49" name="直線コネクタ 48"/>
          <p:cNvCxnSpPr/>
          <p:nvPr/>
        </p:nvCxnSpPr>
        <p:spPr>
          <a:xfrm>
            <a:off x="9924590" y="1613537"/>
            <a:ext cx="22774" cy="239152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174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623392" y="1340768"/>
            <a:ext cx="10081120" cy="48091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sz="2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生物技术产品（生物制品）质量保证的基本概念</a:t>
            </a:r>
            <a:r>
              <a:rPr lang="zh-CN" sz="2400" i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&lt;G3-</a:t>
            </a:r>
            <a:r>
              <a:rPr lang="zh-CN" sz="2400" i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zh-CN" sz="2400" i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-</a:t>
            </a:r>
            <a:r>
              <a:rPr lang="zh-CN" sz="2400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180</a:t>
            </a:r>
            <a:r>
              <a:rPr lang="zh-CN" sz="2400" i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&gt;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sz="2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体积排阻色谱法</a:t>
            </a:r>
            <a:r>
              <a:rPr lang="en-US" altLang="zh-CN" sz="2400" i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&lt;2.05&gt;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用于微生物检查法的培养基和微生物菌株的控制</a:t>
            </a:r>
            <a:r>
              <a:rPr lang="zh-CN" sz="2400" i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&lt;G4-2-180&gt;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使用重组蛋白试剂进行内毒素测定的细菌内毒素检查和替代方法</a:t>
            </a:r>
            <a:r>
              <a:rPr lang="zh-CN" sz="2400" i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&lt;G4-4-180&gt;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sz="2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药材的放射性测定法</a:t>
            </a:r>
            <a:r>
              <a:rPr lang="zh-CN" sz="2400" i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&lt;G5-8-180&gt;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片剂硬度测定法</a:t>
            </a:r>
            <a:r>
              <a:rPr lang="zh-CN" sz="2400" i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&lt;G6-4-180&gt;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sz="2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无菌产品的包装系统密封性评价</a:t>
            </a:r>
            <a:r>
              <a:rPr lang="zh-CN" sz="2400" i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&lt;G7-4-180&gt;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sz="2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无菌产品的包装系统泄漏检查</a:t>
            </a:r>
            <a:r>
              <a:rPr lang="zh-CN" sz="2400" i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&lt;G7-5-180&gt;</a:t>
            </a:r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>
          <a:xfrm>
            <a:off x="1130754" y="260648"/>
            <a:ext cx="10333510" cy="612309"/>
          </a:xfrm>
        </p:spPr>
        <p:txBody>
          <a:bodyPr>
            <a:normAutofit/>
          </a:bodyPr>
          <a:lstStyle/>
          <a:p>
            <a:pPr algn="ctr"/>
            <a:r>
              <a:rPr lang="zh-CN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JP18的新增通则和新增基本信息</a:t>
            </a:r>
          </a:p>
        </p:txBody>
      </p:sp>
      <p:sp>
        <p:nvSpPr>
          <p:cNvPr id="2" name="对话气泡: 矩形 1">
            <a:extLst>
              <a:ext uri="{FF2B5EF4-FFF2-40B4-BE49-F238E27FC236}">
                <a16:creationId xmlns:a16="http://schemas.microsoft.com/office/drawing/2014/main" id="{D3EBE062-80BC-4087-9D5F-C3FB359E704B}"/>
              </a:ext>
            </a:extLst>
          </p:cNvPr>
          <p:cNvSpPr/>
          <p:nvPr/>
        </p:nvSpPr>
        <p:spPr>
          <a:xfrm>
            <a:off x="7176120" y="800708"/>
            <a:ext cx="1296144" cy="467811"/>
          </a:xfrm>
          <a:prstGeom prst="wedgeRectCallout">
            <a:avLst>
              <a:gd name="adj1" fmla="val -4996"/>
              <a:gd name="adj2" fmla="val 6648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分类编号</a:t>
            </a:r>
          </a:p>
        </p:txBody>
      </p:sp>
      <p:sp>
        <p:nvSpPr>
          <p:cNvPr id="6" name="对话气泡: 矩形 5">
            <a:extLst>
              <a:ext uri="{FF2B5EF4-FFF2-40B4-BE49-F238E27FC236}">
                <a16:creationId xmlns:a16="http://schemas.microsoft.com/office/drawing/2014/main" id="{869C7A17-32D2-4336-9BC4-253FB3B2C592}"/>
              </a:ext>
            </a:extLst>
          </p:cNvPr>
          <p:cNvSpPr/>
          <p:nvPr/>
        </p:nvSpPr>
        <p:spPr>
          <a:xfrm>
            <a:off x="8904312" y="800707"/>
            <a:ext cx="1296144" cy="467811"/>
          </a:xfrm>
          <a:prstGeom prst="wedgeRectCallout">
            <a:avLst>
              <a:gd name="adj1" fmla="val -32351"/>
              <a:gd name="adj2" fmla="val 86434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版本号</a:t>
            </a:r>
          </a:p>
        </p:txBody>
      </p:sp>
      <p:sp>
        <p:nvSpPr>
          <p:cNvPr id="9" name="对话气泡: 矩形 8">
            <a:extLst>
              <a:ext uri="{FF2B5EF4-FFF2-40B4-BE49-F238E27FC236}">
                <a16:creationId xmlns:a16="http://schemas.microsoft.com/office/drawing/2014/main" id="{B30FACDB-B2EB-46EA-9437-8A319A0221A2}"/>
              </a:ext>
            </a:extLst>
          </p:cNvPr>
          <p:cNvSpPr/>
          <p:nvPr/>
        </p:nvSpPr>
        <p:spPr>
          <a:xfrm>
            <a:off x="8880445" y="1736329"/>
            <a:ext cx="1296144" cy="540059"/>
          </a:xfrm>
          <a:prstGeom prst="wedgeRectCallout">
            <a:avLst>
              <a:gd name="adj1" fmla="val -88501"/>
              <a:gd name="adj2" fmla="val -50261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分类序号</a:t>
            </a:r>
          </a:p>
        </p:txBody>
      </p:sp>
    </p:spTree>
    <p:extLst>
      <p:ext uri="{BB962C8B-B14F-4D97-AF65-F5344CB8AC3E}">
        <p14:creationId xmlns:p14="http://schemas.microsoft.com/office/powerpoint/2010/main" val="159994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 bwMode="auto">
          <a:xfrm>
            <a:off x="968722" y="176962"/>
            <a:ext cx="10163472" cy="77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>
                <a:alpha val="40000"/>
              </a:scheme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JP中ICH指导原则（质量）的实施</a:t>
            </a:r>
          </a:p>
        </p:txBody>
      </p:sp>
      <p:graphicFrame>
        <p:nvGraphicFramePr>
          <p:cNvPr id="11" name="コンテンツ プレースホルダー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1757324"/>
              </p:ext>
            </p:extLst>
          </p:nvPr>
        </p:nvGraphicFramePr>
        <p:xfrm>
          <a:off x="335360" y="1468468"/>
          <a:ext cx="11665296" cy="4061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12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2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0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sz="240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400" dirty="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实施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主题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264">
                <a:tc>
                  <a:txBody>
                    <a:bodyPr/>
                    <a:lstStyle/>
                    <a:p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检查方法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zh-CN" sz="2400" dirty="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已完成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sz="2400" dirty="0">
                          <a:latin typeface="Arial" panose="020B0604020202020204" pitchFamily="34" charset="0"/>
                          <a:ea typeface="SimSun" panose="020B0600070205080204" pitchFamily="50" charset="-128"/>
                          <a:cs typeface="Arial" panose="020B0604020202020204" pitchFamily="34" charset="0"/>
                        </a:rPr>
                        <a:t>Q2、Q4、Q6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 rowSpan="2">
                  <a:txBody>
                    <a:bodyPr/>
                    <a:lstStyle/>
                    <a:p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杂质</a:t>
                      </a:r>
                      <a:r>
                        <a:rPr kumimoji="1" lang="zh-CN" sz="2400" baseline="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控制&lt;/355&gt;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已完成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B0600070205080204" pitchFamily="50" charset="-128"/>
                          <a:cs typeface="Arial" panose="020B0604020202020204" pitchFamily="34" charset="0"/>
                        </a:rPr>
                        <a:t>Q3A，Q3B，Q3C，Q3D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考虑中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B0600070205080204" pitchFamily="50" charset="-128"/>
                          <a:cs typeface="Arial" panose="020B0604020202020204" pitchFamily="34" charset="0"/>
                        </a:rPr>
                        <a:t>M7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稳定性研究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已完成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B0600070205080204" pitchFamily="50" charset="-128"/>
                          <a:cs typeface="Arial" panose="020B0604020202020204" pitchFamily="34" charset="0"/>
                        </a:rPr>
                        <a:t>Q1A、Q1B、Q1C、Q1D、Q1E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56">
                <a:tc rowSpan="2">
                  <a:txBody>
                    <a:bodyPr/>
                    <a:lstStyle/>
                    <a:p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生产</a:t>
                      </a:r>
                      <a:r>
                        <a:rPr kumimoji="1" lang="zh-CN" sz="2400" baseline="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/开发&lt;/365&gt;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已完成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B0600070205080204" pitchFamily="50" charset="-128"/>
                          <a:cs typeface="Arial" panose="020B0604020202020204" pitchFamily="34" charset="0"/>
                        </a:rPr>
                        <a:t>Q8、Q9、Q11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22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sz="2400" dirty="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不</a:t>
                      </a:r>
                      <a:r>
                        <a:rPr kumimoji="1" lang="zh-CN" altLang="en-US" sz="2400" dirty="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直接</a:t>
                      </a:r>
                      <a:r>
                        <a:rPr kumimoji="1" lang="zh-CN" sz="2400" baseline="0" dirty="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适用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B0600070205080204" pitchFamily="50" charset="-128"/>
                          <a:cs typeface="Arial" panose="020B0604020202020204" pitchFamily="34" charset="0"/>
                        </a:rPr>
                        <a:t>Q7、Q10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生物制品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zh-CN" sz="2400">
                          <a:latin typeface="ＭＳ Ｐゴシック" panose="020B0600070205080204" pitchFamily="50" charset="-128"/>
                          <a:ea typeface="SimSun" panose="020B0600070205080204" pitchFamily="50" charset="-128"/>
                        </a:rPr>
                        <a:t>已完成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anose="020B0600070205080204" pitchFamily="50" charset="-128"/>
                          <a:cs typeface="Arial" panose="020B0604020202020204" pitchFamily="34" charset="0"/>
                        </a:rPr>
                        <a:t>Q5A、</a:t>
                      </a:r>
                      <a:r>
                        <a:rPr kumimoji="1" lang="zh-CN" sz="2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SimSun" panose="020B0600070205080204" pitchFamily="50" charset="-128"/>
                          <a:cs typeface="Arial" panose="020B0604020202020204" pitchFamily="34" charset="0"/>
                        </a:rPr>
                        <a:t>Q5B、Q5C、Q5D、Q5E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8498904" y="6215064"/>
            <a:ext cx="2133600" cy="365125"/>
          </a:xfrm>
        </p:spPr>
        <p:txBody>
          <a:bodyPr/>
          <a:lstStyle/>
          <a:p>
            <a:pPr>
              <a:defRPr/>
            </a:pPr>
            <a:fld id="{0D337A70-E2BA-4E3B-9AF3-BD7E250CE30A}" type="slidenum">
              <a:rPr lang="en-US" altLang="ja-JP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>
                <a:defRPr/>
              </a:pPr>
              <a:t>18</a:t>
            </a:fld>
            <a:endParaRPr lang="en-US" altLang="ja-JP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459786" y="5626600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400" i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红色：随JP18实施</a:t>
            </a:r>
          </a:p>
        </p:txBody>
      </p:sp>
    </p:spTree>
    <p:extLst>
      <p:ext uri="{BB962C8B-B14F-4D97-AF65-F5344CB8AC3E}">
        <p14:creationId xmlns:p14="http://schemas.microsoft.com/office/powerpoint/2010/main" val="59470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 bwMode="auto">
          <a:xfrm>
            <a:off x="983432" y="189243"/>
            <a:ext cx="10163472" cy="77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>
                <a:alpha val="40000"/>
              </a:scheme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JP18新增及修订各论</a:t>
            </a:r>
          </a:p>
        </p:txBody>
      </p:sp>
      <p:graphicFrame>
        <p:nvGraphicFramePr>
          <p:cNvPr id="6" name="コンテンツ プレースホルダー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737836"/>
              </p:ext>
            </p:extLst>
          </p:nvPr>
        </p:nvGraphicFramePr>
        <p:xfrm>
          <a:off x="2439927" y="1389522"/>
          <a:ext cx="7400489" cy="2423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5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313"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/>
                        <a:t>类型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/>
                        <a:t>数量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313">
                <a:tc>
                  <a:txBody>
                    <a:bodyPr/>
                    <a:lstStyle/>
                    <a:p>
                      <a:r>
                        <a:rPr kumimoji="1" lang="zh-CN" sz="2000"/>
                        <a:t>化学</a:t>
                      </a:r>
                      <a:r>
                        <a:rPr kumimoji="1" lang="zh-CN" sz="2000" baseline="0"/>
                        <a:t>（原料药、制剂）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27（15，12）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313">
                <a:tc>
                  <a:txBody>
                    <a:bodyPr/>
                    <a:lstStyle/>
                    <a:p>
                      <a:r>
                        <a:rPr kumimoji="1" lang="zh-CN" sz="2000"/>
                        <a:t>生物制品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313">
                <a:tc>
                  <a:txBody>
                    <a:bodyPr/>
                    <a:lstStyle/>
                    <a:p>
                      <a:r>
                        <a:rPr kumimoji="1" lang="zh-CN" sz="2000"/>
                        <a:t>辅料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205">
                <a:tc>
                  <a:txBody>
                    <a:bodyPr/>
                    <a:lstStyle/>
                    <a:p>
                      <a:r>
                        <a:rPr kumimoji="1" lang="zh-CN" sz="2000"/>
                        <a:t>药材（草药）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313">
                <a:tc>
                  <a:txBody>
                    <a:bodyPr/>
                    <a:lstStyle/>
                    <a:p>
                      <a:r>
                        <a:rPr kumimoji="1" lang="zh-CN" sz="2000"/>
                        <a:t>总计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2597696" y="970247"/>
            <a:ext cx="5281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新增各论（计划）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718268" y="4024200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修订各论（计划）</a:t>
            </a:r>
          </a:p>
        </p:txBody>
      </p:sp>
      <p:graphicFrame>
        <p:nvGraphicFramePr>
          <p:cNvPr id="9" name="コンテンツ プレースホルダー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7372881"/>
              </p:ext>
            </p:extLst>
          </p:nvPr>
        </p:nvGraphicFramePr>
        <p:xfrm>
          <a:off x="2474208" y="4552130"/>
          <a:ext cx="7386736" cy="1672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2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3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209"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/>
                        <a:t>类型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/>
                        <a:t>数量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209">
                <a:tc>
                  <a:txBody>
                    <a:bodyPr/>
                    <a:lstStyle/>
                    <a:p>
                      <a:r>
                        <a:rPr kumimoji="1" lang="zh-CN" sz="2000"/>
                        <a:t>化学药品等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/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209">
                <a:tc>
                  <a:txBody>
                    <a:bodyPr/>
                    <a:lstStyle/>
                    <a:p>
                      <a:r>
                        <a:rPr kumimoji="1" lang="zh-CN" sz="2000"/>
                        <a:t>药材（草药）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/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209">
                <a:tc>
                  <a:txBody>
                    <a:bodyPr/>
                    <a:lstStyle/>
                    <a:p>
                      <a:r>
                        <a:rPr kumimoji="1" lang="zh-CN" sz="2000"/>
                        <a:t>总计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sz="2000" dirty="0"/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1077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392" y="224938"/>
            <a:ext cx="10972800" cy="576064"/>
          </a:xfrm>
        </p:spPr>
        <p:txBody>
          <a:bodyPr/>
          <a:lstStyle/>
          <a:p>
            <a:r>
              <a:rPr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删除JP各论中的危险试剂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87488" y="2060848"/>
            <a:ext cx="10333000" cy="2808312"/>
          </a:xfrm>
        </p:spPr>
        <p:txBody>
          <a:bodyPr/>
          <a:lstStyle/>
          <a:p>
            <a:pPr marL="0" indent="0">
              <a:buNone/>
            </a:pPr>
            <a:r>
              <a:rPr lang="zh-CN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删除JP18中的危险试剂</a:t>
            </a:r>
          </a:p>
          <a:p>
            <a:pPr marL="631825"/>
            <a:r>
              <a:rPr kumimoji="1"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硫唑嘌呤-鉴别（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1,2-二氯乙烯</a:t>
            </a:r>
            <a:r>
              <a:rPr kumimoji="1"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marL="631825"/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炔诺孕酮和炔雌醇片–鉴别（1,2-二氯乙烯）</a:t>
            </a:r>
          </a:p>
          <a:p>
            <a:pPr marL="631825"/>
            <a:r>
              <a:rPr kumimoji="1"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聚桂醇–性状（四氯化碳）</a:t>
            </a:r>
          </a:p>
          <a:p>
            <a:pPr marL="631825"/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精制虫胶–纯度（4）松香（四氯化碳）</a:t>
            </a:r>
          </a:p>
          <a:p>
            <a:pPr marL="631825"/>
            <a:r>
              <a:rPr kumimoji="1"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白虫胶–纯度（6）松香（四氯化碳）</a:t>
            </a:r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 bwMode="auto">
          <a:xfrm>
            <a:off x="1495760" y="1028929"/>
            <a:ext cx="7444408" cy="110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92103"/>
              </a:buClr>
              <a:buFont typeface="Wingdings" pitchFamily="2" charset="2"/>
              <a:buChar char="l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92103"/>
              </a:buClr>
              <a:buFont typeface="Wingdings" pitchFamily="2" charset="2"/>
              <a:buChar char="n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i="1">
                <a:latin typeface="微软雅黑" panose="020B0503020204020204" pitchFamily="34" charset="-122"/>
                <a:ea typeface="微软雅黑" panose="020B0503020204020204" pitchFamily="34" charset="-122"/>
              </a:rPr>
              <a:t>删除JP17-2中的危险试剂</a:t>
            </a:r>
          </a:p>
          <a:p>
            <a:pPr indent="15875">
              <a:buFont typeface="Wingdings" panose="05000000000000000000" pitchFamily="2" charset="2"/>
              <a:buChar char="Ø"/>
            </a:pPr>
            <a:r>
              <a:rPr 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在12个各论的“比旋度”项下使用的1，4-二恶烷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63352" y="5013176"/>
            <a:ext cx="11521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24个各论的“检查方法（除比旋度外）”中使用的1,4-二恶烷、1,2-二氯乙烯、四氯化碳是否删除正在讨论中，以备将来修订。</a:t>
            </a:r>
          </a:p>
        </p:txBody>
      </p:sp>
    </p:spTree>
    <p:extLst>
      <p:ext uri="{BB962C8B-B14F-4D97-AF65-F5344CB8AC3E}">
        <p14:creationId xmlns:p14="http://schemas.microsoft.com/office/powerpoint/2010/main" val="210833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4511824" y="188640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36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今日议题</a:t>
            </a: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55440" y="1556792"/>
            <a:ext cx="11017224" cy="4351338"/>
          </a:xfrm>
        </p:spPr>
        <p:txBody>
          <a:bodyPr>
            <a:noAutofit/>
          </a:bodyPr>
          <a:lstStyle/>
          <a:p>
            <a:pPr marL="409575" indent="-409575">
              <a:buNone/>
            </a:pPr>
            <a:r>
              <a:rPr lang="zh-CN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1.《日本药典》介绍</a:t>
            </a:r>
          </a:p>
          <a:p>
            <a:pPr marL="409575" indent="-409575">
              <a:buNone/>
            </a:pPr>
            <a:endParaRPr lang="en-US" altLang="ja-JP" sz="3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09575" indent="-409575">
              <a:buNone/>
            </a:pPr>
            <a:r>
              <a:rPr lang="zh-CN" sz="3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2.第18版JP概要</a:t>
            </a:r>
          </a:p>
          <a:p>
            <a:pPr marL="409575" indent="-409575">
              <a:buNone/>
            </a:pPr>
            <a:endParaRPr lang="en-US" altLang="ja-JP" sz="3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09575" indent="-409575">
              <a:buNone/>
            </a:pPr>
            <a:r>
              <a:rPr 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3.中日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交流</a:t>
            </a:r>
            <a:endParaRPr lang="zh-CN" sz="3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778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タイトル 1"/>
          <p:cNvSpPr>
            <a:spLocks noGrp="1"/>
          </p:cNvSpPr>
          <p:nvPr>
            <p:ph type="title"/>
          </p:nvPr>
        </p:nvSpPr>
        <p:spPr>
          <a:xfrm>
            <a:off x="175988" y="156456"/>
            <a:ext cx="11877787" cy="812006"/>
          </a:xfrm>
        </p:spPr>
        <p:txBody>
          <a:bodyPr>
            <a:noAutofit/>
          </a:bodyPr>
          <a:lstStyle/>
          <a:p>
            <a:r>
              <a:rPr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供应链全球化-海外生产-</a:t>
            </a:r>
          </a:p>
        </p:txBody>
      </p:sp>
      <p:graphicFrame>
        <p:nvGraphicFramePr>
          <p:cNvPr id="4" name="グラフ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4276907"/>
              </p:ext>
            </p:extLst>
          </p:nvPr>
        </p:nvGraphicFramePr>
        <p:xfrm>
          <a:off x="5213853" y="1589678"/>
          <a:ext cx="6368547" cy="423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グラフ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7422339"/>
              </p:ext>
            </p:extLst>
          </p:nvPr>
        </p:nvGraphicFramePr>
        <p:xfrm>
          <a:off x="323930" y="2809987"/>
          <a:ext cx="3615717" cy="156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535" name="テキスト ボックス 1"/>
          <p:cNvSpPr txBox="1">
            <a:spLocks noChangeArrowheads="1"/>
          </p:cNvSpPr>
          <p:nvPr/>
        </p:nvSpPr>
        <p:spPr bwMode="auto">
          <a:xfrm>
            <a:off x="1195402" y="6084176"/>
            <a:ext cx="100867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数据来源于厚生劳动省医政局、经济部委托业务《2018年仿制药使用促进路线图确证性研究项目报告》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BED14-3864-49ED-8EAC-C5371E5E7FBE}" type="slidenum">
              <a:rPr lang="en-US" altLang="ja-JP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>
                <a:defRPr/>
              </a:pPr>
              <a:t>22</a:t>
            </a:fld>
            <a:endParaRPr lang="en-US" altLang="ja-JP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560" y="4662669"/>
            <a:ext cx="4020079" cy="1142407"/>
          </a:xfrm>
          <a:prstGeom prst="rect">
            <a:avLst/>
          </a:prstGeom>
        </p:spPr>
      </p:pic>
      <p:sp>
        <p:nvSpPr>
          <p:cNvPr id="11" name="右矢印 10"/>
          <p:cNvSpPr/>
          <p:nvPr/>
        </p:nvSpPr>
        <p:spPr>
          <a:xfrm>
            <a:off x="3730208" y="3443471"/>
            <a:ext cx="2301972" cy="495527"/>
          </a:xfrm>
          <a:prstGeom prst="rightArrow">
            <a:avLst/>
          </a:prstGeom>
          <a:solidFill>
            <a:srgbClr val="0000FF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757227" y="4581128"/>
            <a:ext cx="2684260" cy="338554"/>
            <a:chOff x="1454157" y="3231579"/>
            <a:chExt cx="2155413" cy="338554"/>
          </a:xfrm>
        </p:grpSpPr>
        <p:sp>
          <p:nvSpPr>
            <p:cNvPr id="18" name="正方形/長方形 17"/>
            <p:cNvSpPr/>
            <p:nvPr/>
          </p:nvSpPr>
          <p:spPr>
            <a:xfrm>
              <a:off x="2857561" y="3313120"/>
              <a:ext cx="119270" cy="150803"/>
            </a:xfrm>
            <a:prstGeom prst="rect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4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1454157" y="3323709"/>
              <a:ext cx="119270" cy="15080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4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3131767" y="3231579"/>
              <a:ext cx="4778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 kumimoji="1" lang="en-US" altLang="ja-JP" sz="1400" b="0" i="0" u="none" strike="noStrike" kern="1200" spc="0" baseline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SimSun"/>
                  <a:cs typeface="+mn-cs"/>
                </a:defRPr>
              </a:pPr>
              <a:r>
                <a:rPr lang="zh-CN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海外</a:t>
              </a:r>
            </a:p>
          </p:txBody>
        </p:sp>
        <p:sp>
          <p:nvSpPr>
            <p:cNvPr id="26" name="正方形/長方形 25"/>
            <p:cNvSpPr/>
            <p:nvPr/>
          </p:nvSpPr>
          <p:spPr>
            <a:xfrm>
              <a:off x="1557867" y="3231579"/>
              <a:ext cx="90315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 kumimoji="1" lang="en-US" altLang="ja-JP" sz="1400" b="0" i="0" u="none" strike="noStrike" kern="1200" spc="0" baseline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SimSun"/>
                  <a:cs typeface="+mn-cs"/>
                </a:defRPr>
              </a:pPr>
              <a:r>
                <a:rPr lang="zh-CN" sz="16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</a:t>
              </a:r>
            </a:p>
          </p:txBody>
        </p:sp>
      </p:grpSp>
      <p:sp>
        <p:nvSpPr>
          <p:cNvPr id="35" name="正方形/長方形 34"/>
          <p:cNvSpPr/>
          <p:nvPr/>
        </p:nvSpPr>
        <p:spPr>
          <a:xfrm>
            <a:off x="3758042" y="2459738"/>
            <a:ext cx="16898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海外工厂</a:t>
            </a:r>
          </a:p>
          <a:p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具体分布  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99361" y="1332762"/>
            <a:ext cx="114519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仿制药制剂的原料药生产商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（总计6487家）</a:t>
            </a:r>
          </a:p>
          <a:p>
            <a:endParaRPr kumimoji="1" lang="ja-JP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線コネクタ 21"/>
          <p:cNvCxnSpPr/>
          <p:nvPr/>
        </p:nvCxnSpPr>
        <p:spPr>
          <a:xfrm>
            <a:off x="9192344" y="2636912"/>
            <a:ext cx="16561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10909424" y="247143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23339CB-CCCF-481C-A05F-2EF80E8AB43F}"/>
              </a:ext>
            </a:extLst>
          </p:cNvPr>
          <p:cNvSpPr/>
          <p:nvPr/>
        </p:nvSpPr>
        <p:spPr>
          <a:xfrm>
            <a:off x="6906749" y="4595852"/>
            <a:ext cx="957151" cy="1230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意大利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中国台湾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以色列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捷克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87142D0-B68A-4EA4-9CD8-998AA35A7805}"/>
              </a:ext>
            </a:extLst>
          </p:cNvPr>
          <p:cNvSpPr/>
          <p:nvPr/>
        </p:nvSpPr>
        <p:spPr>
          <a:xfrm>
            <a:off x="9784998" y="4594983"/>
            <a:ext cx="907223" cy="1230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韩国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德国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法国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匈牙利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墨西哥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A6A228D-27EE-4FA8-BF4F-501548E6A19A}"/>
              </a:ext>
            </a:extLst>
          </p:cNvPr>
          <p:cNvSpPr/>
          <p:nvPr/>
        </p:nvSpPr>
        <p:spPr>
          <a:xfrm>
            <a:off x="8348618" y="4595852"/>
            <a:ext cx="1171304" cy="1230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印度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西班牙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瑞士</a:t>
            </a:r>
          </a:p>
          <a:p>
            <a:pPr>
              <a:lnSpc>
                <a:spcPts val="1800"/>
              </a:lnSpc>
            </a:pPr>
            <a:r>
              <a:rPr lang="zh-CN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荷兰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6FAB0EB-11EC-4A8C-A0AC-6572546C3215}"/>
              </a:ext>
            </a:extLst>
          </p:cNvPr>
          <p:cNvSpPr txBox="1"/>
          <p:nvPr/>
        </p:nvSpPr>
        <p:spPr>
          <a:xfrm>
            <a:off x="681452" y="4902869"/>
            <a:ext cx="145410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 kumimoji="1" lang="en-US" altLang="ja-JP" sz="1400" b="0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SimSun"/>
                <a:cs typeface="+mn-cs"/>
              </a:defRPr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（包括日本））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3E857AB-16DF-49D1-B2A6-E3A5F59F4363}"/>
              </a:ext>
            </a:extLst>
          </p:cNvPr>
          <p:cNvSpPr txBox="1"/>
          <p:nvPr/>
        </p:nvSpPr>
        <p:spPr>
          <a:xfrm>
            <a:off x="2453818" y="4882285"/>
            <a:ext cx="145410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 kumimoji="1" lang="en-US" altLang="ja-JP" sz="1400" b="0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SimSun"/>
                <a:cs typeface="+mn-cs"/>
              </a:defRPr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（不包括日本））</a:t>
            </a:r>
          </a:p>
        </p:txBody>
      </p:sp>
    </p:spTree>
    <p:extLst>
      <p:ext uri="{BB962C8B-B14F-4D97-AF65-F5344CB8AC3E}">
        <p14:creationId xmlns:p14="http://schemas.microsoft.com/office/powerpoint/2010/main" val="1104148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21414" y="190515"/>
            <a:ext cx="9679986" cy="751489"/>
          </a:xfrm>
        </p:spPr>
        <p:txBody>
          <a:bodyPr>
            <a:normAutofit/>
          </a:bodyPr>
          <a:lstStyle/>
          <a:p>
            <a:r>
              <a:rPr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供应链全球化–DMF登记</a:t>
            </a:r>
          </a:p>
        </p:txBody>
      </p:sp>
      <p:graphicFrame>
        <p:nvGraphicFramePr>
          <p:cNvPr id="10" name="コンテンツ プレースホルダー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268839"/>
              </p:ext>
            </p:extLst>
          </p:nvPr>
        </p:nvGraphicFramePr>
        <p:xfrm>
          <a:off x="2508978" y="2433487"/>
          <a:ext cx="7704857" cy="3781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1415480" y="1149136"/>
            <a:ext cx="10463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自2013年01月至2016年07月向PMDA递交的 </a:t>
            </a:r>
          </a:p>
          <a:p>
            <a:r>
              <a:rPr 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新药主文件（API）登记申请（共901项）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37A70-E2BA-4E3B-9AF3-BD7E250CE30A}" type="slidenum">
              <a:rPr lang="en-US" altLang="ja-JP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>
                <a:defRPr/>
              </a:pPr>
              <a:t>23</a:t>
            </a:fld>
            <a:endParaRPr lang="en-US" altLang="ja-JP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3723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/>
          <p:cNvSpPr>
            <a:spLocks noGrp="1"/>
          </p:cNvSpPr>
          <p:nvPr>
            <p:ph type="title"/>
          </p:nvPr>
        </p:nvSpPr>
        <p:spPr>
          <a:xfrm>
            <a:off x="1708939" y="162267"/>
            <a:ext cx="8928992" cy="648072"/>
          </a:xfrm>
        </p:spPr>
        <p:txBody>
          <a:bodyPr>
            <a:normAutofit/>
          </a:bodyPr>
          <a:lstStyle/>
          <a:p>
            <a:r>
              <a:rPr kumimoji="1"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中日药典研讨会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4294967295"/>
          </p:nvPr>
        </p:nvSpPr>
        <p:spPr>
          <a:xfrm>
            <a:off x="263353" y="1708658"/>
            <a:ext cx="10066984" cy="4710619"/>
          </a:xfrm>
        </p:spPr>
        <p:txBody>
          <a:bodyPr/>
          <a:lstStyle/>
          <a:p>
            <a:pPr marL="0" indent="0">
              <a:buNone/>
            </a:pPr>
            <a:r>
              <a:rPr lang="zh-CN" sz="2000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第一届研讨会（中国上海，2018年06月12日）</a:t>
            </a:r>
          </a:p>
          <a:p>
            <a:pPr marL="358775" indent="-355600"/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就未来合作进行了富有成效的讨论</a:t>
            </a:r>
          </a:p>
          <a:p>
            <a:pPr marL="358775" indent="-355600">
              <a:spcBef>
                <a:spcPts val="600"/>
              </a:spcBef>
              <a:buNone/>
            </a:pP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聚焦点：</a:t>
            </a:r>
          </a:p>
          <a:p>
            <a:pPr marL="358775" indent="-355600">
              <a:spcBef>
                <a:spcPts val="0"/>
              </a:spcBef>
              <a:buFont typeface="Wingdings" panose="05000000000000000000" pitchFamily="2" charset="2"/>
              <a:buChar char="ü"/>
              <a:tabLst>
                <a:tab pos="1076325" algn="l"/>
              </a:tabLst>
            </a:pPr>
            <a:r>
              <a:rPr 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在国际药典活动中，ChP和MHLW/PMDA发展良好关系</a:t>
            </a:r>
          </a:p>
          <a:p>
            <a:pPr marL="358775" indent="-355600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1076325" algn="l"/>
              </a:tabLst>
            </a:pPr>
            <a:r>
              <a:rPr 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促进特定领域的合作，包括技术培训和分享药典编制的最新信息</a:t>
            </a:r>
          </a:p>
          <a:p>
            <a:pPr marL="358775" indent="-355600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1076325" algn="l"/>
              </a:tabLst>
            </a:pPr>
            <a:r>
              <a:rPr 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分享经验，并就如何在药品审批过程中使用药典进行合作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1440FF-5D40-4FF6-81A1-4C2989C9C088}" type="slidenum">
              <a:rPr lang="en-US" altLang="ja-JP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>
                <a:defRPr/>
              </a:pPr>
              <a:t>24</a:t>
            </a:fld>
            <a:endParaRPr lang="en-US" altLang="ja-JP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584868" y="6065123"/>
            <a:ext cx="70259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第一届</a:t>
            </a:r>
            <a:r>
              <a:rPr 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 </a:t>
            </a:r>
            <a:r>
              <a:rPr lang="en-US" altLang="zh-CN" sz="105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sz="1050"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://www.chp.org.cn/view/ff80808163f838d40164634836bd09b5?a=XWJX (ChP: Chinese only)    </a:t>
            </a:r>
          </a:p>
          <a:p>
            <a:r>
              <a:rPr 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http://www.pmda.go.jp/int-activities/symposia/0074.html　(PMDA: Japanese only)</a:t>
            </a:r>
          </a:p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第二届</a:t>
            </a:r>
            <a:r>
              <a:rPr 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http://www.chp.org.cn/view/ff8080816c2d76c5016c3c75d7961cbe?a=XWJX (ChP: Chinese only)</a:t>
            </a:r>
          </a:p>
          <a:p>
            <a:r>
              <a:rPr 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http://www.pmda.go.jp/rs-std-jp/symposia/0013.html (PMDA: Japanese only)</a:t>
            </a:r>
          </a:p>
        </p:txBody>
      </p:sp>
      <p:sp>
        <p:nvSpPr>
          <p:cNvPr id="4" name="角丸四角形 3"/>
          <p:cNvSpPr/>
          <p:nvPr/>
        </p:nvSpPr>
        <p:spPr>
          <a:xfrm>
            <a:off x="479376" y="1078040"/>
            <a:ext cx="11449272" cy="5569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基于2016年09月ChP与MHLW签署的合作备忘录（MOC）</a:t>
            </a:r>
          </a:p>
        </p:txBody>
      </p:sp>
      <p:sp>
        <p:nvSpPr>
          <p:cNvPr id="10" name="コンテンツ プレースホルダー 2"/>
          <p:cNvSpPr txBox="1">
            <a:spLocks/>
          </p:cNvSpPr>
          <p:nvPr/>
        </p:nvSpPr>
        <p:spPr bwMode="auto">
          <a:xfrm>
            <a:off x="133369" y="4658619"/>
            <a:ext cx="7507198" cy="183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92103"/>
              </a:buClr>
              <a:buFont typeface="Wingdings" pitchFamily="2" charset="2"/>
              <a:buChar char="l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92103"/>
              </a:buClr>
              <a:buFont typeface="Wingdings" pitchFamily="2" charset="2"/>
              <a:buChar char="n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sz="2000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第二届研讨会（中国成都，2019年07月10日）</a:t>
            </a:r>
          </a:p>
          <a:p>
            <a:pPr marL="358775" indent="-268288"/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ChP和MHLW/PMDA同意继续保持沟通交流，以进一步加深相互理解，并努力达成下一步开始具体合作项目。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2534" y="4499587"/>
            <a:ext cx="3473798" cy="2067108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02"/>
          <a:stretch/>
        </p:blipFill>
        <p:spPr>
          <a:xfrm>
            <a:off x="7703276" y="1708658"/>
            <a:ext cx="3993491" cy="172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445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/>
          <p:cNvSpPr>
            <a:spLocks noGrp="1"/>
          </p:cNvSpPr>
          <p:nvPr>
            <p:ph type="title"/>
          </p:nvPr>
        </p:nvSpPr>
        <p:spPr>
          <a:xfrm>
            <a:off x="119336" y="90664"/>
            <a:ext cx="11161240" cy="769617"/>
          </a:xfrm>
        </p:spPr>
        <p:txBody>
          <a:bodyPr>
            <a:noAutofit/>
          </a:bodyPr>
          <a:lstStyle/>
          <a:p>
            <a:r>
              <a:rPr lang="zh-CN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东亚药典委员会天然药物三方交流会（TEAPN）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4294967295"/>
          </p:nvPr>
        </p:nvSpPr>
        <p:spPr>
          <a:xfrm>
            <a:off x="335360" y="2304806"/>
            <a:ext cx="10153126" cy="4114471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zh-CN" sz="200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第一届会议（中国天津，2016年12月12日）</a:t>
            </a:r>
          </a:p>
          <a:p>
            <a:pPr marL="806450" indent="-355600"/>
            <a:r>
              <a:rPr 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成立中日药典委员会天然药物相互交流会议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1440FF-5D40-4FF6-81A1-4C2989C9C088}" type="slidenum">
              <a:rPr lang="en-US" altLang="ja-JP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>
                <a:defRPr/>
              </a:pPr>
              <a:t>25</a:t>
            </a:fld>
            <a:endParaRPr lang="en-US" altLang="ja-JP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479376" y="1144796"/>
            <a:ext cx="11305256" cy="98820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200"/>
              </a:lnSpc>
            </a:pPr>
            <a:r>
              <a:rPr 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会议目的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就天然药物的药典规章、药典编撰原则、药典相关技术资料等方面交流意见和信息。 </a:t>
            </a:r>
          </a:p>
        </p:txBody>
      </p:sp>
      <p:sp>
        <p:nvSpPr>
          <p:cNvPr id="10" name="コンテンツ プレースホルダー 2"/>
          <p:cNvSpPr txBox="1">
            <a:spLocks/>
          </p:cNvSpPr>
          <p:nvPr/>
        </p:nvSpPr>
        <p:spPr bwMode="auto">
          <a:xfrm>
            <a:off x="479377" y="3296470"/>
            <a:ext cx="9505056" cy="3122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92103"/>
              </a:buClr>
              <a:buFont typeface="Wingdings" pitchFamily="2" charset="2"/>
              <a:buChar char="l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92103"/>
              </a:buClr>
              <a:buFont typeface="Wingdings" pitchFamily="2" charset="2"/>
              <a:buChar char="n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sz="2000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第二届会议（日本京都，2017年12月26日）</a:t>
            </a:r>
          </a:p>
          <a:p>
            <a:pPr marL="0" indent="0">
              <a:buNone/>
            </a:pPr>
            <a:r>
              <a:rPr lang="zh-CN" sz="2000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第三届会议（中国天津，2018年10月16日）</a:t>
            </a:r>
          </a:p>
          <a:p>
            <a:pPr marL="0" indent="0">
              <a:buNone/>
            </a:pPr>
            <a:r>
              <a:rPr lang="zh-CN" sz="2000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第四届会议（日本川崎，2019年11月11日）</a:t>
            </a:r>
          </a:p>
          <a:p>
            <a:pPr marL="806450" indent="-268288"/>
            <a:r>
              <a:rPr 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韩国药典委员会加入</a:t>
            </a:r>
          </a:p>
          <a:p>
            <a:pPr marL="806450" indent="-268288"/>
            <a:r>
              <a:rPr 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第四届会议上的主要议题</a:t>
            </a:r>
          </a:p>
          <a:p>
            <a:pPr marL="1222375" lvl="1">
              <a:buClr>
                <a:prstClr val="black"/>
              </a:buClr>
              <a:buFont typeface="Wingdings" pitchFamily="2" charset="2"/>
              <a:buChar char="Ø"/>
            </a:pPr>
            <a:r>
              <a:rPr 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天然药物质量控制 </a:t>
            </a:r>
          </a:p>
          <a:p>
            <a:pPr marL="1222375" lvl="1">
              <a:buClr>
                <a:prstClr val="black"/>
              </a:buClr>
              <a:buNone/>
            </a:pPr>
            <a:r>
              <a:rPr 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保证的挑战和做法</a:t>
            </a:r>
          </a:p>
          <a:p>
            <a:pPr marL="1222375" lvl="1">
              <a:buClr>
                <a:prstClr val="black"/>
              </a:buClr>
              <a:buFont typeface="Wingdings" pitchFamily="2" charset="2"/>
              <a:buChar char="Ø"/>
            </a:pPr>
            <a:r>
              <a:rPr 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东亚国家天然药物的质量、 </a:t>
            </a:r>
          </a:p>
          <a:p>
            <a:pPr marL="1262063" lvl="1" indent="-360363">
              <a:buClr>
                <a:prstClr val="black"/>
              </a:buClr>
              <a:buNone/>
            </a:pPr>
            <a:r>
              <a:rPr 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疗效和安全性保证的基本概念文件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4342" y="4614272"/>
            <a:ext cx="3897000" cy="114856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5629" y="3124661"/>
            <a:ext cx="2305713" cy="1105977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9487738" y="417659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第二届京都会议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885241" y="574995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第四届川崎会议</a:t>
            </a:r>
          </a:p>
        </p:txBody>
      </p:sp>
    </p:spTree>
    <p:extLst>
      <p:ext uri="{BB962C8B-B14F-4D97-AF65-F5344CB8AC3E}">
        <p14:creationId xmlns:p14="http://schemas.microsoft.com/office/powerpoint/2010/main" val="26830302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767408" y="2842796"/>
            <a:ext cx="10585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7200" i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2838729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SimSun"/>
        <a:cs typeface=""/>
      </a:majorFont>
      <a:minorFont>
        <a:latin typeface="Calibri" panose="020F0502020204030204"/>
        <a:ea typeface="SimSun"/>
        <a:cs typeface=""/>
      </a:minorFont>
    </a:fontScheme>
    <a:fmtScheme name="すりガラス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1609</Words>
  <Application>Microsoft Office PowerPoint</Application>
  <PresentationFormat>宽屏</PresentationFormat>
  <Paragraphs>375</Paragraphs>
  <Slides>26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メイリオ</vt:lpstr>
      <vt:lpstr>ＭＳ Ｐゴシック</vt:lpstr>
      <vt:lpstr>ＭＳ Ｐ明朝</vt:lpstr>
      <vt:lpstr>MS UI Gothic</vt:lpstr>
      <vt:lpstr>SimSun</vt:lpstr>
      <vt:lpstr>微软雅黑</vt:lpstr>
      <vt:lpstr>Arial</vt:lpstr>
      <vt:lpstr>Calibri</vt:lpstr>
      <vt:lpstr>Cambria</vt:lpstr>
      <vt:lpstr>Times New Roman</vt:lpstr>
      <vt:lpstr>Wingdings</vt:lpstr>
      <vt:lpstr>Office テーマ</vt:lpstr>
      <vt:lpstr>《日本药典》的最新进展与活动</vt:lpstr>
      <vt:lpstr>PowerPoint 演示文稿</vt:lpstr>
      <vt:lpstr>PowerPoint 演示文稿</vt:lpstr>
      <vt:lpstr>JP的法律地位</vt:lpstr>
      <vt:lpstr>PMD法案中的JP（2） </vt:lpstr>
      <vt:lpstr>PMD法案中的JP（3） </vt:lpstr>
      <vt:lpstr>JP的制定</vt:lpstr>
      <vt:lpstr>JP构成</vt:lpstr>
      <vt:lpstr>JP修订史</vt:lpstr>
      <vt:lpstr>PowerPoint 演示文稿</vt:lpstr>
      <vt:lpstr>JP18之路</vt:lpstr>
      <vt:lpstr>JP17版增补II（JP17-2）的主要主题</vt:lpstr>
      <vt:lpstr>JP第18版起草基本原则  </vt:lpstr>
      <vt:lpstr>JP18中的主要主题</vt:lpstr>
      <vt:lpstr>ICH-Q3D的实施情况</vt:lpstr>
      <vt:lpstr>PowerPoint 演示文稿</vt:lpstr>
      <vt:lpstr>JP18的新增通则和新增基本信息</vt:lpstr>
      <vt:lpstr>PowerPoint 演示文稿</vt:lpstr>
      <vt:lpstr>PowerPoint 演示文稿</vt:lpstr>
      <vt:lpstr>删除JP各论中的危险试剂</vt:lpstr>
      <vt:lpstr>PowerPoint 演示文稿</vt:lpstr>
      <vt:lpstr>供应链全球化-海外生产-</vt:lpstr>
      <vt:lpstr>供应链全球化–DMF登记</vt:lpstr>
      <vt:lpstr>中日药典研讨会</vt:lpstr>
      <vt:lpstr>东亚药典委员会天然药物三方交流会（TEAPN）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Recent progress and activities of  Japanese Pharmacopoeia</dc:title>
  <dc:creator>Judy Yu</dc:creator>
  <cp:lastModifiedBy>Judy Yu</cp:lastModifiedBy>
  <cp:revision>21</cp:revision>
  <dcterms:created xsi:type="dcterms:W3CDTF">2018-09-28T11:59:08Z</dcterms:created>
  <dcterms:modified xsi:type="dcterms:W3CDTF">2020-12-08T09:13:15Z</dcterms:modified>
</cp:coreProperties>
</file>