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8" r:id="rId3"/>
    <p:sldMasterId id="2147483667" r:id="rId4"/>
  </p:sldMasterIdLst>
  <p:notesMasterIdLst>
    <p:notesMasterId r:id="rId6"/>
  </p:notesMasterIdLst>
  <p:sldIdLst>
    <p:sldId id="7573" r:id="rId5"/>
    <p:sldId id="7644" r:id="rId7"/>
    <p:sldId id="7671" r:id="rId8"/>
    <p:sldId id="7676" r:id="rId9"/>
    <p:sldId id="7674" r:id="rId10"/>
    <p:sldId id="7681" r:id="rId11"/>
    <p:sldId id="7680" r:id="rId12"/>
    <p:sldId id="7679" r:id="rId13"/>
    <p:sldId id="7678" r:id="rId14"/>
    <p:sldId id="7677" r:id="rId15"/>
    <p:sldId id="7675" r:id="rId16"/>
    <p:sldId id="7690" r:id="rId17"/>
    <p:sldId id="7683" r:id="rId18"/>
    <p:sldId id="7682" r:id="rId19"/>
    <p:sldId id="7602" r:id="rId20"/>
  </p:sldIdLst>
  <p:sldSz cx="12188825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1D5"/>
    <a:srgbClr val="5999D1"/>
    <a:srgbClr val="CC6600"/>
    <a:srgbClr val="339933"/>
    <a:srgbClr val="00CC00"/>
    <a:srgbClr val="CAA984"/>
    <a:srgbClr val="BAD7D7"/>
    <a:srgbClr val="E4EEEF"/>
    <a:srgbClr val="93C3C2"/>
    <a:srgbClr val="DBB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5" autoAdjust="0"/>
    <p:restoredTop sz="94682"/>
  </p:normalViewPr>
  <p:slideViewPr>
    <p:cSldViewPr snapToGrid="0">
      <p:cViewPr>
        <p:scale>
          <a:sx n="85" d="100"/>
          <a:sy n="85" d="100"/>
        </p:scale>
        <p:origin x="-590" y="-58"/>
      </p:cViewPr>
      <p:guideLst>
        <p:guide orient="horz" pos="2193"/>
        <p:guide pos="38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8C3C3-31A8-453D-A20D-411C6C3728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98766-6A9C-4F2F-8D78-A8B7F422C2B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7086-15D0-443D-AF17-A3F21825C045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tags" Target="../tags/tag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tags" Target="../tags/tag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平行四边形 4"/>
          <p:cNvSpPr/>
          <p:nvPr userDrawn="1"/>
        </p:nvSpPr>
        <p:spPr>
          <a:xfrm>
            <a:off x="146304" y="231648"/>
            <a:ext cx="526049" cy="584140"/>
          </a:xfrm>
          <a:prstGeom prst="parallelogram">
            <a:avLst/>
          </a:prstGeom>
          <a:noFill/>
          <a:ln w="3175">
            <a:solidFill>
              <a:srgbClr val="5999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平行四边形 1"/>
          <p:cNvSpPr/>
          <p:nvPr userDrawn="1"/>
        </p:nvSpPr>
        <p:spPr>
          <a:xfrm>
            <a:off x="219456" y="292608"/>
            <a:ext cx="551509" cy="523180"/>
          </a:xfrm>
          <a:prstGeom prst="parallelogram">
            <a:avLst/>
          </a:prstGeom>
          <a:solidFill>
            <a:srgbClr val="599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过度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122516" y="137614"/>
            <a:ext cx="3415430" cy="757002"/>
          </a:xfrm>
          <a:prstGeom prst="rect">
            <a:avLst/>
          </a:prstGeom>
          <a:noFill/>
        </p:spPr>
        <p:txBody>
          <a:bodyPr vert="horz"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srgbClr val="212227"/>
                </a:solidFill>
                <a:latin typeface="汉仪南宫体简" panose="02010509060101010101" pitchFamily="2" charset="-122"/>
                <a:ea typeface="汉仪南宫体简" panose="02010509060101010101" pitchFamily="2" charset="-122"/>
              </a:rPr>
              <a:t>请输入您的标题</a:t>
            </a:r>
            <a:endParaRPr lang="zh-CN" altLang="en-US" sz="3600" dirty="0">
              <a:solidFill>
                <a:srgbClr val="212227"/>
              </a:solidFill>
              <a:latin typeface="汉仪南宫体简" panose="02010509060101010101" pitchFamily="2" charset="-122"/>
              <a:ea typeface="汉仪南宫体简" panose="0201050906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122516" y="137614"/>
            <a:ext cx="3415430" cy="757002"/>
          </a:xfrm>
          <a:prstGeom prst="rect">
            <a:avLst/>
          </a:prstGeom>
          <a:noFill/>
        </p:spPr>
        <p:txBody>
          <a:bodyPr vert="horz"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srgbClr val="212227"/>
                </a:solidFill>
                <a:latin typeface="汉仪南宫体简" panose="02010509060101010101" pitchFamily="2" charset="-122"/>
                <a:ea typeface="汉仪南宫体简" panose="02010509060101010101" pitchFamily="2" charset="-122"/>
              </a:rPr>
              <a:t>请输入您的标题</a:t>
            </a:r>
            <a:endParaRPr lang="zh-CN" altLang="en-US" sz="3600" dirty="0">
              <a:solidFill>
                <a:srgbClr val="212227"/>
              </a:solidFill>
              <a:latin typeface="汉仪南宫体简" panose="02010509060101010101" pitchFamily="2" charset="-122"/>
              <a:ea typeface="汉仪南宫体简" panose="0201050906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122516" y="137614"/>
            <a:ext cx="3415430" cy="757002"/>
          </a:xfrm>
          <a:prstGeom prst="rect">
            <a:avLst/>
          </a:prstGeom>
          <a:noFill/>
        </p:spPr>
        <p:txBody>
          <a:bodyPr vert="horz"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srgbClr val="212227"/>
                </a:solidFill>
                <a:latin typeface="汉仪南宫体简" panose="02010509060101010101" pitchFamily="2" charset="-122"/>
                <a:ea typeface="汉仪南宫体简" panose="02010509060101010101" pitchFamily="2" charset="-122"/>
              </a:rPr>
              <a:t>请输入您的标题</a:t>
            </a:r>
            <a:endParaRPr lang="zh-CN" altLang="en-US" sz="3600" dirty="0">
              <a:solidFill>
                <a:srgbClr val="212227"/>
              </a:solidFill>
              <a:latin typeface="汉仪南宫体简" panose="02010509060101010101" pitchFamily="2" charset="-122"/>
              <a:ea typeface="汉仪南宫体简" panose="0201050906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122516" y="137614"/>
            <a:ext cx="3415430" cy="757002"/>
          </a:xfrm>
          <a:prstGeom prst="rect">
            <a:avLst/>
          </a:prstGeom>
          <a:noFill/>
        </p:spPr>
        <p:txBody>
          <a:bodyPr vert="horz"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srgbClr val="212227"/>
                </a:solidFill>
                <a:latin typeface="汉仪南宫体简" panose="02010509060101010101" pitchFamily="2" charset="-122"/>
                <a:ea typeface="汉仪南宫体简" panose="02010509060101010101" pitchFamily="2" charset="-122"/>
              </a:rPr>
              <a:t>请输入您的标题</a:t>
            </a:r>
            <a:endParaRPr lang="zh-CN" altLang="en-US" sz="3600" dirty="0">
              <a:solidFill>
                <a:srgbClr val="212227"/>
              </a:solidFill>
              <a:latin typeface="汉仪南宫体简" panose="02010509060101010101" pitchFamily="2" charset="-122"/>
              <a:ea typeface="汉仪南宫体简" panose="0201050906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 flipH="1" flipV="1">
            <a:off x="2665413" y="-2665413"/>
            <a:ext cx="6858000" cy="12188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0965" indent="0" algn="ctr">
              <a:buNone/>
              <a:defRPr sz="1600"/>
            </a:lvl4pPr>
            <a:lvl5pPr marL="1828165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130" indent="0" algn="ctr">
              <a:buNone/>
              <a:defRPr sz="1600"/>
            </a:lvl8pPr>
            <a:lvl9pPr marL="365633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1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3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130" indent="0">
              <a:buNone/>
              <a:defRPr sz="1600" b="1"/>
            </a:lvl8pPr>
            <a:lvl9pPr marL="365633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130" indent="0">
              <a:buNone/>
              <a:defRPr sz="1600" b="1"/>
            </a:lvl8pPr>
            <a:lvl9pPr marL="365633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0965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130" indent="0">
              <a:buNone/>
              <a:defRPr sz="2000"/>
            </a:lvl8pPr>
            <a:lvl9pPr marL="365633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过度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文本框 48"/>
          <p:cNvSpPr txBox="1"/>
          <p:nvPr userDrawn="1">
            <p:custDataLst>
              <p:tags r:id="rId2"/>
            </p:custDataLst>
          </p:nvPr>
        </p:nvSpPr>
        <p:spPr>
          <a:xfrm>
            <a:off x="4840886" y="320342"/>
            <a:ext cx="52954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3600" dirty="0">
                <a:solidFill>
                  <a:srgbClr val="040404"/>
                </a:solidFill>
                <a:latin typeface="腾祥铁山楷书简繁合集" panose="01010104010101010101" pitchFamily="2" charset="-122"/>
                <a:ea typeface="腾祥铁山楷书简繁合集" panose="01010104010101010101" pitchFamily="2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rgbClr val="040404"/>
              </a:solidFill>
              <a:latin typeface="腾祥铁山楷书简繁合集" panose="01010104010101010101" pitchFamily="2" charset="-122"/>
              <a:ea typeface="腾祥铁山楷书简繁合集" panose="01010104010101010101" pitchFamily="2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6" presetClass="emph" presetSubtype="0" fill="hold" grpId="1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文本框 48"/>
          <p:cNvSpPr txBox="1"/>
          <p:nvPr userDrawn="1">
            <p:custDataLst>
              <p:tags r:id="rId2"/>
            </p:custDataLst>
          </p:nvPr>
        </p:nvSpPr>
        <p:spPr>
          <a:xfrm>
            <a:off x="4840886" y="320342"/>
            <a:ext cx="52954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3600" dirty="0">
                <a:solidFill>
                  <a:srgbClr val="040404"/>
                </a:solidFill>
                <a:latin typeface="腾祥铁山楷书简繁合集" panose="01010104010101010101" pitchFamily="2" charset="-122"/>
                <a:ea typeface="腾祥铁山楷书简繁合集" panose="01010104010101010101" pitchFamily="2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rgbClr val="040404"/>
              </a:solidFill>
              <a:latin typeface="腾祥铁山楷书简繁合集" panose="01010104010101010101" pitchFamily="2" charset="-122"/>
              <a:ea typeface="腾祥铁山楷书简繁合集" panose="01010104010101010101" pitchFamily="2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6" presetClass="emph" presetSubtype="0" fill="hold" grpId="1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文本框 48"/>
          <p:cNvSpPr txBox="1"/>
          <p:nvPr userDrawn="1">
            <p:custDataLst>
              <p:tags r:id="rId2"/>
            </p:custDataLst>
          </p:nvPr>
        </p:nvSpPr>
        <p:spPr>
          <a:xfrm>
            <a:off x="4840886" y="320342"/>
            <a:ext cx="52954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3600" dirty="0">
                <a:solidFill>
                  <a:srgbClr val="040404"/>
                </a:solidFill>
                <a:latin typeface="腾祥铁山楷书简繁合集" panose="01010104010101010101" pitchFamily="2" charset="-122"/>
                <a:ea typeface="腾祥铁山楷书简繁合集" panose="01010104010101010101" pitchFamily="2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rgbClr val="040404"/>
              </a:solidFill>
              <a:latin typeface="腾祥铁山楷书简繁合集" panose="01010104010101010101" pitchFamily="2" charset="-122"/>
              <a:ea typeface="腾祥铁山楷书简繁合集" panose="01010104010101010101" pitchFamily="2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6" presetClass="emph" presetSubtype="0" fill="hold" grpId="1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文本框 48"/>
          <p:cNvSpPr txBox="1"/>
          <p:nvPr userDrawn="1">
            <p:custDataLst>
              <p:tags r:id="rId2"/>
            </p:custDataLst>
          </p:nvPr>
        </p:nvSpPr>
        <p:spPr>
          <a:xfrm>
            <a:off x="4840886" y="320342"/>
            <a:ext cx="52954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zh-CN" altLang="en-US" sz="3600" dirty="0">
                <a:solidFill>
                  <a:srgbClr val="040404"/>
                </a:solidFill>
                <a:latin typeface="腾祥铁山楷书简繁合集" panose="01010104010101010101" pitchFamily="2" charset="-122"/>
                <a:ea typeface="腾祥铁山楷书简繁合集" panose="01010104010101010101" pitchFamily="2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3600" dirty="0">
              <a:solidFill>
                <a:srgbClr val="040404"/>
              </a:solidFill>
              <a:latin typeface="腾祥铁山楷书简繁合集" panose="01010104010101010101" pitchFamily="2" charset="-122"/>
              <a:ea typeface="腾祥铁山楷书简繁合集" panose="01010104010101010101" pitchFamily="2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6" presetClass="emph" presetSubtype="0" fill="hold" grpId="1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04BD-32ED-4569-95E0-79139CDFB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FEBCE-7B8C-4726-BE9D-7E547D7921B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8.xml"/><Relationship Id="rId3" Type="http://schemas.openxmlformats.org/officeDocument/2006/relationships/themeOverride" Target="../theme/themeOverride1.xml"/><Relationship Id="rId2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8.xml"/><Relationship Id="rId2" Type="http://schemas.openxmlformats.org/officeDocument/2006/relationships/themeOverride" Target="../theme/themeOverride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直角三角形 70"/>
          <p:cNvSpPr/>
          <p:nvPr/>
        </p:nvSpPr>
        <p:spPr>
          <a:xfrm rot="16200000">
            <a:off x="7641899" y="2311073"/>
            <a:ext cx="4546926" cy="4546926"/>
          </a:xfrm>
          <a:prstGeom prst="rtTriangle">
            <a:avLst/>
          </a:prstGeom>
          <a:solidFill>
            <a:srgbClr val="7CC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0" name="直角三角形 69"/>
          <p:cNvSpPr/>
          <p:nvPr/>
        </p:nvSpPr>
        <p:spPr>
          <a:xfrm rot="16200000">
            <a:off x="8202041" y="2871216"/>
            <a:ext cx="3986784" cy="3986784"/>
          </a:xfrm>
          <a:prstGeom prst="rtTriangle">
            <a:avLst/>
          </a:prstGeom>
          <a:solidFill>
            <a:srgbClr val="A8D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3" name="平行四边形 72"/>
          <p:cNvSpPr/>
          <p:nvPr/>
        </p:nvSpPr>
        <p:spPr>
          <a:xfrm>
            <a:off x="-2440510" y="1167124"/>
            <a:ext cx="3958556" cy="3659871"/>
          </a:xfrm>
          <a:prstGeom prst="parallelogram">
            <a:avLst>
              <a:gd name="adj" fmla="val 10014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4" name="平行四边形 73"/>
          <p:cNvSpPr/>
          <p:nvPr/>
        </p:nvSpPr>
        <p:spPr>
          <a:xfrm>
            <a:off x="10769689" y="2156848"/>
            <a:ext cx="3958556" cy="3659871"/>
          </a:xfrm>
          <a:prstGeom prst="parallelogram">
            <a:avLst>
              <a:gd name="adj" fmla="val 10014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平行四边形 74"/>
          <p:cNvSpPr/>
          <p:nvPr/>
        </p:nvSpPr>
        <p:spPr>
          <a:xfrm>
            <a:off x="6626236" y="4658924"/>
            <a:ext cx="3779723" cy="2209495"/>
          </a:xfrm>
          <a:prstGeom prst="parallelogram">
            <a:avLst>
              <a:gd name="adj" fmla="val 100148"/>
            </a:avLst>
          </a:prstGeom>
          <a:solidFill>
            <a:srgbClr val="599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/>
        </p:nvSpPr>
        <p:spPr bwMode="auto">
          <a:xfrm>
            <a:off x="6513989" y="1728470"/>
            <a:ext cx="35988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7500" dirty="0" smtClean="0"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zh-CN" sz="7500" dirty="0" smtClean="0">
                <a:latin typeface="隶书" pitchFamily="49" charset="-122"/>
                <a:ea typeface="隶书" pitchFamily="49" charset="-122"/>
              </a:rPr>
              <a:t>声声慢</a:t>
            </a:r>
            <a:endParaRPr lang="zh-CN" altLang="zh-CN" sz="7500" dirty="0" smtClean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/>
        </p:nvSpPr>
        <p:spPr bwMode="auto">
          <a:xfrm>
            <a:off x="6932295" y="3198178"/>
            <a:ext cx="2552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7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11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4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6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8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30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102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zh-CN" altLang="zh-CN" sz="3200" dirty="0" smtClean="0">
                <a:solidFill>
                  <a:schemeClr val="tx2"/>
                </a:solidFill>
                <a:latin typeface="仿宋" panose="02010609060101010101" charset="-122"/>
                <a:ea typeface="仿宋" panose="02010609060101010101" charset="-122"/>
                <a:cs typeface="+mj-cs"/>
              </a:rPr>
              <a:t>李清照（宋</a:t>
            </a:r>
            <a:r>
              <a:rPr lang="zh-CN" altLang="zh-CN" sz="3200" dirty="0" smtClean="0">
                <a:solidFill>
                  <a:schemeClr val="tx2"/>
                </a:solidFill>
                <a:latin typeface="仿宋" panose="02010609060101010101" charset="-122"/>
                <a:ea typeface="仿宋" panose="02010609060101010101" charset="-122"/>
                <a:cs typeface="+mj-cs"/>
              </a:rPr>
              <a:t>）</a:t>
            </a:r>
            <a:endParaRPr lang="zh-CN" altLang="zh-CN" sz="3200" dirty="0" smtClean="0">
              <a:solidFill>
                <a:schemeClr val="tx2"/>
              </a:solidFill>
              <a:latin typeface="仿宋" panose="02010609060101010101" charset="-122"/>
              <a:ea typeface="仿宋" panose="02010609060101010101" charset="-122"/>
              <a:cs typeface="+mj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6195"/>
            <a:ext cx="5028565" cy="682180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389206" y="936596"/>
            <a:ext cx="11412000" cy="1198880"/>
          </a:xfrm>
          <a:prstGeom prst="rect">
            <a:avLst/>
          </a:prstGeom>
        </p:spPr>
        <p:txBody>
          <a:bodyPr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6.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梧桐更兼细雨，到黄昏、点点滴滴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渲染了怎样的气氛？这对词人抒发感情起到了什么作用？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32510" y="2451100"/>
            <a:ext cx="10605135" cy="332295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     </a:t>
            </a:r>
            <a:r>
              <a:rPr lang="en-US" altLang="zh-CN" sz="28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(1)</a:t>
            </a:r>
            <a:r>
              <a:rPr lang="zh-CN" altLang="zh-CN" sz="2800" b="1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梧桐</a:t>
            </a:r>
            <a:r>
              <a:rPr lang="zh-CN" altLang="zh-CN" sz="28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是哀愁的象征；秋雨绵绵，落在叶上，打在心上，雨也是哀伤、愁思的象征。这几句渲染了满目凄凉、满耳苦雨声的凄苦的气氛。</a:t>
            </a:r>
            <a:endParaRPr lang="zh-CN" altLang="zh-CN" sz="2800" kern="1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(2)</a:t>
            </a:r>
            <a:r>
              <a:rPr lang="zh-CN" altLang="zh-CN" sz="28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作用：这样的气氛恰好和词人孤苦凄凉的心情融为一体，对词人抒发感情起到了很好的媒介作用。</a:t>
            </a:r>
            <a:endParaRPr lang="zh-CN" altLang="zh-CN" sz="2800" kern="1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389206" y="549474"/>
            <a:ext cx="11412000" cy="2306955"/>
          </a:xfrm>
          <a:prstGeom prst="rect">
            <a:avLst/>
          </a:prstGeom>
        </p:spPr>
        <p:txBody>
          <a:bodyPr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      7.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古人写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愁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多化抽象为形象，如李白有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抽刀断水水更流，举杯销愁愁更愁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，李煜有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问君能有几多愁，恰似一江春水向东流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，李清照也有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只恐双溪舴艋舟，载不动，许多愁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，而《声声慢》的结尾为什么不将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愁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形象化地表现出来？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5965" y="3036570"/>
            <a:ext cx="10718800" cy="230695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   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独辟蹊径，不言愁如何多，却化多为少，只说自己思绪纷繁复杂，仅用一个</a:t>
            </a: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愁</a:t>
            </a: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字如何概括得尽，又不说明于一个</a:t>
            </a: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愁</a:t>
            </a: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字之外更有什么心情，即戛然而止，仿佛不了了之。表面上有</a:t>
            </a: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欲说还休</a:t>
            </a: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之势，实际上已倾泻无遗，淋漓尽致了，巧妙又不落俗套。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1802" y="185083"/>
            <a:ext cx="10512862" cy="1325218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体会意象</a:t>
            </a:r>
            <a:endParaRPr lang="zh-CN" altLang="en-US" sz="3200" dirty="0" smtClean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5003" y="851571"/>
            <a:ext cx="10906459" cy="600553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2400" smtClean="0">
                <a:solidFill>
                  <a:srgbClr val="FF0000"/>
                </a:solidFill>
              </a:rPr>
              <a:t>淡酒</a:t>
            </a:r>
            <a:r>
              <a:rPr lang="zh-CN" altLang="en-US" sz="2400" smtClean="0"/>
              <a:t>：词人早起饮酒，欲以酒暖身，借酒消愁，可三杯两盏，喝不暖身心。“淡”字反映了词人晚年的乏味生活。酒淡而愁浓，淡酒也是词人孤冷忧愁的化身。</a:t>
            </a:r>
            <a:endParaRPr lang="en-US" altLang="zh-CN" sz="2400" smtClean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400" smtClean="0">
                <a:solidFill>
                  <a:srgbClr val="FF0000"/>
                </a:solidFill>
              </a:rPr>
              <a:t>急</a:t>
            </a:r>
            <a:r>
              <a:rPr lang="zh-CN" altLang="en-US" sz="2400">
                <a:solidFill>
                  <a:srgbClr val="FF0000"/>
                </a:solidFill>
              </a:rPr>
              <a:t>风</a:t>
            </a:r>
            <a:r>
              <a:rPr lang="zh-CN" altLang="en-US" sz="2400" smtClean="0"/>
              <a:t>：气候寒暖不定，天气变化无常，秋天晓风逼人。心境凄凉，再叠加了身体的寒冷，冷意更甚。</a:t>
            </a:r>
            <a:endParaRPr lang="zh-CN" altLang="en-US" sz="240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400" smtClean="0">
                <a:solidFill>
                  <a:srgbClr val="FF0000"/>
                </a:solidFill>
              </a:rPr>
              <a:t>秋雁</a:t>
            </a:r>
            <a:r>
              <a:rPr lang="zh-CN" altLang="en-US" sz="2400" smtClean="0"/>
              <a:t>：凄厉的雁声入耳。“云中谁寄锦书来？雁字回时，月满西楼。”丈夫不在人世，鸿雁飞过，令词人生出离群丧偶之感。</a:t>
            </a:r>
            <a:endParaRPr lang="en-US" altLang="zh-CN" sz="2400" smtClean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400" smtClean="0">
                <a:solidFill>
                  <a:srgbClr val="FF0000"/>
                </a:solidFill>
              </a:rPr>
              <a:t>残菊</a:t>
            </a:r>
            <a:r>
              <a:rPr lang="zh-CN" altLang="en-US" sz="2400" smtClean="0"/>
              <a:t>：</a:t>
            </a:r>
            <a:r>
              <a:rPr lang="zh-CN" altLang="en-US" sz="2400"/>
              <a:t>地上黄花堆</a:t>
            </a:r>
            <a:r>
              <a:rPr lang="zh-CN" altLang="en-US" sz="2400" smtClean="0"/>
              <a:t>积，枝头黄花憔悴，无人摘取。正如衰老孤苦的词人，落魄无依，浸透了词人的孤独伤悲。</a:t>
            </a:r>
            <a:endParaRPr lang="en-US" altLang="zh-CN" sz="2400" smtClean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400" smtClean="0">
                <a:solidFill>
                  <a:srgbClr val="FF0000"/>
                </a:solidFill>
              </a:rPr>
              <a:t>梧桐细雨</a:t>
            </a:r>
            <a:r>
              <a:rPr lang="zh-CN" altLang="en-US" sz="2400" smtClean="0"/>
              <a:t>：黄昏时分，细雨蒙蒙，敏感的词人听着窗外梧桐叶上落下的点滴雨声，苦守孤凄的岁月。</a:t>
            </a:r>
            <a:endParaRPr lang="en-US" altLang="zh-CN" sz="2400" smtClean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400">
                <a:solidFill>
                  <a:srgbClr val="FF0000"/>
                </a:solidFill>
              </a:rPr>
              <a:t>黄</a:t>
            </a:r>
            <a:r>
              <a:rPr lang="zh-CN" altLang="en-US" sz="2400" smtClean="0">
                <a:solidFill>
                  <a:srgbClr val="FF0000"/>
                </a:solidFill>
              </a:rPr>
              <a:t>昏</a:t>
            </a:r>
            <a:r>
              <a:rPr lang="zh-CN" altLang="en-US" sz="2400" smtClean="0"/>
              <a:t>：一个快活、有活力的人，是嫌白天太短，而词人守窗盼“黑”，可见孤苦难耐，度日如年。</a:t>
            </a:r>
            <a:endParaRPr lang="en-US" altLang="zh-CN" sz="2400" smtClean="0"/>
          </a:p>
          <a:p>
            <a:pPr marL="0" indent="0">
              <a:lnSpc>
                <a:spcPct val="150000"/>
              </a:lnSpc>
              <a:buNone/>
            </a:pPr>
            <a:endParaRPr lang="en-US" altLang="zh-CN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47445" y="595948"/>
            <a:ext cx="7069455" cy="7556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3600" b="1" dirty="0" smtClean="0">
                <a:solidFill>
                  <a:srgbClr val="C00000"/>
                </a:solidFill>
              </a:rPr>
              <a:t>任务活动二　比较异同，拓展阅读</a:t>
            </a:r>
            <a:endParaRPr lang="zh-CN" alt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8571" y="1655897"/>
            <a:ext cx="11412000" cy="3046095"/>
          </a:xfrm>
          <a:prstGeom prst="rect">
            <a:avLst/>
          </a:prstGeom>
        </p:spPr>
        <p:txBody>
          <a:bodyPr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1.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对比阅读李清照的《声声慢》和李煜的《虞美人》，思考后面的问题。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3200" kern="100" dirty="0">
                <a:solidFill>
                  <a:srgbClr val="C00000"/>
                </a:solidFill>
                <a:latin typeface="宋体" panose="02010600030101010101" pitchFamily="2" charset="-122"/>
                <a:ea typeface="隶书" pitchFamily="49" charset="-122"/>
                <a:cs typeface="Times New Roman" panose="02020603050405020304" pitchFamily="18" charset="0"/>
              </a:rPr>
              <a:t>虞美人</a:t>
            </a:r>
            <a:endParaRPr lang="zh-CN" altLang="zh-CN" sz="32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李　煜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6096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春花秋月何时了？往事知多少。小楼昨夜又东风，故国不堪回首月明中。　　雕栏玉砌应犹在，只是朱颜改。问君能有几多愁？恰似一江春水向东流。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7936" y="5007928"/>
            <a:ext cx="11412000" cy="1198880"/>
          </a:xfrm>
          <a:prstGeom prst="rect">
            <a:avLst/>
          </a:prstGeom>
        </p:spPr>
        <p:txBody>
          <a:bodyPr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这两首词分别选取了哪些意象，它们的意象各有什么特点？虽然都表达愁苦的心情，有什么不同？</a:t>
            </a:r>
            <a:endParaRPr lang="zh-CN" altLang="zh-CN" sz="2400" kern="1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440006" y="2121208"/>
            <a:ext cx="11034592" cy="3657600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①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《声声慢》意象：淡酒、急风、过雁、黄花、梧桐、细雨。特点：凄苦落寞。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②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《虞美人》意象：春花秋月、小楼、东风、明月、雕栏玉砌、一江春水。特点：愉快华美。</a:t>
            </a:r>
            <a:endParaRPr lang="zh-CN" altLang="zh-CN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宋体" panose="02010600030101010101" pitchFamily="2" charset="-122"/>
                <a:cs typeface="Courier New" panose="02070309020205020404" pitchFamily="49" charset="0"/>
              </a:rPr>
              <a:t>  </a:t>
            </a:r>
            <a:r>
              <a:rPr lang="zh-CN" altLang="zh-CN" sz="2400" kern="100" dirty="0">
                <a:solidFill>
                  <a:srgbClr val="1D41D5"/>
                </a:solidFill>
                <a:latin typeface="宋体" panose="02010600030101010101" pitchFamily="2" charset="-122"/>
                <a:cs typeface="Courier New" panose="02070309020205020404" pitchFamily="49" charset="0"/>
              </a:rPr>
              <a:t>《声声慢》用</a:t>
            </a:r>
            <a:r>
              <a:rPr lang="zh-CN" altLang="zh-CN" sz="2400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 pitchFamily="49" charset="0"/>
              </a:rPr>
              <a:t>悲景写悲情</a:t>
            </a:r>
            <a:r>
              <a:rPr lang="zh-CN" altLang="zh-CN" sz="2400" kern="100" dirty="0">
                <a:solidFill>
                  <a:srgbClr val="1D41D5"/>
                </a:solidFill>
                <a:latin typeface="宋体" panose="02010600030101010101" pitchFamily="2" charset="-122"/>
                <a:cs typeface="Courier New" panose="02070309020205020404" pitchFamily="49" charset="0"/>
              </a:rPr>
              <a:t>，景越悲，情越悲，相同意象的叠加使悲伤的感情表达得淋漓尽致。《虞美人》用</a:t>
            </a:r>
            <a:r>
              <a:rPr lang="zh-CN" altLang="zh-CN" sz="2400" kern="100" dirty="0">
                <a:solidFill>
                  <a:srgbClr val="FF0000"/>
                </a:solidFill>
                <a:latin typeface="宋体" panose="02010600030101010101" pitchFamily="2" charset="-122"/>
                <a:cs typeface="Courier New" panose="02070309020205020404" pitchFamily="49" charset="0"/>
              </a:rPr>
              <a:t>乐景衬哀情</a:t>
            </a:r>
            <a:r>
              <a:rPr lang="zh-CN" altLang="zh-CN" sz="2400" kern="100" dirty="0">
                <a:solidFill>
                  <a:srgbClr val="1D41D5"/>
                </a:solidFill>
                <a:latin typeface="宋体" panose="02010600030101010101" pitchFamily="2" charset="-122"/>
                <a:cs typeface="Courier New" panose="02070309020205020404" pitchFamily="49" charset="0"/>
              </a:rPr>
              <a:t>，反差越大，对比越悬殊，悲伤的感情表达得越充分。可见，不同的意象、不同的表现手法，可以达到异曲同工之妙。</a:t>
            </a:r>
            <a:endParaRPr lang="zh-CN" altLang="zh-CN" sz="2400" kern="100" dirty="0">
              <a:solidFill>
                <a:srgbClr val="1D41D5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40006" y="780733"/>
            <a:ext cx="11412000" cy="1198880"/>
          </a:xfrm>
          <a:prstGeom prst="rect">
            <a:avLst/>
          </a:prstGeom>
        </p:spPr>
        <p:txBody>
          <a:bodyPr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这两首词分别选取了哪些意象，它们的意象各有什么特点？虽然都表达愁苦的心情，有什么不同？</a:t>
            </a:r>
            <a:endParaRPr lang="zh-CN" altLang="zh-CN" sz="2400" kern="1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直角三角形 71"/>
          <p:cNvSpPr/>
          <p:nvPr/>
        </p:nvSpPr>
        <p:spPr>
          <a:xfrm rot="5400000">
            <a:off x="0" y="-1"/>
            <a:ext cx="4546926" cy="4546926"/>
          </a:xfrm>
          <a:prstGeom prst="rtTriangle">
            <a:avLst/>
          </a:prstGeom>
          <a:solidFill>
            <a:srgbClr val="7CC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1" name="直角三角形 70"/>
          <p:cNvSpPr/>
          <p:nvPr/>
        </p:nvSpPr>
        <p:spPr>
          <a:xfrm rot="16200000">
            <a:off x="7641899" y="2311073"/>
            <a:ext cx="4546926" cy="4546926"/>
          </a:xfrm>
          <a:prstGeom prst="rtTriangle">
            <a:avLst/>
          </a:prstGeom>
          <a:solidFill>
            <a:srgbClr val="7CC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93851" y="2472506"/>
            <a:ext cx="65243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130">
              <a:defRPr/>
            </a:pPr>
            <a:r>
              <a:rPr lang="en-US" altLang="zh-CN" sz="9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THANKS</a:t>
            </a:r>
            <a:endParaRPr lang="zh-CN" altLang="en-US" sz="96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直角三角形 1"/>
          <p:cNvSpPr/>
          <p:nvPr/>
        </p:nvSpPr>
        <p:spPr>
          <a:xfrm rot="5400000">
            <a:off x="0" y="0"/>
            <a:ext cx="3986784" cy="3986784"/>
          </a:xfrm>
          <a:prstGeom prst="rtTriangle">
            <a:avLst/>
          </a:prstGeom>
          <a:solidFill>
            <a:srgbClr val="A8D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0" name="直角三角形 69"/>
          <p:cNvSpPr/>
          <p:nvPr/>
        </p:nvSpPr>
        <p:spPr>
          <a:xfrm rot="16200000">
            <a:off x="8202041" y="2871216"/>
            <a:ext cx="3986784" cy="3986784"/>
          </a:xfrm>
          <a:prstGeom prst="rtTriangle">
            <a:avLst/>
          </a:prstGeom>
          <a:solidFill>
            <a:srgbClr val="A8D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1779829" y="0"/>
            <a:ext cx="3779723" cy="2209495"/>
          </a:xfrm>
          <a:prstGeom prst="parallelogram">
            <a:avLst>
              <a:gd name="adj" fmla="val 100148"/>
            </a:avLst>
          </a:prstGeom>
          <a:solidFill>
            <a:srgbClr val="599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3" name="平行四边形 72"/>
          <p:cNvSpPr/>
          <p:nvPr/>
        </p:nvSpPr>
        <p:spPr>
          <a:xfrm>
            <a:off x="-2440510" y="1167124"/>
            <a:ext cx="3958556" cy="3659871"/>
          </a:xfrm>
          <a:prstGeom prst="parallelogram">
            <a:avLst>
              <a:gd name="adj" fmla="val 10014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4" name="平行四边形 73"/>
          <p:cNvSpPr/>
          <p:nvPr/>
        </p:nvSpPr>
        <p:spPr>
          <a:xfrm>
            <a:off x="10769689" y="2156848"/>
            <a:ext cx="3958556" cy="3659871"/>
          </a:xfrm>
          <a:prstGeom prst="parallelogram">
            <a:avLst>
              <a:gd name="adj" fmla="val 10014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平行四边形 74"/>
          <p:cNvSpPr/>
          <p:nvPr/>
        </p:nvSpPr>
        <p:spPr>
          <a:xfrm>
            <a:off x="6626236" y="4658924"/>
            <a:ext cx="3779723" cy="2209495"/>
          </a:xfrm>
          <a:prstGeom prst="parallelogram">
            <a:avLst>
              <a:gd name="adj" fmla="val 100148"/>
            </a:avLst>
          </a:prstGeom>
          <a:solidFill>
            <a:srgbClr val="599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51840" y="1973580"/>
            <a:ext cx="10859135" cy="23069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1.疏通词义，理清思路，感受李清照婉约的词风；</a:t>
            </a:r>
            <a:endParaRPr lang="zh-CN" altLang="en-US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2.把握词人的思想情怀，体会用语精美、浅俗、清新的艺术特色；</a:t>
            </a:r>
            <a:endParaRPr lang="zh-CN" altLang="en-US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76655" y="142240"/>
            <a:ext cx="2214880" cy="82994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p>
            <a:pPr>
              <a:lnSpc>
                <a:spcPct val="120000"/>
              </a:lnSpc>
            </a:pPr>
            <a:r>
              <a:rPr lang="zh-CN" altLang="en-US" sz="4000" dirty="0" smtClean="0">
                <a:solidFill>
                  <a:srgbClr val="C00000"/>
                </a:solidFill>
              </a:rPr>
              <a:t>学习目标</a:t>
            </a:r>
            <a:endParaRPr lang="zh-CN" altLang="en-US" sz="4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72540" y="608648"/>
            <a:ext cx="10541000" cy="58515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、本词的词眼是哪一个字？它包含了怎样的丰富内涵？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  <a:sym typeface="+mn-ea"/>
              </a:rPr>
              <a:t>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这首词开头三句在语言运用上有什么特色？抒发了词人心中哪些清愁哀怨？</a:t>
            </a:r>
            <a:endParaRPr lang="zh-CN" altLang="zh-CN" sz="24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、结合全词，说说如何理解“三杯两盏淡酒”一句中的“淡”字。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、“雁过也，正伤心，却是旧时相识”，“旧时相识”怎样理解？“雁”触动了词人怎样的情思？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、“满地黄花堆积，憔悴损，如今有谁堪摘”流露出词人怎样的情感？请简要分析。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、“梧桐更兼细雨，到黄昏、点点滴滴”渲染了怎样的气氛？这对词人抒发感情起到了什么作用？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古人写“愁”多化抽象为形象，如李白有“抽刀断水水更流，举杯销愁愁更愁”，李煜有“问君能有几多愁，恰似一江春水向东流”，李清照也有“只恐双溪舴艋舟，载不动，许多愁”，而《声声慢》的结尾为什么不将“愁”形象化地表现出来？</a:t>
            </a:r>
            <a:endParaRPr lang="zh-CN" alt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3995" y="1792605"/>
            <a:ext cx="921385" cy="1606550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p>
            <a:pPr>
              <a:lnSpc>
                <a:spcPct val="120000"/>
              </a:lnSpc>
            </a:pPr>
            <a:r>
              <a:rPr lang="zh-CN" altLang="en-US" sz="4000" dirty="0" smtClean="0">
                <a:solidFill>
                  <a:srgbClr val="C00000"/>
                </a:solidFill>
              </a:rPr>
              <a:t>预习</a:t>
            </a:r>
            <a:endParaRPr lang="zh-CN" altLang="en-US" sz="4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407327" y="693362"/>
            <a:ext cx="11409887" cy="212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任务活动一　诵读全词，理解大意</a:t>
            </a:r>
            <a:endParaRPr lang="zh-CN" altLang="zh-CN" sz="3200" kern="100" dirty="0">
              <a:solidFill>
                <a:srgbClr val="C00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(</a:t>
            </a:r>
            <a:r>
              <a:rPr lang="zh-CN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一</a:t>
            </a:r>
            <a:r>
              <a:rPr lang="en-US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)</a:t>
            </a:r>
            <a:r>
              <a:rPr lang="zh-CN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诵读词韵</a:t>
            </a:r>
            <a:endParaRPr lang="zh-CN" altLang="zh-CN" sz="32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  诵读全词，用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/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划分朗读节奏，用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400" u="wavy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　　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标出韵脚字。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1920240" y="0"/>
            <a:ext cx="10268585" cy="621665"/>
          </a:xfrm>
          <a:custGeom>
            <a:avLst/>
            <a:gdLst>
              <a:gd name="connsiteX0" fmla="*/ 0 w 12190413"/>
              <a:gd name="connsiteY0" fmla="*/ 0 h 621482"/>
              <a:gd name="connsiteX1" fmla="*/ 12190413 w 12190413"/>
              <a:gd name="connsiteY1" fmla="*/ 0 h 621482"/>
              <a:gd name="connsiteX2" fmla="*/ 12190413 w 12190413"/>
              <a:gd name="connsiteY2" fmla="*/ 440397 h 621482"/>
              <a:gd name="connsiteX3" fmla="*/ 12009328 w 12190413"/>
              <a:gd name="connsiteY3" fmla="*/ 621482 h 621482"/>
              <a:gd name="connsiteX4" fmla="*/ 181085 w 12190413"/>
              <a:gd name="connsiteY4" fmla="*/ 621482 h 621482"/>
              <a:gd name="connsiteX5" fmla="*/ 0 w 12190413"/>
              <a:gd name="connsiteY5" fmla="*/ 440397 h 62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0413" h="621482">
                <a:moveTo>
                  <a:pt x="0" y="0"/>
                </a:moveTo>
                <a:lnTo>
                  <a:pt x="12190413" y="0"/>
                </a:lnTo>
                <a:lnTo>
                  <a:pt x="12190413" y="440397"/>
                </a:lnTo>
                <a:cubicBezTo>
                  <a:pt x="12190413" y="540407"/>
                  <a:pt x="12109338" y="621482"/>
                  <a:pt x="12009328" y="621482"/>
                </a:cubicBezTo>
                <a:lnTo>
                  <a:pt x="181085" y="621482"/>
                </a:lnTo>
                <a:cubicBezTo>
                  <a:pt x="81075" y="621482"/>
                  <a:pt x="0" y="540407"/>
                  <a:pt x="0" y="440397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831197" y="23930"/>
            <a:ext cx="252674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tabLst>
                <a:tab pos="2610485" algn="l"/>
              </a:tabLst>
            </a:pPr>
            <a:r>
              <a:rPr lang="zh-CN" altLang="zh-CN" sz="3200" b="1" dirty="0">
                <a:solidFill>
                  <a:schemeClr val="accent6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声声慢</a:t>
            </a:r>
            <a:endParaRPr lang="zh-CN" altLang="zh-CN" sz="3200" b="1" dirty="0">
              <a:solidFill>
                <a:schemeClr val="accent6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07327" y="2565223"/>
            <a:ext cx="11185068" cy="233616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/>
          <a:p>
            <a:pPr indent="6096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寻寻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觅觅，冷冷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清清，凄凄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惨惨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戚戚。乍暖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还寒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时候，最难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将息。三杯</a:t>
            </a:r>
            <a:endParaRPr lang="en-US" altLang="zh-CN" sz="2400" kern="100" dirty="0">
              <a:latin typeface="IPAPANNEW" panose="02000500070000020004" pitchFamily="2" charset="0"/>
              <a:ea typeface="楷体_GB2312" panose="0201060903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两盏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淡酒，怎敌他、晚来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风急！雁过也，正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伤心，却是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旧时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相识。　　满地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黄</a:t>
            </a:r>
            <a:endParaRPr lang="en-US" altLang="zh-CN" sz="2400" kern="100" dirty="0">
              <a:latin typeface="Times New Roman" panose="02020603050405020304" pitchFamily="18" charset="0"/>
              <a:ea typeface="楷体_GB2312" panose="0201060903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花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堆积，憔悴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损，如今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有谁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堪摘？守着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窗儿，独自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怎生得黑！梧桐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更兼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细雨，</a:t>
            </a:r>
            <a:endParaRPr lang="en-US" altLang="zh-CN" sz="2400" kern="100" dirty="0">
              <a:latin typeface="Times New Roman" panose="02020603050405020304" pitchFamily="18" charset="0"/>
              <a:ea typeface="楷体_GB2312" panose="0201060903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到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黄昏、点点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滴滴。这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次第，怎一个</a:t>
            </a:r>
            <a:r>
              <a:rPr lang="en-US" altLang="zh-CN" sz="2400" kern="100" dirty="0">
                <a:latin typeface="IPAPANNEW" panose="02000500070000020004" pitchFamily="2" charset="0"/>
                <a:ea typeface="楷体_GB2312" panose="0201060903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愁字</a:t>
            </a:r>
            <a:r>
              <a:rPr lang="en-US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了得！</a:t>
            </a:r>
            <a:endParaRPr lang="zh-CN" altLang="zh-CN" sz="1050" kern="100" dirty="0">
              <a:latin typeface="宋体" panose="02010600030101010101" pitchFamily="2" charset="-122"/>
              <a:ea typeface="楷体_GB2312" panose="0201060903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07327" y="5013042"/>
            <a:ext cx="11409887" cy="674370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点拨：该词押的全是入声韵，入声的急而短的特点与全词表达的愁怨之情相切相合。</a:t>
            </a:r>
            <a:endParaRPr lang="zh-CN" altLang="zh-CN" sz="2400" b="1" kern="100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23541" y="2708472"/>
            <a:ext cx="10664734" cy="2117583"/>
            <a:chOff x="723181" y="2708974"/>
            <a:chExt cx="10666709" cy="2117975"/>
          </a:xfrm>
        </p:grpSpPr>
        <p:sp>
          <p:nvSpPr>
            <p:cNvPr id="13" name="矩形 12"/>
            <p:cNvSpPr/>
            <p:nvPr/>
          </p:nvSpPr>
          <p:spPr>
            <a:xfrm>
              <a:off x="1649760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077035" y="2723666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267844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4863868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5572100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7185902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7876356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9463074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11120264" y="270897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10957198" y="3264047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10390995" y="3805077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7606366" y="3805077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9732502" y="3805077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054646" y="3272161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794545" y="380496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723181" y="4354870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3862958" y="3272161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6401644" y="3264046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8670704" y="3273597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2294889" y="380496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657334" y="380496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4439022" y="380496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2348940" y="4364856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657026" y="4355331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5567908" y="4355331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6266831" y="4355331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5988204" y="2723666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9903565" y="2723666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9100627" y="3253998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4275783" y="3253998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1170527" y="3789833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4858408" y="3799358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8724508" y="3789833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6671270" y="4366489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2772937" y="4366489"/>
              <a:ext cx="487770" cy="460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u="wavyHeavy" kern="100" dirty="0">
                  <a:uFill>
                    <a:solidFill>
                      <a:srgbClr val="FF0000"/>
                    </a:solidFill>
                  </a:uFill>
                  <a:latin typeface="Times New Roman" panose="02020603050405020304" pitchFamily="18" charset="0"/>
                  <a:ea typeface="微软雅黑" panose="020B0503020204020204" charset="-122"/>
                  <a:cs typeface="Times New Roman" panose="02020603050405020304" pitchFamily="18" charset="0"/>
                </a:rPr>
                <a:t>　</a:t>
              </a:r>
              <a:endParaRPr lang="zh-CN" altLang="en-US" sz="2400" u="wavyHeavy" kern="1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8003758" y="3273597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5996763" y="3804964"/>
              <a:ext cx="269626" cy="460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kern="100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 panose="020B0503020204020204" charset="-122"/>
                  <a:cs typeface="Courier New" panose="02070309020205020404" pitchFamily="49" charset="0"/>
                </a:rPr>
                <a:t>/</a:t>
              </a:r>
              <a:endParaRPr lang="zh-CN" altLang="en-US" sz="24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44550" y="227013"/>
            <a:ext cx="10852785" cy="24917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altLang="zh-CN" sz="4000" kern="1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（二）赏析探讨</a:t>
            </a:r>
            <a:endParaRPr lang="en-US" altLang="zh-CN" sz="4000" kern="10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charset="-122"/>
              <a:cs typeface="Courier New" panose="02070309020205020404" pitchFamily="49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.本词的词眼是哪一个字？它包含了怎样的丰富内涵？</a:t>
            </a:r>
            <a:endParaRPr lang="zh-CN" altLang="en-US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21080" y="2896235"/>
            <a:ext cx="10489565" cy="25285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l">
              <a:lnSpc>
                <a:spcPct val="120000"/>
              </a:lnSpc>
            </a:pPr>
            <a:r>
              <a:rPr lang="en-US" altLang="zh-CN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altLang="zh-CN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4400" dirty="0" smtClean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愁。</a:t>
            </a:r>
            <a:r>
              <a:rPr lang="zh-CN" alt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这种“愁”，除了悲欢离合、春忧秋愁一类私愁外，更有颠沛之苦、丧夫之痛、亡国之恨。</a:t>
            </a:r>
            <a:endParaRPr lang="zh-CN" altLang="en-US" sz="4400" dirty="0" smtClean="0">
              <a:solidFill>
                <a:schemeClr val="tx1">
                  <a:lumMod val="75000"/>
                  <a:lumOff val="25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30885" y="511810"/>
            <a:ext cx="10928350" cy="15684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l">
              <a:lnSpc>
                <a:spcPct val="120000"/>
              </a:lnSpc>
            </a:pPr>
            <a:r>
              <a:rPr lang="en-US" altLang="zh-CN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2.</a:t>
            </a:r>
            <a:r>
              <a:rPr lang="zh-CN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这首词开头三句在语言运用上有什么特色？</a:t>
            </a:r>
            <a:endParaRPr lang="zh-CN" altLang="en-US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zh-CN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抒发了词人心中哪些清愁哀怨？</a:t>
            </a:r>
            <a:endParaRPr lang="zh-CN" altLang="en-US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0885" y="2118360"/>
            <a:ext cx="10640060" cy="40767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l">
              <a:lnSpc>
                <a:spcPct val="120000"/>
              </a:lnSpc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　    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(1)开头三句运用七组叠字，声情并茂，淋漓尽致地抒发了词人心中的清愁哀怨，奠定了全词哀伤愁苦的基调。</a:t>
            </a:r>
            <a:endParaRPr lang="zh-CN" altLang="en-US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(2)</a:t>
            </a:r>
            <a:r>
              <a:rPr lang="zh-CN" altLang="en-US" sz="3600" b="1" dirty="0" smtClean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“寻寻觅觅”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写词人内心的空虚，若有所失；</a:t>
            </a:r>
            <a:r>
              <a:rPr lang="zh-CN" altLang="en-US" sz="3600" b="1" dirty="0" smtClean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“冷冷清清”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写词人处境的孤独，形单影只，无人相伴；</a:t>
            </a:r>
            <a:r>
              <a:rPr lang="zh-CN" altLang="en-US" sz="3600" b="1" dirty="0" smtClean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“凄凄惨惨戚戚”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则极言词人的心情之悲怆。</a:t>
            </a:r>
            <a:endParaRPr lang="zh-CN" altLang="en-US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flipV="1">
            <a:off x="5992495" y="3491865"/>
            <a:ext cx="4895850" cy="76200"/>
          </a:xfrm>
          <a:custGeom>
            <a:avLst/>
            <a:gdLst>
              <a:gd name="connisteX0" fmla="*/ 0 w 3583305"/>
              <a:gd name="connsiteY0" fmla="*/ 2257 h 53551"/>
              <a:gd name="connisteX1" fmla="*/ 75565 w 3583305"/>
              <a:gd name="connsiteY1" fmla="*/ 2257 h 53551"/>
              <a:gd name="connisteX2" fmla="*/ 151130 w 3583305"/>
              <a:gd name="connsiteY2" fmla="*/ 2257 h 53551"/>
              <a:gd name="connisteX3" fmla="*/ 226695 w 3583305"/>
              <a:gd name="connsiteY3" fmla="*/ 2257 h 53551"/>
              <a:gd name="connisteX4" fmla="*/ 302260 w 3583305"/>
              <a:gd name="connsiteY4" fmla="*/ 2257 h 53551"/>
              <a:gd name="connisteX5" fmla="*/ 378460 w 3583305"/>
              <a:gd name="connsiteY5" fmla="*/ 2257 h 53551"/>
              <a:gd name="connisteX6" fmla="*/ 454025 w 3583305"/>
              <a:gd name="connsiteY6" fmla="*/ 2257 h 53551"/>
              <a:gd name="connisteX7" fmla="*/ 529590 w 3583305"/>
              <a:gd name="connsiteY7" fmla="*/ 2257 h 53551"/>
              <a:gd name="connisteX8" fmla="*/ 605155 w 3583305"/>
              <a:gd name="connsiteY8" fmla="*/ 2257 h 53551"/>
              <a:gd name="connisteX9" fmla="*/ 681355 w 3583305"/>
              <a:gd name="connsiteY9" fmla="*/ 2257 h 53551"/>
              <a:gd name="connisteX10" fmla="*/ 756920 w 3583305"/>
              <a:gd name="connsiteY10" fmla="*/ 2257 h 53551"/>
              <a:gd name="connisteX11" fmla="*/ 832485 w 3583305"/>
              <a:gd name="connsiteY11" fmla="*/ 2257 h 53551"/>
              <a:gd name="connisteX12" fmla="*/ 920750 w 3583305"/>
              <a:gd name="connsiteY12" fmla="*/ 2257 h 53551"/>
              <a:gd name="connisteX13" fmla="*/ 996315 w 3583305"/>
              <a:gd name="connsiteY13" fmla="*/ 2257 h 53551"/>
              <a:gd name="connisteX14" fmla="*/ 1072515 w 3583305"/>
              <a:gd name="connsiteY14" fmla="*/ 2257 h 53551"/>
              <a:gd name="connisteX15" fmla="*/ 1148080 w 3583305"/>
              <a:gd name="connsiteY15" fmla="*/ 2257 h 53551"/>
              <a:gd name="connisteX16" fmla="*/ 1236345 w 3583305"/>
              <a:gd name="connsiteY16" fmla="*/ 2257 h 53551"/>
              <a:gd name="connisteX17" fmla="*/ 1311910 w 3583305"/>
              <a:gd name="connsiteY17" fmla="*/ 27022 h 53551"/>
              <a:gd name="connisteX18" fmla="*/ 1387475 w 3583305"/>
              <a:gd name="connsiteY18" fmla="*/ 27022 h 53551"/>
              <a:gd name="connisteX19" fmla="*/ 1463675 w 3583305"/>
              <a:gd name="connsiteY19" fmla="*/ 27022 h 53551"/>
              <a:gd name="connisteX20" fmla="*/ 1539240 w 3583305"/>
              <a:gd name="connsiteY20" fmla="*/ 27022 h 53551"/>
              <a:gd name="connisteX21" fmla="*/ 1614805 w 3583305"/>
              <a:gd name="connsiteY21" fmla="*/ 39722 h 53551"/>
              <a:gd name="connisteX22" fmla="*/ 1690370 w 3583305"/>
              <a:gd name="connsiteY22" fmla="*/ 52422 h 53551"/>
              <a:gd name="connisteX23" fmla="*/ 1778635 w 3583305"/>
              <a:gd name="connsiteY23" fmla="*/ 52422 h 53551"/>
              <a:gd name="connisteX24" fmla="*/ 1854835 w 3583305"/>
              <a:gd name="connsiteY24" fmla="*/ 52422 h 53551"/>
              <a:gd name="connisteX25" fmla="*/ 1930400 w 3583305"/>
              <a:gd name="connsiteY25" fmla="*/ 52422 h 53551"/>
              <a:gd name="connisteX26" fmla="*/ 2005965 w 3583305"/>
              <a:gd name="connsiteY26" fmla="*/ 52422 h 53551"/>
              <a:gd name="connisteX27" fmla="*/ 2081530 w 3583305"/>
              <a:gd name="connsiteY27" fmla="*/ 52422 h 53551"/>
              <a:gd name="connisteX28" fmla="*/ 2157095 w 3583305"/>
              <a:gd name="connsiteY28" fmla="*/ 52422 h 53551"/>
              <a:gd name="connisteX29" fmla="*/ 2233295 w 3583305"/>
              <a:gd name="connsiteY29" fmla="*/ 52422 h 53551"/>
              <a:gd name="connisteX30" fmla="*/ 2308860 w 3583305"/>
              <a:gd name="connsiteY30" fmla="*/ 52422 h 53551"/>
              <a:gd name="connisteX31" fmla="*/ 2384425 w 3583305"/>
              <a:gd name="connsiteY31" fmla="*/ 52422 h 53551"/>
              <a:gd name="connisteX32" fmla="*/ 2472690 w 3583305"/>
              <a:gd name="connsiteY32" fmla="*/ 52422 h 53551"/>
              <a:gd name="connisteX33" fmla="*/ 2548255 w 3583305"/>
              <a:gd name="connsiteY33" fmla="*/ 52422 h 53551"/>
              <a:gd name="connisteX34" fmla="*/ 2624455 w 3583305"/>
              <a:gd name="connsiteY34" fmla="*/ 52422 h 53551"/>
              <a:gd name="connisteX35" fmla="*/ 2712720 w 3583305"/>
              <a:gd name="connsiteY35" fmla="*/ 52422 h 53551"/>
              <a:gd name="connisteX36" fmla="*/ 2788285 w 3583305"/>
              <a:gd name="connsiteY36" fmla="*/ 52422 h 53551"/>
              <a:gd name="connisteX37" fmla="*/ 2863850 w 3583305"/>
              <a:gd name="connsiteY37" fmla="*/ 39722 h 53551"/>
              <a:gd name="connisteX38" fmla="*/ 2952115 w 3583305"/>
              <a:gd name="connsiteY38" fmla="*/ 39722 h 53551"/>
              <a:gd name="connisteX39" fmla="*/ 3028315 w 3583305"/>
              <a:gd name="connsiteY39" fmla="*/ 39722 h 53551"/>
              <a:gd name="connisteX40" fmla="*/ 3103880 w 3583305"/>
              <a:gd name="connsiteY40" fmla="*/ 27022 h 53551"/>
              <a:gd name="connisteX41" fmla="*/ 3192145 w 3583305"/>
              <a:gd name="connsiteY41" fmla="*/ 27022 h 53551"/>
              <a:gd name="connisteX42" fmla="*/ 3267710 w 3583305"/>
              <a:gd name="connsiteY42" fmla="*/ 14957 h 53551"/>
              <a:gd name="connisteX43" fmla="*/ 3343275 w 3583305"/>
              <a:gd name="connsiteY43" fmla="*/ 2257 h 53551"/>
              <a:gd name="connisteX44" fmla="*/ 3431540 w 3583305"/>
              <a:gd name="connsiteY44" fmla="*/ 2257 h 53551"/>
              <a:gd name="connisteX45" fmla="*/ 3507740 w 3583305"/>
              <a:gd name="connsiteY45" fmla="*/ 2257 h 53551"/>
              <a:gd name="connisteX46" fmla="*/ 3583305 w 3583305"/>
              <a:gd name="connsiteY46" fmla="*/ 2257 h 53551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  <a:cxn ang="0">
                <a:pos x="connisteX21" y="connsiteY21"/>
              </a:cxn>
              <a:cxn ang="0">
                <a:pos x="connisteX22" y="connsiteY22"/>
              </a:cxn>
              <a:cxn ang="0">
                <a:pos x="connisteX23" y="connsiteY23"/>
              </a:cxn>
              <a:cxn ang="0">
                <a:pos x="connisteX24" y="connsiteY24"/>
              </a:cxn>
              <a:cxn ang="0">
                <a:pos x="connisteX25" y="connsiteY25"/>
              </a:cxn>
              <a:cxn ang="0">
                <a:pos x="connisteX26" y="connsiteY26"/>
              </a:cxn>
              <a:cxn ang="0">
                <a:pos x="connisteX27" y="connsiteY27"/>
              </a:cxn>
              <a:cxn ang="0">
                <a:pos x="connisteX28" y="connsiteY28"/>
              </a:cxn>
              <a:cxn ang="0">
                <a:pos x="connisteX29" y="connsiteY29"/>
              </a:cxn>
              <a:cxn ang="0">
                <a:pos x="connisteX30" y="connsiteY30"/>
              </a:cxn>
              <a:cxn ang="0">
                <a:pos x="connisteX31" y="connsiteY31"/>
              </a:cxn>
              <a:cxn ang="0">
                <a:pos x="connisteX32" y="connsiteY32"/>
              </a:cxn>
              <a:cxn ang="0">
                <a:pos x="connisteX33" y="connsiteY33"/>
              </a:cxn>
              <a:cxn ang="0">
                <a:pos x="connisteX34" y="connsiteY34"/>
              </a:cxn>
              <a:cxn ang="0">
                <a:pos x="connisteX35" y="connsiteY35"/>
              </a:cxn>
              <a:cxn ang="0">
                <a:pos x="connisteX36" y="connsiteY36"/>
              </a:cxn>
              <a:cxn ang="0">
                <a:pos x="connisteX37" y="connsiteY37"/>
              </a:cxn>
              <a:cxn ang="0">
                <a:pos x="connisteX38" y="connsiteY38"/>
              </a:cxn>
              <a:cxn ang="0">
                <a:pos x="connisteX39" y="connsiteY39"/>
              </a:cxn>
              <a:cxn ang="0">
                <a:pos x="connisteX40" y="connsiteY40"/>
              </a:cxn>
              <a:cxn ang="0">
                <a:pos x="connisteX41" y="connsiteY41"/>
              </a:cxn>
              <a:cxn ang="0">
                <a:pos x="connisteX42" y="connsiteY42"/>
              </a:cxn>
              <a:cxn ang="0">
                <a:pos x="connisteX43" y="connsiteY43"/>
              </a:cxn>
              <a:cxn ang="0">
                <a:pos x="connisteX44" y="connsiteY44"/>
              </a:cxn>
              <a:cxn ang="0">
                <a:pos x="connisteX45" y="connsiteY45"/>
              </a:cxn>
              <a:cxn ang="0">
                <a:pos x="connisteX46" y="connsiteY46"/>
              </a:cxn>
            </a:cxnLst>
            <a:rect l="l" t="t" r="r" b="b"/>
            <a:pathLst>
              <a:path w="3583305" h="53552">
                <a:moveTo>
                  <a:pt x="0" y="2258"/>
                </a:moveTo>
                <a:cubicBezTo>
                  <a:pt x="13335" y="2258"/>
                  <a:pt x="45085" y="2258"/>
                  <a:pt x="75565" y="2258"/>
                </a:cubicBezTo>
                <a:cubicBezTo>
                  <a:pt x="106045" y="2258"/>
                  <a:pt x="120650" y="2258"/>
                  <a:pt x="151130" y="2258"/>
                </a:cubicBezTo>
                <a:cubicBezTo>
                  <a:pt x="181610" y="2258"/>
                  <a:pt x="196215" y="2258"/>
                  <a:pt x="226695" y="2258"/>
                </a:cubicBezTo>
                <a:cubicBezTo>
                  <a:pt x="257175" y="2258"/>
                  <a:pt x="271780" y="2258"/>
                  <a:pt x="302260" y="2258"/>
                </a:cubicBezTo>
                <a:cubicBezTo>
                  <a:pt x="332740" y="2258"/>
                  <a:pt x="347980" y="2258"/>
                  <a:pt x="378460" y="2258"/>
                </a:cubicBezTo>
                <a:cubicBezTo>
                  <a:pt x="408940" y="2258"/>
                  <a:pt x="423545" y="2258"/>
                  <a:pt x="454025" y="2258"/>
                </a:cubicBezTo>
                <a:cubicBezTo>
                  <a:pt x="484505" y="2258"/>
                  <a:pt x="499110" y="2258"/>
                  <a:pt x="529590" y="2258"/>
                </a:cubicBezTo>
                <a:cubicBezTo>
                  <a:pt x="560070" y="2258"/>
                  <a:pt x="574675" y="2258"/>
                  <a:pt x="605155" y="2258"/>
                </a:cubicBezTo>
                <a:cubicBezTo>
                  <a:pt x="635635" y="2258"/>
                  <a:pt x="650875" y="2258"/>
                  <a:pt x="681355" y="2258"/>
                </a:cubicBezTo>
                <a:cubicBezTo>
                  <a:pt x="711835" y="2258"/>
                  <a:pt x="726440" y="2258"/>
                  <a:pt x="756920" y="2258"/>
                </a:cubicBezTo>
                <a:cubicBezTo>
                  <a:pt x="787400" y="2258"/>
                  <a:pt x="799465" y="2258"/>
                  <a:pt x="832485" y="2258"/>
                </a:cubicBezTo>
                <a:cubicBezTo>
                  <a:pt x="865505" y="2258"/>
                  <a:pt x="887730" y="2258"/>
                  <a:pt x="920750" y="2258"/>
                </a:cubicBezTo>
                <a:cubicBezTo>
                  <a:pt x="953770" y="2258"/>
                  <a:pt x="965835" y="2258"/>
                  <a:pt x="996315" y="2258"/>
                </a:cubicBezTo>
                <a:cubicBezTo>
                  <a:pt x="1026795" y="2258"/>
                  <a:pt x="1042035" y="2258"/>
                  <a:pt x="1072515" y="2258"/>
                </a:cubicBezTo>
                <a:cubicBezTo>
                  <a:pt x="1102995" y="2258"/>
                  <a:pt x="1115060" y="2258"/>
                  <a:pt x="1148080" y="2258"/>
                </a:cubicBezTo>
                <a:cubicBezTo>
                  <a:pt x="1181100" y="2258"/>
                  <a:pt x="1203325" y="-2822"/>
                  <a:pt x="1236345" y="2258"/>
                </a:cubicBezTo>
                <a:cubicBezTo>
                  <a:pt x="1269365" y="7338"/>
                  <a:pt x="1281430" y="21943"/>
                  <a:pt x="1311910" y="27023"/>
                </a:cubicBezTo>
                <a:cubicBezTo>
                  <a:pt x="1342390" y="32103"/>
                  <a:pt x="1356995" y="27023"/>
                  <a:pt x="1387475" y="27023"/>
                </a:cubicBezTo>
                <a:cubicBezTo>
                  <a:pt x="1417955" y="27023"/>
                  <a:pt x="1433195" y="27023"/>
                  <a:pt x="1463675" y="27023"/>
                </a:cubicBezTo>
                <a:cubicBezTo>
                  <a:pt x="1494155" y="27023"/>
                  <a:pt x="1508760" y="24483"/>
                  <a:pt x="1539240" y="27023"/>
                </a:cubicBezTo>
                <a:cubicBezTo>
                  <a:pt x="1569720" y="29563"/>
                  <a:pt x="1584325" y="34643"/>
                  <a:pt x="1614805" y="39723"/>
                </a:cubicBezTo>
                <a:cubicBezTo>
                  <a:pt x="1645285" y="44803"/>
                  <a:pt x="1657350" y="49883"/>
                  <a:pt x="1690370" y="52423"/>
                </a:cubicBezTo>
                <a:cubicBezTo>
                  <a:pt x="1723390" y="54963"/>
                  <a:pt x="1745615" y="52423"/>
                  <a:pt x="1778635" y="52423"/>
                </a:cubicBezTo>
                <a:cubicBezTo>
                  <a:pt x="1811655" y="52423"/>
                  <a:pt x="1824355" y="52423"/>
                  <a:pt x="1854835" y="52423"/>
                </a:cubicBezTo>
                <a:cubicBezTo>
                  <a:pt x="1885315" y="52423"/>
                  <a:pt x="1899920" y="52423"/>
                  <a:pt x="1930400" y="52423"/>
                </a:cubicBezTo>
                <a:cubicBezTo>
                  <a:pt x="1960880" y="52423"/>
                  <a:pt x="1975485" y="52423"/>
                  <a:pt x="2005965" y="52423"/>
                </a:cubicBezTo>
                <a:cubicBezTo>
                  <a:pt x="2036445" y="52423"/>
                  <a:pt x="2051050" y="52423"/>
                  <a:pt x="2081530" y="52423"/>
                </a:cubicBezTo>
                <a:cubicBezTo>
                  <a:pt x="2112010" y="52423"/>
                  <a:pt x="2126615" y="52423"/>
                  <a:pt x="2157095" y="52423"/>
                </a:cubicBezTo>
                <a:cubicBezTo>
                  <a:pt x="2187575" y="52423"/>
                  <a:pt x="2202815" y="52423"/>
                  <a:pt x="2233295" y="52423"/>
                </a:cubicBezTo>
                <a:cubicBezTo>
                  <a:pt x="2263775" y="52423"/>
                  <a:pt x="2278380" y="52423"/>
                  <a:pt x="2308860" y="52423"/>
                </a:cubicBezTo>
                <a:cubicBezTo>
                  <a:pt x="2339340" y="52423"/>
                  <a:pt x="2351405" y="52423"/>
                  <a:pt x="2384425" y="52423"/>
                </a:cubicBezTo>
                <a:cubicBezTo>
                  <a:pt x="2417445" y="52423"/>
                  <a:pt x="2439670" y="52423"/>
                  <a:pt x="2472690" y="52423"/>
                </a:cubicBezTo>
                <a:cubicBezTo>
                  <a:pt x="2505710" y="52423"/>
                  <a:pt x="2517775" y="52423"/>
                  <a:pt x="2548255" y="52423"/>
                </a:cubicBezTo>
                <a:cubicBezTo>
                  <a:pt x="2578735" y="52423"/>
                  <a:pt x="2591435" y="52423"/>
                  <a:pt x="2624455" y="52423"/>
                </a:cubicBezTo>
                <a:cubicBezTo>
                  <a:pt x="2657475" y="52423"/>
                  <a:pt x="2679700" y="52423"/>
                  <a:pt x="2712720" y="52423"/>
                </a:cubicBezTo>
                <a:cubicBezTo>
                  <a:pt x="2745740" y="52423"/>
                  <a:pt x="2757805" y="54963"/>
                  <a:pt x="2788285" y="52423"/>
                </a:cubicBezTo>
                <a:cubicBezTo>
                  <a:pt x="2818765" y="49883"/>
                  <a:pt x="2830830" y="42263"/>
                  <a:pt x="2863850" y="39723"/>
                </a:cubicBezTo>
                <a:cubicBezTo>
                  <a:pt x="2896870" y="37183"/>
                  <a:pt x="2919095" y="39723"/>
                  <a:pt x="2952115" y="39723"/>
                </a:cubicBezTo>
                <a:cubicBezTo>
                  <a:pt x="2985135" y="39723"/>
                  <a:pt x="2997835" y="42263"/>
                  <a:pt x="3028315" y="39723"/>
                </a:cubicBezTo>
                <a:cubicBezTo>
                  <a:pt x="3058795" y="37183"/>
                  <a:pt x="3070860" y="29563"/>
                  <a:pt x="3103880" y="27023"/>
                </a:cubicBezTo>
                <a:cubicBezTo>
                  <a:pt x="3136900" y="24483"/>
                  <a:pt x="3159125" y="29563"/>
                  <a:pt x="3192145" y="27023"/>
                </a:cubicBezTo>
                <a:cubicBezTo>
                  <a:pt x="3225165" y="24483"/>
                  <a:pt x="3237230" y="20038"/>
                  <a:pt x="3267710" y="14958"/>
                </a:cubicBezTo>
                <a:cubicBezTo>
                  <a:pt x="3298190" y="9878"/>
                  <a:pt x="3310255" y="4798"/>
                  <a:pt x="3343275" y="2258"/>
                </a:cubicBezTo>
                <a:cubicBezTo>
                  <a:pt x="3376295" y="-282"/>
                  <a:pt x="3398520" y="2258"/>
                  <a:pt x="3431540" y="2258"/>
                </a:cubicBezTo>
                <a:cubicBezTo>
                  <a:pt x="3464560" y="2258"/>
                  <a:pt x="3477260" y="2258"/>
                  <a:pt x="3507740" y="2258"/>
                </a:cubicBezTo>
                <a:cubicBezTo>
                  <a:pt x="3538220" y="2258"/>
                  <a:pt x="3569970" y="2258"/>
                  <a:pt x="3583305" y="2258"/>
                </a:cubicBezTo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bldLvl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07415" y="791845"/>
            <a:ext cx="10379075" cy="12725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zh-CN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、结合全词，说说如何理解“三杯两盏淡酒”一句中的“淡”字。</a:t>
            </a:r>
            <a:endParaRPr lang="zh-CN" altLang="en-U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6285" y="2631440"/>
            <a:ext cx="10903585" cy="24536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楷体_GBK" panose="02000000000000000000" charset="-122"/>
                <a:ea typeface="方正楷体_GBK" panose="02000000000000000000" charset="-122"/>
                <a:cs typeface="方正楷体_GBK" panose="02000000000000000000" charset="-122"/>
              </a:rPr>
              <a:t>    </a:t>
            </a:r>
            <a:r>
              <a:rPr lang="zh-CN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楷体_GBK" panose="02000000000000000000" charset="-122"/>
                <a:ea typeface="方正楷体_GBK" panose="02000000000000000000" charset="-122"/>
                <a:cs typeface="方正楷体_GBK" panose="02000000000000000000" charset="-122"/>
              </a:rPr>
              <a:t>酒性依旧是烈的，只是因为词人的愁太重了，酒入愁肠愁更愁，满心都是愁，致使酒力压不住心愁，自然就觉得酒味淡了。一个</a:t>
            </a:r>
            <a:r>
              <a:rPr lang="zh-CN" altLang="en-US" sz="3200" b="1" dirty="0" smtClean="0">
                <a:solidFill>
                  <a:srgbClr val="1D41D5"/>
                </a:solidFill>
                <a:latin typeface="方正楷体_GBK" panose="02000000000000000000" charset="-122"/>
                <a:ea typeface="方正楷体_GBK" panose="02000000000000000000" charset="-122"/>
                <a:cs typeface="方正楷体_GBK" panose="02000000000000000000" charset="-122"/>
              </a:rPr>
              <a:t>“淡”</a:t>
            </a:r>
            <a:r>
              <a:rPr lang="zh-CN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楷体_GBK" panose="02000000000000000000" charset="-122"/>
                <a:ea typeface="方正楷体_GBK" panose="02000000000000000000" charset="-122"/>
                <a:cs typeface="方正楷体_GBK" panose="02000000000000000000" charset="-122"/>
              </a:rPr>
              <a:t>字，表明词人晚年的境况是何等的凄凉，心境是何等的凄苦。</a:t>
            </a:r>
            <a:endParaRPr lang="zh-CN" alt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方正楷体_GBK" panose="02000000000000000000" charset="-122"/>
              <a:ea typeface="方正楷体_GBK" panose="02000000000000000000" charset="-122"/>
              <a:cs typeface="方正楷体_GBK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21360" y="855028"/>
            <a:ext cx="10162540" cy="127254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p>
            <a:pPr algn="l">
              <a:lnSpc>
                <a:spcPct val="120000"/>
              </a:lnSpc>
            </a:pPr>
            <a:r>
              <a:rPr lang="en-US" altLang="zh-CN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zh-CN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、“雁过也，正伤心，却是旧时相识”，“旧时相识”</a:t>
            </a:r>
            <a:endParaRPr lang="zh-CN" altLang="en-U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zh-CN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怎样理解？“雁”触动了词人怎样的情思？</a:t>
            </a:r>
            <a:endParaRPr lang="zh-CN" altLang="en-U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842010" y="2503805"/>
            <a:ext cx="10504170" cy="332295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“</a:t>
            </a:r>
            <a:r>
              <a:rPr lang="zh-CN" altLang="zh-CN" sz="2800" b="1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雁过也</a:t>
            </a:r>
            <a:r>
              <a:rPr lang="en-US" altLang="zh-CN" sz="2800" b="1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中的</a:t>
            </a:r>
            <a:r>
              <a:rPr lang="en-US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雁</a:t>
            </a:r>
            <a:r>
              <a:rPr lang="en-US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，是南来秋雁，正是往昔在北方常常见到的，所以说</a:t>
            </a:r>
            <a:r>
              <a:rPr lang="en-US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旧时相识</a:t>
            </a:r>
            <a:r>
              <a:rPr lang="en-US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r>
              <a:rPr lang="en-US" altLang="zh-CN" sz="2800" b="1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zh-CN" sz="2800" b="1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雁</a:t>
            </a:r>
            <a:r>
              <a:rPr lang="en-US" altLang="zh-CN" sz="2800" b="1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zh-CN" sz="2800" b="1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是信使，它让词人回想起当年和丈夫鸿雁传书的日子，更增添了词人心中的无限凄凉。如今，丈夫已逝，谁再给她捎信？她又捎信给谁呢？睹物思人，雁是人非，更感绝望和悲哀。</a:t>
            </a:r>
            <a:endParaRPr lang="zh-CN" altLang="zh-CN" sz="2800" b="1" kern="1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90171" y="797531"/>
            <a:ext cx="11412000" cy="1383665"/>
          </a:xfrm>
          <a:prstGeom prst="rect">
            <a:avLst/>
          </a:prstGeom>
        </p:spPr>
        <p:txBody>
          <a:bodyPr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5.</a:t>
            </a:r>
            <a:r>
              <a:rPr lang="en-US" altLang="zh-CN" sz="28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满地黄花堆积，憔悴损，如今有谁堪摘</a:t>
            </a:r>
            <a:r>
              <a:rPr lang="en-US" altLang="zh-CN" sz="2800" kern="100" dirty="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流露出词人怎样的情感？请简要分析。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04215" y="2320290"/>
            <a:ext cx="10466070" cy="3784600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C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   </a:t>
            </a:r>
            <a:r>
              <a:rPr lang="en-US" altLang="zh-CN" sz="3200" kern="100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3200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zh-CN" sz="3200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满地黄花堆积</a:t>
            </a:r>
            <a:r>
              <a:rPr lang="en-US" altLang="zh-CN" sz="3200" kern="100" dirty="0">
                <a:solidFill>
                  <a:srgbClr val="1D41D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zh-CN" sz="32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是指菊花盛开。</a:t>
            </a:r>
            <a:r>
              <a:rPr lang="en-US" altLang="zh-CN" sz="32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zh-CN" sz="32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憔悴损</a:t>
            </a:r>
            <a:r>
              <a:rPr lang="en-US" altLang="zh-CN" sz="32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zh-CN" sz="3200" kern="1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指自己因忧伤而憔悴瘦损。由于自己无心看花，虽值菊堆满地，却不想去摘它赏它。虽然人不摘花，花也当自萎；及花儿已损，则更不堪摘了。这里既写出了词人无心摘花的郁闷，又透露出词人惜花将谢的情怀。</a:t>
            </a:r>
            <a:endParaRPr lang="zh-CN" altLang="zh-CN" sz="3200" kern="1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6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千图网海量PPT模板www.58pic.com">
  <a:themeElements>
    <a:clrScheme name="MC-欧美风主题色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2392C0"/>
      </a:accent1>
      <a:accent2>
        <a:srgbClr val="25A6DD"/>
      </a:accent2>
      <a:accent3>
        <a:srgbClr val="22517A"/>
      </a:accent3>
      <a:accent4>
        <a:srgbClr val="397AB6"/>
      </a:accent4>
      <a:accent5>
        <a:srgbClr val="848589"/>
      </a:accent5>
      <a:accent6>
        <a:srgbClr val="B6B6B6"/>
      </a:accent6>
      <a:hlink>
        <a:srgbClr val="4472C4"/>
      </a:hlink>
      <a:folHlink>
        <a:srgbClr val="BFBFBF"/>
      </a:folHlink>
    </a:clrScheme>
    <a:fontScheme name="Temp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>
          <a:lnSpc>
            <a:spcPct val="120000"/>
          </a:lnSpc>
          <a:defRPr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千图网海量PPT模板www.58pic.com">
  <a:themeElements>
    <a:clrScheme name="MC-欧美风主题色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2392C0"/>
      </a:accent1>
      <a:accent2>
        <a:srgbClr val="25A6DD"/>
      </a:accent2>
      <a:accent3>
        <a:srgbClr val="22517A"/>
      </a:accent3>
      <a:accent4>
        <a:srgbClr val="397AB6"/>
      </a:accent4>
      <a:accent5>
        <a:srgbClr val="848589"/>
      </a:accent5>
      <a:accent6>
        <a:srgbClr val="B6B6B6"/>
      </a:accent6>
      <a:hlink>
        <a:srgbClr val="4472C4"/>
      </a:hlink>
      <a:folHlink>
        <a:srgbClr val="BFBFBF"/>
      </a:folHlink>
    </a:clrScheme>
    <a:fontScheme name="Arial+微软雅黑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>
          <a:lnSpc>
            <a:spcPct val="120000"/>
          </a:lnSpc>
          <a:defRPr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自定义 17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2392C0"/>
      </a:accent1>
      <a:accent2>
        <a:srgbClr val="25A6DD"/>
      </a:accent2>
      <a:accent3>
        <a:srgbClr val="22517A"/>
      </a:accent3>
      <a:accent4>
        <a:srgbClr val="397AB6"/>
      </a:accent4>
      <a:accent5>
        <a:srgbClr val="848589"/>
      </a:accent5>
      <a:accent6>
        <a:srgbClr val="B6B6B6"/>
      </a:accent6>
      <a:hlink>
        <a:srgbClr val="4472C4"/>
      </a:hlink>
      <a:folHlink>
        <a:srgbClr val="BFBFBF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7">
    <a:dk1>
      <a:srgbClr val="000000"/>
    </a:dk1>
    <a:lt1>
      <a:srgbClr val="FFFFFF"/>
    </a:lt1>
    <a:dk2>
      <a:srgbClr val="768395"/>
    </a:dk2>
    <a:lt2>
      <a:srgbClr val="F0F0F0"/>
    </a:lt2>
    <a:accent1>
      <a:srgbClr val="2392C0"/>
    </a:accent1>
    <a:accent2>
      <a:srgbClr val="25A6DD"/>
    </a:accent2>
    <a:accent3>
      <a:srgbClr val="22517A"/>
    </a:accent3>
    <a:accent4>
      <a:srgbClr val="397AB6"/>
    </a:accent4>
    <a:accent5>
      <a:srgbClr val="848589"/>
    </a:accent5>
    <a:accent6>
      <a:srgbClr val="B6B6B6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自定义 17">
    <a:dk1>
      <a:srgbClr val="000000"/>
    </a:dk1>
    <a:lt1>
      <a:srgbClr val="FFFFFF"/>
    </a:lt1>
    <a:dk2>
      <a:srgbClr val="768395"/>
    </a:dk2>
    <a:lt2>
      <a:srgbClr val="F0F0F0"/>
    </a:lt2>
    <a:accent1>
      <a:srgbClr val="2392C0"/>
    </a:accent1>
    <a:accent2>
      <a:srgbClr val="25A6DD"/>
    </a:accent2>
    <a:accent3>
      <a:srgbClr val="22517A"/>
    </a:accent3>
    <a:accent4>
      <a:srgbClr val="397AB6"/>
    </a:accent4>
    <a:accent5>
      <a:srgbClr val="848589"/>
    </a:accent5>
    <a:accent6>
      <a:srgbClr val="B6B6B6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2459</Words>
  <Application>WPS 演示</Application>
  <PresentationFormat>自定义</PresentationFormat>
  <Paragraphs>167</Paragraphs>
  <Slides>15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27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45" baseType="lpstr">
      <vt:lpstr>Arial</vt:lpstr>
      <vt:lpstr>宋体</vt:lpstr>
      <vt:lpstr>Wingdings</vt:lpstr>
      <vt:lpstr>腾祥铁山楷书简繁合集</vt:lpstr>
      <vt:lpstr>汉仪南宫体简</vt:lpstr>
      <vt:lpstr>思源黑体 CN Regular</vt:lpstr>
      <vt:lpstr>Garamond</vt:lpstr>
      <vt:lpstr>MV Boli</vt:lpstr>
      <vt:lpstr>隶书</vt:lpstr>
      <vt:lpstr>微软雅黑</vt:lpstr>
      <vt:lpstr>仿宋</vt:lpstr>
      <vt:lpstr>Times New Roman</vt:lpstr>
      <vt:lpstr>Courier New</vt:lpstr>
      <vt:lpstr>楷体_GB2312</vt:lpstr>
      <vt:lpstr>新宋体</vt:lpstr>
      <vt:lpstr>IPAPANNEW</vt:lpstr>
      <vt:lpstr>楷体</vt:lpstr>
      <vt:lpstr>方正楷体_GBK</vt:lpstr>
      <vt:lpstr>黑体</vt:lpstr>
      <vt:lpstr>Arial Unicode MS</vt:lpstr>
      <vt:lpstr>Calibri Light</vt:lpstr>
      <vt:lpstr>Segoe Print</vt:lpstr>
      <vt:lpstr>Calibri</vt:lpstr>
      <vt:lpstr>Segoe UI</vt:lpstr>
      <vt:lpstr>等线</vt:lpstr>
      <vt:lpstr>NumberOnly</vt:lpstr>
      <vt:lpstr>思源黑体 CN Regular</vt:lpstr>
      <vt:lpstr>千图网海量PPT模板www.58pic.com</vt:lpstr>
      <vt:lpstr>1_千图网海量PPT模板www.58pic.com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体会意象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几何多边形年终总结</dc:title>
  <dc:creator>张 建春</dc:creator>
  <cp:lastModifiedBy>巴山夜雨</cp:lastModifiedBy>
  <cp:revision>93</cp:revision>
  <dcterms:created xsi:type="dcterms:W3CDTF">2018-10-20T02:59:00Z</dcterms:created>
  <dcterms:modified xsi:type="dcterms:W3CDTF">2020-10-26T23:53:43Z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2052-11.1.0.10000</vt:lpwstr>
  </property>
</Properties>
</file>