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256" r:id="rId2"/>
    <p:sldId id="257" r:id="rId3"/>
    <p:sldId id="258" r:id="rId4"/>
    <p:sldId id="259" r:id="rId5"/>
    <p:sldId id="260" r:id="rId6"/>
    <p:sldId id="261" r:id="rId7"/>
    <p:sldId id="284" r:id="rId8"/>
    <p:sldId id="285" r:id="rId9"/>
    <p:sldId id="286" r:id="rId10"/>
    <p:sldId id="262" r:id="rId11"/>
    <p:sldId id="263" r:id="rId12"/>
    <p:sldId id="264" r:id="rId13"/>
    <p:sldId id="287" r:id="rId14"/>
    <p:sldId id="288" r:id="rId15"/>
    <p:sldId id="265" r:id="rId16"/>
    <p:sldId id="292" r:id="rId17"/>
    <p:sldId id="289" r:id="rId18"/>
    <p:sldId id="290" r:id="rId19"/>
    <p:sldId id="291" r:id="rId20"/>
    <p:sldId id="293" r:id="rId21"/>
    <p:sldId id="280" r:id="rId22"/>
    <p:sldId id="283" r:id="rId23"/>
    <p:sldId id="281" r:id="rId24"/>
    <p:sldId id="282" r:id="rId25"/>
    <p:sldId id="266" r:id="rId26"/>
    <p:sldId id="267" r:id="rId27"/>
    <p:sldId id="268" r:id="rId28"/>
    <p:sldId id="269" r:id="rId29"/>
    <p:sldId id="270" r:id="rId30"/>
    <p:sldId id="271" r:id="rId31"/>
    <p:sldId id="295" r:id="rId32"/>
    <p:sldId id="294" r:id="rId33"/>
    <p:sldId id="272" r:id="rId34"/>
    <p:sldId id="296" r:id="rId35"/>
    <p:sldId id="297" r:id="rId36"/>
    <p:sldId id="273" r:id="rId37"/>
    <p:sldId id="298" r:id="rId38"/>
    <p:sldId id="274" r:id="rId39"/>
    <p:sldId id="275" r:id="rId40"/>
    <p:sldId id="276" r:id="rId41"/>
    <p:sldId id="277" r:id="rId42"/>
    <p:sldId id="300" r:id="rId43"/>
    <p:sldId id="278" r:id="rId44"/>
    <p:sldId id="299" r:id="rId45"/>
    <p:sldId id="301" r:id="rId46"/>
    <p:sldId id="279" r:id="rId47"/>
    <p:sldId id="304" r:id="rId48"/>
    <p:sldId id="303" r:id="rId49"/>
    <p:sldId id="302" r:id="rId50"/>
    <p:sldId id="305" r:id="rId51"/>
    <p:sldId id="306" r:id="rId52"/>
    <p:sldId id="307" r:id="rId53"/>
    <p:sldId id="320" r:id="rId54"/>
    <p:sldId id="319" r:id="rId55"/>
    <p:sldId id="318" r:id="rId56"/>
    <p:sldId id="317" r:id="rId57"/>
    <p:sldId id="316" r:id="rId58"/>
    <p:sldId id="315" r:id="rId59"/>
    <p:sldId id="314" r:id="rId60"/>
    <p:sldId id="313" r:id="rId61"/>
    <p:sldId id="312" r:id="rId62"/>
    <p:sldId id="311" r:id="rId63"/>
    <p:sldId id="310" r:id="rId64"/>
    <p:sldId id="308" r:id="rId6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07-07T12:30:00"/>
    </inkml:context>
    <inkml:brush xml:id="br0">
      <inkml:brushProperty name="width" value="0.05292" units="cm"/>
      <inkml:brushProperty name="height" value="0.05292" units="cm"/>
      <inkml:brushProperty name="color" value="#FF0000"/>
    </inkml:brush>
  </inkml:definitions>
  <inkml:trace contextRef="#ctx0" brushRef="#br0">8326 3581 0,'17'0'359,"-17"-18"16,0 0 16,0-35 0,-35-52 15,0-36 0,-1-18 16,19 71 0,-1-18 16,0 53 0,18 0 15,0 0 0,0-53 16,0-105 31,71 34 47,17 1 31,-53 158 0,-17-17 16,0 17 0,-1 1 47,19-1 15,87-35 16,195-18 16,123 19 15,17 52 16,-87 0 15,-142 0 16,-141 0 16,-35 0 31,-35 0 16,158 52 15,-52-16 16,440 87 15,-158-52 16,-195-1 16,-175-52 15,-1 17 63,0 36 15,18-1 16,18 36 0,52 71 16,-88-72 31,-35-87 16,0 0 15,0-1 16,-17 54 15,-54-1 16,-17 1 16,-53 0 15,-18 34 16,0-16 16,36-54 15,88 0 0,-36-35 16,1 35 0,-36-17 15,0 17 0,-18-17 16,71 0 16,18-1 0,-53 1 31,35-1 16,-53 1 15,-88-18 16,71 0 0,-18 0 15,-124 18 16,18-1 16,88-17 15,36 0 16,88 0 0,-1 0 16,19 0 15,-54 0 16,-35 0 15,-17 0 16,-18 0 16,-36 0 31,107 0 0,-1 0 16,-35-17 15,71-1 16,17 18 250,-17-18 15,0 18 0,0-17 16,17 17 0,0 0 16,1-18 47,-19 18 15,19-17 16</inkml:trace>
  <inkml:trace contextRef="#ctx0" brushRef="#br0">2134 3916 0,'0'0'0,"18"0"16,17 35 31,0-35 0,-17 18 0,0-1 16,17-17 0,-17 0 15,-18 18 63,35 0 16,71 17 31,-89-17 0,1-18 15,0 0 16,-1 0 94,1 0 15,0 0 0,70 0 16,71 0 31,-1-36 16,-122 19 0,-1 17 0,0 0 16,0 0 15,1-18 16,17 0 15,0-17 16,-1 35 16,-16 0 15,-1-18 16,18 1 16,-18 17 15,-17 0 47,-1 0 16,1 0 15,17 17 16,36 1 16,35 35 15,-36-18 16,-17-35 15,-35 0 16,0 0 63,-1 0 15,18 0 16,124 0 15,-71 0 0,142-35 16,-160 17 16,-17 1 0,-35-1 31,-1 18 109,19 0 16,-19 0 16,107 35 15,-1 1 16,18 34 15,-70-34 16,-36-36 16,-17 0 15,0 0 63,-1 0 15,1 0 16,-1 0 16,36 0 15,53 0 16,53 0 16,-53 0 15,-71-18 16,-17 18 47,-1 0 15,1-18 16,0 18 16,17 0 0,-17 0 15,-1 0 63,1 0 15,-1 0 0,1 0 16,17 18 16,18 0 15,18-1 16,17 18 15,-35-17 16,-18-18 16,-17 0 0,0 0 0,-1 0 47,1 0 15,-1 0 16,72-70 15,16-1 16,-52 53 16,-17 1 15,-19-1 16,1 18 94,0 0 15,-1 0 16,1 0 16,0 0 78</inkml:trace>
  <inkml:trace contextRef="#ctx0" brushRef="#br0">2170 11271 0,'-18'0'156,"0"0"16,1 0 15,17 18 16,-18-18 47,18 18 15,-18-18 0,-17 17 16,-88 54 31,52-36 16,18 18 16,0-35 15,36-1 16,17 1 125,-18-18 15,0 17 0,1 1 16,-71 17 16,52-17 0,1 0 15,35-1 0</inkml:trace>
  <inkml:trace contextRef="#ctx0" brushRef="#br0">1676 11201 0,'17'0'94,"19"0"0,17 17 16,88 89 15,0 0 16,-35-18 15,-71-35 16,-35-35 16</inkml:trace>
  <inkml:trace contextRef="#ctx0" brushRef="#br0">2910 11165 0,'0'18'94,"-17"0"15,17-1 0,-35 1 16,17 0 15,0-1 0,1-17 16,17 18 0,-36 0 16,36-1 15,-17-17 16,-1 18 78,0-1 16,1 1 15,-19 0 16,1-1 16,0 19 15,17-36 16,18 17 78,-17-17 31,17 18 31,0 0 0,-18-1 16,0 18 16,1 36 15,-1-53 16</inkml:trace>
  <inkml:trace contextRef="#ctx0" brushRef="#br0">2469 11324 0,'18'0'188,"0"0"16,35 18 0,-18-1 15,0 19 0,0-36 16,-17 0 15,17 17 0,-17 1 16,0-18 141,-1 18 15,36 17 32,-35-17 15,0-18 250,-18 17 0,17-17 16,1 18 15,-1-18 16</inkml:trace>
  <inkml:trace contextRef="#ctx0" brushRef="#br0">3263 11130 0,'0'-18'125,"0"1"15,18-1 16,35-35 15,35-53 32,-53 89 31,-17 17 172,-1 0 15,19 17 0,-1 1 16,53 53 16,-70-71 15,0 0 16,-1 17 16,-17 1 109,0 0 16,0-1 15,0 1 16,0-1 15,0 1 16,-17 0 0,17-1 16,-18 19 15,0-19 0,18 1 16,-17 17 16,-1-17 15,18 0 16,-18-18 0,1 35 15,17-18 16,-18-17 16,18 18 406,-18-18 0,18 35 16,0 18 0,18-17 15,0 34 16,-18-35 31</inkml:trace>
  <inkml:trace contextRef="#ctx0" brushRef="#br0">3616 11871 0</inkml:trace>
  <inkml:trace contextRef="#ctx0" brushRef="#br0">25241 4957 0,'18'0'63,"0"17"16,17 1 0,0-1 31,-17-17 15,-1 0 47,19 0 16,334 18 31,-282-18 16,36 0 0,17 18 15,-88-18 0,-18 17 16,0-17 16,18 0 15,35 0 16,71 0 16,88 0 15,0 0 16,-71 0 15,-52-17 16,-18-1 16,-53 18 31,-53-18 16,17 18 31,1 0 0,-18-17 15,18-18 16,34-36 16,1-17 15,-53 35 0,18 0 16,-18 18 0,0-1 16,0-17 15,0 18 16,0 18 0,0-1 15,0 0 0,-35-35 16,17 36 0,-17-54 16,-18 1 15,0 17 32,-53-18 15,-70-35 16,-18 18 15,0 0 16,158 88 16,-34-35 15,35 35 16,17 0 0,-53 0 16,1 0 15,-18 0 0,-177 0 16,106 0 15,-17 0 0,-177 0 16,53 0 16,106 17 31,88 19 16,36-1 15,52-18 16,1 1 15,-36 70 16,35-17 16,-17 17 15,17 18 16,18-71 0,0 18 16,0 0 15,0 0 16,0-35 15,0-1 16,0 1 16,35-1 31,54 36 16,-36-35 15,-36 17 16,1-35 15,-1 0 16,1 0 0,-18 18 16,18-18 15,17 18 16,53 17 16,36 35 15,34 19 16,-105-72 15</inkml:trace>
  <inkml:trace contextRef="#ctx0" brushRef="#br0">23160 2734 0,'35'35'63,"53"-17"16,106 35 0,106 17 15,159 1 0,141 17 16,1728 124 31,-1975-195 47</inkml:trace>
  <inkml:trace contextRef="#ctx0" brushRef="#br0">4392 17374 0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1-07-07T12:30:36"/>
    </inkml:context>
    <inkml:brush xml:id="br0">
      <inkml:brushProperty name="width" value="0.09701" units="cm"/>
      <inkml:brushProperty name="height" value="0.09701" units="cm"/>
      <inkml:brushProperty name="color" value="#FF0000"/>
    </inkml:brush>
  </inkml:definitions>
  <inkml:trace contextRef="#ctx0" brushRef="#br0">1586 1262,'0'-52,"0"0,0 0,35-1,-35 1,52 17,-17-17,18 0,-1 17,1 18,17-18,0 17,0 1,-17 0,17-1,-18 18,18-35,1 18,-19 17,1 0,17 0,0 0,0 0,-18 0,1 17,0-17,17 0,-18 18,1-18,17 0,17 17,-16 1,-19-18,1 0,-1 34,18-34,0 53,0-36,1 18,-1-35,-35 52,35-17,-18 17,1 18,-18-18,-18 0,-17 0,18 1,-18-1,0 18,17-18,-17 0,0 0,0 0,0 1,-35-1,-35-17,18 0,-36-1,18-16,0 17,17-18,1 0,-1-17,-17 18,18-18,-1 17,1 1,-54-18,36 0,18 0,-18 0,17 0,1 0,-1 0,-17 0,17 0,-17 0,18 0,-18 0,17 0,1 0,-1 0,0 0,1 0,-1 0,-34-18,34 1,1 17,-18-18,17 1,0-18,-17-17,18 0,-1 17,1 0,-1 18,36-36,-18 1,17 0,-17 0,35 0,18-1,-1 1,1 0,34 17,1-17</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1-07-07T12:30:36"/>
    </inkml:context>
    <inkml:brush xml:id="br0">
      <inkml:brushProperty name="width" value="0.09701" units="cm"/>
      <inkml:brushProperty name="height" value="0.09701" units="cm"/>
      <inkml:brushProperty name="color" value="#FF0000"/>
    </inkml:brush>
  </inkml:definitions>
  <inkml:trace contextRef="#ctx0" brushRef="#br0">1674 1282,'0'-52,"0"0,-17-18,17 1,0-1,0 0,0 18,0 0,0 0,35 0,34 17,1 35,16 0,1 17,-17 1,34-1,-35-17,0 18,-16-18,-1 0,17 34,-17 1,35 17,-35 18,-17-18,-35 0,-18 0,-34 18,0-35,0-1,0 19,0-36,17 35,-34 0,17 0,0 18,17-18,35 0,0 1,0-1,0 0,0 17,0-16</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1-07-07T12:30:36"/>
    </inkml:context>
    <inkml:brush xml:id="br0">
      <inkml:brushProperty name="width" value="0.09701" units="cm"/>
      <inkml:brushProperty name="height" value="0.09701" units="cm"/>
      <inkml:brushProperty name="color" value="#FF0000"/>
    </inkml:brush>
  </inkml:definitions>
  <inkml:trace contextRef="#ctx0" brushRef="#br0">1688 743,'23'0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1-07-07T12:30:36"/>
    </inkml:context>
    <inkml:brush xml:id="br0">
      <inkml:brushProperty name="width" value="0.09701" units="cm"/>
      <inkml:brushProperty name="height" value="0.09701" units="cm"/>
      <inkml:brushProperty name="color" value="#FF0000"/>
    </inkml:brush>
  </inkml:definitions>
  <inkml:trace contextRef="#ctx0" brushRef="#br0">1688 743,'23'0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1-07-07T12:30:36"/>
    </inkml:context>
    <inkml:brush xml:id="br0">
      <inkml:brushProperty name="width" value="0.09701" units="cm"/>
      <inkml:brushProperty name="height" value="0.09701" units="cm"/>
      <inkml:brushProperty name="color" value="#FF0000"/>
    </inkml:brush>
  </inkml:definitions>
  <inkml:trace contextRef="#ctx0" brushRef="#br0">1688 743,'23'0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07-07T12:32:45"/>
    </inkml:context>
    <inkml:brush xml:id="br0">
      <inkml:brushProperty name="width" value="0.05292" units="cm"/>
      <inkml:brushProperty name="height" value="0.05292" units="cm"/>
      <inkml:brushProperty name="color" value="#FF0000"/>
    </inkml:brush>
  </inkml:definitions>
  <inkml:trace contextRef="#ctx0" brushRef="#br0">2875 1711 0,'-17'-18'125,"-1"18"0,-17-17 15,-36-1 0,-52-17 16,-195-36 16,-246-105 31,423 105 31,123 71 94,0-35 0,1-18 15,-36-17 0,17-19 16,-17-17 16,53 71 15,0 18 16,-17-1 0,-1-17 16,18-1 15,0-17 16,0 18 15,0 18 16,18-19 16,-18 19 15,17-1 16,1-17 16,0 35 15,52-53 16,-34 35 0,17-17 31,-1 17 0,-16 18 0,34-53 31,36 36 16,88-19 16,71-16 15,-36-1 16,-53 17 15,-140 36 16,-19 0 94,19 0 15,-1 0 16,0 0 0,53 36 16,-17-1 31,-18 0 16,35 89 15,-53-71 0,18 35 16,-18-53 0,18 53 15,-35-88 16,-18 18 0,0-1 16,0 1 0,0 0 15,18 17 16,-1-35 16,-17 18 46,18 17 16,0-17 0,17 70 31,-18-71 16,-17 1 16,36 35 15,-36-18 16,0-17 15,0 0 110,0-1 15,0 1 0,0 35 0,0 0 16,-36 52 31,19-52 16,-1 0 16,-17-17 15,0-19 16,-1 36 15,1 0 16,17-35 16,1-1 15,-1-17 94,1 18 0,-1-18 16,18 18 0,-18-18 31,1 0 47,-1 17 15,0-17 16,1 0 0,-1 0 16,18 18 15,-35-18 16,17 18 16,1-1 15,-1-17 16,0 0 156,1 0 16,-1 0 15,0 0 16,-17-17 16,17 17 15</inkml:trace>
  <inkml:trace contextRef="#ctx0" brushRef="#br0">9701 8555 0,'0'-18'16,"18"18"15,0 0 16,-1-17 16,1 17 15,88-18 16,264 18 47,-299 0 0,88 0 31,-89 0 0,-17 0 31,-18-18 0,230-35 31,-230 53 0,-17 0 16,-1 0 16,1 0 93,53 0 16,-19 0 16,19 0 0,176 0 31,-194 0 16,35 0 15,-70 0 16,-1 0 47,1 0 15,0 0 0,-1 0 16,1 0 16,17 0 15,-17 0 16,0 0 125,-1 0 15</inkml:trace>
  <inkml:trace contextRef="#ctx0" brushRef="#br0">9313 11483 0,'18'0'188,"0"0"15,-1 0 16,1 0 31,17 0 16,18 0 0,229 0 31,124 0 31,-265 0 32,-123 0 31,-1 0 94,1 0 15,17 0 16,89 0 15,35 18 16,-36-1 16,-70-17 15,-35 0 78,-1 0 16,1 0 0,52 0 16,36 0 31,-18 0 16,-52 0 15,-19 0 0,1 0 16,0 0 31,-1 0 16,54 0 15,17 0 16,35 0 16,1 0 15,-36 0 16,-53 0 15,-17 0 16,0 0 31,-1 0 16,1 0 16,35 0 15,70 0 16,-52 0 15,-18 0 16,17 0 16,-17 0 15,-35 0 16,0 0 16,52 0 15,36 0 16,0 0 15,-36 0 16,1 0 16,-1 0 31,-52 0 16,0 0 109,-1 0 250,1 0 16,0 0 15,-18-17 156,17 17 16,1 0 0,0 0 266,-1 0 0,19 0 15,34 0 0,18 0 16,142 0 16,-72 0 15,-52 0 16,-53 0 15,-35 0 16,-1 0 63,1 0 0,17 0 15,106 0 16,71 0 15,35 52 16,-71-34 16,-70-18 15,-53 0 16,-35 0 31,17 0 16,71 0 15,106 0 16,87 0 16,107 0 31,-36 0 16,-105 0 15,-141 0 16,-72 0 15,-34 0 47,0 0 16,-1 0 16,19 0 0,105 0 15,-18 0 16,1 0 15,-36 0 16,-70 0 31,-1 0 16,1 0 172,-1 0 15,36 0 0,53 0 16,35 0 31,-88 0 16,-35 0 0</inkml:trace>
  <inkml:trace contextRef="#ctx0" brushRef="#br0">8008 16510 0,'18'0'63,"-1"0"15,36 0 0,18 0 16,193 0 16,460 0 31,-354 0 31,-317 0 47,0 0 31,123 0 16,36 0 15,35 0 16,0 0 16,-141 0 15,-89 0 16,1 0 109,0 0 16,17 0 16,71 0 15,17 0 16,-35 0 15,-35 0 16,-35 0 78,-1 0 0,1 0 16,0 0 15,-1-18 32,1 18 0,0 0 515,-1 0 16,19 0 31,-36-17 0,17 17 0,1 0 203,0 0 78,34-18 16,-16 18 16,17-18 15,-18 18 32,-17 0 281,17-17 15,35 17 16,19-18 0,140 1 31,-88 17 16,-53 0 16,-53 0 15,-17 0 31,17 0 16,36 0 16,158 0 15,89 0 16,-89 0 16,-105 0 15,-107 0 16,1 0 78,-1 0 16,36 0 15,36 0 16,52 0 0,211 0 15,-193 0 0,0 0 16,88 0 16,-159 0 15,-53 0 16,-17 0 31,-18-18 0,18 18 16,123-18 15,17 18 16,19 0 16,-107 0 15,36 0 16,-70 0 0,-19 0 16,18 0 15,-17 0 63,0 0 15,35 0 16,17 0 0,36 0 16,106 0 15,-1 0 16,-105 0 0,35 0 15,-88 0 16,0 0 0,-18 0 16,1 0 31,-19 0 16,19 0 15,17 0 16,35 0 15,53 0 16,53 0 16,18 0 15,17 0 16,-106 0 0,71 0 16,-123 0 15,-53 0 0,-1 0 16</inkml:trace>
  <inkml:trace contextRef="#ctx0" brushRef="#br0">20832 5786 0,'0'17'46,"17"1"16,1-18 0,-1 0 16,1 0 0,-18 17 15,35-17 0,-17 18 16,123 53 31,-88-18 31,18-18 32,-36-35 31,-18 17 16,19-17 15,-19 18 16,1-18 78,17 0 16,36-18 15,35-52 16,-18-18 15,0 35 16,-70 35 16,-1 18 93,1 0 16,0 0 16,-1 0 15,19 0 16,34 53 16,1 0 15,-1-18 16,-52-35 15,0 18 47,-1-18 16,-17 18 16,35-18 15,-17 0 16,35 0 15,35 0 16,53 0 16,71-36 15,-36 1 16,-52 0 16,-54 17 15,-34 18 16,-1 0 15,53-18 16,-53 18 16,18 0 15,-17 0 0,-19 0 0,1 0 16,0 0 16,-1 0 46,1 0 16,-1 0 0,19 0 16,70 53 15,-36-17 0,-17-1 16,0-35 0,0 18 16,17-1 15,-52-17 47,17 0 16,18 0 15,53 0 16,247 0 16,70-53 15,-35-35 16,-176 53 15,-142 35 16,-52 0 63,0 0 46,-1 0 16,19 0 16,-1 0 15,0 35 0,18-17 16,18 17 16,17 18 15,18 17 16,-89-70 15,1 0 47,35-17 32,53-18 0,52-1 15,72 1 0,158 17 16,18 18 15,-71-17 16,-141-1 31,-71 18 16,-105 0 94,35 0 15,0 0 0,35 0 16,141 0 16,-52 0 15,-54 18 16,-105-18 15,-1 0 94,19 0 16,16 0 0,54 0 15,265-71 16,34-17 16,-69 17 15,-160 54 16,-141-18 16</inkml:trace>
  <inkml:trace contextRef="#ctx0" brushRef="#br0">20779 10513 0,'17'17'15,"1"-17"16,35 18 0,0 17 16,17-17 0,18 0 15,-17-1 16,158 36 16,18-18 31,-35-17 47,-177-18 0,124 0 31,-88 0 0,17 0 16,229 0 15,-52 0 16,-1-53 15,-17 0 16,0-17 16,-17 17 15,-142 18 16,-71 35 16,1 0 93,0 0 16,-1 0 0,19 0 16,52 17 15,-18 1 16,1-1 15,17 1 16,36 0 16,52-1 15,0-17 16,-35 0 16,1 0 15,87 0 31,-141 0 0,18-17 0,35 17 16,-88 0 16,-18 0 0,1 0 31,-19 0 16,1 0 31,-1 0 15,72 17 16,105 72 16,35 16 15,-123-87 0,-18 0 16,18-18 0,17 17 16,-17-17 15,-71 0 16,1 0 15,-1-17 16,88-19 16,107-69 31,-124 69 16,88 1 15,-18 0 16,36-1 15,-142 19 16,18-1 16,18 1 15,0-1 16,-18 0 16,-35 18 15,-18 0 16,-17 0 62,0 0 16,-1 0 16,19 18 15,-1 0 16,-17-18 15,17 17 16,-18-17 31,19 0 16,-1 0 16,88 0 15,-52 0 0,0 0 16,-1 0 0,71 0 31,-88 0 0,53 0 16,0 0 31,-88 0 141</inkml:trace>
  <inkml:trace contextRef="#ctx0" brushRef="#br0">22243 17727 0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07-07T12:32:45"/>
    </inkml:context>
    <inkml:brush xml:id="br0">
      <inkml:brushProperty name="width" value="0.05292" units="cm"/>
      <inkml:brushProperty name="height" value="0.05292" units="cm"/>
      <inkml:brushProperty name="color" value="#FF0000"/>
    </inkml:brush>
  </inkml:definitions>
  <inkml:trace contextRef="#ctx0" brushRef="#br0">12965 6085 0,'-18'0'94,"0"0"0,1 0 16,-36 0 15,-35 0 16,17 0 31,53 0 31,-87-53 32,-54-17 31,123 70 0,36-18 16,0 1 0,-17 17 31,-1 0 31,1 0 0,-19-71 31,1 1 16,35-19 16,0-16 15,0 16 16,0 1 15,0 35 16,0 0 16,0-35 15,35 0 16,36-36 16,-1-17 15,-17 35 16,-17 71 0,-19-18 15,1 36 16,-18-1 16,18 18 15,34-53 16,37 0 16,52-17 15,18 17 16,-1-18 15,-105 71 16,35-17 16,18-1 15,53 18 16,-53 0 0,123 0 16,-53 0 15,-34 0 0,157 0 16,-16 0 15,-36 0 16,17 18 31,54 17 16,281 35 16,-299-52 15,-176-18 16,52 0 15,-141 18 16,71 35 16,-70-36 15,-19-17 16,1 0 47,-1 35 0,54 18 15,35 53 32,-36-18 15,-52-52 0,35 52 16,-18-53 0,0 18 16,18 18 15,36 34 16,-89-69 15,17-1 16,-17-17 16,0-1 15,18 1 16,0 0 16,-1 52 15,18 18 16,1-35 0,-19 0 15,19 18 16,-1-18 0,-35 0 16,0-36 0,0 36 31,35-53 16,-35 18 31,0-1 0,-17-17 203,17 18 16,-18 0 15,0-1 16,1 1 0,17 17 15,-89 89 16,54-71 16,-53 88 15,35-71 16,18 18 16,-1-35 15,1-17 16,18-1 15,17-17 16,-36-1 31,19 19 16,-54-19 16,36 1 15,-89 17 16,19-17 15,-37-1 16,-16-17 16,17 0 15,-36 0 16,-35-17 16,1-1 15,17-17 16,-53-18 15,0 0 16,-35 53 31,193 0 16,-246-53 16,124 18 15,123 17 16,70 18 15,0 0 79,-17 0 15,-18 0 0,-18 0 16,-211-53 15,18 0 16,34 0 31,142 36 16,71-1 16,-1 18 109,0 0 16,1 0 15,-1 0 16,0-18 15,1 18 79,-19-17 62,-34-18 16,17-1 15,53 54 203,0 35 16</inkml:trace>
  <inkml:trace contextRef="#ctx0" brushRef="#br0">13441 10530 0,'0'18'31,"0"35"15,0 18 0,0 52 16,35 0 0,0 36 16,1 0 0,-1-18 15,53 141 16,124 159 31,52-17 31,89-72 47,-71-69 32,-229-248 0,-17-17 15,-1-1 0,0 18 0,-17-35 16,17 18 15,0 17 16,36-17 16,35 35 15,17 17 16,1-17 16,-1 0 15,-52-17 16,-36-36 15,-17 0 0,-1 0 47,19 0 16,52-36 16,106-52 15,-36-35 16,-34 34 15,-36-16 16,-35-19 16,0 1 15,0-1 16,35-17 16,36-53 15,-89 71 16,35-1 15,-17-17 16,-35-18 31,-18 1 16,-88-54 16,0 18 15,-54-18 16,-34 53 15,70 36 16,89 70 0,-19 35 16,36 1 0,-17 17 47,17-36 0,-89-16 15,-52-37 31,53 54 0,18-18 0,17 53 16,35-17 0,18-1 47,-18 18 16,1 0 15,-142-71 16,36 18 0,-71-17 15,123 70 0,53 0 16,1 0 47,-1 0 16,-88 0 15,-158 0 16,52 0 15,53 17 16,53 19 31,54-36 16,34 17 16,0-17 15,1 18 47,-1-18 31,0 18 16,1-18 16,-1 0 15,0 17 16,1-17 15,-36 18 16,-18 0 31,54-18 32,-1 17 15,-17-17 16,-53 18 15,-36 17 16,36-35 16,17 18 15,18-1 16,36-17 16,-1 18 15,0-18 78,18 18 203</inkml:trace>
  <inkml:trace contextRef="#ctx0" brushRef="#br0">11589 16581 0,'0'17'78,"0"1"16,0-1 0,0 19 16,17 17 0,36 35 15,-17-18 31,-19-70 47,71 36 32,-70-19 15,0-17 16,-1 0 47,1 0 15,-18 18 0,18-18 16,17 0 16,0 35 15,-17-35 16,17 0 0,0 0 15,1 18 0,52 0 32,-53-18 0,0 0 15,1 0 0,-19 0 0,1 0 16,0 0 16,34 0 15,1 0 16,0 0 15,-17 0 16,-19 0 16,1 0 15,0 0 47,-1 0 16,1 0 15,17 0 16,-17 0 16,-1-18 15,1-17 16,17-1 16,1-52 15,-19 35 16,1 18 15,-1 0 16,-17-18 16,18-53 15,0 71 16,-18-36 16,17 18 15,-17 36 16,0-1 31,0 0 16,0 1 0,0-1 31,-17 0 16,-19 1 15,19-1 16,-1 18 15,1-18 16,-1 18 16,0-17 15,-52-1 16,52 18 0,-35-18 16,36 18 15,-1 0 16,0 0 15,1 0 16,-1 0 16,-17 0 15,-54 0 16,-16 0 16,-1 0 15,71 0 16,17 0 15,18 18 47,-18-18 16,1 18 16,-19 17 0,-69 18 15,-37 18 16,37-1 15,34-35 16,71-17 188,0 0 15,-18-1 31,18 1 0,-17 0 16</inkml:trace>
  <inkml:trace contextRef="#ctx0" brushRef="#br0">2628 16722 0,'0'-18'47,"18"18"16,-1 0 15,19 0 16,87-18 16,107 1 31,-1 17 31,177 0 31,-230 0 16,-123 0 16,-36 0 47,1 0 15,17 0 0,18 0 16,53 0 0,106 0 15,-124 0 16,0 0 0,-17 0 16,-54 0 62,1 0 0,0 0 16,17 0 15,88 0 16,36 0 16,-106 0 15,-35 0 16</inkml:trace>
  <inkml:trace contextRef="#ctx0" brushRef="#br0">19509 5644 0,'0'0'0,"-36"-17"0,19-18 15,-19-1 0,19 19 16,-1-1 16,18 0 31,0 1 0,-17-19 16,-72-211 15,89 177 16,-17-195 31,17 71 31,0-17 16,0 140 16,0-105 15,0 35 16,0 52 15,17 1 16,19-18 31,-19 71 16,-17 17 16,18 18 31,-18-17 31,35-1 16,18-17 0,18 17 15,140-17 16,19-18 16,-107 18 15,-70 35 16,-35 0 47,17 0 15,247 17 16,124 54 16,-195-18 15,-175-35 16,-19-18 62,-17 17 16,18 1 0,53 105 16,87 54 15,-69-36 16,-37-53 15,-34-35 16,0 0 31,-1 17 16,1 19 16,-18 105 15,0-124 16,-35 124 15,-1-88 16,1-18 16,-35-35 15,-19 18 16,-52 17 16,0-18 15,35-17 16,36-17 15,-71-1 16,0 18 31,88-36 0,-53-17 16,71 18 0,-18-18 16,-36 18 15,-34-18 16,-1 0 15,19-18 16,87 18 16,0 0 218,18-18 16,-35 18 16,35-17 15,-18 17 0,1 0 16,-1 0 16,1 0 15,-1 0 16,0 0 15,-17 0 16,17-18 16,-70 18 31,53-17 16,17 17 15,36 0 672</inkml:trace>
  <inkml:trace contextRef="#ctx0" brushRef="#br0">27622 5151 0,'18'0'31,"-18"-18"0,35 0 16,36 1 0,17-19 15,89-17 0,70-35 16,88 0 16,141-35 0,0 17 15,300-53 16,-70 18 31,-389 123 31,371 18 32,-370 0 15,-71 18 16,-89 35 16,-52-18 15,-35-17 16,-71-1 15,17 1 16,54 88 31,70 53 16,-88-89 0,-18 1 16,-17-1 0,35-17 15,0 71 16,0-19 15,53 54 16,-89-123 16,-17-1 15,0 0 0,0 0 16,0 18 0,0 88 16,0 18 15,0-18 16,0-53 15,0-52 16,-17 34 31,-19 18 16,-34 71 16,-36 0 15,53-106 0,0 17 16,18-52 0,-18 17 15,-53 18 16,-35 0 16,-71 35 15,-35-17 16,-17-18 16,-1 0 15,-52-18 16,-19 18 15,54-18 16,53-35 16,-36 0 31,-229 0 16,230 0 15,158 0 16,36 0 15,52 0 16,-123 0 16,-159-70 15,-123-54 16,123 54 16,176 34 15,107 36 16,-1 0 31,18-17 16,-106-71 15,-88-89 16,18 18 16,52 36 15,89 70 16,17 18 15,18 17 47,-17 0 0,17-34 16,0-54 16,0 17 15,0 1 16,0 35 15,0-17 16,17 35 31,-17 17 16,18 0 16,-18 1 15,18-19 16,-1 19 0,-17-36 15,18 18 0,-18 17 16,17 0 0,-17 1 94,0-19 15,0 1 16,0 0 0,0-36 31,18 1 16,-18 52 16,0 0 265,0 1 0,0-1 31,0 0 16,0-17 16,0 0 15,0 17 16</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07-07T12:32:45"/>
    </inkml:context>
    <inkml:brush xml:id="br0">
      <inkml:brushProperty name="width" value="0.05292" units="cm"/>
      <inkml:brushProperty name="height" value="0.05292" units="cm"/>
      <inkml:brushProperty name="color" value="#FF0000"/>
    </inkml:brush>
  </inkml:definitions>
  <inkml:trace contextRef="#ctx0" brushRef="#br0">6914 5927 0,'18'0'78,"0"0"16,-1 0 16,1 0 15,35 35 32,70 18 31,54 53 31,-54-36 31,-87-52 16,-19 0 31,1-18 0,-1 0 16,1 0 15,35 0 32,35 0 15,18 0 16,18 0 16,-54 0 15,-17 0 16,-35 0 15,-1 0 16,142-36 16,-18 19 15</inkml:trace>
  <inkml:trace contextRef="#ctx0" brushRef="#br0">9243 6209 0,'0'0'0</inkml:trace>
  <inkml:trace contextRef="#ctx0" brushRef="#br0">8414 6209 0,'17'0'63,"1"0"15,0 0 16,-1 0 16,1 0 0,0 0 15,211 18 31,-176-18 32,-36 0 15,-17 17 32,18-17 15,35 18 16,0-18 0,70 35 15,-87-35 16,17 18 0,-18-18 31,-17 0 16,-1 0 16,1 0 15,-1 0 0,19 0 16,-1 0 0,-17 0 15,-1 0 16,1 0 31,17 0 16,18-18 16,-35 0 15,-1 1 31,1 17 157,17 0 31,36 0 16,-18 0 0,53 17 15,-54-17 16,-34 0 31,-18 18 16,18-18 15,52 0 16,-34 0 0,17 0 16,-1 0 0,-16 0 15,70-35 16,17 17 15,18-17 16,-88 17 16,-35 18 93,17 0 16,-17 0 16,70 0 15,18 0 16,-53 0 16,-36 0 15,1 0 141,-1 0 15,19 0 0,34 0 16,-17 0 31</inkml:trace>
  <inkml:trace contextRef="#ctx0" brushRef="#br0">12506 6050 0,'18'0'78,"17"0"16,141 35 15,-17-17 32,-35-18 31,122 0 31,-34 0 31,53 0 16,-18-35 16,-142 35 15,-34-18 16,-71 0 15,18 18 16,70-35 16,176-18 15,19 18 16,-107 0 16,-105 35 15,-54 0 16,1 0 78,17 0 16,18 0 15,159 17 16,105-17 15,-264 0 16,-35 0 16,-1 0 47,19 0 15,17 0 0,123 0 16,71 0 31,-35 0 0,-89 0 31,-70 0 16,-35 0 109,17 0 0,18 0 16,17 0 0,1 0 16,-36 0 0,1 0 15,-19 0 610,36 0 15,53 18 16,264 17 0</inkml:trace>
  <inkml:trace contextRef="#ctx0" brushRef="#br0">4692 7073 0,'18'0'46,"-1"0"16,71 0 16,-35 35 15,53-17 16,-35 17 31,17-17 31,159 0 32,0-18 31,-159 0 16,-53 0 15,71-18 16,-35-17 0,123-1 15,-71 1 16,-35 0 0,1 0 31,-54 17 16,-18 18 62,1 0 16,0 0 16,35 0 0,0 0 15,52 0 16,-69 0 0,-1 0 16,-17 0 93,-1 0 16,19 0 16,281 0 15,-176 0 16,0 18 15,-123-18 47,0 0 16,-1 0 0,107 0 16,-1 0 15,-52 0 16,-71 17 47,17-17 15,36 0 16,-35 0 16,0 18 15,17 0 16,18-18 15,53 35 16,-89-35 16</inkml:trace>
  <inkml:trace contextRef="#ctx0" brushRef="#br0">3475 5415 0,'17'0'62,"72"35"16,-36 1 0,229 122 31,-35 54 31,-159-141 32,88 70 31,-87-35 31,-89-89 31,35-17 16,-18 0 172,19 0 15,-1-17 0,18-19 16,35-17 0,106-70 31,18-18 16,-124 88 0,53-35 16,-88 52 0,-18 1 15,54-53 16,-19 35 15,-17-17 16,0-1 16,-35 71 15,-18-18 203,52-17 16,-16 35 47,17 0 16,-18-35 0,35 17 15,1-17 16,-53 35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3FE71-2C24-4676-8E18-1E8C8D0236AC}" type="datetimeFigureOut">
              <a:rPr lang="zh-CN" altLang="en-US" smtClean="0"/>
              <a:t>2021/7/7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4AE91-2C68-4EF2-A3C5-349EA182688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A4AE91-2C68-4EF2-A3C5-349EA182688A}" type="slidenum">
              <a:rPr lang="zh-CN" altLang="en-US" smtClean="0"/>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5FC2A83-ED9B-41D3-A0D5-23C98A1BC1AF}" type="datetimeFigureOut">
              <a:rPr lang="zh-CN" altLang="en-US" smtClean="0"/>
              <a:t>2021/7/7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33405B-7570-4E1B-99AB-983CBFDCD75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C2A83-ED9B-41D3-A0D5-23C98A1BC1AF}" type="datetimeFigureOut">
              <a:rPr lang="zh-CN" altLang="en-US" smtClean="0"/>
              <a:t>2021/7/7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3405B-7570-4E1B-99AB-983CBFDCD7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customXml" Target="../ink/ink5.xml"/><Relationship Id="rId3" Type="http://schemas.openxmlformats.org/officeDocument/2006/relationships/tags" Target="../tags/tag3.xml"/><Relationship Id="rId7" Type="http://schemas.openxmlformats.org/officeDocument/2006/relationships/image" Target="../media/image9.png"/><Relationship Id="rId12" Type="http://schemas.openxmlformats.org/officeDocument/2006/relationships/customXml" Target="../ink/ink2.xml"/><Relationship Id="rId17"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customXml" Target="../ink/ink4.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slideLayout" Target="../slideLayouts/slideLayout2.xml"/><Relationship Id="rId15" Type="http://schemas.openxmlformats.org/officeDocument/2006/relationships/image" Target="../media/image14.png"/><Relationship Id="rId10" Type="http://schemas.openxmlformats.org/officeDocument/2006/relationships/image" Target="../media/image11.png"/><Relationship Id="rId19" Type="http://schemas.openxmlformats.org/officeDocument/2006/relationships/customXml" Target="../ink/ink6.xml"/><Relationship Id="rId4" Type="http://schemas.openxmlformats.org/officeDocument/2006/relationships/tags" Target="../tags/tag4.xml"/><Relationship Id="rId9" Type="http://schemas.openxmlformats.org/officeDocument/2006/relationships/customXml" Target="../ink/ink1.xml"/><Relationship Id="rId14" Type="http://schemas.openxmlformats.org/officeDocument/2006/relationships/customXml" Target="../ink/ink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ustomXml" Target="../ink/ink7.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customXml" Target="../ink/ink8.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293091" y="1288617"/>
            <a:ext cx="9605818" cy="2387600"/>
          </a:xfrm>
        </p:spPr>
        <p:txBody>
          <a:bodyPr>
            <a:normAutofit/>
          </a:bodyPr>
          <a:lstStyle/>
          <a:p>
            <a:pPr>
              <a:lnSpc>
                <a:spcPct val="120000"/>
              </a:lnSpc>
            </a:pPr>
            <a:r>
              <a:rPr lang="en-US" altLang="zh-CN" sz="4000" dirty="0">
                <a:latin typeface="黑体" panose="02010609060101010101" pitchFamily="49" charset="-122"/>
                <a:ea typeface="黑体" panose="02010609060101010101" pitchFamily="49" charset="-122"/>
              </a:rPr>
              <a:t>2021</a:t>
            </a:r>
            <a:r>
              <a:rPr lang="zh-CN" altLang="en-US" sz="4000" dirty="0">
                <a:latin typeface="黑体" panose="02010609060101010101" pitchFamily="49" charset="-122"/>
                <a:ea typeface="黑体" panose="02010609060101010101" pitchFamily="49" charset="-122"/>
              </a:rPr>
              <a:t>年深圳市普通高中高一年级调研考试</a:t>
            </a:r>
            <a:r>
              <a:rPr lang="en-US" altLang="zh-CN" sz="6600" dirty="0">
                <a:latin typeface="黑体" panose="02010609060101010101" pitchFamily="49" charset="-122"/>
                <a:ea typeface="黑体" panose="02010609060101010101" pitchFamily="49" charset="-122"/>
              </a:rPr>
              <a:t/>
            </a:r>
            <a:br>
              <a:rPr lang="en-US" altLang="zh-CN" sz="6600" dirty="0">
                <a:latin typeface="黑体" panose="02010609060101010101" pitchFamily="49" charset="-122"/>
                <a:ea typeface="黑体" panose="02010609060101010101" pitchFamily="49" charset="-122"/>
              </a:rPr>
            </a:br>
            <a:r>
              <a:rPr lang="zh-CN" altLang="en-US" sz="4000" b="1" dirty="0"/>
              <a:t>语    文</a:t>
            </a:r>
            <a:endParaRPr lang="zh-CN" altLang="en-US" sz="6600" b="1" dirty="0"/>
          </a:p>
        </p:txBody>
      </p:sp>
      <p:sp>
        <p:nvSpPr>
          <p:cNvPr id="3" name="副标题 2"/>
          <p:cNvSpPr>
            <a:spLocks noGrp="1"/>
          </p:cNvSpPr>
          <p:nvPr>
            <p:ph type="subTitle" idx="1"/>
          </p:nvPr>
        </p:nvSpPr>
        <p:spPr>
          <a:xfrm>
            <a:off x="1524000" y="4440093"/>
            <a:ext cx="9144000" cy="1655762"/>
          </a:xfrm>
        </p:spPr>
        <p:txBody>
          <a:bodyPr/>
          <a:lstStyle/>
          <a:p>
            <a:r>
              <a:rPr lang="en-US" altLang="zh-CN" dirty="0"/>
              <a:t>2021.6.30</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309717"/>
            <a:ext cx="11946193" cy="6518787"/>
          </a:xfrm>
        </p:spPr>
        <p:txBody>
          <a:bodyPr>
            <a:normAutofit/>
          </a:bodyPr>
          <a:lstStyle/>
          <a:p>
            <a:pPr>
              <a:lnSpc>
                <a:spcPct val="120000"/>
              </a:lnSpc>
            </a:pPr>
            <a:r>
              <a:rPr lang="en-US" altLang="zh-CN" b="1" dirty="0">
                <a:effectLst/>
                <a:latin typeface="Times New Roman" panose="02020603050405020304" pitchFamily="18" charset="0"/>
                <a:ea typeface="宋体" panose="02010600030101010101" pitchFamily="2" charset="-122"/>
              </a:rPr>
              <a:t>6.</a:t>
            </a:r>
            <a:r>
              <a:rPr lang="zh-CN" altLang="zh-CN" b="1" dirty="0">
                <a:effectLst/>
                <a:latin typeface="Times New Roman" panose="02020603050405020304" pitchFamily="18" charset="0"/>
                <a:ea typeface="宋体" panose="02010600030101010101" pitchFamily="2" charset="-122"/>
              </a:rPr>
              <a:t>下列对文本相关内容的理解，不正确的一项是</a:t>
            </a:r>
            <a:r>
              <a:rPr lang="en-US" altLang="zh-CN" b="1" dirty="0">
                <a:effectLst/>
                <a:latin typeface="Times New Roman" panose="02020603050405020304" pitchFamily="18" charset="0"/>
                <a:ea typeface="宋体" panose="02010600030101010101" pitchFamily="2" charset="-122"/>
              </a:rPr>
              <a:t>(3</a:t>
            </a:r>
            <a:r>
              <a:rPr lang="zh-CN" altLang="zh-CN" b="1" dirty="0">
                <a:effectLst/>
                <a:latin typeface="Times New Roman" panose="02020603050405020304" pitchFamily="18" charset="0"/>
                <a:ea typeface="宋体" panose="02010600030101010101" pitchFamily="2" charset="-122"/>
              </a:rPr>
              <a:t>分</a:t>
            </a:r>
            <a:r>
              <a:rPr lang="en-US" altLang="zh-CN" b="1" dirty="0">
                <a:effectLst/>
                <a:latin typeface="Times New Roman" panose="02020603050405020304" pitchFamily="18" charset="0"/>
                <a:ea typeface="宋体" panose="02010600030101010101" pitchFamily="2" charset="-122"/>
              </a:rPr>
              <a:t>)</a:t>
            </a:r>
            <a:endParaRPr lang="zh-CN" altLang="zh-CN" b="1" dirty="0">
              <a:effectLst/>
              <a:latin typeface="Times New Roman" panose="02020603050405020304" pitchFamily="18" charset="0"/>
              <a:ea typeface="宋体" panose="02010600030101010101" pitchFamily="2" charset="-122"/>
            </a:endParaRPr>
          </a:p>
          <a:p>
            <a:pPr indent="0">
              <a:lnSpc>
                <a:spcPct val="120000"/>
              </a:lnSpc>
              <a:buNone/>
            </a:pPr>
            <a:r>
              <a:rPr lang="en-US" altLang="zh-CN" b="1" dirty="0">
                <a:effectLst/>
                <a:latin typeface="Times New Roman" panose="02020603050405020304" pitchFamily="18" charset="0"/>
                <a:ea typeface="宋体" panose="02010600030101010101" pitchFamily="2" charset="-122"/>
              </a:rPr>
              <a:t>A.</a:t>
            </a:r>
            <a:r>
              <a:rPr lang="zh-CN" altLang="zh-CN" b="1" dirty="0">
                <a:effectLst/>
                <a:latin typeface="Times New Roman" panose="02020603050405020304" pitchFamily="18" charset="0"/>
                <a:ea typeface="宋体" panose="02010600030101010101" pitchFamily="2" charset="-122"/>
              </a:rPr>
              <a:t>装草药的小抽屉，淡淡的药草香，合乎小林父亲的医者身份；“人命关天，一刻也不能”，体现小林父亲的医者仁心。</a:t>
            </a:r>
          </a:p>
          <a:p>
            <a:pPr indent="0">
              <a:lnSpc>
                <a:spcPct val="120000"/>
              </a:lnSpc>
              <a:buNone/>
            </a:pPr>
            <a:r>
              <a:rPr lang="en-US" altLang="zh-CN" b="1" dirty="0">
                <a:effectLst/>
                <a:latin typeface="Times New Roman" panose="02020603050405020304" pitchFamily="18" charset="0"/>
                <a:ea typeface="宋体" panose="02010600030101010101" pitchFamily="2" charset="-122"/>
              </a:rPr>
              <a:t>B.</a:t>
            </a:r>
            <a:r>
              <a:rPr lang="zh-CN" altLang="zh-CN" b="1" dirty="0">
                <a:effectLst/>
                <a:latin typeface="Times New Roman" panose="02020603050405020304" pitchFamily="18" charset="0"/>
                <a:ea typeface="宋体" panose="02010600030101010101" pitchFamily="2" charset="-122"/>
              </a:rPr>
              <a:t>“林氏诊所”在最靠近大山的坡地上，又特意开了朝西的院门，并在门铃上系棕绳，这些都为动物前来求医提供了便利。</a:t>
            </a:r>
          </a:p>
          <a:p>
            <a:pPr indent="0">
              <a:lnSpc>
                <a:spcPct val="120000"/>
              </a:lnSpc>
              <a:buNone/>
            </a:pPr>
            <a:r>
              <a:rPr lang="en-US" altLang="zh-CN" b="1" dirty="0">
                <a:effectLst/>
                <a:latin typeface="Times New Roman" panose="02020603050405020304" pitchFamily="18" charset="0"/>
                <a:ea typeface="宋体" panose="02010600030101010101" pitchFamily="2" charset="-122"/>
              </a:rPr>
              <a:t>C.</a:t>
            </a:r>
            <a:r>
              <a:rPr lang="zh-CN" altLang="zh-CN" b="1" dirty="0">
                <a:effectLst/>
                <a:latin typeface="Times New Roman" panose="02020603050405020304" pitchFamily="18" charset="0"/>
                <a:ea typeface="宋体" panose="02010600030101010101" pitchFamily="2" charset="-122"/>
              </a:rPr>
              <a:t>父亲特意设置手术室，并多次为动物们做手术，却不让小林知道真相，其实是希望用</a:t>
            </a:r>
            <a:r>
              <a:rPr lang="zh-CN" altLang="zh-CN" b="1" dirty="0">
                <a:solidFill>
                  <a:srgbClr val="FF0000"/>
                </a:solidFill>
                <a:effectLst/>
                <a:latin typeface="Times New Roman" panose="02020603050405020304" pitchFamily="18" charset="0"/>
                <a:ea typeface="宋体" panose="02010600030101010101" pitchFamily="2" charset="-122"/>
              </a:rPr>
              <a:t>身教</a:t>
            </a:r>
            <a:r>
              <a:rPr lang="zh-CN" altLang="zh-CN" b="1" dirty="0">
                <a:effectLst/>
                <a:latin typeface="Times New Roman" panose="02020603050405020304" pitchFamily="18" charset="0"/>
                <a:ea typeface="宋体" panose="02010600030101010101" pitchFamily="2" charset="-122"/>
              </a:rPr>
              <a:t>而非言传的方式来影响小林。</a:t>
            </a:r>
          </a:p>
          <a:p>
            <a:pPr indent="0">
              <a:lnSpc>
                <a:spcPct val="120000"/>
              </a:lnSpc>
              <a:buNone/>
            </a:pPr>
            <a:r>
              <a:rPr lang="en-US" altLang="zh-CN" b="1" dirty="0">
                <a:effectLst/>
                <a:latin typeface="Times New Roman" panose="02020603050405020304" pitchFamily="18" charset="0"/>
                <a:ea typeface="宋体" panose="02010600030101010101" pitchFamily="2" charset="-122"/>
              </a:rPr>
              <a:t>D.</a:t>
            </a:r>
            <a:r>
              <a:rPr lang="zh-CN" altLang="zh-CN" b="1" dirty="0">
                <a:effectLst/>
                <a:latin typeface="Times New Roman" panose="02020603050405020304" pitchFamily="18" charset="0"/>
                <a:ea typeface="宋体" panose="02010600030101010101" pitchFamily="2" charset="-122"/>
              </a:rPr>
              <a:t>通过救治小穿山甲，小林揭开父亲隐藏的秘密，最后他决定每周回来一次，表明他受到了父亲的影响，成为新的守护者</a:t>
            </a:r>
            <a:r>
              <a:rPr lang="zh-CN" altLang="zh-CN" b="1" dirty="0" smtClean="0">
                <a:effectLst/>
                <a:latin typeface="Times New Roman" panose="02020603050405020304" pitchFamily="18" charset="0"/>
                <a:ea typeface="宋体" panose="02010600030101010101" pitchFamily="2" charset="-122"/>
              </a:rPr>
              <a:t>。</a:t>
            </a:r>
            <a:endParaRPr lang="en-US" altLang="zh-CN" b="1" dirty="0">
              <a:solidFill>
                <a:srgbClr val="FF0000"/>
              </a:solidFill>
              <a:effectLst/>
              <a:latin typeface="Times New Roman" panose="02020603050405020304" pitchFamily="18" charset="0"/>
              <a:ea typeface="宋体" panose="02010600030101010101" pitchFamily="2" charset="-122"/>
            </a:endParaRPr>
          </a:p>
          <a:p>
            <a:pPr indent="0">
              <a:lnSpc>
                <a:spcPct val="120000"/>
              </a:lnSpc>
              <a:buNone/>
            </a:pPr>
            <a:r>
              <a:rPr lang="en-US" altLang="zh-CN" b="1" dirty="0">
                <a:solidFill>
                  <a:srgbClr val="FF0000"/>
                </a:solidFill>
                <a:effectLst/>
                <a:latin typeface="Times New Roman" panose="02020603050405020304" pitchFamily="18" charset="0"/>
                <a:ea typeface="宋体" panose="02010600030101010101" pitchFamily="2" charset="-122"/>
              </a:rPr>
              <a:t>C</a:t>
            </a:r>
            <a:r>
              <a:rPr lang="en-US" altLang="zh-CN" b="1" dirty="0">
                <a:solidFill>
                  <a:srgbClr val="0070C0"/>
                </a:solidFill>
                <a:effectLst/>
                <a:latin typeface="黑体" panose="02010609060101010101" pitchFamily="49" charset="-122"/>
                <a:ea typeface="黑体" panose="02010609060101010101" pitchFamily="49" charset="-122"/>
              </a:rPr>
              <a:t> (</a:t>
            </a:r>
            <a:r>
              <a:rPr lang="zh-CN" altLang="en-US" b="1" dirty="0">
                <a:solidFill>
                  <a:srgbClr val="0070C0"/>
                </a:solidFill>
                <a:effectLst/>
                <a:latin typeface="黑体" panose="02010609060101010101" pitchFamily="49" charset="-122"/>
                <a:ea typeface="黑体" panose="02010609060101010101" pitchFamily="49" charset="-122"/>
              </a:rPr>
              <a:t>手术室不让小林进去，动手术也不让小林知道，这都与“身教”矛盾。</a:t>
            </a:r>
            <a:r>
              <a:rPr lang="en-US" altLang="zh-CN" b="1" dirty="0" smtClean="0">
                <a:solidFill>
                  <a:srgbClr val="0070C0"/>
                </a:solidFill>
                <a:effectLst/>
                <a:latin typeface="黑体" panose="02010609060101010101" pitchFamily="49" charset="-122"/>
                <a:ea typeface="黑体" panose="02010609060101010101" pitchFamily="49" charset="-122"/>
              </a:rPr>
              <a:t>)</a:t>
            </a:r>
            <a:endParaRPr lang="zh-CN"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21226"/>
            <a:ext cx="12005187" cy="6636774"/>
          </a:xfrm>
        </p:spPr>
        <p:txBody>
          <a:bodyPr>
            <a:noAutofit/>
          </a:bodyPr>
          <a:lstStyle/>
          <a:p>
            <a:pPr marL="0" indent="0">
              <a:lnSpc>
                <a:spcPct val="120000"/>
              </a:lnSpc>
              <a:buNone/>
            </a:pPr>
            <a:r>
              <a:rPr lang="en-US" altLang="zh-CN" b="1" dirty="0">
                <a:effectLst/>
                <a:latin typeface="Times New Roman" panose="02020603050405020304" pitchFamily="18" charset="0"/>
                <a:ea typeface="宋体" panose="02010600030101010101" pitchFamily="2" charset="-122"/>
              </a:rPr>
              <a:t>7.</a:t>
            </a:r>
            <a:r>
              <a:rPr lang="zh-CN" altLang="zh-CN" b="1" dirty="0">
                <a:effectLst/>
                <a:latin typeface="Times New Roman" panose="02020603050405020304" pitchFamily="18" charset="0"/>
                <a:ea typeface="宋体" panose="02010600030101010101" pitchFamily="2" charset="-122"/>
              </a:rPr>
              <a:t>下列对文本艺术特色的分析鉴赏，不正确的一项是</a:t>
            </a:r>
            <a:r>
              <a:rPr lang="en-US" altLang="zh-CN" b="1" dirty="0">
                <a:effectLst/>
                <a:latin typeface="Times New Roman" panose="02020603050405020304" pitchFamily="18" charset="0"/>
                <a:ea typeface="宋体" panose="02010600030101010101" pitchFamily="2" charset="-122"/>
              </a:rPr>
              <a:t>(3</a:t>
            </a:r>
            <a:r>
              <a:rPr lang="zh-CN" altLang="zh-CN" b="1" dirty="0">
                <a:effectLst/>
                <a:latin typeface="Times New Roman" panose="02020603050405020304" pitchFamily="18" charset="0"/>
                <a:ea typeface="宋体" panose="02010600030101010101" pitchFamily="2" charset="-122"/>
              </a:rPr>
              <a:t>分</a:t>
            </a:r>
            <a:r>
              <a:rPr lang="en-US" altLang="zh-CN" b="1" dirty="0">
                <a:effectLst/>
                <a:latin typeface="Times New Roman" panose="02020603050405020304" pitchFamily="18" charset="0"/>
                <a:ea typeface="宋体" panose="02010600030101010101" pitchFamily="2" charset="-122"/>
              </a:rPr>
              <a:t>)</a:t>
            </a:r>
            <a:endParaRPr lang="zh-CN" altLang="zh-CN" b="1" dirty="0">
              <a:effectLst/>
              <a:latin typeface="Times New Roman" panose="02020603050405020304" pitchFamily="18" charset="0"/>
              <a:ea typeface="宋体" panose="02010600030101010101" pitchFamily="2" charset="-122"/>
            </a:endParaRPr>
          </a:p>
          <a:p>
            <a:pPr indent="0">
              <a:lnSpc>
                <a:spcPct val="120000"/>
              </a:lnSpc>
              <a:buNone/>
            </a:pPr>
            <a:r>
              <a:rPr lang="en-US" altLang="zh-CN" b="1" dirty="0">
                <a:effectLst/>
                <a:latin typeface="Times New Roman" panose="02020603050405020304" pitchFamily="18" charset="0"/>
                <a:ea typeface="宋体" panose="02010600030101010101" pitchFamily="2" charset="-122"/>
              </a:rPr>
              <a:t>A.</a:t>
            </a:r>
            <a:r>
              <a:rPr lang="zh-CN" altLang="zh-CN" b="1" dirty="0">
                <a:effectLst/>
                <a:latin typeface="Times New Roman" panose="02020603050405020304" pitchFamily="18" charset="0"/>
                <a:ea typeface="宋体" panose="02010600030101010101" pitchFamily="2" charset="-122"/>
              </a:rPr>
              <a:t>父亲本来是一位中医，家中却有手术台；小林还没来扫墓，坟上却先有花环，一系列反常之事都紧扣题目中的“奇”字。</a:t>
            </a:r>
          </a:p>
          <a:p>
            <a:pPr indent="0">
              <a:lnSpc>
                <a:spcPct val="120000"/>
              </a:lnSpc>
              <a:buNone/>
            </a:pPr>
            <a:r>
              <a:rPr lang="en-US" altLang="zh-CN" b="1" dirty="0">
                <a:effectLst/>
                <a:latin typeface="Times New Roman" panose="02020603050405020304" pitchFamily="18" charset="0"/>
                <a:ea typeface="宋体" panose="02010600030101010101" pitchFamily="2" charset="-122"/>
              </a:rPr>
              <a:t>B.</a:t>
            </a:r>
            <a:r>
              <a:rPr lang="zh-CN" altLang="zh-CN" b="1" dirty="0">
                <a:effectLst/>
                <a:latin typeface="Times New Roman" panose="02020603050405020304" pitchFamily="18" charset="0"/>
                <a:ea typeface="宋体" panose="02010600030101010101" pitchFamily="2" charset="-122"/>
              </a:rPr>
              <a:t>小说描写了瓦蓝的天幕、月下的山村、“噼里啪啦”的雨声和水田里的蛙鸣，从视觉和听觉角度渲染了春夜的静谧。</a:t>
            </a:r>
          </a:p>
          <a:p>
            <a:pPr indent="0">
              <a:lnSpc>
                <a:spcPct val="120000"/>
              </a:lnSpc>
              <a:buNone/>
            </a:pPr>
            <a:r>
              <a:rPr lang="en-US" altLang="zh-CN" b="1" dirty="0">
                <a:effectLst/>
                <a:latin typeface="Times New Roman" panose="02020603050405020304" pitchFamily="18" charset="0"/>
                <a:ea typeface="宋体" panose="02010600030101010101" pitchFamily="2" charset="-122"/>
              </a:rPr>
              <a:t>C.</a:t>
            </a:r>
            <a:r>
              <a:rPr lang="zh-CN" altLang="zh-CN" b="1" dirty="0">
                <a:effectLst/>
                <a:latin typeface="Times New Roman" panose="02020603050405020304" pitchFamily="18" charset="0"/>
                <a:ea typeface="宋体" panose="02010600030101010101" pitchFamily="2" charset="-122"/>
              </a:rPr>
              <a:t>同样是“丁零零、丁零零”的门铃声，半夜的铃声带来了紧张感，第二天的铃声却让人</a:t>
            </a:r>
            <a:r>
              <a:rPr lang="zh-CN" altLang="zh-CN" b="1" dirty="0">
                <a:solidFill>
                  <a:srgbClr val="FF0000"/>
                </a:solidFill>
                <a:effectLst/>
                <a:latin typeface="Times New Roman" panose="02020603050405020304" pitchFamily="18" charset="0"/>
                <a:ea typeface="宋体" panose="02010600030101010101" pitchFamily="2" charset="-122"/>
              </a:rPr>
              <a:t>感到温暖愉快</a:t>
            </a:r>
            <a:r>
              <a:rPr lang="zh-CN" altLang="zh-CN" b="1" dirty="0">
                <a:effectLst/>
                <a:latin typeface="Times New Roman" panose="02020603050405020304" pitchFamily="18" charset="0"/>
                <a:ea typeface="宋体" panose="02010600030101010101" pitchFamily="2" charset="-122"/>
              </a:rPr>
              <a:t>，两者形成了反差。</a:t>
            </a:r>
          </a:p>
          <a:p>
            <a:pPr indent="0">
              <a:lnSpc>
                <a:spcPct val="120000"/>
              </a:lnSpc>
              <a:buNone/>
            </a:pPr>
            <a:r>
              <a:rPr lang="en-US" altLang="zh-CN" b="1" dirty="0">
                <a:effectLst/>
                <a:latin typeface="Times New Roman" panose="02020603050405020304" pitchFamily="18" charset="0"/>
                <a:ea typeface="宋体" panose="02010600030101010101" pitchFamily="2" charset="-122"/>
              </a:rPr>
              <a:t>D.</a:t>
            </a:r>
            <a:r>
              <a:rPr lang="zh-CN" altLang="zh-CN" b="1" dirty="0">
                <a:effectLst/>
                <a:latin typeface="Times New Roman" panose="02020603050405020304" pitchFamily="18" charset="0"/>
                <a:ea typeface="宋体" panose="02010600030101010101" pitchFamily="2" charset="-122"/>
              </a:rPr>
              <a:t>小说先写“林氏诊所”的铜牌历经风吹雨淋却仍旧锃亮，结尾再写小松鼠擦拭铜牌，悬念与释疑互相呼应，构思十分巧妙</a:t>
            </a:r>
            <a:r>
              <a:rPr lang="zh-CN" altLang="zh-CN" b="1" dirty="0" smtClean="0">
                <a:effectLst/>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a:p>
            <a:pPr indent="0">
              <a:lnSpc>
                <a:spcPct val="120000"/>
              </a:lnSpc>
              <a:buNone/>
            </a:pPr>
            <a:r>
              <a:rPr lang="en-US" altLang="zh-CN" b="1" dirty="0">
                <a:solidFill>
                  <a:srgbClr val="FF0000"/>
                </a:solidFill>
                <a:effectLst/>
                <a:latin typeface="Times New Roman" panose="02020603050405020304" pitchFamily="18" charset="0"/>
                <a:ea typeface="宋体" panose="02010600030101010101" pitchFamily="2" charset="-122"/>
              </a:rPr>
              <a:t>C</a:t>
            </a:r>
            <a:r>
              <a:rPr lang="en-US" altLang="zh-CN" b="1" dirty="0">
                <a:solidFill>
                  <a:srgbClr val="0070C0"/>
                </a:solidFill>
                <a:effectLst/>
                <a:latin typeface="黑体" panose="02010609060101010101" pitchFamily="49" charset="-122"/>
                <a:ea typeface="黑体" panose="02010609060101010101" pitchFamily="49" charset="-122"/>
              </a:rPr>
              <a:t>(</a:t>
            </a:r>
            <a:r>
              <a:rPr lang="zh-CN" altLang="en-US" b="1" dirty="0">
                <a:solidFill>
                  <a:srgbClr val="0070C0"/>
                </a:solidFill>
                <a:effectLst/>
                <a:latin typeface="黑体" panose="02010609060101010101" pitchFamily="49" charset="-122"/>
                <a:ea typeface="黑体" panose="02010609060101010101" pitchFamily="49" charset="-122"/>
              </a:rPr>
              <a:t>第二次铃声响起时，小林正在疑惑之中，也根本无从知道后面发生的事情</a:t>
            </a:r>
            <a:r>
              <a:rPr lang="en-US" altLang="zh-CN" b="1" dirty="0">
                <a:solidFill>
                  <a:srgbClr val="0070C0"/>
                </a:solidFill>
                <a:effectLst/>
                <a:latin typeface="黑体" panose="02010609060101010101" pitchFamily="49" charset="-122"/>
                <a:ea typeface="黑体" panose="02010609060101010101" pitchFamily="49" charset="-122"/>
              </a:rPr>
              <a:t>,“</a:t>
            </a:r>
            <a:r>
              <a:rPr lang="zh-CN" altLang="en-US" b="1" dirty="0">
                <a:solidFill>
                  <a:srgbClr val="0070C0"/>
                </a:solidFill>
                <a:effectLst/>
                <a:latin typeface="黑体" panose="02010609060101010101" pitchFamily="49" charset="-122"/>
                <a:ea typeface="黑体" panose="02010609060101010101" pitchFamily="49" charset="-122"/>
              </a:rPr>
              <a:t>第二天的铃 声却让人感到温暖愉快”属于无中生有。</a:t>
            </a:r>
            <a:r>
              <a:rPr lang="en-US" altLang="zh-CN" b="1" dirty="0" smtClean="0">
                <a:solidFill>
                  <a:srgbClr val="0070C0"/>
                </a:solidFill>
                <a:effectLst/>
                <a:latin typeface="黑体" panose="02010609060101010101" pitchFamily="49" charset="-122"/>
                <a:ea typeface="黑体" panose="02010609060101010101" pitchFamily="49" charset="-122"/>
              </a:rPr>
              <a:t>)</a:t>
            </a:r>
            <a:endParaRPr lang="zh-CN" altLang="en-US"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309716"/>
            <a:ext cx="12192000" cy="6548284"/>
          </a:xfrm>
        </p:spPr>
        <p:txBody>
          <a:bodyPr>
            <a:normAutofit/>
          </a:bodyPr>
          <a:lstStyle/>
          <a:p>
            <a:pPr marL="0" indent="0">
              <a:buNone/>
            </a:pPr>
            <a:r>
              <a:rPr lang="en-US" altLang="zh-CN" sz="3200" b="1" dirty="0">
                <a:effectLst/>
                <a:latin typeface="黑体" panose="02010609060101010101" pitchFamily="49" charset="-122"/>
                <a:ea typeface="黑体" panose="02010609060101010101" pitchFamily="49" charset="-122"/>
              </a:rPr>
              <a:t>8.</a:t>
            </a:r>
            <a:r>
              <a:rPr lang="zh-CN" altLang="zh-CN" sz="3200" b="1" dirty="0">
                <a:effectLst/>
                <a:latin typeface="黑体" panose="02010609060101010101" pitchFamily="49" charset="-122"/>
                <a:ea typeface="黑体" panose="02010609060101010101" pitchFamily="49" charset="-122"/>
              </a:rPr>
              <a:t>小说中插入的小林与父亲的对话，有什么作用</a:t>
            </a:r>
            <a:r>
              <a:rPr lang="en-US" altLang="zh-CN" sz="3200" b="1" dirty="0">
                <a:effectLst/>
                <a:latin typeface="黑体" panose="02010609060101010101" pitchFamily="49" charset="-122"/>
                <a:ea typeface="黑体" panose="02010609060101010101" pitchFamily="49" charset="-122"/>
              </a:rPr>
              <a:t>?(4</a:t>
            </a:r>
            <a:r>
              <a:rPr lang="zh-CN" altLang="zh-CN" sz="3200" b="1" dirty="0">
                <a:effectLst/>
                <a:latin typeface="黑体" panose="02010609060101010101" pitchFamily="49" charset="-122"/>
                <a:ea typeface="黑体" panose="02010609060101010101" pitchFamily="49" charset="-122"/>
              </a:rPr>
              <a:t>分</a:t>
            </a:r>
            <a:r>
              <a:rPr lang="en-US" altLang="zh-CN" sz="3200" b="1" dirty="0">
                <a:effectLst/>
                <a:latin typeface="黑体" panose="02010609060101010101" pitchFamily="49" charset="-122"/>
                <a:ea typeface="黑体" panose="02010609060101010101" pitchFamily="49" charset="-122"/>
              </a:rPr>
              <a:t>)</a:t>
            </a:r>
            <a:endParaRPr lang="en-US" altLang="zh-CN" sz="3200" b="1" dirty="0">
              <a:latin typeface="黑体" panose="02010609060101010101" pitchFamily="49" charset="-122"/>
              <a:ea typeface="黑体" panose="02010609060101010101" pitchFamily="49" charset="-122"/>
            </a:endParaRPr>
          </a:p>
          <a:p>
            <a:pPr marL="0" indent="0">
              <a:lnSpc>
                <a:spcPct val="150000"/>
              </a:lnSpc>
              <a:buNone/>
            </a:pPr>
            <a:r>
              <a:rPr lang="en-US" altLang="zh-CN" sz="3200" b="1" dirty="0">
                <a:solidFill>
                  <a:srgbClr val="0070C0"/>
                </a:solidFill>
                <a:latin typeface="黑体" panose="02010609060101010101" pitchFamily="49" charset="-122"/>
                <a:ea typeface="黑体" panose="02010609060101010101" pitchFamily="49" charset="-122"/>
              </a:rPr>
              <a:t>(1</a:t>
            </a:r>
            <a:r>
              <a:rPr lang="en-US" altLang="zh-CN" sz="3200" b="1" dirty="0" smtClean="0">
                <a:solidFill>
                  <a:srgbClr val="0070C0"/>
                </a:solidFill>
                <a:latin typeface="黑体" panose="02010609060101010101" pitchFamily="49" charset="-122"/>
                <a:ea typeface="黑体" panose="02010609060101010101" pitchFamily="49" charset="-122"/>
              </a:rPr>
              <a:t>)</a:t>
            </a:r>
            <a:r>
              <a:rPr lang="zh-CN" altLang="en-US" sz="3200" b="1" dirty="0" smtClean="0">
                <a:solidFill>
                  <a:srgbClr val="0070C0"/>
                </a:solidFill>
                <a:latin typeface="黑体" panose="02010609060101010101" pitchFamily="49" charset="-122"/>
                <a:ea typeface="黑体" panose="02010609060101010101" pitchFamily="49" charset="-122"/>
              </a:rPr>
              <a:t>情节上：对</a:t>
            </a:r>
            <a:r>
              <a:rPr lang="zh-CN" altLang="en-US" sz="3200" b="1" dirty="0">
                <a:solidFill>
                  <a:srgbClr val="0070C0"/>
                </a:solidFill>
                <a:latin typeface="黑体" panose="02010609060101010101" pitchFamily="49" charset="-122"/>
                <a:ea typeface="黑体" panose="02010609060101010101" pitchFamily="49" charset="-122"/>
              </a:rPr>
              <a:t>“奇怪的事还不止这一</a:t>
            </a:r>
            <a:r>
              <a:rPr lang="en-US" altLang="zh-CN" sz="3200" b="1" dirty="0">
                <a:solidFill>
                  <a:srgbClr val="0070C0"/>
                </a:solidFill>
                <a:latin typeface="黑体" panose="02010609060101010101" pitchFamily="49" charset="-122"/>
                <a:ea typeface="黑体" panose="02010609060101010101" pitchFamily="49" charset="-122"/>
              </a:rPr>
              <a:t>-</a:t>
            </a:r>
            <a:r>
              <a:rPr lang="zh-CN" altLang="en-US" sz="3200" b="1" dirty="0">
                <a:solidFill>
                  <a:srgbClr val="0070C0"/>
                </a:solidFill>
                <a:latin typeface="黑体" panose="02010609060101010101" pitchFamily="49" charset="-122"/>
                <a:ea typeface="黑体" panose="02010609060101010101" pitchFamily="49" charset="-122"/>
              </a:rPr>
              <a:t>桩”进行了补充说明，为下文救治穿山甲埋下伏笔</a:t>
            </a:r>
            <a:r>
              <a:rPr lang="en-US" altLang="zh-CN" sz="3200" b="1" dirty="0" smtClean="0">
                <a:solidFill>
                  <a:srgbClr val="0070C0"/>
                </a:solidFill>
                <a:latin typeface="黑体" panose="02010609060101010101" pitchFamily="49" charset="-122"/>
                <a:ea typeface="黑体" panose="02010609060101010101" pitchFamily="49" charset="-122"/>
              </a:rPr>
              <a:t>;</a:t>
            </a:r>
          </a:p>
          <a:p>
            <a:pPr marL="0" indent="0">
              <a:lnSpc>
                <a:spcPct val="150000"/>
              </a:lnSpc>
              <a:buNone/>
            </a:pPr>
            <a:r>
              <a:rPr lang="en-US" altLang="zh-CN" sz="3200" b="1" dirty="0" smtClean="0">
                <a:solidFill>
                  <a:srgbClr val="0070C0"/>
                </a:solidFill>
                <a:latin typeface="黑体" panose="02010609060101010101" pitchFamily="49" charset="-122"/>
                <a:ea typeface="黑体" panose="02010609060101010101" pitchFamily="49" charset="-122"/>
              </a:rPr>
              <a:t>(</a:t>
            </a:r>
            <a:r>
              <a:rPr lang="en-US" altLang="zh-CN" sz="3200" b="1" dirty="0">
                <a:solidFill>
                  <a:srgbClr val="0070C0"/>
                </a:solidFill>
                <a:latin typeface="黑体" panose="02010609060101010101" pitchFamily="49" charset="-122"/>
                <a:ea typeface="黑体" panose="02010609060101010101" pitchFamily="49" charset="-122"/>
              </a:rPr>
              <a:t>2)</a:t>
            </a:r>
            <a:r>
              <a:rPr lang="zh-CN" altLang="en-US" sz="3200" b="1" dirty="0">
                <a:solidFill>
                  <a:srgbClr val="0070C0"/>
                </a:solidFill>
                <a:latin typeface="黑体" panose="02010609060101010101" pitchFamily="49" charset="-122"/>
                <a:ea typeface="黑体" panose="02010609060101010101" pitchFamily="49" charset="-122"/>
              </a:rPr>
              <a:t>人物形象上，对话中体现了父亲对病人的体贴，是对医者父母心的具体诠释</a:t>
            </a:r>
            <a:r>
              <a:rPr lang="zh-CN" altLang="en-US" sz="3200" b="1" dirty="0" smtClean="0">
                <a:solidFill>
                  <a:srgbClr val="0070C0"/>
                </a:solidFill>
                <a:latin typeface="黑体" panose="02010609060101010101" pitchFamily="49" charset="-122"/>
                <a:ea typeface="黑体" panose="02010609060101010101" pitchFamily="49" charset="-122"/>
              </a:rPr>
              <a:t>。</a:t>
            </a:r>
            <a:endParaRPr lang="en-US" altLang="zh-CN" sz="3200" b="1" dirty="0" smtClean="0">
              <a:solidFill>
                <a:srgbClr val="0070C0"/>
              </a:solidFill>
              <a:latin typeface="黑体" panose="02010609060101010101" pitchFamily="49" charset="-122"/>
              <a:ea typeface="黑体" panose="02010609060101010101" pitchFamily="49" charset="-122"/>
            </a:endParaRPr>
          </a:p>
          <a:p>
            <a:pPr marL="0" indent="0">
              <a:lnSpc>
                <a:spcPct val="150000"/>
              </a:lnSpc>
              <a:buNone/>
            </a:pPr>
            <a:r>
              <a:rPr lang="en-US" altLang="zh-CN" sz="3200" b="1" dirty="0" smtClean="0">
                <a:solidFill>
                  <a:srgbClr val="0070C0"/>
                </a:solidFill>
                <a:latin typeface="黑体" panose="02010609060101010101" pitchFamily="49" charset="-122"/>
                <a:ea typeface="黑体" panose="02010609060101010101" pitchFamily="49" charset="-122"/>
              </a:rPr>
              <a:t>(</a:t>
            </a:r>
            <a:r>
              <a:rPr lang="en-US" altLang="zh-CN" sz="3200" b="1" dirty="0">
                <a:solidFill>
                  <a:srgbClr val="0070C0"/>
                </a:solidFill>
                <a:latin typeface="黑体" panose="02010609060101010101" pitchFamily="49" charset="-122"/>
                <a:ea typeface="黑体" panose="02010609060101010101" pitchFamily="49" charset="-122"/>
              </a:rPr>
              <a:t>3)</a:t>
            </a:r>
            <a:r>
              <a:rPr lang="zh-CN" altLang="en-US" sz="3200" b="1" dirty="0">
                <a:solidFill>
                  <a:srgbClr val="0070C0"/>
                </a:solidFill>
                <a:latin typeface="黑体" panose="02010609060101010101" pitchFamily="49" charset="-122"/>
                <a:ea typeface="黑体" panose="02010609060101010101" pitchFamily="49" charset="-122"/>
              </a:rPr>
              <a:t>阅读效果上，父亲并未正面解答小林的疑惑，进一步激发读者的好奇心。</a:t>
            </a:r>
            <a:endParaRPr lang="en-US" altLang="zh-CN" sz="3200" b="1" dirty="0">
              <a:solidFill>
                <a:srgbClr val="0070C0"/>
              </a:solidFill>
              <a:latin typeface="黑体" panose="02010609060101010101" pitchFamily="49" charset="-122"/>
              <a:ea typeface="黑体" panose="02010609060101010101" pitchFamily="49" charset="-122"/>
            </a:endParaRPr>
          </a:p>
          <a:p>
            <a:pPr marL="0" indent="0">
              <a:lnSpc>
                <a:spcPct val="150000"/>
              </a:lnSpc>
              <a:buNone/>
            </a:pPr>
            <a:r>
              <a:rPr lang="zh-CN" altLang="en-US" sz="3200" b="1" dirty="0">
                <a:solidFill>
                  <a:srgbClr val="FF0000"/>
                </a:solidFill>
                <a:latin typeface="黑体" panose="02010609060101010101" pitchFamily="49" charset="-122"/>
                <a:ea typeface="黑体" panose="02010609060101010101" pitchFamily="49" charset="-122"/>
              </a:rPr>
              <a:t>从情节、人物形象、读者三个角度分析。答对</a:t>
            </a:r>
            <a:r>
              <a:rPr lang="en-US" altLang="zh-CN" sz="3200" b="1" dirty="0">
                <a:solidFill>
                  <a:srgbClr val="FF0000"/>
                </a:solidFill>
                <a:latin typeface="黑体" panose="02010609060101010101" pitchFamily="49" charset="-122"/>
                <a:ea typeface="黑体" panose="02010609060101010101" pitchFamily="49" charset="-122"/>
              </a:rPr>
              <a:t>2</a:t>
            </a:r>
            <a:r>
              <a:rPr lang="zh-CN" altLang="en-US" sz="3200" b="1" dirty="0">
                <a:solidFill>
                  <a:srgbClr val="FF0000"/>
                </a:solidFill>
                <a:latin typeface="黑体" panose="02010609060101010101" pitchFamily="49" charset="-122"/>
                <a:ea typeface="黑体" panose="02010609060101010101" pitchFamily="49" charset="-122"/>
              </a:rPr>
              <a:t>点即可得</a:t>
            </a:r>
            <a:r>
              <a:rPr lang="en-US" altLang="zh-CN" sz="3200" b="1" dirty="0">
                <a:solidFill>
                  <a:srgbClr val="FF0000"/>
                </a:solidFill>
                <a:latin typeface="黑体" panose="02010609060101010101" pitchFamily="49" charset="-122"/>
                <a:ea typeface="黑体" panose="02010609060101010101" pitchFamily="49" charset="-122"/>
              </a:rPr>
              <a:t>2</a:t>
            </a:r>
            <a:r>
              <a:rPr lang="zh-CN" altLang="en-US" sz="3200" b="1" dirty="0">
                <a:solidFill>
                  <a:srgbClr val="FF0000"/>
                </a:solidFill>
                <a:latin typeface="黑体" panose="02010609060101010101" pitchFamily="49" charset="-122"/>
                <a:ea typeface="黑体" panose="02010609060101010101" pitchFamily="49" charset="-122"/>
              </a:rPr>
              <a:t>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0723"/>
            <a:ext cx="11353800" cy="1439965"/>
          </a:xfrm>
        </p:spPr>
        <p:txBody>
          <a:bodyPr>
            <a:normAutofit/>
          </a:bodyPr>
          <a:lstStyle/>
          <a:p>
            <a:pPr fontAlgn="ctr"/>
            <a:r>
              <a:rPr lang="zh-CN" altLang="en-US" b="1" dirty="0" smtClean="0"/>
              <a:t>如：</a:t>
            </a:r>
            <a:r>
              <a:rPr lang="zh-CN" altLang="zh-CN" b="1" dirty="0" smtClean="0"/>
              <a:t>平凡的世界</a:t>
            </a:r>
            <a:r>
              <a:rPr lang="en-US" altLang="zh-CN" b="1" dirty="0" smtClean="0"/>
              <a:t>(</a:t>
            </a:r>
            <a:r>
              <a:rPr lang="zh-CN" altLang="zh-CN" b="1" dirty="0" smtClean="0"/>
              <a:t>节选</a:t>
            </a:r>
            <a:r>
              <a:rPr lang="en-US" altLang="zh-CN" b="1" dirty="0" smtClean="0"/>
              <a:t>)    </a:t>
            </a:r>
            <a:r>
              <a:rPr lang="zh-CN" altLang="zh-CN" b="1" dirty="0" smtClean="0"/>
              <a:t>路遥</a:t>
            </a:r>
            <a:br>
              <a:rPr lang="zh-CN" altLang="zh-CN" b="1" dirty="0" smtClean="0"/>
            </a:br>
            <a:endParaRPr lang="zh-CN" altLang="en-US" b="1" dirty="0"/>
          </a:p>
        </p:txBody>
      </p:sp>
      <p:sp>
        <p:nvSpPr>
          <p:cNvPr id="3" name="内容占位符 2"/>
          <p:cNvSpPr>
            <a:spLocks noGrp="1"/>
          </p:cNvSpPr>
          <p:nvPr>
            <p:ph idx="1"/>
          </p:nvPr>
        </p:nvSpPr>
        <p:spPr>
          <a:xfrm>
            <a:off x="0" y="1194618"/>
            <a:ext cx="12192000" cy="5663381"/>
          </a:xfrm>
        </p:spPr>
        <p:txBody>
          <a:bodyPr>
            <a:normAutofit/>
          </a:bodyPr>
          <a:lstStyle/>
          <a:p>
            <a:r>
              <a:rPr lang="en-US" altLang="zh-CN" sz="3200" dirty="0" smtClean="0"/>
              <a:t>3</a:t>
            </a:r>
            <a:r>
              <a:rPr lang="zh-CN" altLang="zh-CN" sz="3200" dirty="0" smtClean="0"/>
              <a:t>．请结合文本简要分析</a:t>
            </a:r>
            <a:r>
              <a:rPr lang="zh-CN" altLang="en-US" sz="3200" dirty="0" smtClean="0"/>
              <a:t>孙少安、孙少平</a:t>
            </a:r>
            <a:r>
              <a:rPr lang="zh-CN" altLang="zh-CN" sz="3200" dirty="0" smtClean="0"/>
              <a:t>对话描写的作用。</a:t>
            </a:r>
          </a:p>
          <a:p>
            <a:pPr fontAlgn="ctr"/>
            <a:r>
              <a:rPr lang="zh-CN" altLang="zh-CN" sz="3200" dirty="0" smtClean="0">
                <a:solidFill>
                  <a:srgbClr val="FF0000"/>
                </a:solidFill>
              </a:rPr>
              <a:t>（</a:t>
            </a:r>
            <a:r>
              <a:rPr lang="en-US" altLang="zh-CN" sz="3200" dirty="0" smtClean="0">
                <a:solidFill>
                  <a:srgbClr val="FF0000"/>
                </a:solidFill>
              </a:rPr>
              <a:t>1</a:t>
            </a:r>
            <a:r>
              <a:rPr lang="zh-CN" altLang="zh-CN" sz="3200" dirty="0" smtClean="0">
                <a:solidFill>
                  <a:srgbClr val="FF0000"/>
                </a:solidFill>
              </a:rPr>
              <a:t>）从故事和结构层面看，推动情节发展</a:t>
            </a:r>
            <a:r>
              <a:rPr lang="zh-CN" altLang="zh-CN" sz="3200" dirty="0" smtClean="0"/>
              <a:t>。通过对兄弟二人的对话描写，引出少安要</a:t>
            </a:r>
            <a:r>
              <a:rPr lang="en-US" altLang="zh-CN" sz="3200" dirty="0" smtClean="0"/>
              <a:t>“</a:t>
            </a:r>
            <a:r>
              <a:rPr lang="zh-CN" altLang="zh-CN" sz="3200" dirty="0" smtClean="0"/>
              <a:t>合资拍《三国演义》</a:t>
            </a:r>
            <a:r>
              <a:rPr lang="en-US" altLang="zh-CN" sz="3200" dirty="0" smtClean="0"/>
              <a:t>”</a:t>
            </a:r>
            <a:r>
              <a:rPr lang="zh-CN" altLang="zh-CN" sz="3200" dirty="0" smtClean="0"/>
              <a:t>以及到后来</a:t>
            </a:r>
            <a:r>
              <a:rPr lang="en-US" altLang="zh-CN" sz="3200" dirty="0" smtClean="0"/>
              <a:t>“</a:t>
            </a:r>
            <a:r>
              <a:rPr lang="zh-CN" altLang="zh-CN" sz="3200" dirty="0" smtClean="0"/>
              <a:t>打消了拍《三国演义》的想法</a:t>
            </a:r>
            <a:r>
              <a:rPr lang="en-US" altLang="zh-CN" sz="3200" dirty="0" smtClean="0"/>
              <a:t>”</a:t>
            </a:r>
            <a:r>
              <a:rPr lang="zh-CN" altLang="zh-CN" sz="3200" dirty="0" smtClean="0"/>
              <a:t>等内容。</a:t>
            </a:r>
          </a:p>
          <a:p>
            <a:pPr fontAlgn="ctr"/>
            <a:r>
              <a:rPr lang="zh-CN" altLang="zh-CN" sz="3200" dirty="0" smtClean="0">
                <a:solidFill>
                  <a:srgbClr val="FF0000"/>
                </a:solidFill>
              </a:rPr>
              <a:t>（</a:t>
            </a:r>
            <a:r>
              <a:rPr lang="en-US" altLang="zh-CN" sz="3200" dirty="0" smtClean="0">
                <a:solidFill>
                  <a:srgbClr val="FF0000"/>
                </a:solidFill>
              </a:rPr>
              <a:t>2</a:t>
            </a:r>
            <a:r>
              <a:rPr lang="zh-CN" altLang="zh-CN" sz="3200" dirty="0" smtClean="0">
                <a:solidFill>
                  <a:srgbClr val="FF0000"/>
                </a:solidFill>
              </a:rPr>
              <a:t>）从人物层面看，有助于人物形象塑造，突出了人物性格</a:t>
            </a:r>
            <a:r>
              <a:rPr lang="zh-CN" altLang="zh-CN" sz="3200" dirty="0" smtClean="0"/>
              <a:t>。通过兄弟二人的对话矛盾交锋，表现了两人不同的性格，如少安想出名的虚荣和少平的高尚价值观，展示了两人不同的内心世界。</a:t>
            </a:r>
          </a:p>
          <a:p>
            <a:pPr fontAlgn="ctr"/>
            <a:r>
              <a:rPr lang="zh-CN" altLang="zh-CN" sz="3200" dirty="0" smtClean="0">
                <a:solidFill>
                  <a:srgbClr val="FF0000"/>
                </a:solidFill>
              </a:rPr>
              <a:t>（</a:t>
            </a:r>
            <a:r>
              <a:rPr lang="en-US" altLang="zh-CN" sz="3200" dirty="0" smtClean="0">
                <a:solidFill>
                  <a:srgbClr val="FF0000"/>
                </a:solidFill>
              </a:rPr>
              <a:t>3</a:t>
            </a:r>
            <a:r>
              <a:rPr lang="zh-CN" altLang="zh-CN" sz="3200" dirty="0" smtClean="0">
                <a:solidFill>
                  <a:srgbClr val="FF0000"/>
                </a:solidFill>
              </a:rPr>
              <a:t>）从主题层面看，深化了小说主旨，丰富了思想内涵</a:t>
            </a:r>
            <a:r>
              <a:rPr lang="zh-CN" altLang="zh-CN" sz="3200" dirty="0" smtClean="0"/>
              <a:t>。通过对话描写表现了平凡的少安、少平却有不平凡的胸怀，深化了</a:t>
            </a:r>
            <a:r>
              <a:rPr lang="en-US" altLang="zh-CN" sz="3200" dirty="0" smtClean="0"/>
              <a:t>“</a:t>
            </a:r>
            <a:r>
              <a:rPr lang="zh-CN" altLang="zh-CN" sz="3200" dirty="0" smtClean="0"/>
              <a:t>青年要有社会责任感</a:t>
            </a:r>
            <a:r>
              <a:rPr lang="en-US" altLang="zh-CN" sz="3200" dirty="0" smtClean="0"/>
              <a:t>”“</a:t>
            </a:r>
            <a:r>
              <a:rPr lang="zh-CN" altLang="zh-CN" sz="3200" dirty="0" smtClean="0"/>
              <a:t>农村青年成长进步</a:t>
            </a:r>
            <a:r>
              <a:rPr lang="en-US" altLang="zh-CN" sz="3200" dirty="0" smtClean="0"/>
              <a:t>”</a:t>
            </a:r>
            <a:r>
              <a:rPr lang="zh-CN" altLang="zh-CN" sz="3200" dirty="0" smtClean="0"/>
              <a:t>等方面的小说主旨。</a:t>
            </a:r>
          </a:p>
          <a:p>
            <a:endParaRPr lang="zh-CN" altLang="en-US" sz="3200" b="1" dirty="0">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1226" y="265470"/>
            <a:ext cx="11970774" cy="6592529"/>
          </a:xfrm>
        </p:spPr>
        <p:txBody>
          <a:bodyPr>
            <a:normAutofit/>
          </a:bodyPr>
          <a:lstStyle/>
          <a:p>
            <a:r>
              <a:rPr lang="zh-CN" altLang="en-US" sz="3600" b="1" dirty="0" smtClean="0">
                <a:solidFill>
                  <a:srgbClr val="FF0000"/>
                </a:solidFill>
                <a:latin typeface="楷体" panose="02010609060101010101" pitchFamily="49" charset="-122"/>
                <a:ea typeface="楷体" panose="02010609060101010101" pitchFamily="49" charset="-122"/>
              </a:rPr>
              <a:t>小说采取对话方式进行叙述好处有：  </a:t>
            </a:r>
            <a:endParaRPr lang="en-US" altLang="zh-CN" sz="3600" b="1" dirty="0" smtClean="0">
              <a:solidFill>
                <a:srgbClr val="FF0000"/>
              </a:solidFill>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1</a:t>
            </a:r>
            <a:r>
              <a:rPr lang="zh-CN" altLang="en-US" sz="3600" b="1" dirty="0" smtClean="0">
                <a:latin typeface="楷体" panose="02010609060101010101" pitchFamily="49" charset="-122"/>
                <a:ea typeface="楷体" panose="02010609060101010101" pitchFamily="49" charset="-122"/>
              </a:rPr>
              <a:t>、推进情节发展。情节的推进需要用对话的形式进行展开，告诉读者情节内容，并为下文做铺垫、伏笔。  </a:t>
            </a:r>
            <a:endParaRPr lang="en-US" altLang="zh-CN" sz="3600" b="1" dirty="0" smtClean="0">
              <a:latin typeface="楷体" panose="02010609060101010101" pitchFamily="49" charset="-122"/>
              <a:ea typeface="楷体" panose="02010609060101010101" pitchFamily="49" charset="-122"/>
            </a:endParaRPr>
          </a:p>
          <a:p>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2</a:t>
            </a:r>
            <a:r>
              <a:rPr lang="zh-CN" altLang="en-US" sz="3600" b="1" dirty="0" smtClean="0">
                <a:latin typeface="楷体" panose="02010609060101010101" pitchFamily="49" charset="-122"/>
                <a:ea typeface="楷体" panose="02010609060101010101" pitchFamily="49" charset="-122"/>
              </a:rPr>
              <a:t>、塑造人物性格。对话能够直接反映出一个人物的性格特征，丰满人物的形象。</a:t>
            </a:r>
            <a:endParaRPr lang="en-US" altLang="zh-CN" sz="3600" b="1" dirty="0" smtClean="0">
              <a:latin typeface="楷体" panose="02010609060101010101" pitchFamily="49" charset="-122"/>
              <a:ea typeface="楷体" panose="02010609060101010101" pitchFamily="49" charset="-122"/>
            </a:endParaRPr>
          </a:p>
          <a:p>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3</a:t>
            </a:r>
            <a:r>
              <a:rPr lang="zh-CN" altLang="en-US" sz="3600" b="1" dirty="0" smtClean="0">
                <a:latin typeface="楷体" panose="02010609060101010101" pitchFamily="49" charset="-122"/>
                <a:ea typeface="楷体" panose="02010609060101010101" pitchFamily="49" charset="-122"/>
              </a:rPr>
              <a:t>、引起读者共情。优秀的对话总是能够挑动读者的内心情感，让读者能够轻易跟随人物的喜怒哀乐进行代入感的体验，与角色或作者产生共鸣。</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
            <a:ext cx="12191999" cy="6858000"/>
          </a:xfrm>
        </p:spPr>
        <p:txBody>
          <a:bodyPr>
            <a:normAutofit lnSpcReduction="10000"/>
          </a:bodyPr>
          <a:lstStyle/>
          <a:p>
            <a:pPr marL="0" indent="0">
              <a:lnSpc>
                <a:spcPct val="150000"/>
              </a:lnSpc>
              <a:buNone/>
            </a:pPr>
            <a:r>
              <a:rPr lang="en-US" altLang="zh-CN" b="1" dirty="0">
                <a:effectLst/>
                <a:latin typeface="Times New Roman" panose="02020603050405020304" pitchFamily="18" charset="0"/>
                <a:ea typeface="宋体" panose="02010600030101010101" pitchFamily="2" charset="-122"/>
              </a:rPr>
              <a:t>9.</a:t>
            </a:r>
            <a:r>
              <a:rPr lang="zh-CN" altLang="zh-CN" b="1" dirty="0">
                <a:effectLst/>
                <a:latin typeface="Times New Roman" panose="02020603050405020304" pitchFamily="18" charset="0"/>
                <a:ea typeface="宋体" panose="02010600030101010101" pitchFamily="2" charset="-122"/>
              </a:rPr>
              <a:t>汤素兰的创作以童话故事见长。童话故事的</a:t>
            </a:r>
            <a:r>
              <a:rPr lang="zh-CN" altLang="zh-CN"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幻想</a:t>
            </a:r>
            <a:r>
              <a:rPr lang="zh-CN" altLang="zh-CN" b="1" dirty="0">
                <a:effectLst/>
                <a:latin typeface="Times New Roman" panose="02020603050405020304" pitchFamily="18" charset="0"/>
                <a:ea typeface="宋体" panose="02010600030101010101" pitchFamily="2" charset="-122"/>
              </a:rPr>
              <a:t>既是</a:t>
            </a:r>
            <a:r>
              <a:rPr lang="zh-CN" altLang="zh-CN" b="1" dirty="0">
                <a:solidFill>
                  <a:srgbClr val="FF0000"/>
                </a:solidFill>
                <a:effectLst/>
                <a:latin typeface="Times New Roman" panose="02020603050405020304" pitchFamily="18" charset="0"/>
                <a:ea typeface="宋体" panose="02010600030101010101" pitchFamily="2" charset="-122"/>
              </a:rPr>
              <a:t>超现实</a:t>
            </a:r>
            <a:r>
              <a:rPr lang="zh-CN" altLang="zh-CN" b="1" dirty="0">
                <a:effectLst/>
                <a:latin typeface="Times New Roman" panose="02020603050405020304" pitchFamily="18" charset="0"/>
                <a:ea typeface="宋体" panose="02010600030101010101" pitchFamily="2" charset="-122"/>
              </a:rPr>
              <a:t>的，又</a:t>
            </a:r>
            <a:r>
              <a:rPr lang="zh-CN" altLang="zh-CN" b="1" dirty="0">
                <a:solidFill>
                  <a:srgbClr val="FF0000"/>
                </a:solidFill>
                <a:effectLst/>
                <a:latin typeface="Times New Roman" panose="02020603050405020304" pitchFamily="18" charset="0"/>
                <a:ea typeface="宋体" panose="02010600030101010101" pitchFamily="2" charset="-122"/>
              </a:rPr>
              <a:t>渗透着现实生活的哲理和情感</a:t>
            </a:r>
            <a:r>
              <a:rPr lang="zh-CN" altLang="zh-CN" b="1" dirty="0">
                <a:effectLst/>
                <a:latin typeface="Times New Roman" panose="02020603050405020304" pitchFamily="18" charset="0"/>
                <a:ea typeface="宋体" panose="02010600030101010101" pitchFamily="2" charset="-122"/>
              </a:rPr>
              <a:t>。请</a:t>
            </a:r>
            <a:r>
              <a:rPr lang="zh-CN" altLang="zh-CN" b="1" dirty="0">
                <a:solidFill>
                  <a:srgbClr val="FF0000"/>
                </a:solidFill>
                <a:effectLst/>
                <a:latin typeface="Times New Roman" panose="02020603050405020304" pitchFamily="18" charset="0"/>
                <a:ea typeface="宋体" panose="02010600030101010101" pitchFamily="2" charset="-122"/>
              </a:rPr>
              <a:t>据此</a:t>
            </a:r>
            <a:r>
              <a:rPr lang="zh-CN" altLang="zh-CN" b="1" dirty="0">
                <a:effectLst/>
                <a:latin typeface="Times New Roman" panose="02020603050405020304" pitchFamily="18" charset="0"/>
                <a:ea typeface="宋体" panose="02010600030101010101" pitchFamily="2" charset="-122"/>
              </a:rPr>
              <a:t>对这篇作品中的</a:t>
            </a:r>
            <a:r>
              <a:rPr lang="zh-CN" altLang="zh-CN" b="1" dirty="0">
                <a:solidFill>
                  <a:srgbClr val="FF0000"/>
                </a:solidFill>
                <a:effectLst/>
                <a:latin typeface="Times New Roman" panose="02020603050405020304" pitchFamily="18" charset="0"/>
                <a:ea typeface="宋体" panose="02010600030101010101" pitchFamily="2" charset="-122"/>
              </a:rPr>
              <a:t>“幻想”成分进行分析</a:t>
            </a:r>
            <a:r>
              <a:rPr lang="zh-CN" altLang="zh-CN" b="1" dirty="0">
                <a:effectLst/>
                <a:latin typeface="Times New Roman" panose="02020603050405020304" pitchFamily="18" charset="0"/>
                <a:ea typeface="宋体" panose="02010600030101010101" pitchFamily="2" charset="-122"/>
              </a:rPr>
              <a:t>。</a:t>
            </a:r>
            <a:r>
              <a:rPr lang="en-US" altLang="zh-CN" b="1" dirty="0">
                <a:effectLst/>
                <a:latin typeface="Times New Roman" panose="02020603050405020304" pitchFamily="18" charset="0"/>
                <a:ea typeface="宋体" panose="02010600030101010101" pitchFamily="2" charset="-122"/>
              </a:rPr>
              <a:t>(6</a:t>
            </a:r>
            <a:r>
              <a:rPr lang="zh-CN" altLang="zh-CN" b="1" dirty="0">
                <a:effectLst/>
                <a:latin typeface="Times New Roman" panose="02020603050405020304" pitchFamily="18" charset="0"/>
                <a:ea typeface="宋体" panose="02010600030101010101" pitchFamily="2" charset="-122"/>
              </a:rPr>
              <a:t>分</a:t>
            </a:r>
            <a:r>
              <a:rPr lang="en-US" altLang="zh-CN" b="1" dirty="0" smtClean="0">
                <a:effectLst/>
                <a:latin typeface="Times New Roman" panose="02020603050405020304" pitchFamily="18" charset="0"/>
                <a:ea typeface="宋体" panose="02010600030101010101" pitchFamily="2" charset="-122"/>
              </a:rPr>
              <a:t>)</a:t>
            </a:r>
            <a:r>
              <a:rPr lang="zh-CN" altLang="en-US" b="1" dirty="0" smtClean="0">
                <a:effectLst/>
                <a:latin typeface="黑体" panose="02010609060101010101" pitchFamily="49" charset="-122"/>
                <a:ea typeface="黑体" panose="02010609060101010101" pitchFamily="49" charset="-122"/>
              </a:rPr>
              <a:t>（注意审题干：</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超越现实”、“哲理”、“情感”</a:t>
            </a:r>
            <a:r>
              <a:rPr lang="zh-CN" altLang="en-US" b="1" dirty="0" smtClean="0">
                <a:effectLst/>
                <a:latin typeface="黑体" panose="02010609060101010101" pitchFamily="49" charset="-122"/>
                <a:ea typeface="黑体" panose="02010609060101010101" pitchFamily="49" charset="-122"/>
              </a:rPr>
              <a:t>）</a:t>
            </a:r>
            <a:endParaRPr lang="en-US" altLang="zh-CN" b="1" dirty="0">
              <a:effectLst/>
              <a:latin typeface="黑体" panose="02010609060101010101" pitchFamily="49" charset="-122"/>
              <a:ea typeface="黑体" panose="02010609060101010101" pitchFamily="49" charset="-122"/>
            </a:endParaRPr>
          </a:p>
          <a:p>
            <a:pPr marL="0" indent="0">
              <a:lnSpc>
                <a:spcPct val="150000"/>
              </a:lnSpc>
              <a:buNone/>
            </a:pPr>
            <a:r>
              <a:rPr lang="en-US" altLang="zh-CN" sz="3000" b="1" dirty="0">
                <a:solidFill>
                  <a:srgbClr val="0070C0"/>
                </a:solidFill>
                <a:latin typeface="黑体" panose="02010609060101010101" pitchFamily="49" charset="-122"/>
                <a:ea typeface="黑体" panose="02010609060101010101" pitchFamily="49" charset="-122"/>
              </a:rPr>
              <a:t>(1)</a:t>
            </a:r>
            <a:r>
              <a:rPr lang="zh-CN" altLang="en-US" sz="3000" b="1" dirty="0">
                <a:solidFill>
                  <a:srgbClr val="0070C0"/>
                </a:solidFill>
                <a:latin typeface="黑体" panose="02010609060101010101" pitchFamily="49" charset="-122"/>
                <a:ea typeface="黑体" panose="02010609060101010101" pitchFamily="49" charset="-122"/>
              </a:rPr>
              <a:t>动物与人交流、送蘑菇的情节，擦拭铜牌等场景，充满了想象力，是超现实的</a:t>
            </a:r>
            <a:r>
              <a:rPr lang="zh-CN" altLang="en-US" sz="3000" b="1" dirty="0" smtClean="0">
                <a:solidFill>
                  <a:srgbClr val="0070C0"/>
                </a:solidFill>
                <a:latin typeface="黑体" panose="02010609060101010101" pitchFamily="49" charset="-122"/>
                <a:ea typeface="黑体" panose="02010609060101010101" pitchFamily="49" charset="-122"/>
              </a:rPr>
              <a:t>。</a:t>
            </a:r>
            <a:endParaRPr lang="en-US" altLang="zh-CN" sz="3000" b="1" dirty="0" smtClean="0">
              <a:solidFill>
                <a:srgbClr val="0070C0"/>
              </a:solidFill>
              <a:latin typeface="黑体" panose="02010609060101010101" pitchFamily="49" charset="-122"/>
              <a:ea typeface="黑体" panose="02010609060101010101" pitchFamily="49" charset="-122"/>
            </a:endParaRPr>
          </a:p>
          <a:p>
            <a:pPr marL="0" indent="0">
              <a:lnSpc>
                <a:spcPct val="150000"/>
              </a:lnSpc>
              <a:buNone/>
            </a:pPr>
            <a:r>
              <a:rPr lang="en-US" altLang="zh-CN" sz="3000" b="1" dirty="0" smtClean="0">
                <a:solidFill>
                  <a:srgbClr val="0070C0"/>
                </a:solidFill>
                <a:latin typeface="黑体" panose="02010609060101010101" pitchFamily="49" charset="-122"/>
                <a:ea typeface="黑体" panose="02010609060101010101" pitchFamily="49" charset="-122"/>
              </a:rPr>
              <a:t>(</a:t>
            </a:r>
            <a:r>
              <a:rPr lang="en-US" altLang="zh-CN" sz="3000" b="1" dirty="0">
                <a:solidFill>
                  <a:srgbClr val="0070C0"/>
                </a:solidFill>
                <a:latin typeface="黑体" panose="02010609060101010101" pitchFamily="49" charset="-122"/>
                <a:ea typeface="黑体" panose="02010609060101010101" pitchFamily="49" charset="-122"/>
              </a:rPr>
              <a:t>2)</a:t>
            </a:r>
            <a:r>
              <a:rPr lang="zh-CN" altLang="en-US" sz="3000" b="1" dirty="0">
                <a:solidFill>
                  <a:srgbClr val="0070C0"/>
                </a:solidFill>
                <a:latin typeface="黑体" panose="02010609060101010101" pitchFamily="49" charset="-122"/>
                <a:ea typeface="黑体" panose="02010609060101010101" pitchFamily="49" charset="-122"/>
              </a:rPr>
              <a:t>动物得到人的救助后报恩的故事，揭示了善行必有善报的哲理</a:t>
            </a:r>
            <a:r>
              <a:rPr lang="zh-CN" altLang="en-US" sz="3000" b="1" dirty="0" smtClean="0">
                <a:solidFill>
                  <a:srgbClr val="0070C0"/>
                </a:solidFill>
                <a:latin typeface="黑体" panose="02010609060101010101" pitchFamily="49" charset="-122"/>
                <a:ea typeface="黑体" panose="02010609060101010101" pitchFamily="49" charset="-122"/>
              </a:rPr>
              <a:t>。</a:t>
            </a:r>
            <a:endParaRPr lang="en-US" altLang="zh-CN" sz="3000" b="1" dirty="0" smtClean="0">
              <a:solidFill>
                <a:srgbClr val="0070C0"/>
              </a:solidFill>
              <a:latin typeface="黑体" panose="02010609060101010101" pitchFamily="49" charset="-122"/>
              <a:ea typeface="黑体" panose="02010609060101010101" pitchFamily="49" charset="-122"/>
            </a:endParaRPr>
          </a:p>
          <a:p>
            <a:pPr marL="0" indent="0">
              <a:lnSpc>
                <a:spcPct val="150000"/>
              </a:lnSpc>
              <a:buNone/>
            </a:pPr>
            <a:r>
              <a:rPr lang="en-US" altLang="zh-CN" sz="3000" b="1" dirty="0" smtClean="0">
                <a:solidFill>
                  <a:srgbClr val="0070C0"/>
                </a:solidFill>
                <a:latin typeface="黑体" panose="02010609060101010101" pitchFamily="49" charset="-122"/>
                <a:ea typeface="黑体" panose="02010609060101010101" pitchFamily="49" charset="-122"/>
              </a:rPr>
              <a:t>(</a:t>
            </a:r>
            <a:r>
              <a:rPr lang="en-US" altLang="zh-CN" sz="3000" b="1" dirty="0">
                <a:solidFill>
                  <a:srgbClr val="0070C0"/>
                </a:solidFill>
                <a:latin typeface="黑体" panose="02010609060101010101" pitchFamily="49" charset="-122"/>
                <a:ea typeface="黑体" panose="02010609060101010101" pitchFamily="49" charset="-122"/>
              </a:rPr>
              <a:t>3)</a:t>
            </a:r>
            <a:r>
              <a:rPr lang="zh-CN" altLang="en-US" sz="3000" b="1" dirty="0">
                <a:solidFill>
                  <a:srgbClr val="0070C0"/>
                </a:solidFill>
                <a:latin typeface="黑体" panose="02010609060101010101" pitchFamily="49" charset="-122"/>
                <a:ea typeface="黑体" panose="02010609060101010101" pitchFamily="49" charset="-122"/>
              </a:rPr>
              <a:t>动物与人沟通亲近并得到救助等情节，传达出作者热爱自然、保护生命的情感。</a:t>
            </a:r>
            <a:endParaRPr lang="en-US" altLang="zh-CN" sz="3000" b="1" dirty="0">
              <a:solidFill>
                <a:srgbClr val="0070C0"/>
              </a:solidFill>
              <a:latin typeface="黑体" panose="02010609060101010101" pitchFamily="49" charset="-122"/>
              <a:ea typeface="黑体" panose="02010609060101010101" pitchFamily="49" charset="-122"/>
            </a:endParaRPr>
          </a:p>
          <a:p>
            <a:pPr marL="0" indent="0">
              <a:lnSpc>
                <a:spcPct val="150000"/>
              </a:lnSpc>
              <a:buNone/>
            </a:pPr>
            <a:r>
              <a:rPr lang="zh-CN" altLang="en-US" b="1" dirty="0">
                <a:solidFill>
                  <a:srgbClr val="FF0000"/>
                </a:solidFill>
                <a:effectLst/>
                <a:latin typeface="楷体" panose="02010609060101010101" pitchFamily="49" charset="-122"/>
                <a:ea typeface="楷体" panose="02010609060101010101" pitchFamily="49" charset="-122"/>
              </a:rPr>
              <a:t>从情节、主题、作者角度作答；得分点：</a:t>
            </a:r>
            <a:r>
              <a:rPr lang="en-US" altLang="zh-CN" b="1" dirty="0">
                <a:solidFill>
                  <a:srgbClr val="FF0000"/>
                </a:solidFill>
                <a:effectLst/>
                <a:latin typeface="楷体" panose="02010609060101010101" pitchFamily="49" charset="-122"/>
                <a:ea typeface="楷体" panose="02010609060101010101" pitchFamily="49" charset="-122"/>
              </a:rPr>
              <a:t>“</a:t>
            </a:r>
            <a:r>
              <a:rPr lang="zh-CN" altLang="en-US" b="1" dirty="0">
                <a:solidFill>
                  <a:srgbClr val="FF0000"/>
                </a:solidFill>
                <a:effectLst/>
                <a:latin typeface="楷体" panose="02010609060101010101" pitchFamily="49" charset="-122"/>
                <a:ea typeface="楷体" panose="02010609060101010101" pitchFamily="49" charset="-122"/>
              </a:rPr>
              <a:t>超越现实”、“哲理”、“情感”，</a:t>
            </a:r>
            <a:r>
              <a:rPr lang="zh-CN" altLang="en-US" b="1" dirty="0">
                <a:solidFill>
                  <a:srgbClr val="FF0000"/>
                </a:solidFill>
                <a:latin typeface="楷体" panose="02010609060101010101" pitchFamily="49" charset="-122"/>
                <a:ea typeface="楷体" panose="02010609060101010101" pitchFamily="49" charset="-122"/>
              </a:rPr>
              <a:t>每点</a:t>
            </a:r>
            <a:r>
              <a:rPr lang="en-US" altLang="zh-CN" b="1" dirty="0">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分，共</a:t>
            </a:r>
            <a:r>
              <a:rPr lang="en-US" altLang="zh-CN" b="1" dirty="0">
                <a:solidFill>
                  <a:srgbClr val="FF0000"/>
                </a:solidFill>
                <a:latin typeface="楷体" panose="02010609060101010101" pitchFamily="49" charset="-122"/>
                <a:ea typeface="楷体" panose="02010609060101010101" pitchFamily="49" charset="-122"/>
              </a:rPr>
              <a:t>6</a:t>
            </a:r>
            <a:r>
              <a:rPr lang="zh-CN" altLang="en-US" b="1" dirty="0" smtClean="0">
                <a:solidFill>
                  <a:srgbClr val="FF0000"/>
                </a:solidFill>
                <a:latin typeface="楷体" panose="02010609060101010101" pitchFamily="49" charset="-122"/>
                <a:ea typeface="楷体" panose="02010609060101010101" pitchFamily="49" charset="-122"/>
              </a:rPr>
              <a:t>分</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53961"/>
            <a:ext cx="12192000" cy="1336727"/>
          </a:xfrm>
        </p:spPr>
        <p:txBody>
          <a:bodyPr>
            <a:normAutofit fontScale="90000"/>
          </a:bodyPr>
          <a:lstStyle/>
          <a:p>
            <a:r>
              <a:rPr lang="zh-CN" altLang="en-US" b="1" dirty="0" smtClean="0">
                <a:latin typeface="楷体" panose="02010609060101010101" pitchFamily="49" charset="-122"/>
                <a:ea typeface="楷体" panose="02010609060101010101" pitchFamily="49" charset="-122"/>
              </a:rPr>
              <a:t>命题：</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春夜奇遇</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用了</a:t>
            </a:r>
            <a:r>
              <a:rPr lang="zh-CN" altLang="en-US" b="1" dirty="0" smtClean="0">
                <a:solidFill>
                  <a:srgbClr val="FF0000"/>
                </a:solidFill>
                <a:latin typeface="楷体" panose="02010609060101010101" pitchFamily="49" charset="-122"/>
                <a:ea typeface="楷体" panose="02010609060101010101" pitchFamily="49" charset="-122"/>
              </a:rPr>
              <a:t>童话中将动物拟人化的叙事手法，让动物与人沟通交流</a:t>
            </a:r>
            <a:r>
              <a:rPr lang="zh-CN" altLang="en-US" b="1" dirty="0" smtClean="0">
                <a:latin typeface="楷体" panose="02010609060101010101" pitchFamily="49" charset="-122"/>
                <a:ea typeface="楷体" panose="02010609060101010101" pitchFamily="49" charset="-122"/>
              </a:rPr>
              <a:t>，这样写有什么好处？请简要分析。</a:t>
            </a:r>
            <a:endParaRPr lang="zh-CN" altLang="en-US"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0" y="2064773"/>
            <a:ext cx="12192000" cy="4793227"/>
          </a:xfrm>
        </p:spPr>
        <p:txBody>
          <a:bodyPr>
            <a:normAutofit/>
          </a:bodyPr>
          <a:lstStyle/>
          <a:p>
            <a:r>
              <a:rPr lang="zh-CN" altLang="en-US" sz="4000" b="1" dirty="0" smtClean="0">
                <a:latin typeface="楷体" panose="02010609060101010101" pitchFamily="49" charset="-122"/>
                <a:ea typeface="楷体" panose="02010609060101010101" pitchFamily="49" charset="-122"/>
              </a:rPr>
              <a:t>答：</a:t>
            </a: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①阅读效果上：</a:t>
            </a:r>
            <a:r>
              <a:rPr lang="zh-CN" altLang="en-US" sz="4000" b="1" dirty="0" smtClean="0">
                <a:solidFill>
                  <a:srgbClr val="FF0000"/>
                </a:solidFill>
                <a:latin typeface="楷体" panose="02010609060101010101" pitchFamily="49" charset="-122"/>
                <a:ea typeface="楷体" panose="02010609060101010101" pitchFamily="49" charset="-122"/>
              </a:rPr>
              <a:t>亦真亦幻</a:t>
            </a:r>
            <a:r>
              <a:rPr lang="zh-CN" altLang="en-US" sz="4000" b="1" dirty="0" smtClean="0">
                <a:latin typeface="楷体" panose="02010609060101010101" pitchFamily="49" charset="-122"/>
                <a:ea typeface="楷体" panose="02010609060101010101" pitchFamily="49" charset="-122"/>
              </a:rPr>
              <a:t>，增加了阅读趣味，是读者深入了解动。</a:t>
            </a: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②情节推动上：可以拉近主人公与动物的关系，</a:t>
            </a:r>
            <a:r>
              <a:rPr lang="zh-CN" altLang="en-US" sz="4000" b="1" dirty="0" smtClean="0">
                <a:solidFill>
                  <a:srgbClr val="FF0000"/>
                </a:solidFill>
                <a:latin typeface="楷体" panose="02010609060101010101" pitchFamily="49" charset="-122"/>
                <a:ea typeface="楷体" panose="02010609060101010101" pitchFamily="49" charset="-122"/>
              </a:rPr>
              <a:t>推动故事情节发展</a:t>
            </a:r>
            <a:r>
              <a:rPr lang="zh-CN" altLang="en-US" sz="4000" b="1" dirty="0" smtClean="0">
                <a:latin typeface="楷体" panose="02010609060101010101" pitchFamily="49" charset="-122"/>
                <a:ea typeface="楷体" panose="02010609060101010101" pitchFamily="49" charset="-122"/>
              </a:rPr>
              <a:t>。</a:t>
            </a: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③现实意义上：创造人与动物同为地球主人的境界，</a:t>
            </a:r>
            <a:r>
              <a:rPr lang="zh-CN" altLang="en-US" sz="4000" b="1" dirty="0" smtClean="0">
                <a:solidFill>
                  <a:srgbClr val="FF0000"/>
                </a:solidFill>
                <a:latin typeface="楷体" panose="02010609060101010101" pitchFamily="49" charset="-122"/>
                <a:ea typeface="楷体" panose="02010609060101010101" pitchFamily="49" charset="-122"/>
              </a:rPr>
              <a:t>有力促进生态文明建设</a:t>
            </a:r>
            <a:r>
              <a:rPr lang="zh-CN" altLang="en-US" sz="4000" b="1" dirty="0" smtClean="0">
                <a:latin typeface="楷体" panose="02010609060101010101" pitchFamily="49" charset="-122"/>
                <a:ea typeface="楷体" panose="02010609060101010101" pitchFamily="49" charset="-122"/>
              </a:rPr>
              <a:t>。</a:t>
            </a:r>
            <a:endParaRPr lang="zh-CN" altLang="en-US" sz="4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7420"/>
            <a:ext cx="12191999" cy="1200329"/>
          </a:xfrm>
          <a:prstGeom prst="rect">
            <a:avLst/>
          </a:prstGeom>
        </p:spPr>
        <p:txBody>
          <a:bodyPr wrap="square">
            <a:spAutoFit/>
          </a:bodyPr>
          <a:lstStyle/>
          <a:p>
            <a:r>
              <a:rPr lang="en-US" altLang="zh-CN" sz="3600" b="1" dirty="0" smtClean="0">
                <a:latin typeface="柳公权柳体" panose="02000000000000000000" charset="-122"/>
                <a:ea typeface="柳公权柳体" panose="02000000000000000000" charset="-122"/>
                <a:cs typeface="柳公权柳体" panose="02000000000000000000" charset="-122"/>
              </a:rPr>
              <a:t>9</a:t>
            </a:r>
            <a:r>
              <a:rPr lang="zh-CN" altLang="en-US" sz="3600" b="1" dirty="0" smtClean="0">
                <a:latin typeface="柳公权柳体" panose="02000000000000000000" charset="-122"/>
                <a:ea typeface="柳公权柳体" panose="02000000000000000000" charset="-122"/>
                <a:cs typeface="柳公权柳体" panose="02000000000000000000" charset="-122"/>
              </a:rPr>
              <a:t>．本文是一篇魔幻现实主义小说，请从“魔幻”与“现实”的角度简析本文的基本特征。（</a:t>
            </a:r>
            <a:r>
              <a:rPr lang="en-US" altLang="zh-CN" sz="3600" b="1" dirty="0" smtClean="0">
                <a:latin typeface="柳公权柳体" panose="02000000000000000000" charset="-122"/>
                <a:ea typeface="柳公权柳体" panose="02000000000000000000" charset="-122"/>
                <a:cs typeface="柳公权柳体" panose="02000000000000000000" charset="-122"/>
              </a:rPr>
              <a:t>6</a:t>
            </a:r>
            <a:r>
              <a:rPr lang="zh-CN" altLang="en-US" sz="3600" b="1" dirty="0" smtClean="0">
                <a:latin typeface="柳公权柳体" panose="02000000000000000000" charset="-122"/>
                <a:ea typeface="柳公权柳体" panose="02000000000000000000" charset="-122"/>
                <a:cs typeface="柳公权柳体" panose="02000000000000000000" charset="-122"/>
              </a:rPr>
              <a:t>分）</a:t>
            </a:r>
          </a:p>
        </p:txBody>
      </p:sp>
      <p:sp>
        <p:nvSpPr>
          <p:cNvPr id="4" name="矩形 3"/>
          <p:cNvSpPr/>
          <p:nvPr/>
        </p:nvSpPr>
        <p:spPr>
          <a:xfrm>
            <a:off x="209266" y="1534319"/>
            <a:ext cx="11568752" cy="707886"/>
          </a:xfrm>
          <a:prstGeom prst="rect">
            <a:avLst/>
          </a:prstGeom>
        </p:spPr>
        <p:txBody>
          <a:bodyPr wrap="square">
            <a:spAutoFit/>
          </a:bodyPr>
          <a:lstStyle/>
          <a:p>
            <a:r>
              <a:rPr lang="zh-CN" altLang="en-US" sz="4000" b="1" dirty="0" smtClean="0"/>
              <a:t>小说文本的特征：</a:t>
            </a:r>
            <a:endParaRPr lang="en-US" altLang="zh-CN" sz="4000" b="1" dirty="0" smtClean="0"/>
          </a:p>
        </p:txBody>
      </p:sp>
      <p:sp>
        <p:nvSpPr>
          <p:cNvPr id="2049" name="Rectangle 1"/>
          <p:cNvSpPr>
            <a:spLocks noChangeArrowheads="1"/>
          </p:cNvSpPr>
          <p:nvPr/>
        </p:nvSpPr>
        <p:spPr bwMode="auto">
          <a:xfrm>
            <a:off x="0" y="2592481"/>
            <a:ext cx="12192000" cy="3416320"/>
          </a:xfrm>
          <a:prstGeom prst="rect">
            <a:avLst/>
          </a:prstGeom>
          <a:noFill/>
          <a:ln w="9525">
            <a:noFill/>
            <a:miter lim="800000"/>
          </a:ln>
          <a:effectLst/>
        </p:spPr>
        <p:txBody>
          <a:bodyPr vert="horz" wrap="square" lIns="91440" tIns="45720" rIns="91440" bIns="45720" numCol="1" anchor="ctr" anchorCtr="0" compatLnSpc="1">
            <a:spAutoFit/>
          </a:bodyPr>
          <a:lstStyle/>
          <a:p>
            <a:pPr lvl="0" indent="266700" fontAlgn="ctr">
              <a:spcBef>
                <a:spcPct val="0"/>
              </a:spcBef>
              <a:spcAft>
                <a:spcPct val="0"/>
              </a:spcAft>
            </a:pPr>
            <a:r>
              <a:rPr lang="zh-CN" altLang="en-US"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①</a:t>
            </a:r>
            <a:r>
              <a:rPr lang="zh-CN" altLang="en-US" sz="3600" b="1" dirty="0" smtClean="0">
                <a:latin typeface="柳公权柳体" panose="02000000000000000000" charset="-122"/>
                <a:ea typeface="柳公权柳体" panose="02000000000000000000" charset="-122"/>
                <a:cs typeface="柳公权柳体" panose="02000000000000000000" charset="-122"/>
              </a:rPr>
              <a:t>魔幻：</a:t>
            </a:r>
            <a:r>
              <a:rPr lang="zh-CN" altLang="en-US"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祖母把现实的东西绣成图案，这东西就消失不见了，这是特异功能，是超越现实的、荒诞的，具有魔幻色彩。</a:t>
            </a:r>
            <a:endParaRPr lang="en-US" altLang="zh-CN"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lvl="0" indent="266700" fontAlgn="ctr">
              <a:spcBef>
                <a:spcPct val="0"/>
              </a:spcBef>
              <a:spcAft>
                <a:spcPct val="0"/>
              </a:spcAft>
            </a:pPr>
            <a:r>
              <a:rPr lang="zh-CN" altLang="en-US"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②</a:t>
            </a:r>
            <a:r>
              <a:rPr lang="zh-CN" altLang="en-US" sz="3600" b="1" dirty="0" smtClean="0">
                <a:latin typeface="柳公权柳体" panose="02000000000000000000" charset="-122"/>
                <a:ea typeface="柳公权柳体" panose="02000000000000000000" charset="-122"/>
                <a:cs typeface="柳公权柳体" panose="02000000000000000000" charset="-122"/>
              </a:rPr>
              <a:t>现实：</a:t>
            </a:r>
            <a:r>
              <a:rPr lang="zh-CN" altLang="en-US"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被祖母绣得消失的东西都是现实中恶与丑的东西，本文有明确的现实针对性。</a:t>
            </a:r>
            <a:endParaRPr lang="en-US" altLang="zh-CN"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lvl="0" indent="266700" fontAlgn="ctr">
              <a:spcBef>
                <a:spcPct val="0"/>
              </a:spcBef>
              <a:spcAft>
                <a:spcPct val="0"/>
              </a:spcAft>
            </a:pPr>
            <a:r>
              <a:rPr lang="zh-CN" altLang="en-US"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③</a:t>
            </a:r>
            <a:r>
              <a:rPr lang="zh-CN" altLang="en-US" sz="3600" b="1" dirty="0" smtClean="0">
                <a:latin typeface="柳公权柳体" panose="02000000000000000000" charset="-122"/>
                <a:ea typeface="柳公权柳体" panose="02000000000000000000" charset="-122"/>
                <a:cs typeface="柳公权柳体" panose="02000000000000000000" charset="-122"/>
              </a:rPr>
              <a:t>主旨：</a:t>
            </a:r>
            <a:r>
              <a:rPr lang="zh-CN" altLang="en-US" sz="36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用魔幻的形式来反映现实生活，更能引人关注，更加鲜明地表达了向善、向美的思想倾向。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192000" cy="6858000"/>
          </a:xfrm>
        </p:spPr>
        <p:txBody>
          <a:bodyPr>
            <a:noAutofit/>
          </a:bodyPr>
          <a:lstStyle/>
          <a:p>
            <a:pPr marL="82550" indent="0">
              <a:buNone/>
            </a:pPr>
            <a:r>
              <a:rPr lang="en-US" altLang="zh-CN" sz="3600" b="1" dirty="0" smtClean="0">
                <a:latin typeface="楷体" panose="02010609060101010101" pitchFamily="49" charset="-122"/>
                <a:ea typeface="楷体" panose="02010609060101010101" pitchFamily="49" charset="-122"/>
                <a:cs typeface="柳公权柳体" panose="02000000000000000000" charset="-122"/>
              </a:rPr>
              <a:t>2018</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年全国</a:t>
            </a:r>
            <a:r>
              <a:rPr lang="en-US" altLang="zh-CN" sz="3600" b="1" dirty="0" smtClean="0">
                <a:latin typeface="楷体" panose="02010609060101010101" pitchFamily="49" charset="-122"/>
                <a:ea typeface="楷体" panose="02010609060101010101" pitchFamily="49" charset="-122"/>
                <a:cs typeface="柳公权柳体" panose="02000000000000000000" charset="-122"/>
              </a:rPr>
              <a:t>3</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卷</a:t>
            </a:r>
            <a:r>
              <a:rPr lang="en-US" altLang="zh-CN" sz="3600" b="1" dirty="0" smtClean="0">
                <a:latin typeface="楷体" panose="02010609060101010101" pitchFamily="49" charset="-122"/>
                <a:ea typeface="楷体" panose="02010609060101010101" pitchFamily="49" charset="-122"/>
                <a:cs typeface="柳公权柳体" panose="02000000000000000000" charset="-122"/>
              </a:rPr>
              <a:t>《</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微纪元</a:t>
            </a:r>
            <a:r>
              <a:rPr lang="en-US" altLang="zh-CN" sz="3600" b="1" dirty="0" smtClean="0">
                <a:latin typeface="楷体" panose="02010609060101010101" pitchFamily="49" charset="-122"/>
                <a:ea typeface="楷体" panose="02010609060101010101" pitchFamily="49" charset="-122"/>
                <a:cs typeface="柳公权柳体" panose="02000000000000000000" charset="-122"/>
              </a:rPr>
              <a:t>》</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刘慈欣</a:t>
            </a:r>
            <a:endParaRPr lang="en-US" altLang="zh-CN" sz="3600" b="1" dirty="0" smtClean="0">
              <a:latin typeface="楷体" panose="02010609060101010101" pitchFamily="49" charset="-122"/>
              <a:ea typeface="楷体" panose="02010609060101010101" pitchFamily="49" charset="-122"/>
              <a:cs typeface="柳公权柳体" panose="02000000000000000000" charset="-122"/>
            </a:endParaRPr>
          </a:p>
          <a:p>
            <a:pPr marL="82550" indent="0">
              <a:buNone/>
            </a:pPr>
            <a:r>
              <a:rPr lang="en-US" altLang="zh-CN" sz="3600" b="1" dirty="0" smtClean="0">
                <a:latin typeface="楷体" panose="02010609060101010101" pitchFamily="49" charset="-122"/>
                <a:ea typeface="楷体" panose="02010609060101010101" pitchFamily="49" charset="-122"/>
                <a:cs typeface="柳公权柳体" panose="02000000000000000000" charset="-122"/>
              </a:rPr>
              <a:t>6.</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结合本文，谈谈科幻小说中</a:t>
            </a:r>
            <a:r>
              <a:rPr lang="zh-CN" altLang="en-US" sz="3600" b="1" dirty="0" smtClean="0">
                <a:solidFill>
                  <a:srgbClr val="FF0000"/>
                </a:solidFill>
                <a:latin typeface="楷体" panose="02010609060101010101" pitchFamily="49" charset="-122"/>
                <a:ea typeface="楷体" panose="02010609060101010101" pitchFamily="49" charset="-122"/>
                <a:cs typeface="柳公权柳体" panose="02000000000000000000" charset="-122"/>
              </a:rPr>
              <a:t>“科学”与“幻想</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”的关系。</a:t>
            </a:r>
            <a:r>
              <a:rPr lang="en-US" altLang="zh-CN" sz="3600" b="1" dirty="0" smtClean="0">
                <a:latin typeface="楷体" panose="02010609060101010101" pitchFamily="49" charset="-122"/>
                <a:ea typeface="楷体" panose="02010609060101010101" pitchFamily="49" charset="-122"/>
                <a:cs typeface="柳公权柳体" panose="02000000000000000000" charset="-122"/>
              </a:rPr>
              <a:t>(6</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分</a:t>
            </a:r>
            <a:r>
              <a:rPr lang="en-US" altLang="zh-CN" sz="3600" b="1" dirty="0" smtClean="0">
                <a:latin typeface="楷体" panose="02010609060101010101" pitchFamily="49" charset="-122"/>
                <a:ea typeface="楷体" panose="02010609060101010101" pitchFamily="49" charset="-122"/>
                <a:cs typeface="柳公权柳体" panose="02000000000000000000" charset="-122"/>
              </a:rPr>
              <a:t>)</a:t>
            </a:r>
          </a:p>
          <a:p>
            <a:pPr marL="82550" indent="0">
              <a:buNone/>
            </a:pPr>
            <a:r>
              <a:rPr lang="en-US" altLang="zh-CN" sz="3600" b="1" dirty="0" smtClean="0">
                <a:latin typeface="楷体" panose="02010609060101010101" pitchFamily="49" charset="-122"/>
                <a:ea typeface="楷体" panose="02010609060101010101" pitchFamily="49" charset="-122"/>
                <a:cs typeface="柳公权柳体" panose="02000000000000000000" charset="-122"/>
              </a:rPr>
              <a:t>①</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科幻小说中的</a:t>
            </a:r>
            <a:r>
              <a:rPr lang="zh-CN" altLang="en-US" sz="3600" b="1" dirty="0" smtClean="0">
                <a:solidFill>
                  <a:srgbClr val="FF0000"/>
                </a:solidFill>
                <a:latin typeface="楷体" panose="02010609060101010101" pitchFamily="49" charset="-122"/>
                <a:ea typeface="楷体" panose="02010609060101010101" pitchFamily="49" charset="-122"/>
                <a:cs typeface="柳公权柳体" panose="02000000000000000000" charset="-122"/>
              </a:rPr>
              <a:t>“科学”是“幻想”的基础</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，本文情节的基本框架，即地球灾难及文明重生，就是在宇宙科学基础上演绎的</a:t>
            </a:r>
            <a:r>
              <a:rPr lang="en-US" altLang="zh-CN" sz="3600" b="1" dirty="0" smtClean="0">
                <a:latin typeface="楷体" panose="02010609060101010101" pitchFamily="49" charset="-122"/>
                <a:ea typeface="楷体" panose="02010609060101010101" pitchFamily="49" charset="-122"/>
                <a:cs typeface="柳公权柳体" panose="02000000000000000000" charset="-122"/>
              </a:rPr>
              <a:t>;</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而文中细节如宇宙飞船的星际航行、虚拟游戏、视频眼镜等，都已是或部分是科学事实。</a:t>
            </a:r>
            <a:endParaRPr lang="en-US" altLang="zh-CN" sz="3600" b="1" dirty="0" smtClean="0">
              <a:latin typeface="楷体" panose="02010609060101010101" pitchFamily="49" charset="-122"/>
              <a:ea typeface="楷体" panose="02010609060101010101" pitchFamily="49" charset="-122"/>
              <a:cs typeface="柳公权柳体" panose="02000000000000000000" charset="-122"/>
            </a:endParaRPr>
          </a:p>
          <a:p>
            <a:pPr marL="82550" indent="0">
              <a:buNone/>
            </a:pPr>
            <a:r>
              <a:rPr lang="zh-CN" altLang="en-US" sz="3600" b="1" dirty="0" smtClean="0">
                <a:latin typeface="楷体" panose="02010609060101010101" pitchFamily="49" charset="-122"/>
                <a:ea typeface="楷体" panose="02010609060101010101" pitchFamily="49" charset="-122"/>
                <a:cs typeface="柳公权柳体" panose="02000000000000000000" charset="-122"/>
              </a:rPr>
              <a:t>②科幻小说中的</a:t>
            </a:r>
            <a:r>
              <a:rPr lang="zh-CN" altLang="en-US" sz="3600" b="1" dirty="0" smtClean="0">
                <a:solidFill>
                  <a:srgbClr val="FF0000"/>
                </a:solidFill>
                <a:latin typeface="楷体" panose="02010609060101010101" pitchFamily="49" charset="-122"/>
                <a:ea typeface="楷体" panose="02010609060101010101" pitchFamily="49" charset="-122"/>
                <a:cs typeface="柳公权柳体" panose="02000000000000000000" charset="-122"/>
              </a:rPr>
              <a:t>“幻想”虽然立足于“科学”，但更要突破具体科技的限制，充分发挥想象力，将人文关怀与科学意识融汇在一起，</a:t>
            </a:r>
            <a:endParaRPr lang="en-US" altLang="zh-CN" sz="3600" b="1" dirty="0" smtClean="0">
              <a:solidFill>
                <a:srgbClr val="FF0000"/>
              </a:solidFill>
              <a:latin typeface="楷体" panose="02010609060101010101" pitchFamily="49" charset="-122"/>
              <a:ea typeface="楷体" panose="02010609060101010101" pitchFamily="49" charset="-122"/>
              <a:cs typeface="柳公权柳体" panose="02000000000000000000" charset="-122"/>
            </a:endParaRPr>
          </a:p>
          <a:p>
            <a:pPr marL="82550" indent="0">
              <a:buNone/>
            </a:pPr>
            <a:r>
              <a:rPr lang="zh-CN" altLang="en-US" sz="3600" b="1" dirty="0" smtClean="0">
                <a:latin typeface="楷体" panose="02010609060101010101" pitchFamily="49" charset="-122"/>
                <a:ea typeface="楷体" panose="02010609060101010101" pitchFamily="49" charset="-122"/>
                <a:cs typeface="柳公权柳体" panose="02000000000000000000" charset="-122"/>
              </a:rPr>
              <a:t>③本文幻想出来的“宏纪元”与“微纪元”，有一定科学因素，主旨则是</a:t>
            </a:r>
            <a:r>
              <a:rPr lang="zh-CN" altLang="en-US" sz="3600" b="1" dirty="0" smtClean="0">
                <a:solidFill>
                  <a:srgbClr val="FF0000"/>
                </a:solidFill>
                <a:latin typeface="楷体" panose="02010609060101010101" pitchFamily="49" charset="-122"/>
                <a:ea typeface="楷体" panose="02010609060101010101" pitchFamily="49" charset="-122"/>
                <a:cs typeface="柳公权柳体" panose="02000000000000000000" charset="-122"/>
              </a:rPr>
              <a:t>对人类文明的思考</a:t>
            </a:r>
            <a:r>
              <a:rPr lang="zh-CN" altLang="en-US" sz="3600" b="1" dirty="0" smtClean="0">
                <a:latin typeface="楷体" panose="02010609060101010101" pitchFamily="49" charset="-122"/>
                <a:ea typeface="楷体" panose="02010609060101010101" pitchFamily="49" charset="-122"/>
                <a:cs typeface="柳公权柳体" panose="02000000000000000000" charset="-122"/>
              </a:rPr>
              <a:t>。</a:t>
            </a:r>
            <a:endParaRPr lang="zh-CN" altLang="en-US" sz="3600" b="1" dirty="0">
              <a:solidFill>
                <a:srgbClr val="C00000"/>
              </a:solidFill>
              <a:latin typeface="楷体" panose="02010609060101010101" pitchFamily="49" charset="-122"/>
              <a:ea typeface="楷体" panose="02010609060101010101" pitchFamily="49" charset="-122"/>
              <a:cs typeface="柳公权柳体" panose="02000000000000000000"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89124"/>
            <a:ext cx="12192000" cy="4939290"/>
          </a:xfrm>
        </p:spPr>
        <p:txBody>
          <a:bodyPr>
            <a:normAutofit/>
          </a:bodyPr>
          <a:lstStyle/>
          <a:p>
            <a:pPr marL="0" indent="0">
              <a:lnSpc>
                <a:spcPct val="110000"/>
              </a:lnSpc>
              <a:buNone/>
            </a:pPr>
            <a:r>
              <a:rPr lang="en-US" altLang="zh-CN" sz="4000" b="1" dirty="0">
                <a:solidFill>
                  <a:srgbClr val="FF0000"/>
                </a:solidFill>
                <a:effectLst/>
                <a:ea typeface="楷体" panose="02010609060101010101" pitchFamily="49" charset="-122"/>
                <a:cs typeface="Times New Roman" panose="02020603050405020304" pitchFamily="18" charset="0"/>
              </a:rPr>
              <a:t>       </a:t>
            </a:r>
            <a:r>
              <a:rPr lang="zh-CN" altLang="en-US" sz="4000" b="1" dirty="0" smtClean="0">
                <a:solidFill>
                  <a:srgbClr val="FF0000"/>
                </a:solidFill>
                <a:effectLst/>
                <a:ea typeface="楷体" panose="02010609060101010101" pitchFamily="49" charset="-122"/>
                <a:cs typeface="Times New Roman" panose="02020603050405020304" pitchFamily="18" charset="0"/>
              </a:rPr>
              <a:t>文言文阅读：</a:t>
            </a:r>
            <a:endParaRPr lang="en-US" altLang="zh-CN" sz="4000" b="1" dirty="0" smtClean="0">
              <a:solidFill>
                <a:srgbClr val="FF0000"/>
              </a:solidFill>
              <a:effectLst/>
              <a:ea typeface="楷体" panose="02010609060101010101" pitchFamily="49" charset="-122"/>
              <a:cs typeface="Times New Roman" panose="02020603050405020304" pitchFamily="18" charset="0"/>
            </a:endParaRPr>
          </a:p>
          <a:p>
            <a:pPr marL="0" indent="0">
              <a:lnSpc>
                <a:spcPct val="110000"/>
              </a:lnSpc>
              <a:buNone/>
            </a:pPr>
            <a:r>
              <a:rPr lang="zh-CN" altLang="en-US" sz="3600" b="1" u="sng" dirty="0" smtClean="0">
                <a:effectLst/>
                <a:ea typeface="楷体" panose="02010609060101010101" pitchFamily="49" charset="-122"/>
                <a:cs typeface="Times New Roman" panose="02020603050405020304" pitchFamily="18" charset="0"/>
              </a:rPr>
              <a:t>（</a:t>
            </a:r>
            <a:r>
              <a:rPr lang="en-US" altLang="zh-CN" sz="3600" b="1" u="sng" dirty="0" smtClean="0">
                <a:effectLst/>
                <a:ea typeface="楷体" panose="02010609060101010101" pitchFamily="49" charset="-122"/>
                <a:cs typeface="Times New Roman" panose="02020603050405020304" pitchFamily="18" charset="0"/>
              </a:rPr>
              <a:t>1</a:t>
            </a:r>
            <a:r>
              <a:rPr lang="zh-CN" altLang="en-US" sz="3600" b="1" u="sng" dirty="0" smtClean="0">
                <a:effectLst/>
                <a:ea typeface="楷体" panose="02010609060101010101" pitchFamily="49" charset="-122"/>
                <a:cs typeface="Times New Roman" panose="02020603050405020304" pitchFamily="18" charset="0"/>
              </a:rPr>
              <a:t>）</a:t>
            </a:r>
            <a:r>
              <a:rPr lang="zh-CN" altLang="zh-CN" sz="3600" b="1" u="sng" dirty="0" smtClean="0">
                <a:effectLst/>
                <a:ea typeface="楷体" panose="02010609060101010101" pitchFamily="49" charset="-122"/>
                <a:cs typeface="Times New Roman" panose="02020603050405020304" pitchFamily="18" charset="0"/>
              </a:rPr>
              <a:t>其</a:t>
            </a:r>
            <a:r>
              <a:rPr lang="zh-CN" altLang="zh-CN" sz="3600" b="1" u="sng" dirty="0">
                <a:solidFill>
                  <a:srgbClr val="FF0000"/>
                </a:solidFill>
                <a:effectLst/>
                <a:ea typeface="楷体" panose="02010609060101010101" pitchFamily="49" charset="-122"/>
                <a:cs typeface="Times New Roman" panose="02020603050405020304" pitchFamily="18" charset="0"/>
              </a:rPr>
              <a:t>属文</a:t>
            </a:r>
            <a:r>
              <a:rPr lang="zh-CN" altLang="zh-CN" sz="3600" b="1" u="sng" dirty="0">
                <a:effectLst/>
                <a:ea typeface="楷体" panose="02010609060101010101" pitchFamily="49" charset="-122"/>
                <a:cs typeface="Times New Roman" panose="02020603050405020304" pitchFamily="18" charset="0"/>
              </a:rPr>
              <a:t>动笔如飞，初若</a:t>
            </a:r>
            <a:r>
              <a:rPr lang="zh-CN" altLang="zh-CN" sz="3600" b="1" u="sng" dirty="0">
                <a:solidFill>
                  <a:srgbClr val="FF0000"/>
                </a:solidFill>
                <a:effectLst/>
                <a:ea typeface="楷体" panose="02010609060101010101" pitchFamily="49" charset="-122"/>
                <a:cs typeface="Times New Roman" panose="02020603050405020304" pitchFamily="18" charset="0"/>
              </a:rPr>
              <a:t>不经意</a:t>
            </a:r>
            <a:r>
              <a:rPr lang="zh-CN" altLang="zh-CN" sz="3600" b="1" u="sng" dirty="0">
                <a:effectLst/>
                <a:ea typeface="楷体" panose="02010609060101010101" pitchFamily="49" charset="-122"/>
                <a:cs typeface="Times New Roman" panose="02020603050405020304" pitchFamily="18" charset="0"/>
              </a:rPr>
              <a:t>，既成，见者皆服其精妙</a:t>
            </a:r>
            <a:r>
              <a:rPr lang="zh-CN" altLang="zh-CN" sz="3600" b="1" u="sng" dirty="0" smtClean="0">
                <a:effectLst/>
                <a:ea typeface="楷体" panose="02010609060101010101" pitchFamily="49" charset="-122"/>
                <a:cs typeface="Times New Roman" panose="02020603050405020304" pitchFamily="18" charset="0"/>
              </a:rPr>
              <a:t>。</a:t>
            </a:r>
            <a:endParaRPr lang="zh-CN" altLang="en-US" sz="4800" b="1" dirty="0" smtClean="0"/>
          </a:p>
          <a:p>
            <a:pPr marL="0" indent="0">
              <a:lnSpc>
                <a:spcPct val="110000"/>
              </a:lnSpc>
              <a:buNone/>
            </a:pPr>
            <a:endParaRPr lang="zh-CN" altLang="en-US" sz="4800" b="1" dirty="0"/>
          </a:p>
        </p:txBody>
      </p:sp>
      <p:sp>
        <p:nvSpPr>
          <p:cNvPr id="5" name="文本框 4"/>
          <p:cNvSpPr txBox="1"/>
          <p:nvPr/>
        </p:nvSpPr>
        <p:spPr>
          <a:xfrm>
            <a:off x="0" y="2477342"/>
            <a:ext cx="12013046" cy="1200329"/>
          </a:xfrm>
          <a:prstGeom prst="rect">
            <a:avLst/>
          </a:prstGeom>
          <a:noFill/>
        </p:spPr>
        <p:txBody>
          <a:bodyPr wrap="square">
            <a:spAutoFit/>
          </a:bodyPr>
          <a:lstStyle/>
          <a:p>
            <a:r>
              <a:rPr lang="zh-CN" altLang="en-US" sz="3600" b="1" dirty="0" smtClean="0"/>
              <a:t>   他</a:t>
            </a:r>
            <a:r>
              <a:rPr lang="zh-CN" altLang="en-US" sz="3600" b="1" dirty="0">
                <a:solidFill>
                  <a:srgbClr val="FF0000"/>
                </a:solidFill>
              </a:rPr>
              <a:t>写文章</a:t>
            </a:r>
            <a:r>
              <a:rPr lang="zh-CN" altLang="en-US" sz="3600" b="1" dirty="0"/>
              <a:t>落笔如飞，初看好像</a:t>
            </a:r>
            <a:r>
              <a:rPr lang="zh-CN" altLang="en-US" sz="3600" b="1" dirty="0">
                <a:solidFill>
                  <a:srgbClr val="FF0000"/>
                </a:solidFill>
              </a:rPr>
              <a:t>漫不经心</a:t>
            </a:r>
            <a:r>
              <a:rPr lang="zh-CN" altLang="en-US" sz="3600" b="1" dirty="0"/>
              <a:t>，完成后，见到的人都佩服他的文章精彩奇妙</a:t>
            </a:r>
            <a:r>
              <a:rPr lang="zh-CN" altLang="en-US" sz="3600" b="1" dirty="0" smtClean="0"/>
              <a:t>。</a:t>
            </a:r>
            <a:endParaRPr lang="en-US" altLang="zh-CN" sz="3600" b="1" dirty="0" smtClean="0"/>
          </a:p>
        </p:txBody>
      </p:sp>
      <p:sp>
        <p:nvSpPr>
          <p:cNvPr id="4" name="矩形 3"/>
          <p:cNvSpPr/>
          <p:nvPr/>
        </p:nvSpPr>
        <p:spPr>
          <a:xfrm>
            <a:off x="0" y="3849329"/>
            <a:ext cx="9291484" cy="1439368"/>
          </a:xfrm>
          <a:prstGeom prst="rect">
            <a:avLst/>
          </a:prstGeom>
        </p:spPr>
        <p:txBody>
          <a:bodyPr wrap="square">
            <a:spAutoFit/>
          </a:bodyPr>
          <a:lstStyle/>
          <a:p>
            <a:pPr lvl="0">
              <a:lnSpc>
                <a:spcPct val="110000"/>
              </a:lnSpc>
              <a:spcBef>
                <a:spcPts val="1000"/>
              </a:spcBef>
            </a:pPr>
            <a:r>
              <a:rPr lang="zh-CN" altLang="en-US" sz="3600" b="1" dirty="0" smtClean="0">
                <a:solidFill>
                  <a:srgbClr val="0070C0"/>
                </a:solidFill>
                <a:latin typeface="楷体" panose="02010609060101010101" pitchFamily="49" charset="-122"/>
                <a:ea typeface="楷体" panose="02010609060101010101" pitchFamily="49" charset="-122"/>
              </a:rPr>
              <a:t>属文：</a:t>
            </a:r>
            <a:r>
              <a:rPr lang="en-US" altLang="zh-CN" sz="3600" b="1" dirty="0" smtClean="0">
                <a:solidFill>
                  <a:srgbClr val="0070C0"/>
                </a:solidFill>
                <a:latin typeface="楷体" panose="02010609060101010101" pitchFamily="49" charset="-122"/>
                <a:ea typeface="楷体" panose="02010609060101010101" pitchFamily="49" charset="-122"/>
              </a:rPr>
              <a:t>zhǔ </a:t>
            </a:r>
            <a:r>
              <a:rPr lang="zh-CN" altLang="en-US" sz="3600" b="1" dirty="0" smtClean="0">
                <a:solidFill>
                  <a:srgbClr val="0070C0"/>
                </a:solidFill>
                <a:latin typeface="楷体" panose="02010609060101010101" pitchFamily="49" charset="-122"/>
                <a:ea typeface="楷体" panose="02010609060101010101" pitchFamily="49" charset="-122"/>
              </a:rPr>
              <a:t>，撰写文章</a:t>
            </a:r>
            <a:endParaRPr lang="en-US" altLang="zh-CN" sz="3600" b="1" dirty="0" smtClean="0">
              <a:solidFill>
                <a:srgbClr val="0070C0"/>
              </a:solidFill>
              <a:latin typeface="楷体" panose="02010609060101010101" pitchFamily="49" charset="-122"/>
              <a:ea typeface="楷体" panose="02010609060101010101" pitchFamily="49" charset="-122"/>
            </a:endParaRPr>
          </a:p>
          <a:p>
            <a:pPr lvl="0">
              <a:lnSpc>
                <a:spcPct val="110000"/>
              </a:lnSpc>
              <a:spcBef>
                <a:spcPts val="1000"/>
              </a:spcBef>
            </a:pPr>
            <a:r>
              <a:rPr lang="zh-CN" altLang="en-US" sz="3600" b="1" dirty="0" smtClean="0">
                <a:solidFill>
                  <a:srgbClr val="0070C0"/>
                </a:solidFill>
                <a:latin typeface="楷体" panose="02010609060101010101" pitchFamily="49" charset="-122"/>
                <a:ea typeface="楷体" panose="02010609060101010101" pitchFamily="49" charset="-122"/>
              </a:rPr>
              <a:t>不经</a:t>
            </a:r>
            <a:r>
              <a:rPr lang="en-US" altLang="zh-CN" sz="3600" b="1" dirty="0" smtClean="0">
                <a:solidFill>
                  <a:srgbClr val="0070C0"/>
                </a:solidFill>
                <a:latin typeface="楷体" panose="02010609060101010101" pitchFamily="49" charset="-122"/>
                <a:ea typeface="楷体" panose="02010609060101010101" pitchFamily="49" charset="-122"/>
              </a:rPr>
              <a:t>:</a:t>
            </a:r>
            <a:r>
              <a:rPr lang="zh-CN" altLang="en-US" sz="3600" b="1" dirty="0" smtClean="0">
                <a:solidFill>
                  <a:srgbClr val="0070C0"/>
                </a:solidFill>
                <a:latin typeface="楷体" panose="02010609060101010101" pitchFamily="49" charset="-122"/>
                <a:ea typeface="楷体" panose="02010609060101010101" pitchFamily="49" charset="-122"/>
              </a:rPr>
              <a:t>不注意；不留神</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081164" cy="6858000"/>
          </a:xfrm>
        </p:spPr>
        <p:txBody>
          <a:bodyPr>
            <a:normAutofit lnSpcReduction="10000"/>
          </a:bodyPr>
          <a:lstStyle/>
          <a:p>
            <a:pPr marL="0" indent="0">
              <a:lnSpc>
                <a:spcPct val="100000"/>
              </a:lnSpc>
              <a:buNone/>
            </a:pPr>
            <a:r>
              <a:rPr lang="en-US" altLang="zh-CN" sz="2400" b="1" dirty="0">
                <a:effectLst/>
                <a:latin typeface="Times New Roman" panose="02020603050405020304" pitchFamily="18" charset="0"/>
                <a:ea typeface="宋体" panose="02010600030101010101" pitchFamily="2" charset="-122"/>
              </a:rPr>
              <a:t>1.</a:t>
            </a:r>
            <a:r>
              <a:rPr lang="zh-CN" altLang="zh-CN" sz="2400" b="1" dirty="0">
                <a:effectLst/>
                <a:latin typeface="Times New Roman" panose="02020603050405020304" pitchFamily="18" charset="0"/>
                <a:ea typeface="宋体" panose="02010600030101010101" pitchFamily="2" charset="-122"/>
              </a:rPr>
              <a:t>下列对材料相关内容的理解和分析，正确的一项是</a:t>
            </a:r>
            <a:r>
              <a:rPr lang="zh-CN" altLang="en-US" sz="2400" b="1" dirty="0">
                <a:solidFill>
                  <a:srgbClr val="FF0000"/>
                </a:solidFill>
                <a:effectLst/>
                <a:latin typeface="Times New Roman" panose="02020603050405020304" pitchFamily="18" charset="0"/>
                <a:ea typeface="宋体" panose="02010600030101010101" pitchFamily="2" charset="-122"/>
              </a:rPr>
              <a:t>（ </a:t>
            </a:r>
            <a:r>
              <a:rPr lang="en-US" altLang="zh-CN" sz="2400" b="1" dirty="0">
                <a:solidFill>
                  <a:srgbClr val="FF0000"/>
                </a:solidFill>
                <a:effectLst/>
                <a:latin typeface="Times New Roman" panose="02020603050405020304" pitchFamily="18" charset="0"/>
                <a:ea typeface="宋体" panose="02010600030101010101" pitchFamily="2" charset="-122"/>
              </a:rPr>
              <a:t>C </a:t>
            </a:r>
            <a:r>
              <a:rPr lang="zh-CN" altLang="en-US" sz="2400" b="1" dirty="0">
                <a:solidFill>
                  <a:srgbClr val="FF0000"/>
                </a:solidFill>
                <a:effectLst/>
                <a:latin typeface="Times New Roman" panose="02020603050405020304" pitchFamily="18" charset="0"/>
                <a:ea typeface="宋体" panose="02010600030101010101" pitchFamily="2" charset="-122"/>
              </a:rPr>
              <a:t>）</a:t>
            </a:r>
            <a:r>
              <a:rPr lang="en-US" altLang="zh-CN" sz="2400" b="1" dirty="0">
                <a:effectLst/>
                <a:latin typeface="Times New Roman" panose="02020603050405020304" pitchFamily="18" charset="0"/>
                <a:ea typeface="宋体" panose="02010600030101010101" pitchFamily="2" charset="-122"/>
              </a:rPr>
              <a:t>(3</a:t>
            </a:r>
            <a:r>
              <a:rPr lang="zh-CN" altLang="zh-CN" sz="2400" b="1" dirty="0">
                <a:effectLst/>
                <a:latin typeface="Times New Roman" panose="02020603050405020304" pitchFamily="18" charset="0"/>
                <a:ea typeface="宋体" panose="02010600030101010101" pitchFamily="2" charset="-122"/>
              </a:rPr>
              <a:t>分</a:t>
            </a:r>
            <a:r>
              <a:rPr lang="en-US" altLang="zh-CN" sz="2400" b="1" dirty="0">
                <a:effectLst/>
                <a:latin typeface="Times New Roman" panose="02020603050405020304" pitchFamily="18" charset="0"/>
                <a:ea typeface="宋体" panose="02010600030101010101" pitchFamily="2" charset="-122"/>
              </a:rPr>
              <a:t>)</a:t>
            </a:r>
            <a:endParaRPr lang="zh-CN" altLang="zh-CN" sz="2400" b="1" dirty="0">
              <a:effectLst/>
              <a:latin typeface="Times New Roman" panose="02020603050405020304" pitchFamily="18" charset="0"/>
              <a:ea typeface="宋体" panose="02010600030101010101" pitchFamily="2" charset="-122"/>
            </a:endParaRPr>
          </a:p>
          <a:p>
            <a:pPr indent="0">
              <a:lnSpc>
                <a:spcPct val="100000"/>
              </a:lnSpc>
              <a:buNone/>
            </a:pPr>
            <a:r>
              <a:rPr lang="en-US" altLang="zh-CN" sz="2400" b="1" dirty="0">
                <a:effectLst/>
                <a:latin typeface="Times New Roman" panose="02020603050405020304" pitchFamily="18" charset="0"/>
                <a:ea typeface="宋体" panose="02010600030101010101" pitchFamily="2" charset="-122"/>
              </a:rPr>
              <a:t>A.</a:t>
            </a:r>
            <a:r>
              <a:rPr lang="zh-CN" altLang="zh-CN" sz="2400" b="1" dirty="0">
                <a:effectLst/>
                <a:latin typeface="Times New Roman" panose="02020603050405020304" pitchFamily="18" charset="0"/>
                <a:ea typeface="宋体" panose="02010600030101010101" pitchFamily="2" charset="-122"/>
              </a:rPr>
              <a:t>科幻文学</a:t>
            </a:r>
            <a:r>
              <a:rPr lang="zh-CN" altLang="zh-CN" sz="2400" b="1" dirty="0">
                <a:solidFill>
                  <a:srgbClr val="FF0000"/>
                </a:solidFill>
                <a:effectLst/>
                <a:latin typeface="Times New Roman" panose="02020603050405020304" pitchFamily="18" charset="0"/>
                <a:ea typeface="宋体" panose="02010600030101010101" pitchFamily="2" charset="-122"/>
              </a:rPr>
              <a:t>并不是写给儿童看的</a:t>
            </a:r>
            <a:r>
              <a:rPr lang="zh-CN" altLang="zh-CN" sz="2400" b="1" dirty="0">
                <a:effectLst/>
                <a:latin typeface="Times New Roman" panose="02020603050405020304" pitchFamily="18" charset="0"/>
                <a:ea typeface="宋体" panose="02010600030101010101" pitchFamily="2" charset="-122"/>
              </a:rPr>
              <a:t>，作品的内容深度更加适合成人，因此不能将科幻文学归属于儿童文学。</a:t>
            </a:r>
            <a:endParaRPr lang="en-US" altLang="zh-CN" sz="2400" b="1" dirty="0">
              <a:effectLst/>
              <a:latin typeface="Times New Roman" panose="02020603050405020304" pitchFamily="18" charset="0"/>
              <a:ea typeface="宋体" panose="02010600030101010101" pitchFamily="2" charset="-122"/>
            </a:endParaRPr>
          </a:p>
          <a:p>
            <a:pPr indent="0">
              <a:lnSpc>
                <a:spcPct val="100000"/>
              </a:lnSpc>
              <a:buNone/>
            </a:pPr>
            <a:r>
              <a:rPr lang="zh-CN" altLang="en-US" sz="2200" b="1" dirty="0">
                <a:effectLst/>
                <a:ea typeface="楷体" panose="02010609060101010101" pitchFamily="49" charset="-122"/>
                <a:cs typeface="Times New Roman" panose="02020603050405020304" pitchFamily="18" charset="0"/>
              </a:rPr>
              <a:t>原文：</a:t>
            </a:r>
            <a:r>
              <a:rPr lang="zh-CN" altLang="zh-CN" sz="2200" b="1" dirty="0">
                <a:effectLst/>
                <a:ea typeface="楷体" panose="02010609060101010101" pitchFamily="49" charset="-122"/>
                <a:cs typeface="Times New Roman" panose="02020603050405020304" pitchFamily="18" charset="0"/>
              </a:rPr>
              <a:t>首先，科幻不是儿童专利，大量的科幻作品超出了儿童的理解范围，显然更适合成人阅读。</a:t>
            </a:r>
            <a:endParaRPr lang="zh-CN" altLang="zh-CN" sz="3000" b="1" dirty="0">
              <a:effectLst/>
              <a:latin typeface="Times New Roman" panose="02020603050405020304" pitchFamily="18" charset="0"/>
              <a:ea typeface="宋体" panose="02010600030101010101" pitchFamily="2" charset="-122"/>
            </a:endParaRPr>
          </a:p>
          <a:p>
            <a:pPr indent="0">
              <a:lnSpc>
                <a:spcPct val="100000"/>
              </a:lnSpc>
              <a:buNone/>
            </a:pPr>
            <a:r>
              <a:rPr lang="en-US" altLang="zh-CN" sz="2400" b="1" dirty="0">
                <a:effectLst/>
                <a:latin typeface="Times New Roman" panose="02020603050405020304" pitchFamily="18" charset="0"/>
                <a:ea typeface="宋体" panose="02010600030101010101" pitchFamily="2" charset="-122"/>
              </a:rPr>
              <a:t>B.</a:t>
            </a:r>
            <a:r>
              <a:rPr lang="zh-CN" altLang="zh-CN" sz="2400" b="1" dirty="0">
                <a:solidFill>
                  <a:srgbClr val="FF0000"/>
                </a:solidFill>
                <a:effectLst/>
                <a:latin typeface="Times New Roman" panose="02020603050405020304" pitchFamily="18" charset="0"/>
                <a:ea typeface="宋体" panose="02010600030101010101" pitchFamily="2" charset="-122"/>
              </a:rPr>
              <a:t>科幻文学</a:t>
            </a:r>
            <a:r>
              <a:rPr lang="zh-CN" altLang="zh-CN" sz="2400" b="1" dirty="0">
                <a:effectLst/>
                <a:latin typeface="Times New Roman" panose="02020603050405020304" pitchFamily="18" charset="0"/>
                <a:ea typeface="宋体" panose="02010600030101010101" pitchFamily="2" charset="-122"/>
              </a:rPr>
              <a:t>所传播的知识必须是科学的，为此创作者必须讲究事实证据，</a:t>
            </a:r>
            <a:r>
              <a:rPr lang="zh-CN" altLang="zh-CN" sz="2400" b="1" dirty="0">
                <a:solidFill>
                  <a:srgbClr val="FF0000"/>
                </a:solidFill>
                <a:effectLst/>
                <a:latin typeface="Times New Roman" panose="02020603050405020304" pitchFamily="18" charset="0"/>
                <a:ea typeface="宋体" panose="02010600030101010101" pitchFamily="2" charset="-122"/>
              </a:rPr>
              <a:t>尤其要通过反复实验得出结论。</a:t>
            </a:r>
            <a:endParaRPr lang="en-US" altLang="zh-CN" sz="2400" b="1" dirty="0">
              <a:solidFill>
                <a:srgbClr val="FF0000"/>
              </a:solidFill>
              <a:effectLst/>
              <a:latin typeface="Times New Roman" panose="02020603050405020304" pitchFamily="18" charset="0"/>
              <a:ea typeface="宋体" panose="02010600030101010101" pitchFamily="2" charset="-122"/>
            </a:endParaRPr>
          </a:p>
          <a:p>
            <a:pPr indent="0">
              <a:lnSpc>
                <a:spcPct val="100000"/>
              </a:lnSpc>
              <a:buNone/>
            </a:pPr>
            <a:r>
              <a:rPr lang="zh-CN" altLang="en-US" sz="2400" b="1" dirty="0">
                <a:effectLst/>
                <a:ea typeface="楷体" panose="02010609060101010101" pitchFamily="49" charset="-122"/>
                <a:cs typeface="Times New Roman" panose="02020603050405020304" pitchFamily="18" charset="0"/>
              </a:rPr>
              <a:t>原文：</a:t>
            </a:r>
            <a:r>
              <a:rPr lang="zh-CN" altLang="zh-CN" sz="2400" b="1" dirty="0">
                <a:solidFill>
                  <a:srgbClr val="FF0000"/>
                </a:solidFill>
                <a:effectLst/>
                <a:ea typeface="楷体" panose="02010609060101010101" pitchFamily="49" charset="-122"/>
                <a:cs typeface="Times New Roman" panose="02020603050405020304" pitchFamily="18" charset="0"/>
              </a:rPr>
              <a:t>科学</a:t>
            </a:r>
            <a:r>
              <a:rPr lang="zh-CN" altLang="zh-CN" sz="2400" b="1" dirty="0">
                <a:effectLst/>
                <a:ea typeface="楷体" panose="02010609060101010101" pitchFamily="49" charset="-122"/>
                <a:cs typeface="Times New Roman" panose="02020603050405020304" pitchFamily="18" charset="0"/>
              </a:rPr>
              <a:t>必须讲究事实证据，尤其要通过反复实验得出结论，如果科幻传播的知识不是科学的而是虚构的，那就是伪科学，后果极为严重。</a:t>
            </a:r>
            <a:endParaRPr lang="zh-CN" altLang="zh-CN" sz="3200" b="1" dirty="0">
              <a:effectLst/>
              <a:latin typeface="Times New Roman" panose="02020603050405020304" pitchFamily="18" charset="0"/>
              <a:ea typeface="宋体" panose="02010600030101010101" pitchFamily="2" charset="-122"/>
            </a:endParaRPr>
          </a:p>
          <a:p>
            <a:pPr indent="0">
              <a:lnSpc>
                <a:spcPct val="100000"/>
              </a:lnSpc>
              <a:buNone/>
            </a:pPr>
            <a:r>
              <a:rPr lang="en-US" altLang="zh-CN" sz="2400" b="1" dirty="0">
                <a:effectLst/>
                <a:latin typeface="Times New Roman" panose="02020603050405020304" pitchFamily="18" charset="0"/>
                <a:ea typeface="宋体" panose="02010600030101010101" pitchFamily="2" charset="-122"/>
              </a:rPr>
              <a:t>C.</a:t>
            </a:r>
            <a:r>
              <a:rPr lang="zh-CN" altLang="zh-CN" sz="2400" b="1" dirty="0">
                <a:effectLst/>
                <a:latin typeface="Times New Roman" panose="02020603050405020304" pitchFamily="18" charset="0"/>
                <a:ea typeface="宋体" panose="02010600030101010101" pitchFamily="2" charset="-122"/>
              </a:rPr>
              <a:t>科学和文学都需要想象，科学的想象理性严密，文学的想象感性灵动，二者虽然有差异，但可以兼容。</a:t>
            </a:r>
            <a:endParaRPr lang="en-US" altLang="zh-CN" sz="2400" b="1" dirty="0">
              <a:effectLst/>
              <a:latin typeface="Times New Roman" panose="02020603050405020304" pitchFamily="18" charset="0"/>
              <a:ea typeface="宋体" panose="02010600030101010101" pitchFamily="2" charset="-122"/>
            </a:endParaRPr>
          </a:p>
          <a:p>
            <a:pPr indent="0">
              <a:lnSpc>
                <a:spcPct val="100000"/>
              </a:lnSpc>
              <a:buNone/>
            </a:pPr>
            <a:r>
              <a:rPr lang="zh-CN" altLang="en-US" sz="2400" b="1" dirty="0">
                <a:effectLst/>
                <a:latin typeface="楷体" panose="02010609060101010101" pitchFamily="49" charset="-122"/>
                <a:ea typeface="楷体" panose="02010609060101010101" pitchFamily="49" charset="-122"/>
              </a:rPr>
              <a:t>原文</a:t>
            </a:r>
            <a:r>
              <a:rPr lang="zh-CN" altLang="en-US" sz="2400" b="1" dirty="0">
                <a:effectLst/>
                <a:latin typeface="Times New Roman" panose="02020603050405020304" pitchFamily="18" charset="0"/>
                <a:ea typeface="宋体" panose="02010600030101010101" pitchFamily="2" charset="-122"/>
              </a:rPr>
              <a:t>：</a:t>
            </a:r>
            <a:r>
              <a:rPr lang="zh-CN" altLang="zh-CN" sz="2400" b="1" dirty="0">
                <a:ea typeface="楷体" panose="02010609060101010101" pitchFamily="49" charset="-122"/>
                <a:cs typeface="Times New Roman" panose="02020603050405020304" pitchFamily="18" charset="0"/>
              </a:rPr>
              <a:t>在科幻文学中，科学的想象才是</a:t>
            </a:r>
            <a:r>
              <a:rPr lang="zh-CN" altLang="zh-CN" sz="2400" b="1" dirty="0">
                <a:solidFill>
                  <a:srgbClr val="FF0000"/>
                </a:solidFill>
                <a:ea typeface="楷体" panose="02010609060101010101" pitchFamily="49" charset="-122"/>
                <a:cs typeface="Times New Roman" panose="02020603050405020304" pitchFamily="18" charset="0"/>
              </a:rPr>
              <a:t>主要</a:t>
            </a:r>
            <a:r>
              <a:rPr lang="zh-CN" altLang="zh-CN" sz="2400" b="1" dirty="0">
                <a:ea typeface="楷体" panose="02010609060101010101" pitchFamily="49" charset="-122"/>
                <a:cs typeface="Times New Roman" panose="02020603050405020304" pitchFamily="18" charset="0"/>
              </a:rPr>
              <a:t>的，文学的想象只是</a:t>
            </a:r>
            <a:r>
              <a:rPr lang="zh-CN" altLang="zh-CN" sz="2400" b="1" dirty="0">
                <a:solidFill>
                  <a:srgbClr val="FF0000"/>
                </a:solidFill>
                <a:ea typeface="楷体" panose="02010609060101010101" pitchFamily="49" charset="-122"/>
                <a:cs typeface="Times New Roman" panose="02020603050405020304" pitchFamily="18" charset="0"/>
              </a:rPr>
              <a:t>辅助</a:t>
            </a:r>
            <a:r>
              <a:rPr lang="zh-CN" altLang="zh-CN" sz="2400" b="1" dirty="0">
                <a:ea typeface="楷体" panose="02010609060101010101" pitchFamily="49" charset="-122"/>
                <a:cs typeface="Times New Roman" panose="02020603050405020304" pitchFamily="18" charset="0"/>
              </a:rPr>
              <a:t>。</a:t>
            </a:r>
          </a:p>
          <a:p>
            <a:pPr indent="0">
              <a:lnSpc>
                <a:spcPct val="100000"/>
              </a:lnSpc>
              <a:buNone/>
            </a:pPr>
            <a:r>
              <a:rPr lang="en-US" altLang="zh-CN" sz="2400" b="1" dirty="0">
                <a:effectLst/>
                <a:latin typeface="Times New Roman" panose="02020603050405020304" pitchFamily="18" charset="0"/>
                <a:ea typeface="宋体" panose="02010600030101010101" pitchFamily="2" charset="-122"/>
              </a:rPr>
              <a:t>D.</a:t>
            </a:r>
            <a:r>
              <a:rPr lang="zh-CN" altLang="zh-CN" sz="2400" b="1" dirty="0">
                <a:effectLst/>
                <a:latin typeface="Times New Roman" panose="02020603050405020304" pitchFamily="18" charset="0"/>
                <a:ea typeface="宋体" panose="02010600030101010101" pitchFamily="2" charset="-122"/>
              </a:rPr>
              <a:t>新生代的科幻迷对西方科幻文学谱系有着浓厚的兴趣和深入的了解，对前沿的科技成果也有所涉猎。</a:t>
            </a:r>
            <a:endParaRPr lang="en-US" altLang="zh-CN" sz="2400" b="1" dirty="0">
              <a:effectLst/>
              <a:latin typeface="Times New Roman" panose="02020603050405020304" pitchFamily="18" charset="0"/>
              <a:ea typeface="宋体" panose="02010600030101010101" pitchFamily="2" charset="-122"/>
            </a:endParaRPr>
          </a:p>
          <a:p>
            <a:pPr indent="0">
              <a:lnSpc>
                <a:spcPct val="100000"/>
              </a:lnSpc>
              <a:buNone/>
            </a:pPr>
            <a:r>
              <a:rPr lang="zh-CN" altLang="en-US" sz="2400" b="1" dirty="0">
                <a:ea typeface="楷体" panose="02010609060101010101" pitchFamily="49" charset="-122"/>
                <a:cs typeface="Times New Roman" panose="02020603050405020304" pitchFamily="18" charset="0"/>
              </a:rPr>
              <a:t>原文：</a:t>
            </a:r>
            <a:r>
              <a:rPr lang="zh-CN" altLang="zh-CN" sz="2400" b="1" dirty="0">
                <a:ea typeface="楷体" panose="02010609060101010101" pitchFamily="49" charset="-122"/>
                <a:cs typeface="Times New Roman" panose="02020603050405020304" pitchFamily="18" charset="0"/>
              </a:rPr>
              <a:t>这些科幻迷对西方科幻文学谱系</a:t>
            </a:r>
            <a:r>
              <a:rPr lang="zh-CN" altLang="zh-CN" sz="2400" b="1" dirty="0">
                <a:solidFill>
                  <a:srgbClr val="FF0000"/>
                </a:solidFill>
                <a:ea typeface="楷体" panose="02010609060101010101" pitchFamily="49" charset="-122"/>
                <a:cs typeface="Times New Roman" panose="02020603050405020304" pitchFamily="18" charset="0"/>
              </a:rPr>
              <a:t>或多或少有所了解</a:t>
            </a:r>
            <a:r>
              <a:rPr lang="zh-CN" altLang="zh-CN" sz="2400" b="1" dirty="0">
                <a:ea typeface="楷体" panose="02010609060101010101" pitchFamily="49" charset="-122"/>
                <a:cs typeface="Times New Roman" panose="02020603050405020304" pitchFamily="18" charset="0"/>
              </a:rPr>
              <a:t>，对前沿的科技成果</a:t>
            </a:r>
            <a:r>
              <a:rPr lang="zh-CN" altLang="zh-CN" sz="2400" b="1" dirty="0">
                <a:solidFill>
                  <a:srgbClr val="FF0000"/>
                </a:solidFill>
                <a:ea typeface="楷体" panose="02010609060101010101" pitchFamily="49" charset="-122"/>
                <a:cs typeface="Times New Roman" panose="02020603050405020304" pitchFamily="18" charset="0"/>
              </a:rPr>
              <a:t>也有一定的涉猎</a:t>
            </a:r>
            <a:r>
              <a:rPr lang="zh-CN" altLang="zh-CN" sz="2400" b="1" dirty="0">
                <a:ea typeface="楷体" panose="02010609060101010101" pitchFamily="49" charset="-122"/>
                <a:cs typeface="Times New Roman" panose="02020603050405020304" pitchFamily="18" charset="0"/>
              </a:rPr>
              <a:t>。</a:t>
            </a:r>
          </a:p>
          <a:p>
            <a:endParaRPr lang="zh-CN" altLang="en-US" b="1" dirty="0"/>
          </a:p>
        </p:txBody>
      </p:sp>
      <p:sp>
        <p:nvSpPr>
          <p:cNvPr id="4" name="矩形 3"/>
          <p:cNvSpPr/>
          <p:nvPr/>
        </p:nvSpPr>
        <p:spPr>
          <a:xfrm>
            <a:off x="2715492" y="944418"/>
            <a:ext cx="7180676" cy="48952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70C0"/>
                </a:solidFill>
              </a:rPr>
              <a:t>“并不是写给儿童看的”太绝对化</a:t>
            </a:r>
          </a:p>
        </p:txBody>
      </p:sp>
      <p:sp>
        <p:nvSpPr>
          <p:cNvPr id="5" name="矩形 4"/>
          <p:cNvSpPr/>
          <p:nvPr/>
        </p:nvSpPr>
        <p:spPr>
          <a:xfrm>
            <a:off x="1946787" y="2020529"/>
            <a:ext cx="10065105" cy="90970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70C0"/>
                </a:solidFill>
              </a:rPr>
              <a:t>“反复实验得出结论”是科研工作者的工作内容，科幻文学只是引用传播科学知识。</a:t>
            </a:r>
          </a:p>
        </p:txBody>
      </p:sp>
      <p:sp>
        <p:nvSpPr>
          <p:cNvPr id="6" name="矩形 5"/>
          <p:cNvSpPr/>
          <p:nvPr/>
        </p:nvSpPr>
        <p:spPr>
          <a:xfrm>
            <a:off x="2005782" y="5825613"/>
            <a:ext cx="9984658" cy="8684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70C0"/>
                </a:solidFill>
              </a:rPr>
              <a:t>新生代对西方科幻文学谱系的了解是“或多或少”，并不是“深入”的。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5973" y="265470"/>
            <a:ext cx="11680723" cy="6592529"/>
          </a:xfrm>
        </p:spPr>
        <p:txBody>
          <a:bodyPr>
            <a:normAutofit fontScale="92500" lnSpcReduction="10000"/>
          </a:bodyPr>
          <a:lstStyle/>
          <a:p>
            <a:r>
              <a:rPr lang="zh-CN" altLang="en-US" sz="3600" b="1" dirty="0" smtClean="0">
                <a:latin typeface="楷体" panose="02010609060101010101" pitchFamily="49" charset="-122"/>
                <a:ea typeface="楷体" panose="02010609060101010101" pitchFamily="49" charset="-122"/>
              </a:rPr>
              <a:t>●属</a:t>
            </a:r>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1. </a:t>
            </a:r>
            <a:r>
              <a:rPr lang="zh-CN" altLang="en-US" sz="3600" b="1" dirty="0" smtClean="0">
                <a:latin typeface="楷体" panose="02010609060101010101" pitchFamily="49" charset="-122"/>
                <a:ea typeface="楷体" panose="02010609060101010101" pitchFamily="49" charset="-122"/>
              </a:rPr>
              <a:t>同一家族的：亲～。眷～。烈～。 </a:t>
            </a:r>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2. </a:t>
            </a:r>
            <a:r>
              <a:rPr lang="zh-CN" altLang="en-US" sz="3600" b="1" dirty="0" smtClean="0">
                <a:latin typeface="楷体" panose="02010609060101010101" pitchFamily="49" charset="-122"/>
                <a:ea typeface="楷体" panose="02010609060101010101" pitchFamily="49" charset="-122"/>
              </a:rPr>
              <a:t>类别：金～。吾～。 </a:t>
            </a:r>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3. </a:t>
            </a:r>
            <a:r>
              <a:rPr lang="zh-CN" altLang="en-US" sz="3600" b="1" dirty="0" smtClean="0">
                <a:latin typeface="楷体" panose="02010609060101010101" pitchFamily="49" charset="-122"/>
                <a:ea typeface="楷体" panose="02010609060101010101" pitchFamily="49" charset="-122"/>
              </a:rPr>
              <a:t>有管辖关系的，归类：～于。～下。～地。归～。直～。附～。隶～。 </a:t>
            </a:r>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4. </a:t>
            </a:r>
            <a:r>
              <a:rPr lang="zh-CN" altLang="en-US" sz="3600" b="1" dirty="0" smtClean="0">
                <a:latin typeface="楷体" panose="02010609060101010101" pitchFamily="49" charset="-122"/>
                <a:ea typeface="楷体" panose="02010609060101010101" pitchFamily="49" charset="-122"/>
              </a:rPr>
              <a:t>系，是：～实。纯～谣言。 </a:t>
            </a:r>
            <a:endParaRPr lang="en-US" altLang="zh-CN" sz="3600" b="1" dirty="0" smtClean="0">
              <a:latin typeface="楷体" panose="02010609060101010101" pitchFamily="49" charset="-122"/>
              <a:ea typeface="楷体" panose="02010609060101010101" pitchFamily="49" charset="-122"/>
            </a:endParaRPr>
          </a:p>
          <a:p>
            <a:r>
              <a:rPr lang="zh-CN" altLang="en-US" sz="3600" b="1" dirty="0" smtClean="0">
                <a:latin typeface="楷体" panose="02010609060101010101" pitchFamily="49" charset="-122"/>
                <a:ea typeface="楷体" panose="02010609060101010101" pitchFamily="49" charset="-122"/>
              </a:rPr>
              <a:t>●属</a:t>
            </a:r>
            <a:r>
              <a:rPr lang="en-US" altLang="zh-CN" sz="3600" b="1" dirty="0" smtClean="0">
                <a:latin typeface="楷体" panose="02010609060101010101" pitchFamily="49" charset="-122"/>
                <a:ea typeface="楷体" panose="02010609060101010101" pitchFamily="49" charset="-122"/>
              </a:rPr>
              <a:t>zhǔ</a:t>
            </a:r>
          </a:p>
          <a:p>
            <a:r>
              <a:rPr lang="en-US" altLang="zh-CN" sz="3600" b="1" dirty="0" smtClean="0">
                <a:latin typeface="楷体" panose="02010609060101010101" pitchFamily="49" charset="-122"/>
                <a:ea typeface="楷体" panose="02010609060101010101" pitchFamily="49" charset="-122"/>
              </a:rPr>
              <a:t>1. </a:t>
            </a:r>
            <a:r>
              <a:rPr lang="zh-CN" altLang="en-US" sz="3600" b="1" dirty="0" smtClean="0">
                <a:solidFill>
                  <a:srgbClr val="FF0000"/>
                </a:solidFill>
                <a:latin typeface="楷体" panose="02010609060101010101" pitchFamily="49" charset="-122"/>
                <a:ea typeface="楷体" panose="02010609060101010101" pitchFamily="49" charset="-122"/>
              </a:rPr>
              <a:t>连缀，接连，写：～文。～和。 </a:t>
            </a:r>
            <a:endParaRPr lang="en-US" altLang="zh-CN" sz="3600" b="1" dirty="0" smtClean="0">
              <a:solidFill>
                <a:srgbClr val="FF0000"/>
              </a:solidFill>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2. </a:t>
            </a:r>
            <a:r>
              <a:rPr lang="zh-CN" altLang="en-US" sz="3600" b="1" dirty="0" smtClean="0">
                <a:latin typeface="楷体" panose="02010609060101010101" pitchFamily="49" charset="-122"/>
                <a:ea typeface="楷体" panose="02010609060101010101" pitchFamily="49" charset="-122"/>
              </a:rPr>
              <a:t>（意念）集中于一点：～仰（注视仰望）。～望。～意。 </a:t>
            </a:r>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3. </a:t>
            </a:r>
            <a:r>
              <a:rPr lang="zh-CN" altLang="en-US" sz="3600" b="1" dirty="0" smtClean="0">
                <a:latin typeface="楷体" panose="02010609060101010101" pitchFamily="49" charset="-122"/>
                <a:ea typeface="楷体" panose="02010609060101010101" pitchFamily="49" charset="-122"/>
              </a:rPr>
              <a:t>古同“嘱”，嘱咐，托付。 </a:t>
            </a:r>
            <a:endParaRPr lang="en-US" altLang="zh-CN" sz="3600" b="1" dirty="0" smtClean="0">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4. </a:t>
            </a:r>
            <a:r>
              <a:rPr lang="zh-CN" altLang="en-US" sz="3600" b="1" dirty="0" smtClean="0">
                <a:solidFill>
                  <a:srgbClr val="FF0000"/>
                </a:solidFill>
                <a:latin typeface="楷体" panose="02010609060101010101" pitchFamily="49" charset="-122"/>
                <a:ea typeface="楷体" panose="02010609060101010101" pitchFamily="49" charset="-122"/>
              </a:rPr>
              <a:t>倾注，引申为劝酒：“举酒～客”。 </a:t>
            </a:r>
            <a:endParaRPr lang="en-US" altLang="zh-CN" sz="3600" b="1" dirty="0" smtClean="0">
              <a:solidFill>
                <a:srgbClr val="FF0000"/>
              </a:solidFill>
              <a:latin typeface="楷体" panose="02010609060101010101" pitchFamily="49" charset="-122"/>
              <a:ea typeface="楷体" panose="02010609060101010101" pitchFamily="49" charset="-122"/>
            </a:endParaRPr>
          </a:p>
          <a:p>
            <a:r>
              <a:rPr lang="en-US" altLang="zh-CN" sz="3600" b="1" dirty="0" smtClean="0">
                <a:latin typeface="楷体" panose="02010609060101010101" pitchFamily="49" charset="-122"/>
                <a:ea typeface="楷体" panose="02010609060101010101" pitchFamily="49" charset="-122"/>
              </a:rPr>
              <a:t>5. </a:t>
            </a:r>
            <a:r>
              <a:rPr lang="zh-CN" altLang="en-US" sz="3600" b="1" dirty="0" smtClean="0">
                <a:latin typeface="楷体" panose="02010609060101010101" pitchFamily="49" charset="-122"/>
                <a:ea typeface="楷体" panose="02010609060101010101" pitchFamily="49" charset="-122"/>
              </a:rPr>
              <a:t>恰好遇到：～京师乱。</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192000" cy="7034981"/>
          </a:xfrm>
        </p:spPr>
        <p:txBody>
          <a:bodyPr>
            <a:normAutofit lnSpcReduction="10000"/>
          </a:bodyPr>
          <a:lstStyle/>
          <a:p>
            <a:pPr marL="0" indent="0">
              <a:lnSpc>
                <a:spcPct val="110000"/>
              </a:lnSpc>
              <a:buNone/>
            </a:pPr>
            <a:r>
              <a:rPr lang="zh-CN" altLang="zh-CN" sz="3200" b="1" dirty="0" smtClean="0">
                <a:effectLst/>
                <a:ea typeface="楷体" panose="02010609060101010101" pitchFamily="49" charset="-122"/>
                <a:cs typeface="Times New Roman" panose="02020603050405020304" pitchFamily="18" charset="0"/>
              </a:rPr>
              <a:t>安</a:t>
            </a:r>
            <a:r>
              <a:rPr lang="zh-CN" altLang="zh-CN" sz="3200" b="1" dirty="0">
                <a:effectLst/>
                <a:ea typeface="楷体" panose="02010609060101010101" pitchFamily="49" charset="-122"/>
                <a:cs typeface="Times New Roman" panose="02020603050405020304" pitchFamily="18" charset="0"/>
              </a:rPr>
              <a:t>石议论高奇，能以辨博</a:t>
            </a:r>
            <a:r>
              <a:rPr lang="zh-CN" altLang="zh-CN" sz="32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济</a:t>
            </a:r>
            <a:r>
              <a:rPr lang="zh-CN" altLang="en-US" sz="32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3200" b="1" dirty="0" smtClean="0">
                <a:solidFill>
                  <a:srgbClr val="FF0000"/>
                </a:solidFill>
                <a:latin typeface="楷体" panose="02010609060101010101" pitchFamily="49" charset="-122"/>
                <a:ea typeface="楷体" panose="02010609060101010101" pitchFamily="49" charset="-122"/>
              </a:rPr>
              <a:t>维护</a:t>
            </a:r>
            <a:r>
              <a:rPr lang="zh-CN" altLang="en-US" sz="32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200" b="1" dirty="0" smtClean="0">
                <a:effectLst/>
                <a:ea typeface="楷体" panose="02010609060101010101" pitchFamily="49" charset="-122"/>
                <a:cs typeface="Times New Roman" panose="02020603050405020304" pitchFamily="18" charset="0"/>
              </a:rPr>
              <a:t>其</a:t>
            </a:r>
            <a:r>
              <a:rPr lang="zh-CN" altLang="zh-CN" sz="3200" b="1" dirty="0">
                <a:effectLst/>
                <a:ea typeface="楷体" panose="02010609060101010101" pitchFamily="49" charset="-122"/>
                <a:cs typeface="Times New Roman" panose="02020603050405020304" pitchFamily="18" charset="0"/>
              </a:rPr>
              <a:t>说；果于</a:t>
            </a:r>
            <a:r>
              <a:rPr lang="zh-CN" altLang="zh-CN" sz="3200" b="1" dirty="0">
                <a:solidFill>
                  <a:srgbClr val="FF0000"/>
                </a:solidFill>
                <a:effectLst/>
                <a:ea typeface="楷体" panose="02010609060101010101" pitchFamily="49" charset="-122"/>
                <a:cs typeface="Times New Roman" panose="02020603050405020304" pitchFamily="18" charset="0"/>
              </a:rPr>
              <a:t>自</a:t>
            </a:r>
            <a:r>
              <a:rPr lang="zh-CN" altLang="zh-CN" sz="3200" b="1" dirty="0" smtClean="0">
                <a:solidFill>
                  <a:srgbClr val="FF0000"/>
                </a:solidFill>
                <a:effectLst/>
                <a:ea typeface="楷体" panose="02010609060101010101" pitchFamily="49" charset="-122"/>
                <a:cs typeface="Times New Roman" panose="02020603050405020304" pitchFamily="18" charset="0"/>
              </a:rPr>
              <a:t>用</a:t>
            </a:r>
            <a:r>
              <a:rPr lang="zh-CN" altLang="en-US" sz="3200" b="1" dirty="0" smtClean="0">
                <a:solidFill>
                  <a:srgbClr val="FF0000"/>
                </a:solidFill>
                <a:ea typeface="楷体" panose="02010609060101010101" pitchFamily="49" charset="-122"/>
                <a:cs typeface="Times New Roman" panose="02020603050405020304" pitchFamily="18" charset="0"/>
              </a:rPr>
              <a:t>（按照自己的意见办事）</a:t>
            </a:r>
            <a:r>
              <a:rPr lang="zh-CN" altLang="zh-CN" sz="3200" b="1" dirty="0" smtClean="0">
                <a:effectLst/>
                <a:ea typeface="楷体" panose="02010609060101010101" pitchFamily="49" charset="-122"/>
                <a:cs typeface="Times New Roman" panose="02020603050405020304" pitchFamily="18" charset="0"/>
              </a:rPr>
              <a:t>，</a:t>
            </a:r>
            <a:r>
              <a:rPr lang="zh-CN" altLang="zh-CN" sz="3200" b="1" dirty="0">
                <a:effectLst/>
                <a:ea typeface="楷体" panose="02010609060101010101" pitchFamily="49" charset="-122"/>
                <a:cs typeface="Times New Roman" panose="02020603050405020304" pitchFamily="18" charset="0"/>
              </a:rPr>
              <a:t>慨然有</a:t>
            </a:r>
            <a:r>
              <a:rPr lang="zh-CN" altLang="zh-CN" sz="3200" b="1" dirty="0">
                <a:solidFill>
                  <a:srgbClr val="FF0000"/>
                </a:solidFill>
                <a:effectLst/>
                <a:ea typeface="楷体" panose="02010609060101010101" pitchFamily="49" charset="-122"/>
                <a:cs typeface="Times New Roman" panose="02020603050405020304" pitchFamily="18" charset="0"/>
              </a:rPr>
              <a:t>矫世变</a:t>
            </a:r>
            <a:r>
              <a:rPr lang="zh-CN" altLang="zh-CN" sz="3200" b="1" dirty="0" smtClean="0">
                <a:solidFill>
                  <a:srgbClr val="FF0000"/>
                </a:solidFill>
                <a:effectLst/>
                <a:ea typeface="楷体" panose="02010609060101010101" pitchFamily="49" charset="-122"/>
                <a:cs typeface="Times New Roman" panose="02020603050405020304" pitchFamily="18" charset="0"/>
              </a:rPr>
              <a:t>俗</a:t>
            </a:r>
            <a:r>
              <a:rPr lang="zh-CN" altLang="en-US" sz="3200" b="1" dirty="0" smtClean="0">
                <a:solidFill>
                  <a:srgbClr val="FF0000"/>
                </a:solidFill>
                <a:ea typeface="楷体" panose="02010609060101010101" pitchFamily="49" charset="-122"/>
                <a:cs typeface="Times New Roman" panose="02020603050405020304" pitchFamily="18" charset="0"/>
              </a:rPr>
              <a:t>（矫正世事、改变传统风俗）</a:t>
            </a:r>
            <a:r>
              <a:rPr lang="zh-CN" altLang="zh-CN" sz="3200" b="1" dirty="0" smtClean="0">
                <a:effectLst/>
                <a:ea typeface="楷体" panose="02010609060101010101" pitchFamily="49" charset="-122"/>
                <a:cs typeface="Times New Roman" panose="02020603050405020304" pitchFamily="18" charset="0"/>
              </a:rPr>
              <a:t>之</a:t>
            </a:r>
            <a:r>
              <a:rPr lang="zh-CN" altLang="zh-CN" sz="3200" b="1" dirty="0">
                <a:effectLst/>
                <a:ea typeface="楷体" panose="02010609060101010101" pitchFamily="49" charset="-122"/>
                <a:cs typeface="Times New Roman" panose="02020603050405020304" pitchFamily="18" charset="0"/>
              </a:rPr>
              <a:t>志。于是上万言书，以为：“今天下之财力日以困穷，</a:t>
            </a:r>
            <a:r>
              <a:rPr lang="zh-CN" altLang="zh-CN" sz="3200" b="1" dirty="0" smtClean="0">
                <a:effectLst/>
                <a:ea typeface="楷体" panose="02010609060101010101" pitchFamily="49" charset="-122"/>
                <a:cs typeface="Times New Roman" panose="02020603050405020304" pitchFamily="18" charset="0"/>
              </a:rPr>
              <a:t>风俗</a:t>
            </a:r>
            <a:r>
              <a:rPr lang="zh-CN" altLang="zh-CN" sz="3200" b="1" dirty="0">
                <a:effectLst/>
                <a:ea typeface="楷体" panose="02010609060101010101" pitchFamily="49" charset="-122"/>
                <a:cs typeface="Times New Roman" panose="02020603050405020304" pitchFamily="18" charset="0"/>
              </a:rPr>
              <a:t>日以衰坏，</a:t>
            </a:r>
            <a:r>
              <a:rPr lang="zh-CN" altLang="zh-CN" sz="3200" b="1" dirty="0" smtClean="0">
                <a:solidFill>
                  <a:srgbClr val="FF0000"/>
                </a:solidFill>
                <a:ea typeface="楷体" panose="02010609060101010101" pitchFamily="49" charset="-122"/>
                <a:cs typeface="Times New Roman" panose="02020603050405020304" pitchFamily="18" charset="0"/>
              </a:rPr>
              <a:t>患</a:t>
            </a:r>
            <a:r>
              <a:rPr lang="zh-CN" altLang="en-US" sz="3200" b="1" dirty="0" smtClean="0">
                <a:solidFill>
                  <a:srgbClr val="FF0000"/>
                </a:solidFill>
                <a:ea typeface="楷体" panose="02010609060101010101" pitchFamily="49" charset="-122"/>
                <a:cs typeface="Times New Roman" panose="02020603050405020304" pitchFamily="18" charset="0"/>
              </a:rPr>
              <a:t>（忧患、症结）</a:t>
            </a:r>
            <a:r>
              <a:rPr lang="zh-CN" altLang="zh-CN" sz="3200" b="1" u="sng" dirty="0" smtClean="0">
                <a:effectLst/>
                <a:ea typeface="楷体" panose="02010609060101010101" pitchFamily="49" charset="-122"/>
                <a:cs typeface="Times New Roman" panose="02020603050405020304" pitchFamily="18" charset="0"/>
              </a:rPr>
              <a:t>在</a:t>
            </a:r>
            <a:r>
              <a:rPr lang="zh-CN" altLang="zh-CN" sz="3200" b="1" u="sng" dirty="0">
                <a:effectLst/>
                <a:ea typeface="楷体" panose="02010609060101010101" pitchFamily="49" charset="-122"/>
                <a:cs typeface="Times New Roman" panose="02020603050405020304" pitchFamily="18" charset="0"/>
              </a:rPr>
              <a:t>不知法度，不</a:t>
            </a:r>
            <a:r>
              <a:rPr lang="zh-CN" altLang="zh-CN" sz="3200" b="1" dirty="0" smtClean="0">
                <a:solidFill>
                  <a:srgbClr val="FF0000"/>
                </a:solidFill>
                <a:ea typeface="楷体" panose="02010609060101010101" pitchFamily="49" charset="-122"/>
                <a:cs typeface="Times New Roman" panose="02020603050405020304" pitchFamily="18" charset="0"/>
              </a:rPr>
              <a:t>法</a:t>
            </a:r>
            <a:r>
              <a:rPr lang="zh-CN" altLang="en-US" sz="3200" b="1" dirty="0" smtClean="0">
                <a:solidFill>
                  <a:srgbClr val="FF0000"/>
                </a:solidFill>
                <a:ea typeface="楷体" panose="02010609060101010101" pitchFamily="49" charset="-122"/>
                <a:cs typeface="Times New Roman" panose="02020603050405020304" pitchFamily="18" charset="0"/>
              </a:rPr>
              <a:t>（效法）</a:t>
            </a:r>
            <a:r>
              <a:rPr lang="zh-CN" altLang="zh-CN" sz="3200" b="1" u="sng" dirty="0" smtClean="0">
                <a:effectLst/>
                <a:ea typeface="楷体" panose="02010609060101010101" pitchFamily="49" charset="-122"/>
                <a:cs typeface="Times New Roman" panose="02020603050405020304" pitchFamily="18" charset="0"/>
              </a:rPr>
              <a:t>先</a:t>
            </a:r>
            <a:r>
              <a:rPr lang="zh-CN" altLang="zh-CN" sz="3200" b="1" u="sng" dirty="0">
                <a:effectLst/>
                <a:ea typeface="楷体" panose="02010609060101010101" pitchFamily="49" charset="-122"/>
                <a:cs typeface="Times New Roman" panose="02020603050405020304" pitchFamily="18" charset="0"/>
              </a:rPr>
              <a:t>王之政故也。法先王之政者，法其</a:t>
            </a:r>
            <a:r>
              <a:rPr lang="zh-CN" altLang="zh-CN" sz="3200" b="1" u="sng" dirty="0" smtClean="0">
                <a:solidFill>
                  <a:srgbClr val="FF0000"/>
                </a:solidFill>
                <a:effectLst/>
                <a:ea typeface="楷体" panose="02010609060101010101" pitchFamily="49" charset="-122"/>
                <a:cs typeface="Times New Roman" panose="02020603050405020304" pitchFamily="18" charset="0"/>
              </a:rPr>
              <a:t>意</a:t>
            </a:r>
            <a:r>
              <a:rPr lang="zh-CN" altLang="en-US" sz="3200" b="1" dirty="0" smtClean="0">
                <a:solidFill>
                  <a:srgbClr val="FF0000"/>
                </a:solidFill>
                <a:ea typeface="楷体" panose="02010609060101010101" pitchFamily="49" charset="-122"/>
                <a:cs typeface="Times New Roman" panose="02020603050405020304" pitchFamily="18" charset="0"/>
              </a:rPr>
              <a:t>（精神）</a:t>
            </a:r>
            <a:r>
              <a:rPr lang="zh-CN" altLang="zh-CN" sz="3200" b="1" u="sng" dirty="0" smtClean="0">
                <a:effectLst/>
                <a:ea typeface="楷体" panose="02010609060101010101" pitchFamily="49" charset="-122"/>
                <a:cs typeface="Times New Roman" panose="02020603050405020304" pitchFamily="18" charset="0"/>
              </a:rPr>
              <a:t>而</a:t>
            </a:r>
            <a:r>
              <a:rPr lang="zh-CN" altLang="zh-CN" sz="3200" b="1" u="sng" dirty="0">
                <a:effectLst/>
                <a:ea typeface="楷体" panose="02010609060101010101" pitchFamily="49" charset="-122"/>
                <a:cs typeface="Times New Roman" panose="02020603050405020304" pitchFamily="18" charset="0"/>
              </a:rPr>
              <a:t>已。</a:t>
            </a:r>
            <a:r>
              <a:rPr lang="zh-CN" altLang="zh-CN" sz="3200" b="1" u="sng" dirty="0" smtClean="0">
                <a:solidFill>
                  <a:srgbClr val="FF0000"/>
                </a:solidFill>
                <a:ea typeface="楷体" panose="02010609060101010101" pitchFamily="49" charset="-122"/>
                <a:cs typeface="Times New Roman" panose="02020603050405020304" pitchFamily="18" charset="0"/>
              </a:rPr>
              <a:t>因</a:t>
            </a:r>
            <a:r>
              <a:rPr lang="zh-CN" altLang="en-US" sz="3200" b="1" u="sng" dirty="0" smtClean="0">
                <a:solidFill>
                  <a:srgbClr val="FF0000"/>
                </a:solidFill>
                <a:ea typeface="楷体" panose="02010609060101010101" pitchFamily="49" charset="-122"/>
                <a:cs typeface="Times New Roman" panose="02020603050405020304" pitchFamily="18" charset="0"/>
              </a:rPr>
              <a:t>（依靠）</a:t>
            </a:r>
            <a:r>
              <a:rPr lang="zh-CN" altLang="zh-CN" sz="3200" b="1" dirty="0" smtClean="0">
                <a:effectLst/>
                <a:ea typeface="楷体" panose="02010609060101010101" pitchFamily="49" charset="-122"/>
                <a:cs typeface="Times New Roman" panose="02020603050405020304" pitchFamily="18" charset="0"/>
              </a:rPr>
              <a:t>天</a:t>
            </a:r>
            <a:r>
              <a:rPr lang="zh-CN" altLang="zh-CN" sz="3200" b="1" dirty="0">
                <a:effectLst/>
                <a:ea typeface="楷体" panose="02010609060101010101" pitchFamily="49" charset="-122"/>
                <a:cs typeface="Times New Roman" panose="02020603050405020304" pitchFamily="18" charset="0"/>
              </a:rPr>
              <a:t>下之力以生天下之财，收天下之财以供天下之费，自古治世，未尝以财不足为公患也，</a:t>
            </a:r>
            <a:r>
              <a:rPr lang="zh-CN" altLang="zh-CN" sz="3200" b="1" u="sng" dirty="0">
                <a:effectLst/>
                <a:ea typeface="楷体" panose="02010609060101010101" pitchFamily="49" charset="-122"/>
                <a:cs typeface="Times New Roman" panose="02020603050405020304" pitchFamily="18" charset="0"/>
              </a:rPr>
              <a:t>患在治财无其</a:t>
            </a:r>
            <a:r>
              <a:rPr lang="zh-CN" altLang="zh-CN" sz="3200" b="1" u="sng" dirty="0" smtClean="0">
                <a:solidFill>
                  <a:srgbClr val="FF0000"/>
                </a:solidFill>
                <a:ea typeface="楷体" panose="02010609060101010101" pitchFamily="49" charset="-122"/>
                <a:cs typeface="Times New Roman" panose="02020603050405020304" pitchFamily="18" charset="0"/>
              </a:rPr>
              <a:t>道</a:t>
            </a:r>
            <a:r>
              <a:rPr lang="zh-CN" altLang="en-US" sz="3200" b="1" u="sng" dirty="0" smtClean="0">
                <a:solidFill>
                  <a:srgbClr val="FF0000"/>
                </a:solidFill>
                <a:ea typeface="楷体" panose="02010609060101010101" pitchFamily="49" charset="-122"/>
                <a:cs typeface="Times New Roman" panose="02020603050405020304" pitchFamily="18" charset="0"/>
              </a:rPr>
              <a:t>（规律）</a:t>
            </a:r>
            <a:r>
              <a:rPr lang="zh-CN" altLang="zh-CN" sz="3200" b="1" u="sng" dirty="0" smtClean="0">
                <a:effectLst/>
                <a:ea typeface="楷体" panose="02010609060101010101" pitchFamily="49" charset="-122"/>
                <a:cs typeface="Times New Roman" panose="02020603050405020304" pitchFamily="18" charset="0"/>
              </a:rPr>
              <a:t>尔</a:t>
            </a:r>
            <a:r>
              <a:rPr lang="zh-CN" altLang="zh-CN" sz="3200" b="1" u="sng" dirty="0">
                <a:effectLst/>
                <a:ea typeface="楷体" panose="02010609060101010101" pitchFamily="49" charset="-122"/>
                <a:cs typeface="Times New Roman" panose="02020603050405020304" pitchFamily="18" charset="0"/>
              </a:rPr>
              <a:t>。在位之人才既不足</a:t>
            </a:r>
            <a:r>
              <a:rPr lang="zh-CN" altLang="zh-CN" sz="3200" b="1" dirty="0">
                <a:effectLst/>
                <a:ea typeface="楷体" panose="02010609060101010101" pitchFamily="49" charset="-122"/>
                <a:cs typeface="Times New Roman" panose="02020603050405020304" pitchFamily="18" charset="0"/>
              </a:rPr>
              <a:t>，而</a:t>
            </a:r>
            <a:r>
              <a:rPr lang="zh-CN" altLang="zh-CN" sz="32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闾巷草</a:t>
            </a:r>
            <a:r>
              <a:rPr lang="zh-CN" altLang="zh-CN" sz="32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野</a:t>
            </a:r>
            <a:r>
              <a:rPr lang="zh-CN" altLang="en-US" sz="32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3200" b="1" dirty="0" smtClean="0">
                <a:solidFill>
                  <a:srgbClr val="FF0000"/>
                </a:solidFill>
                <a:latin typeface="楷体" panose="02010609060101010101" pitchFamily="49" charset="-122"/>
                <a:ea typeface="楷体" panose="02010609060101010101" pitchFamily="49" charset="-122"/>
              </a:rPr>
              <a:t>街巷乡间</a:t>
            </a:r>
            <a:r>
              <a:rPr lang="zh-CN" altLang="en-US" sz="32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200" b="1" dirty="0" smtClean="0">
                <a:effectLst/>
                <a:ea typeface="楷体" panose="02010609060101010101" pitchFamily="49" charset="-122"/>
                <a:cs typeface="Times New Roman" panose="02020603050405020304" pitchFamily="18" charset="0"/>
              </a:rPr>
              <a:t>之</a:t>
            </a:r>
            <a:r>
              <a:rPr lang="zh-CN" altLang="zh-CN" sz="3200" b="1" dirty="0">
                <a:effectLst/>
                <a:ea typeface="楷体" panose="02010609060101010101" pitchFamily="49" charset="-122"/>
                <a:cs typeface="Times New Roman" panose="02020603050405020304" pitchFamily="18" charset="0"/>
              </a:rPr>
              <a:t>间亦少可用之才，社稷之托，封疆之守，陛下其能久以天</a:t>
            </a:r>
            <a:r>
              <a:rPr lang="zh-CN" altLang="zh-CN" sz="32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幸</a:t>
            </a:r>
            <a:r>
              <a:rPr lang="zh-CN" altLang="en-US" sz="32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3200" b="1" dirty="0" smtClean="0">
                <a:solidFill>
                  <a:srgbClr val="FF0000"/>
                </a:solidFill>
                <a:latin typeface="楷体" panose="02010609060101010101" pitchFamily="49" charset="-122"/>
                <a:ea typeface="楷体" panose="02010609060101010101" pitchFamily="49" charset="-122"/>
              </a:rPr>
              <a:t>宠幸</a:t>
            </a:r>
            <a:r>
              <a:rPr lang="zh-CN" altLang="en-US" sz="32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200" b="1" dirty="0" smtClean="0">
                <a:effectLst/>
                <a:ea typeface="楷体" panose="02010609060101010101" pitchFamily="49" charset="-122"/>
                <a:cs typeface="Times New Roman" panose="02020603050405020304" pitchFamily="18" charset="0"/>
              </a:rPr>
              <a:t>为</a:t>
            </a:r>
            <a:r>
              <a:rPr lang="zh-CN" altLang="zh-CN" sz="3200" b="1" dirty="0" smtClean="0">
                <a:solidFill>
                  <a:srgbClr val="FF0000"/>
                </a:solidFill>
                <a:latin typeface="楷体" panose="02010609060101010101" pitchFamily="49" charset="-122"/>
                <a:ea typeface="楷体" panose="02010609060101010101" pitchFamily="49" charset="-122"/>
              </a:rPr>
              <a:t>常</a:t>
            </a:r>
            <a:r>
              <a:rPr lang="zh-CN" altLang="en-US" sz="3200" b="1" dirty="0" smtClean="0">
                <a:solidFill>
                  <a:srgbClr val="FF0000"/>
                </a:solidFill>
                <a:latin typeface="楷体" panose="02010609060101010101" pitchFamily="49" charset="-122"/>
                <a:ea typeface="楷体" panose="02010609060101010101" pitchFamily="49" charset="-122"/>
              </a:rPr>
              <a:t>（常法）</a:t>
            </a:r>
            <a:r>
              <a:rPr lang="zh-CN" altLang="zh-CN" sz="3200" b="1" dirty="0" smtClean="0">
                <a:solidFill>
                  <a:srgbClr val="FF0000"/>
                </a:solidFill>
                <a:latin typeface="楷体" panose="02010609060101010101" pitchFamily="49" charset="-122"/>
                <a:ea typeface="楷体" panose="02010609060101010101" pitchFamily="49" charset="-122"/>
              </a:rPr>
              <a:t>，</a:t>
            </a:r>
            <a:r>
              <a:rPr lang="zh-CN" altLang="zh-CN" sz="3200" b="1" dirty="0">
                <a:effectLst/>
                <a:ea typeface="楷体" panose="02010609060101010101" pitchFamily="49" charset="-122"/>
                <a:cs typeface="Times New Roman" panose="02020603050405020304" pitchFamily="18" charset="0"/>
              </a:rPr>
              <a:t>而无一旦之</a:t>
            </a:r>
            <a:r>
              <a:rPr lang="zh-CN" altLang="zh-CN" sz="3200" b="1" dirty="0" smtClean="0">
                <a:solidFill>
                  <a:srgbClr val="FF0000"/>
                </a:solidFill>
                <a:effectLst/>
                <a:ea typeface="楷体" panose="02010609060101010101" pitchFamily="49" charset="-122"/>
                <a:cs typeface="Times New Roman" panose="02020603050405020304" pitchFamily="18" charset="0"/>
              </a:rPr>
              <a:t>忧</a:t>
            </a:r>
            <a:r>
              <a:rPr lang="zh-CN" altLang="en-US" sz="3200" b="1" dirty="0" smtClean="0">
                <a:solidFill>
                  <a:srgbClr val="FF0000"/>
                </a:solidFill>
                <a:latin typeface="楷体" panose="02010609060101010101" pitchFamily="49" charset="-122"/>
                <a:ea typeface="楷体" panose="02010609060101010101" pitchFamily="49" charset="-122"/>
              </a:rPr>
              <a:t>（忧患）</a:t>
            </a:r>
            <a:r>
              <a:rPr lang="zh-CN" altLang="zh-CN" sz="3200" b="1" dirty="0" smtClean="0">
                <a:latin typeface="楷体" panose="02010609060101010101" pitchFamily="49" charset="-122"/>
                <a:ea typeface="楷体" panose="02010609060101010101" pitchFamily="49" charset="-122"/>
              </a:rPr>
              <a:t>乎</a:t>
            </a:r>
            <a:r>
              <a:rPr lang="en-US" altLang="zh-CN" sz="3200" b="1" dirty="0" smtClean="0">
                <a:effectLst/>
                <a:ea typeface="楷体" panose="02010609060101010101" pitchFamily="49" charset="-122"/>
                <a:cs typeface="Times New Roman" panose="02020603050405020304" pitchFamily="18" charset="0"/>
              </a:rPr>
              <a:t>?</a:t>
            </a:r>
            <a:r>
              <a:rPr lang="zh-CN" altLang="zh-CN" sz="3200" b="1" dirty="0" smtClean="0">
                <a:effectLst/>
                <a:ea typeface="楷体" panose="02010609060101010101" pitchFamily="49" charset="-122"/>
                <a:cs typeface="Times New Roman" panose="02020603050405020304" pitchFamily="18" charset="0"/>
              </a:rPr>
              <a:t>”</a:t>
            </a:r>
            <a:endParaRPr lang="en-US" altLang="zh-CN" sz="3200" b="1" dirty="0" smtClean="0">
              <a:effectLst/>
              <a:ea typeface="楷体" panose="02010609060101010101" pitchFamily="49" charset="-122"/>
              <a:cs typeface="Times New Roman" panose="02020603050405020304" pitchFamily="18" charset="0"/>
            </a:endParaRPr>
          </a:p>
          <a:p>
            <a:r>
              <a:rPr lang="zh-CN" altLang="en-US" sz="4400" dirty="0" smtClean="0">
                <a:solidFill>
                  <a:srgbClr val="0070C0"/>
                </a:solidFill>
              </a:rPr>
              <a:t>自用：指自己使用；凭主观意图行事。</a:t>
            </a:r>
            <a:endParaRPr lang="en-US" altLang="zh-CN" sz="4400" dirty="0" smtClean="0">
              <a:solidFill>
                <a:srgbClr val="0070C0"/>
              </a:solidFill>
            </a:endParaRPr>
          </a:p>
          <a:p>
            <a:r>
              <a:rPr lang="zh-CN" altLang="en-US" sz="4400" dirty="0" smtClean="0">
                <a:solidFill>
                  <a:srgbClr val="0070C0"/>
                </a:solidFill>
              </a:rPr>
              <a:t>语出</a:t>
            </a:r>
            <a:r>
              <a:rPr lang="en-US" altLang="zh-CN" sz="4400" dirty="0" smtClean="0">
                <a:solidFill>
                  <a:srgbClr val="0070C0"/>
                </a:solidFill>
              </a:rPr>
              <a:t>《</a:t>
            </a:r>
            <a:r>
              <a:rPr lang="zh-CN" altLang="en-US" sz="4400" dirty="0" smtClean="0">
                <a:solidFill>
                  <a:srgbClr val="0070C0"/>
                </a:solidFill>
              </a:rPr>
              <a:t>书</a:t>
            </a:r>
            <a:r>
              <a:rPr lang="en-US" altLang="zh-CN" sz="4400" dirty="0" smtClean="0">
                <a:solidFill>
                  <a:srgbClr val="0070C0"/>
                </a:solidFill>
              </a:rPr>
              <a:t>》</a:t>
            </a:r>
            <a:r>
              <a:rPr lang="zh-CN" altLang="en-US" sz="4400" dirty="0" smtClean="0">
                <a:solidFill>
                  <a:srgbClr val="0070C0"/>
                </a:solidFill>
              </a:rPr>
              <a:t>：“好问则裕，自用则小。”</a:t>
            </a:r>
            <a:endParaRPr lang="en-US" altLang="zh-CN" sz="4400" dirty="0" smtClean="0">
              <a:solidFill>
                <a:srgbClr val="0070C0"/>
              </a:solidFill>
            </a:endParaRPr>
          </a:p>
          <a:p>
            <a:r>
              <a:rPr lang="zh-CN" altLang="en-US" sz="4400" dirty="0" smtClean="0">
                <a:solidFill>
                  <a:srgbClr val="0070C0"/>
                </a:solidFill>
              </a:rPr>
              <a:t>自以为是：刚愎～。师心～。</a:t>
            </a:r>
            <a:endParaRPr lang="zh-CN" altLang="en-US" sz="4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4690" y="457199"/>
            <a:ext cx="12067310" cy="6046839"/>
          </a:xfrm>
        </p:spPr>
        <p:txBody>
          <a:bodyPr>
            <a:noAutofit/>
          </a:bodyPr>
          <a:lstStyle/>
          <a:p>
            <a:pPr marL="0" indent="0">
              <a:lnSpc>
                <a:spcPct val="110000"/>
              </a:lnSpc>
              <a:buNone/>
            </a:pPr>
            <a:r>
              <a:rPr lang="zh-CN" altLang="zh-CN" sz="3300" b="1" dirty="0">
                <a:effectLst/>
                <a:ea typeface="楷体" panose="02010609060101010101" pitchFamily="49" charset="-122"/>
                <a:cs typeface="Times New Roman" panose="02020603050405020304" pitchFamily="18" charset="0"/>
              </a:rPr>
              <a:t>熙宁元年四月，始</a:t>
            </a:r>
            <a:r>
              <a:rPr lang="zh-CN" altLang="zh-CN" sz="33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造</a:t>
            </a:r>
            <a:r>
              <a:rPr lang="zh-CN" altLang="en-US" sz="33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3300" b="1" dirty="0" smtClean="0">
                <a:solidFill>
                  <a:srgbClr val="FF0000"/>
                </a:solidFill>
                <a:latin typeface="楷体" panose="02010609060101010101" pitchFamily="49" charset="-122"/>
                <a:ea typeface="楷体" panose="02010609060101010101" pitchFamily="49" charset="-122"/>
              </a:rPr>
              <a:t>到</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300" b="1" dirty="0" smtClean="0">
                <a:effectLst/>
                <a:ea typeface="楷体" panose="02010609060101010101" pitchFamily="49" charset="-122"/>
                <a:cs typeface="Times New Roman" panose="02020603050405020304" pitchFamily="18" charset="0"/>
              </a:rPr>
              <a:t>朝</a:t>
            </a:r>
            <a:r>
              <a:rPr lang="zh-CN" altLang="zh-CN" sz="3300" b="1" dirty="0">
                <a:effectLst/>
                <a:ea typeface="楷体" panose="02010609060101010101" pitchFamily="49" charset="-122"/>
                <a:cs typeface="Times New Roman" panose="02020603050405020304" pitchFamily="18" charset="0"/>
              </a:rPr>
              <a:t>。</a:t>
            </a:r>
            <a:r>
              <a:rPr lang="zh-CN" altLang="zh-CN" sz="33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入</a:t>
            </a:r>
            <a:r>
              <a:rPr lang="zh-CN" altLang="zh-CN"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对</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（入宫答对神宗询问）</a:t>
            </a:r>
            <a:r>
              <a:rPr lang="zh-CN" altLang="zh-CN" sz="3300" b="1" dirty="0" smtClean="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帝问为治所先，对曰：“择</a:t>
            </a:r>
            <a:r>
              <a:rPr lang="zh-CN" altLang="zh-CN"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术</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（政策）</a:t>
            </a:r>
            <a:r>
              <a:rPr lang="zh-CN" altLang="zh-CN" sz="3300" b="1" dirty="0" smtClean="0">
                <a:effectLst/>
                <a:ea typeface="楷体" panose="02010609060101010101" pitchFamily="49" charset="-122"/>
                <a:cs typeface="Times New Roman" panose="02020603050405020304" pitchFamily="18" charset="0"/>
              </a:rPr>
              <a:t>为</a:t>
            </a:r>
            <a:r>
              <a:rPr lang="zh-CN" altLang="zh-CN" sz="3300" b="1" dirty="0">
                <a:effectLst/>
                <a:ea typeface="楷体" panose="02010609060101010101" pitchFamily="49" charset="-122"/>
                <a:cs typeface="Times New Roman" panose="02020603050405020304" pitchFamily="18" charset="0"/>
              </a:rPr>
              <a:t>先”。帝曰：“唐太宗</a:t>
            </a:r>
            <a:r>
              <a:rPr lang="zh-CN" altLang="zh-CN" sz="3300" b="1" dirty="0">
                <a:solidFill>
                  <a:srgbClr val="FF0000"/>
                </a:solidFill>
                <a:effectLst/>
                <a:ea typeface="楷体" panose="02010609060101010101" pitchFamily="49" charset="-122"/>
                <a:cs typeface="Times New Roman" panose="02020603050405020304" pitchFamily="18" charset="0"/>
              </a:rPr>
              <a:t>何</a:t>
            </a:r>
            <a:r>
              <a:rPr lang="zh-CN" altLang="zh-CN" sz="3300" b="1" dirty="0" smtClean="0">
                <a:solidFill>
                  <a:srgbClr val="FF0000"/>
                </a:solidFill>
                <a:effectLst/>
                <a:ea typeface="楷体" panose="02010609060101010101" pitchFamily="49" charset="-122"/>
                <a:cs typeface="Times New Roman" panose="02020603050405020304" pitchFamily="18" charset="0"/>
              </a:rPr>
              <a:t>如</a:t>
            </a:r>
            <a:r>
              <a:rPr lang="zh-CN" altLang="en-US" sz="3300" b="1" dirty="0" smtClean="0">
                <a:solidFill>
                  <a:srgbClr val="FF0000"/>
                </a:solidFill>
                <a:effectLst/>
                <a:ea typeface="楷体" panose="02010609060101010101" pitchFamily="49" charset="-122"/>
                <a:cs typeface="Times New Roman" panose="02020603050405020304" pitchFamily="18" charset="0"/>
              </a:rPr>
              <a:t>（宾前）</a:t>
            </a:r>
            <a:r>
              <a:rPr lang="en-US" altLang="zh-CN" sz="3300" b="1" dirty="0" smtClean="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”曰：“陛下当法尧舜，</a:t>
            </a:r>
            <a:r>
              <a:rPr lang="zh-CN" altLang="zh-CN" sz="3300" b="1" dirty="0">
                <a:solidFill>
                  <a:srgbClr val="FF0000"/>
                </a:solidFill>
                <a:effectLst/>
                <a:ea typeface="楷体" panose="02010609060101010101" pitchFamily="49" charset="-122"/>
                <a:cs typeface="Times New Roman" panose="02020603050405020304" pitchFamily="18" charset="0"/>
              </a:rPr>
              <a:t>何以</a:t>
            </a:r>
            <a:r>
              <a:rPr lang="zh-CN" altLang="zh-CN" sz="3300" b="1" dirty="0">
                <a:effectLst/>
                <a:ea typeface="楷体" panose="02010609060101010101" pitchFamily="49" charset="-122"/>
                <a:cs typeface="Times New Roman" panose="02020603050405020304" pitchFamily="18" charset="0"/>
              </a:rPr>
              <a:t>太宗为哉</a:t>
            </a:r>
            <a:r>
              <a:rPr lang="en-US" altLang="zh-CN" sz="3300" b="1" dirty="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但末世学者不能</a:t>
            </a:r>
            <a:r>
              <a:rPr lang="zh-CN" altLang="zh-CN" sz="3300" b="1" dirty="0">
                <a:solidFill>
                  <a:srgbClr val="FF0000"/>
                </a:solidFill>
                <a:ea typeface="楷体" panose="02010609060101010101" pitchFamily="49" charset="-122"/>
                <a:cs typeface="Times New Roman" panose="02020603050405020304" pitchFamily="18" charset="0"/>
              </a:rPr>
              <a:t>通</a:t>
            </a:r>
            <a:r>
              <a:rPr lang="zh-CN" altLang="zh-CN" sz="3300" b="1" dirty="0" smtClean="0">
                <a:solidFill>
                  <a:srgbClr val="FF0000"/>
                </a:solidFill>
                <a:ea typeface="楷体" panose="02010609060101010101" pitchFamily="49" charset="-122"/>
                <a:cs typeface="Times New Roman" panose="02020603050405020304" pitchFamily="18" charset="0"/>
              </a:rPr>
              <a:t>知</a:t>
            </a:r>
            <a:r>
              <a:rPr lang="zh-CN" altLang="en-US" sz="3300" b="1" dirty="0" smtClean="0">
                <a:solidFill>
                  <a:srgbClr val="FF0000"/>
                </a:solidFill>
                <a:ea typeface="楷体" panose="02010609060101010101" pitchFamily="49" charset="-122"/>
                <a:cs typeface="Times New Roman" panose="02020603050405020304" pitchFamily="18" charset="0"/>
              </a:rPr>
              <a:t>（通晓）</a:t>
            </a:r>
            <a:r>
              <a:rPr lang="zh-CN" altLang="zh-CN" sz="3300" b="1" dirty="0" smtClean="0">
                <a:effectLst/>
                <a:ea typeface="楷体" panose="02010609060101010101" pitchFamily="49" charset="-122"/>
                <a:cs typeface="Times New Roman" panose="02020603050405020304" pitchFamily="18" charset="0"/>
              </a:rPr>
              <a:t>，</a:t>
            </a:r>
            <a:r>
              <a:rPr lang="zh-CN" altLang="zh-CN" sz="3300" b="1" dirty="0">
                <a:solidFill>
                  <a:srgbClr val="FF0000"/>
                </a:solidFill>
                <a:effectLst/>
                <a:ea typeface="楷体" panose="02010609060101010101" pitchFamily="49" charset="-122"/>
                <a:cs typeface="Times New Roman" panose="02020603050405020304" pitchFamily="18" charset="0"/>
              </a:rPr>
              <a:t>以</a:t>
            </a:r>
            <a:r>
              <a:rPr lang="zh-CN" altLang="zh-CN" sz="3300" b="1" dirty="0" smtClean="0">
                <a:solidFill>
                  <a:srgbClr val="FF0000"/>
                </a:solidFill>
                <a:effectLst/>
                <a:ea typeface="楷体" panose="02010609060101010101" pitchFamily="49" charset="-122"/>
                <a:cs typeface="Times New Roman" panose="02020603050405020304" pitchFamily="18" charset="0"/>
              </a:rPr>
              <a:t>为</a:t>
            </a:r>
            <a:r>
              <a:rPr lang="zh-CN" altLang="en-US" sz="3300" b="1" dirty="0" smtClean="0">
                <a:solidFill>
                  <a:srgbClr val="FF0000"/>
                </a:solidFill>
                <a:effectLst/>
                <a:ea typeface="楷体" panose="02010609060101010101" pitchFamily="49" charset="-122"/>
                <a:cs typeface="Times New Roman" panose="02020603050405020304" pitchFamily="18" charset="0"/>
              </a:rPr>
              <a:t>（认为）</a:t>
            </a:r>
            <a:r>
              <a:rPr lang="zh-CN" altLang="zh-CN" sz="3300" b="1" dirty="0" smtClean="0">
                <a:effectLst/>
                <a:ea typeface="楷体" panose="02010609060101010101" pitchFamily="49" charset="-122"/>
                <a:cs typeface="Times New Roman" panose="02020603050405020304" pitchFamily="18" charset="0"/>
              </a:rPr>
              <a:t>高</a:t>
            </a:r>
            <a:r>
              <a:rPr lang="zh-CN" altLang="zh-CN" sz="3300" b="1" dirty="0">
                <a:effectLst/>
                <a:ea typeface="楷体" panose="02010609060101010101" pitchFamily="49" charset="-122"/>
                <a:cs typeface="Times New Roman" panose="02020603050405020304" pitchFamily="18" charset="0"/>
              </a:rPr>
              <a:t>不可及尔</a:t>
            </a:r>
            <a:r>
              <a:rPr lang="zh-CN" altLang="en-US" sz="3300" b="1" dirty="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”帝曰：“卿可谓</a:t>
            </a:r>
            <a:r>
              <a:rPr lang="zh-CN" altLang="zh-CN" sz="3300" b="1" dirty="0" smtClean="0">
                <a:solidFill>
                  <a:srgbClr val="FF0000"/>
                </a:solidFill>
                <a:effectLst/>
                <a:ea typeface="楷体" panose="02010609060101010101" pitchFamily="49" charset="-122"/>
                <a:cs typeface="Times New Roman" panose="02020603050405020304" pitchFamily="18" charset="0"/>
              </a:rPr>
              <a:t>责</a:t>
            </a:r>
            <a:r>
              <a:rPr lang="zh-CN" altLang="en-US" sz="3300" b="1" dirty="0" smtClean="0">
                <a:solidFill>
                  <a:srgbClr val="FF0000"/>
                </a:solidFill>
                <a:effectLst/>
                <a:ea typeface="楷体" panose="02010609060101010101" pitchFamily="49" charset="-122"/>
                <a:cs typeface="Times New Roman" panose="02020603050405020304" pitchFamily="18" charset="0"/>
              </a:rPr>
              <a:t>（</a:t>
            </a:r>
            <a:r>
              <a:rPr lang="zh-CN" altLang="en-US" sz="3300" b="1" dirty="0" smtClean="0">
                <a:solidFill>
                  <a:srgbClr val="FF0000"/>
                </a:solidFill>
                <a:latin typeface="楷体" panose="02010609060101010101" pitchFamily="49" charset="-122"/>
                <a:ea typeface="楷体" panose="02010609060101010101" pitchFamily="49" charset="-122"/>
              </a:rPr>
              <a:t>要求</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300" b="1" dirty="0" smtClean="0">
                <a:solidFill>
                  <a:srgbClr val="FF0000"/>
                </a:solidFill>
                <a:effectLst/>
                <a:ea typeface="楷体" panose="02010609060101010101" pitchFamily="49" charset="-122"/>
                <a:cs typeface="Times New Roman" panose="02020603050405020304" pitchFamily="18" charset="0"/>
              </a:rPr>
              <a:t>难</a:t>
            </a:r>
            <a:r>
              <a:rPr lang="zh-CN" altLang="en-US" sz="33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3300" b="1" dirty="0" smtClean="0">
                <a:solidFill>
                  <a:srgbClr val="FF0000"/>
                </a:solidFill>
                <a:latin typeface="楷体" panose="02010609060101010101" pitchFamily="49" charset="-122"/>
                <a:ea typeface="楷体" panose="02010609060101010101" pitchFamily="49" charset="-122"/>
              </a:rPr>
              <a:t>难为之事）</a:t>
            </a:r>
            <a:r>
              <a:rPr lang="zh-CN" altLang="zh-CN" sz="3300" b="1" dirty="0" smtClean="0">
                <a:effectLst/>
                <a:ea typeface="楷体" panose="02010609060101010101" pitchFamily="49" charset="-122"/>
                <a:cs typeface="Times New Roman" panose="02020603050405020304" pitchFamily="18" charset="0"/>
              </a:rPr>
              <a:t>于</a:t>
            </a:r>
            <a:r>
              <a:rPr lang="zh-CN" altLang="zh-CN" sz="3300" b="1" dirty="0">
                <a:effectLst/>
                <a:ea typeface="楷体" panose="02010609060101010101" pitchFamily="49" charset="-122"/>
                <a:cs typeface="Times New Roman" panose="02020603050405020304" pitchFamily="18" charset="0"/>
              </a:rPr>
              <a:t>君，朕自视</a:t>
            </a:r>
            <a:r>
              <a:rPr lang="zh-CN" altLang="zh-CN" sz="33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眇</a:t>
            </a:r>
            <a:r>
              <a:rPr lang="zh-CN" altLang="zh-CN" sz="33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躬</a:t>
            </a:r>
            <a:r>
              <a:rPr lang="zh-CN" altLang="en-US" sz="3300" b="1" dirty="0" smtClean="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3300" b="1" dirty="0" smtClean="0">
                <a:solidFill>
                  <a:srgbClr val="FF0000"/>
                </a:solidFill>
                <a:latin typeface="楷体" panose="02010609060101010101" pitchFamily="49" charset="-122"/>
                <a:ea typeface="楷体" panose="02010609060101010101" pitchFamily="49" charset="-122"/>
              </a:rPr>
              <a:t>微末之身</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300" b="1" dirty="0" smtClean="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恐无以</a:t>
            </a:r>
            <a:r>
              <a:rPr lang="zh-CN" altLang="zh-CN" sz="3300" b="1" dirty="0" smtClean="0">
                <a:solidFill>
                  <a:srgbClr val="FF0000"/>
                </a:solidFill>
                <a:ea typeface="楷体" panose="02010609060101010101" pitchFamily="49" charset="-122"/>
                <a:cs typeface="Times New Roman" panose="02020603050405020304" pitchFamily="18" charset="0"/>
              </a:rPr>
              <a:t>副</a:t>
            </a:r>
            <a:r>
              <a:rPr lang="zh-CN" altLang="en-US" sz="3300" b="1" dirty="0" smtClean="0">
                <a:solidFill>
                  <a:srgbClr val="FF0000"/>
                </a:solidFill>
                <a:ea typeface="楷体" panose="02010609060101010101" pitchFamily="49" charset="-122"/>
                <a:cs typeface="Times New Roman" panose="02020603050405020304" pitchFamily="18" charset="0"/>
              </a:rPr>
              <a:t>（相称）</a:t>
            </a:r>
            <a:r>
              <a:rPr lang="zh-CN" altLang="zh-CN" sz="3300" b="1" dirty="0" smtClean="0">
                <a:effectLst/>
                <a:ea typeface="楷体" panose="02010609060101010101" pitchFamily="49" charset="-122"/>
                <a:cs typeface="Times New Roman" panose="02020603050405020304" pitchFamily="18" charset="0"/>
              </a:rPr>
              <a:t>卿</a:t>
            </a:r>
            <a:r>
              <a:rPr lang="zh-CN" altLang="zh-CN" sz="3300" b="1" dirty="0">
                <a:effectLst/>
                <a:ea typeface="楷体" panose="02010609060101010101" pitchFamily="49" charset="-122"/>
                <a:cs typeface="Times New Roman" panose="02020603050405020304" pitchFamily="18" charset="0"/>
              </a:rPr>
              <a:t>此意，可悉意辅朕，庶同</a:t>
            </a:r>
            <a:r>
              <a:rPr lang="zh-CN" altLang="zh-CN"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济</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（成就）</a:t>
            </a:r>
            <a:r>
              <a:rPr lang="zh-CN" altLang="zh-CN" sz="3300" b="1" dirty="0" smtClean="0">
                <a:effectLst/>
                <a:ea typeface="楷体" panose="02010609060101010101" pitchFamily="49" charset="-122"/>
                <a:cs typeface="Times New Roman" panose="02020603050405020304" pitchFamily="18" charset="0"/>
              </a:rPr>
              <a:t>此</a:t>
            </a:r>
            <a:r>
              <a:rPr lang="zh-CN" altLang="zh-CN" sz="3300" b="1" dirty="0">
                <a:effectLst/>
                <a:ea typeface="楷体" panose="02010609060101010101" pitchFamily="49" charset="-122"/>
                <a:cs typeface="Times New Roman" panose="02020603050405020304" pitchFamily="18" charset="0"/>
              </a:rPr>
              <a:t>道。”二年二月，拜参知政事</a:t>
            </a:r>
            <a:r>
              <a:rPr lang="en-US" altLang="zh-CN" sz="3300" b="1" dirty="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上问：“卿所</a:t>
            </a:r>
            <a:r>
              <a:rPr lang="zh-CN" altLang="zh-CN" sz="33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施</a:t>
            </a:r>
            <a:r>
              <a:rPr lang="zh-CN" altLang="zh-CN"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设</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（施行建立）</a:t>
            </a:r>
            <a:r>
              <a:rPr lang="zh-CN" altLang="zh-CN" sz="3300" b="1" dirty="0" smtClean="0">
                <a:effectLst/>
                <a:ea typeface="楷体" panose="02010609060101010101" pitchFamily="49" charset="-122"/>
                <a:cs typeface="Times New Roman" panose="02020603050405020304" pitchFamily="18" charset="0"/>
              </a:rPr>
              <a:t>以</a:t>
            </a:r>
            <a:r>
              <a:rPr lang="zh-CN" altLang="zh-CN" sz="3300" b="1" dirty="0">
                <a:effectLst/>
                <a:ea typeface="楷体" panose="02010609060101010101" pitchFamily="49" charset="-122"/>
                <a:cs typeface="Times New Roman" panose="02020603050405020304" pitchFamily="18" charset="0"/>
              </a:rPr>
              <a:t>何先</a:t>
            </a:r>
            <a:r>
              <a:rPr lang="en-US" altLang="zh-CN" sz="3300" b="1" dirty="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”安石曰：“变风俗，立法度，最方今之所急也</a:t>
            </a:r>
            <a:r>
              <a:rPr lang="en-US" altLang="zh-CN" sz="3300" b="1" dirty="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”上以为</a:t>
            </a:r>
            <a:r>
              <a:rPr lang="zh-CN" altLang="zh-CN"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然</a:t>
            </a:r>
            <a:r>
              <a:rPr lang="zh-CN" altLang="en-US"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（对）</a:t>
            </a:r>
            <a:r>
              <a:rPr lang="zh-CN" altLang="zh-CN" sz="33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七年春，天下久早，饥民流离，帝忧形于色，对朝</a:t>
            </a:r>
            <a:r>
              <a:rPr lang="zh-CN" altLang="zh-CN" sz="3300" b="1" dirty="0">
                <a:solidFill>
                  <a:srgbClr val="FF0000"/>
                </a:solidFill>
                <a:effectLst/>
                <a:ea typeface="楷体" panose="02010609060101010101" pitchFamily="49" charset="-122"/>
                <a:cs typeface="Times New Roman" panose="02020603050405020304" pitchFamily="18" charset="0"/>
              </a:rPr>
              <a:t>嗟</a:t>
            </a:r>
            <a:r>
              <a:rPr lang="zh-CN" altLang="zh-CN" sz="3300" b="1" dirty="0" smtClean="0">
                <a:solidFill>
                  <a:srgbClr val="FF0000"/>
                </a:solidFill>
                <a:effectLst/>
                <a:ea typeface="楷体" panose="02010609060101010101" pitchFamily="49" charset="-122"/>
                <a:cs typeface="Times New Roman" panose="02020603050405020304" pitchFamily="18" charset="0"/>
              </a:rPr>
              <a:t>叹</a:t>
            </a:r>
            <a:r>
              <a:rPr lang="zh-CN" altLang="en-US" sz="3300" b="1" dirty="0" smtClean="0">
                <a:solidFill>
                  <a:srgbClr val="FF0000"/>
                </a:solidFill>
                <a:effectLst/>
                <a:ea typeface="楷体" panose="02010609060101010101" pitchFamily="49" charset="-122"/>
                <a:cs typeface="Times New Roman" panose="02020603050405020304" pitchFamily="18" charset="0"/>
              </a:rPr>
              <a:t>（叹息）</a:t>
            </a:r>
            <a:r>
              <a:rPr lang="zh-CN" altLang="zh-CN" sz="3300" b="1" dirty="0" smtClean="0">
                <a:effectLst/>
                <a:ea typeface="楷体" panose="02010609060101010101" pitchFamily="49" charset="-122"/>
                <a:cs typeface="Times New Roman" panose="02020603050405020304" pitchFamily="18" charset="0"/>
              </a:rPr>
              <a:t>，</a:t>
            </a:r>
            <a:r>
              <a:rPr lang="zh-CN" altLang="zh-CN" sz="3300" b="1" dirty="0">
                <a:effectLst/>
                <a:ea typeface="楷体" panose="02010609060101010101" pitchFamily="49" charset="-122"/>
                <a:cs typeface="Times New Roman" panose="02020603050405020304" pitchFamily="18" charset="0"/>
              </a:rPr>
              <a:t>欲尽罢法度之不</a:t>
            </a:r>
            <a:r>
              <a:rPr lang="zh-CN" altLang="zh-CN" sz="3300" b="1" dirty="0" smtClean="0">
                <a:solidFill>
                  <a:srgbClr val="FF0000"/>
                </a:solidFill>
                <a:ea typeface="楷体" panose="02010609060101010101" pitchFamily="49" charset="-122"/>
                <a:cs typeface="Times New Roman" panose="02020603050405020304" pitchFamily="18" charset="0"/>
              </a:rPr>
              <a:t>善</a:t>
            </a:r>
            <a:r>
              <a:rPr lang="zh-CN" altLang="en-US" sz="3300" b="1" dirty="0" smtClean="0">
                <a:solidFill>
                  <a:srgbClr val="FF0000"/>
                </a:solidFill>
                <a:ea typeface="楷体" panose="02010609060101010101" pitchFamily="49" charset="-122"/>
                <a:cs typeface="Times New Roman" panose="02020603050405020304" pitchFamily="18" charset="0"/>
              </a:rPr>
              <a:t>（好）</a:t>
            </a:r>
            <a:r>
              <a:rPr lang="zh-CN" altLang="zh-CN" sz="3300" b="1" dirty="0" smtClean="0">
                <a:effectLst/>
                <a:ea typeface="楷体" panose="02010609060101010101" pitchFamily="49" charset="-122"/>
                <a:cs typeface="Times New Roman" panose="02020603050405020304" pitchFamily="18" charset="0"/>
              </a:rPr>
              <a:t>者</a:t>
            </a:r>
            <a:r>
              <a:rPr lang="zh-CN" altLang="zh-CN" sz="3300" b="1" dirty="0">
                <a:effectLst/>
                <a:ea typeface="楷体" panose="02010609060101010101" pitchFamily="49" charset="-122"/>
                <a:cs typeface="Times New Roman" panose="02020603050405020304" pitchFamily="18" charset="0"/>
              </a:rPr>
              <a:t>。</a:t>
            </a:r>
            <a:endParaRPr lang="zh-CN" altLang="en-US" sz="33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324465"/>
            <a:ext cx="12090400" cy="5781367"/>
          </a:xfrm>
        </p:spPr>
        <p:txBody>
          <a:bodyPr>
            <a:noAutofit/>
          </a:bodyPr>
          <a:lstStyle/>
          <a:p>
            <a:pPr marL="0" indent="0">
              <a:lnSpc>
                <a:spcPct val="130000"/>
              </a:lnSpc>
              <a:buNone/>
            </a:pPr>
            <a:r>
              <a:rPr lang="zh-CN" altLang="zh-CN" b="1" dirty="0">
                <a:effectLst/>
                <a:ea typeface="楷体" panose="02010609060101010101" pitchFamily="49" charset="-122"/>
                <a:cs typeface="Times New Roman" panose="02020603050405020304" pitchFamily="18" charset="0"/>
              </a:rPr>
              <a:t>安石曰；“水旱</a:t>
            </a:r>
            <a:r>
              <a:rPr lang="zh-CN" altLang="zh-CN" b="1" dirty="0">
                <a:solidFill>
                  <a:srgbClr val="FF0000"/>
                </a:solidFill>
                <a:effectLst/>
                <a:ea typeface="楷体" panose="02010609060101010101" pitchFamily="49" charset="-122"/>
                <a:cs typeface="Times New Roman" panose="02020603050405020304" pitchFamily="18" charset="0"/>
              </a:rPr>
              <a:t>常</a:t>
            </a:r>
            <a:r>
              <a:rPr lang="zh-CN" altLang="zh-CN" b="1" dirty="0" smtClean="0">
                <a:solidFill>
                  <a:srgbClr val="FF0000"/>
                </a:solidFill>
                <a:effectLst/>
                <a:ea typeface="楷体" panose="02010609060101010101" pitchFamily="49" charset="-122"/>
                <a:cs typeface="Times New Roman" panose="02020603050405020304" pitchFamily="18" charset="0"/>
              </a:rPr>
              <a:t>数</a:t>
            </a:r>
            <a:r>
              <a:rPr lang="zh-CN" altLang="en-US" b="1" dirty="0" smtClean="0">
                <a:solidFill>
                  <a:srgbClr val="FF0000"/>
                </a:solidFill>
                <a:ea typeface="楷体" panose="02010609060101010101" pitchFamily="49" charset="-122"/>
                <a:cs typeface="Times New Roman" panose="02020603050405020304" pitchFamily="18" charset="0"/>
              </a:rPr>
              <a:t>（常数：古义，指经久不变的必然性；今义，指表示常量的数． ）</a:t>
            </a:r>
            <a:r>
              <a:rPr lang="zh-CN" altLang="zh-CN" b="1" dirty="0" smtClean="0">
                <a:effectLst/>
                <a:ea typeface="楷体" panose="02010609060101010101" pitchFamily="49" charset="-122"/>
                <a:cs typeface="Times New Roman" panose="02020603050405020304" pitchFamily="18" charset="0"/>
              </a:rPr>
              <a:t>，</a:t>
            </a:r>
            <a:r>
              <a:rPr lang="zh-CN" altLang="zh-CN" b="1" dirty="0">
                <a:effectLst/>
                <a:ea typeface="楷体" panose="02010609060101010101" pitchFamily="49" charset="-122"/>
                <a:cs typeface="Times New Roman" panose="02020603050405020304" pitchFamily="18" charset="0"/>
              </a:rPr>
              <a:t>尧、汤所不免，此不足招圣虑，但当修人事以应之</a:t>
            </a:r>
            <a:r>
              <a:rPr lang="en-US" altLang="zh-CN" b="1" dirty="0">
                <a:effectLst/>
                <a:ea typeface="楷体" panose="02010609060101010101" pitchFamily="49" charset="-122"/>
                <a:cs typeface="Times New Roman" panose="02020603050405020304" pitchFamily="18" charset="0"/>
              </a:rPr>
              <a:t>.</a:t>
            </a:r>
            <a:r>
              <a:rPr lang="zh-CN" altLang="zh-CN" b="1" dirty="0">
                <a:effectLst/>
                <a:ea typeface="楷体" panose="02010609060101010101" pitchFamily="49" charset="-122"/>
                <a:cs typeface="Times New Roman" panose="02020603050405020304" pitchFamily="18" charset="0"/>
              </a:rPr>
              <a:t>”帝曰：“</a:t>
            </a:r>
            <a:r>
              <a:rPr lang="zh-CN" altLang="zh-CN" b="1" dirty="0">
                <a:solidFill>
                  <a:srgbClr val="FF0000"/>
                </a:solidFill>
                <a:ea typeface="楷体" panose="02010609060101010101" pitchFamily="49" charset="-122"/>
                <a:cs typeface="Times New Roman" panose="02020603050405020304" pitchFamily="18" charset="0"/>
              </a:rPr>
              <a:t>此岂细事</a:t>
            </a:r>
            <a:r>
              <a:rPr lang="en-US" altLang="zh-CN" b="1" dirty="0" smtClean="0">
                <a:solidFill>
                  <a:srgbClr val="FF0000"/>
                </a:solidFill>
                <a:ea typeface="楷体" panose="02010609060101010101" pitchFamily="49" charset="-122"/>
                <a:cs typeface="Times New Roman" panose="02020603050405020304" pitchFamily="18" charset="0"/>
              </a:rPr>
              <a:t>?</a:t>
            </a:r>
            <a:r>
              <a:rPr lang="zh-CN" altLang="en-US" b="1" dirty="0" smtClean="0">
                <a:solidFill>
                  <a:srgbClr val="FF0000"/>
                </a:solidFill>
                <a:ea typeface="楷体" panose="02010609060101010101" pitchFamily="49" charset="-122"/>
                <a:cs typeface="Times New Roman" panose="02020603050405020304" pitchFamily="18" charset="0"/>
              </a:rPr>
              <a:t>（这难道是小事）</a:t>
            </a:r>
            <a:r>
              <a:rPr lang="zh-CN" altLang="zh-CN" b="1" dirty="0" smtClean="0">
                <a:effectLst/>
                <a:ea typeface="楷体" panose="02010609060101010101" pitchFamily="49" charset="-122"/>
                <a:cs typeface="Times New Roman" panose="02020603050405020304" pitchFamily="18" charset="0"/>
              </a:rPr>
              <a:t>朕</a:t>
            </a:r>
            <a:r>
              <a:rPr lang="zh-CN" altLang="zh-CN" b="1" dirty="0">
                <a:effectLst/>
                <a:ea typeface="楷体" panose="02010609060101010101" pitchFamily="49" charset="-122"/>
                <a:cs typeface="Times New Roman" panose="02020603050405020304" pitchFamily="18" charset="0"/>
              </a:rPr>
              <a:t>所以恐惧者，正为人事之未修尔。今人情</a:t>
            </a:r>
            <a:r>
              <a:rPr lang="zh-CN" altLang="zh-CN" b="1" dirty="0">
                <a:solidFill>
                  <a:srgbClr val="FF0000"/>
                </a:solidFill>
                <a:ea typeface="楷体" panose="02010609060101010101" pitchFamily="49" charset="-122"/>
                <a:cs typeface="Times New Roman" panose="02020603050405020304" pitchFamily="18" charset="0"/>
              </a:rPr>
              <a:t>咨</a:t>
            </a:r>
            <a:r>
              <a:rPr lang="zh-CN" altLang="zh-CN" b="1" dirty="0" smtClean="0">
                <a:solidFill>
                  <a:srgbClr val="FF0000"/>
                </a:solidFill>
                <a:ea typeface="楷体" panose="02010609060101010101" pitchFamily="49" charset="-122"/>
                <a:cs typeface="Times New Roman" panose="02020603050405020304" pitchFamily="18" charset="0"/>
              </a:rPr>
              <a:t>怨</a:t>
            </a:r>
            <a:r>
              <a:rPr lang="zh-CN" altLang="en-US" b="1" dirty="0" smtClean="0">
                <a:solidFill>
                  <a:srgbClr val="FF0000"/>
                </a:solidFill>
                <a:ea typeface="楷体" panose="02010609060101010101" pitchFamily="49" charset="-122"/>
                <a:cs typeface="Times New Roman" panose="02020603050405020304" pitchFamily="18" charset="0"/>
              </a:rPr>
              <a:t>（怨叹）</a:t>
            </a:r>
            <a:r>
              <a:rPr lang="zh-CN" altLang="zh-CN" b="1" dirty="0" smtClean="0">
                <a:effectLst/>
                <a:ea typeface="楷体" panose="02010609060101010101" pitchFamily="49" charset="-122"/>
                <a:cs typeface="Times New Roman" panose="02020603050405020304" pitchFamily="18" charset="0"/>
              </a:rPr>
              <a:t>，</a:t>
            </a:r>
            <a:r>
              <a:rPr lang="zh-CN" altLang="zh-CN" b="1" dirty="0">
                <a:effectLst/>
                <a:ea typeface="楷体" panose="02010609060101010101" pitchFamily="49" charset="-122"/>
                <a:cs typeface="Times New Roman" panose="02020603050405020304" pitchFamily="18" charset="0"/>
              </a:rPr>
              <a:t>至出不</a:t>
            </a:r>
            <a:r>
              <a:rPr lang="zh-CN" altLang="zh-CN" b="1" dirty="0" smtClean="0">
                <a:solidFill>
                  <a:srgbClr val="FF0000"/>
                </a:solidFill>
                <a:ea typeface="楷体" panose="02010609060101010101" pitchFamily="49" charset="-122"/>
                <a:cs typeface="Times New Roman" panose="02020603050405020304" pitchFamily="18" charset="0"/>
              </a:rPr>
              <a:t>逊</a:t>
            </a:r>
            <a:r>
              <a:rPr lang="zh-CN" altLang="en-US" b="1" dirty="0" smtClean="0">
                <a:solidFill>
                  <a:srgbClr val="FF0000"/>
                </a:solidFill>
                <a:ea typeface="楷体" panose="02010609060101010101" pitchFamily="49" charset="-122"/>
                <a:cs typeface="Times New Roman" panose="02020603050405020304" pitchFamily="18" charset="0"/>
              </a:rPr>
              <a:t>（恭维，谦恭）</a:t>
            </a:r>
            <a:r>
              <a:rPr lang="zh-CN" altLang="zh-CN" b="1" dirty="0" smtClean="0">
                <a:effectLst/>
                <a:ea typeface="楷体" panose="02010609060101010101" pitchFamily="49" charset="-122"/>
                <a:cs typeface="Times New Roman" panose="02020603050405020304" pitchFamily="18" charset="0"/>
              </a:rPr>
              <a:t>语</a:t>
            </a:r>
            <a:r>
              <a:rPr lang="zh-CN" altLang="zh-CN" b="1" dirty="0">
                <a:effectLst/>
                <a:ea typeface="楷体" panose="02010609060101010101" pitchFamily="49" charset="-122"/>
                <a:cs typeface="Times New Roman" panose="02020603050405020304" pitchFamily="18" charset="0"/>
              </a:rPr>
              <a:t>，忧京师乱起，以为天早，更失人心，”</a:t>
            </a:r>
            <a:r>
              <a:rPr lang="zh-CN" altLang="zh-CN" b="1" u="wavy" dirty="0">
                <a:solidFill>
                  <a:srgbClr val="FF0000"/>
                </a:solidFill>
                <a:effectLst/>
                <a:ea typeface="楷体" panose="02010609060101010101" pitchFamily="49" charset="-122"/>
                <a:cs typeface="Times New Roman" panose="02020603050405020304" pitchFamily="18" charset="0"/>
              </a:rPr>
              <a:t>监安上门郑侠上疏绘所见流民扶老携幼国黄之状为图以</a:t>
            </a:r>
            <a:r>
              <a:rPr lang="zh-CN" altLang="zh-CN" b="1" u="wavy" dirty="0" smtClean="0">
                <a:solidFill>
                  <a:srgbClr val="FF0000"/>
                </a:solidFill>
                <a:effectLst/>
                <a:ea typeface="楷体" panose="02010609060101010101" pitchFamily="49" charset="-122"/>
                <a:cs typeface="Times New Roman" panose="02020603050405020304" pitchFamily="18" charset="0"/>
              </a:rPr>
              <a:t>献</a:t>
            </a:r>
            <a:r>
              <a:rPr lang="zh-CN" altLang="en-US" b="1" dirty="0" smtClean="0">
                <a:solidFill>
                  <a:srgbClr val="FF0000"/>
                </a:solidFill>
                <a:ea typeface="楷体" panose="02010609060101010101" pitchFamily="49" charset="-122"/>
                <a:cs typeface="Times New Roman" panose="02020603050405020304" pitchFamily="18" charset="0"/>
              </a:rPr>
              <a:t>（监安上门郑侠上疏，描绘所见到的流民扶老携幼的困苦情状，画成图进献神宗）</a:t>
            </a:r>
            <a:r>
              <a:rPr lang="zh-CN" altLang="zh-CN" b="1" dirty="0" smtClean="0">
                <a:effectLst/>
                <a:ea typeface="楷体" panose="02010609060101010101" pitchFamily="49" charset="-122"/>
                <a:cs typeface="Times New Roman" panose="02020603050405020304" pitchFamily="18" charset="0"/>
              </a:rPr>
              <a:t>曰</a:t>
            </a:r>
            <a:r>
              <a:rPr lang="zh-CN" altLang="zh-CN" b="1" dirty="0">
                <a:effectLst/>
                <a:ea typeface="楷体" panose="02010609060101010101" pitchFamily="49" charset="-122"/>
                <a:cs typeface="Times New Roman" panose="02020603050405020304" pitchFamily="18" charset="0"/>
              </a:rPr>
              <a:t>：“旱由安石所致。去安石，天必雨</a:t>
            </a:r>
            <a:r>
              <a:rPr lang="en-US" altLang="zh-CN" b="1" dirty="0">
                <a:effectLst/>
                <a:ea typeface="楷体" panose="02010609060101010101" pitchFamily="49" charset="-122"/>
                <a:cs typeface="Times New Roman" panose="02020603050405020304" pitchFamily="18" charset="0"/>
              </a:rPr>
              <a:t>.</a:t>
            </a:r>
            <a:r>
              <a:rPr lang="zh-CN" altLang="zh-CN" b="1" dirty="0">
                <a:effectLst/>
                <a:ea typeface="楷体" panose="02010609060101010101" pitchFamily="49" charset="-122"/>
                <a:cs typeface="Times New Roman" panose="02020603050405020304" pitchFamily="18" charset="0"/>
              </a:rPr>
              <a:t>”帝亦疑之，遂罢为观文殿大学士、知江宁府。八年二月，复拜相，安石承命，即</a:t>
            </a:r>
            <a:r>
              <a:rPr lang="zh-CN" altLang="zh-CN" b="1" dirty="0">
                <a:solidFill>
                  <a:srgbClr val="FF0000"/>
                </a:solidFill>
                <a:ea typeface="楷体" panose="02010609060101010101" pitchFamily="49" charset="-122"/>
                <a:cs typeface="Times New Roman" panose="02020603050405020304" pitchFamily="18" charset="0"/>
              </a:rPr>
              <a:t>倍</a:t>
            </a:r>
            <a:r>
              <a:rPr lang="zh-CN" altLang="zh-CN" b="1" dirty="0" smtClean="0">
                <a:solidFill>
                  <a:srgbClr val="FF0000"/>
                </a:solidFill>
                <a:ea typeface="楷体" panose="02010609060101010101" pitchFamily="49" charset="-122"/>
                <a:cs typeface="Times New Roman" panose="02020603050405020304" pitchFamily="18" charset="0"/>
              </a:rPr>
              <a:t>道</a:t>
            </a:r>
            <a:r>
              <a:rPr lang="zh-CN" altLang="en-US" b="1" dirty="0" smtClean="0">
                <a:solidFill>
                  <a:srgbClr val="FF0000"/>
                </a:solidFill>
                <a:ea typeface="楷体" panose="02010609060101010101" pitchFamily="49" charset="-122"/>
                <a:cs typeface="Times New Roman" panose="02020603050405020304" pitchFamily="18" charset="0"/>
              </a:rPr>
              <a:t>（兼程）</a:t>
            </a:r>
            <a:r>
              <a:rPr lang="zh-CN" altLang="zh-CN" b="1" dirty="0" smtClean="0">
                <a:effectLst/>
                <a:ea typeface="楷体" panose="02010609060101010101" pitchFamily="49" charset="-122"/>
                <a:cs typeface="Times New Roman" panose="02020603050405020304" pitchFamily="18" charset="0"/>
              </a:rPr>
              <a:t>来</a:t>
            </a:r>
            <a:r>
              <a:rPr lang="zh-CN" altLang="zh-CN" b="1" dirty="0">
                <a:effectLst/>
                <a:ea typeface="楷体" panose="02010609060101010101" pitchFamily="49" charset="-122"/>
                <a:cs typeface="Times New Roman" panose="02020603050405020304" pitchFamily="18" charset="0"/>
              </a:rPr>
              <a:t>。安石之再相也，</a:t>
            </a:r>
            <a:r>
              <a:rPr lang="zh-CN" altLang="zh-CN" b="1" dirty="0" smtClean="0">
                <a:solidFill>
                  <a:srgbClr val="FF0000"/>
                </a:solidFill>
                <a:ea typeface="楷体" panose="02010609060101010101" pitchFamily="49" charset="-122"/>
                <a:cs typeface="Times New Roman" panose="02020603050405020304" pitchFamily="18" charset="0"/>
              </a:rPr>
              <a:t>屡</a:t>
            </a:r>
            <a:r>
              <a:rPr lang="zh-CN" altLang="en-US" b="1" dirty="0" smtClean="0">
                <a:solidFill>
                  <a:srgbClr val="FF0000"/>
                </a:solidFill>
                <a:ea typeface="楷体" panose="02010609060101010101" pitchFamily="49" charset="-122"/>
                <a:cs typeface="Times New Roman" panose="02020603050405020304" pitchFamily="18" charset="0"/>
              </a:rPr>
              <a:t>（多次）</a:t>
            </a:r>
            <a:r>
              <a:rPr lang="zh-CN" altLang="zh-CN" b="1" dirty="0" smtClean="0">
                <a:effectLst/>
                <a:ea typeface="楷体" panose="02010609060101010101" pitchFamily="49" charset="-122"/>
                <a:cs typeface="Times New Roman" panose="02020603050405020304" pitchFamily="18" charset="0"/>
              </a:rPr>
              <a:t>谢</a:t>
            </a:r>
            <a:r>
              <a:rPr lang="zh-CN" altLang="zh-CN" b="1" dirty="0">
                <a:effectLst/>
                <a:ea typeface="楷体" panose="02010609060101010101" pitchFamily="49" charset="-122"/>
                <a:cs typeface="Times New Roman" panose="02020603050405020304" pitchFamily="18" charset="0"/>
              </a:rPr>
              <a:t>病求去，上益</a:t>
            </a:r>
            <a:r>
              <a:rPr lang="zh-CN" altLang="zh-CN" b="1" dirty="0" smtClean="0">
                <a:solidFill>
                  <a:srgbClr val="FF0000"/>
                </a:solidFill>
                <a:ea typeface="楷体" panose="02010609060101010101" pitchFamily="49" charset="-122"/>
                <a:cs typeface="Times New Roman" panose="02020603050405020304" pitchFamily="18" charset="0"/>
              </a:rPr>
              <a:t>厌</a:t>
            </a:r>
            <a:r>
              <a:rPr lang="zh-CN" altLang="en-US" b="1" dirty="0" smtClean="0">
                <a:solidFill>
                  <a:srgbClr val="FF0000"/>
                </a:solidFill>
                <a:ea typeface="楷体" panose="02010609060101010101" pitchFamily="49" charset="-122"/>
                <a:cs typeface="Times New Roman" panose="02020603050405020304" pitchFamily="18" charset="0"/>
              </a:rPr>
              <a:t>（厌恶）</a:t>
            </a:r>
            <a:r>
              <a:rPr lang="zh-CN" altLang="zh-CN" b="1" dirty="0" smtClean="0">
                <a:effectLst/>
                <a:ea typeface="楷体" panose="02010609060101010101" pitchFamily="49" charset="-122"/>
                <a:cs typeface="Times New Roman" panose="02020603050405020304" pitchFamily="18" charset="0"/>
              </a:rPr>
              <a:t>之</a:t>
            </a:r>
            <a:r>
              <a:rPr lang="zh-CN" altLang="zh-CN" b="1" dirty="0">
                <a:effectLst/>
                <a:ea typeface="楷体" panose="02010609060101010101" pitchFamily="49" charset="-122"/>
                <a:cs typeface="Times New Roman" panose="02020603050405020304" pitchFamily="18" charset="0"/>
              </a:rPr>
              <a:t>，罢相。元祐元年，卒，年六十六，</a:t>
            </a:r>
            <a:r>
              <a:rPr lang="zh-CN" altLang="zh-CN" b="1" dirty="0" smtClean="0">
                <a:solidFill>
                  <a:srgbClr val="FF0000"/>
                </a:solidFill>
                <a:ea typeface="楷体" panose="02010609060101010101" pitchFamily="49" charset="-122"/>
                <a:cs typeface="Times New Roman" panose="02020603050405020304" pitchFamily="18" charset="0"/>
              </a:rPr>
              <a:t>赠</a:t>
            </a:r>
            <a:r>
              <a:rPr lang="zh-CN" altLang="en-US" b="1" dirty="0" smtClean="0">
                <a:solidFill>
                  <a:srgbClr val="FF0000"/>
                </a:solidFill>
                <a:ea typeface="楷体" panose="02010609060101010101" pitchFamily="49" charset="-122"/>
                <a:cs typeface="Times New Roman" panose="02020603050405020304" pitchFamily="18" charset="0"/>
              </a:rPr>
              <a:t>（追赠）</a:t>
            </a:r>
            <a:r>
              <a:rPr lang="zh-CN" altLang="zh-CN" b="1" dirty="0" smtClean="0">
                <a:effectLst/>
                <a:ea typeface="楷体" panose="02010609060101010101" pitchFamily="49" charset="-122"/>
                <a:cs typeface="Times New Roman" panose="02020603050405020304" pitchFamily="18" charset="0"/>
              </a:rPr>
              <a:t>太</a:t>
            </a:r>
            <a:r>
              <a:rPr lang="zh-CN" altLang="zh-CN" b="1" dirty="0">
                <a:effectLst/>
                <a:ea typeface="楷体" panose="02010609060101010101" pitchFamily="49" charset="-122"/>
                <a:cs typeface="Times New Roman" panose="02020603050405020304" pitchFamily="18" charset="0"/>
              </a:rPr>
              <a:t>傅。绍圣中，</a:t>
            </a:r>
            <a:r>
              <a:rPr lang="zh-CN" altLang="zh-CN" b="1" dirty="0" smtClean="0">
                <a:solidFill>
                  <a:srgbClr val="FF0000"/>
                </a:solidFill>
                <a:ea typeface="楷体" panose="02010609060101010101" pitchFamily="49" charset="-122"/>
                <a:cs typeface="Times New Roman" panose="02020603050405020304" pitchFamily="18" charset="0"/>
              </a:rPr>
              <a:t>谥</a:t>
            </a:r>
            <a:r>
              <a:rPr lang="zh-CN" altLang="en-US" b="1" dirty="0" smtClean="0">
                <a:solidFill>
                  <a:srgbClr val="FF0000"/>
                </a:solidFill>
                <a:ea typeface="楷体" panose="02010609060101010101" pitchFamily="49" charset="-122"/>
                <a:cs typeface="Times New Roman" panose="02020603050405020304" pitchFamily="18" charset="0"/>
              </a:rPr>
              <a:t>（赐谥）</a:t>
            </a:r>
            <a:r>
              <a:rPr lang="zh-CN" altLang="zh-CN" b="1" dirty="0" smtClean="0">
                <a:effectLst/>
                <a:ea typeface="楷体" panose="02010609060101010101" pitchFamily="49" charset="-122"/>
                <a:cs typeface="Times New Roman" panose="02020603050405020304" pitchFamily="18" charset="0"/>
              </a:rPr>
              <a:t>曰</a:t>
            </a:r>
            <a:r>
              <a:rPr lang="zh-CN" altLang="zh-CN" b="1" dirty="0">
                <a:effectLst/>
                <a:ea typeface="楷体" panose="02010609060101010101" pitchFamily="49" charset="-122"/>
                <a:cs typeface="Times New Roman" panose="02020603050405020304" pitchFamily="18" charset="0"/>
              </a:rPr>
              <a:t>文。</a:t>
            </a:r>
            <a:endParaRPr lang="zh-CN" altLang="en-US" sz="4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0"/>
            <a:ext cx="12005186" cy="4011561"/>
          </a:xfrm>
        </p:spPr>
        <p:txBody>
          <a:bodyPr>
            <a:normAutofit lnSpcReduction="10000"/>
          </a:bodyPr>
          <a:lstStyle/>
          <a:p>
            <a:pPr marL="0" indent="0">
              <a:lnSpc>
                <a:spcPct val="120000"/>
              </a:lnSpc>
              <a:buNone/>
            </a:pPr>
            <a:r>
              <a:rPr lang="zh-CN" altLang="zh-CN" sz="3200" b="1" dirty="0">
                <a:effectLst/>
                <a:latin typeface="Times New Roman" panose="02020603050405020304" pitchFamily="18" charset="0"/>
                <a:ea typeface="宋体" panose="02010600030101010101" pitchFamily="2" charset="-122"/>
              </a:rPr>
              <a:t>文本二</a:t>
            </a:r>
            <a:r>
              <a:rPr lang="zh-CN" altLang="zh-CN" sz="3200" b="1" dirty="0" smtClean="0">
                <a:effectLst/>
                <a:latin typeface="Times New Roman" panose="02020603050405020304" pitchFamily="18" charset="0"/>
                <a:ea typeface="宋体" panose="02010600030101010101" pitchFamily="2" charset="-122"/>
              </a:rPr>
              <a:t>：</a:t>
            </a:r>
            <a:endParaRPr lang="en-US" altLang="zh-CN" sz="3200" b="1" dirty="0" smtClean="0">
              <a:effectLst/>
              <a:latin typeface="Times New Roman" panose="02020603050405020304" pitchFamily="18" charset="0"/>
              <a:ea typeface="宋体" panose="02010600030101010101" pitchFamily="2" charset="-122"/>
            </a:endParaRPr>
          </a:p>
          <a:p>
            <a:pPr marL="0" indent="0">
              <a:lnSpc>
                <a:spcPct val="120000"/>
              </a:lnSpc>
              <a:buNone/>
            </a:pPr>
            <a:r>
              <a:rPr lang="en-US" altLang="zh-CN" sz="3200" b="1" dirty="0" smtClean="0">
                <a:latin typeface="Times New Roman" panose="02020603050405020304" pitchFamily="18" charset="0"/>
                <a:ea typeface="宋体" panose="02010600030101010101" pitchFamily="2" charset="-122"/>
              </a:rPr>
              <a:t>       </a:t>
            </a:r>
            <a:r>
              <a:rPr lang="zh-CN" altLang="zh-CN" sz="3200" b="1" dirty="0" smtClean="0">
                <a:effectLst/>
                <a:latin typeface="Times New Roman" panose="02020603050405020304" pitchFamily="18" charset="0"/>
                <a:ea typeface="楷体" panose="02010609060101010101" pitchFamily="49" charset="-122"/>
              </a:rPr>
              <a:t>人</a:t>
            </a:r>
            <a:r>
              <a:rPr lang="zh-CN" altLang="zh-CN" sz="3200" b="1" dirty="0">
                <a:effectLst/>
                <a:latin typeface="Times New Roman" panose="02020603050405020304" pitchFamily="18" charset="0"/>
                <a:ea typeface="楷体" panose="02010609060101010101" pitchFamily="49" charset="-122"/>
              </a:rPr>
              <a:t>习于苟且非一日，士大夫多以不恤国事、同俗自媚于众为善，上乃欲变此，而某不量敌之众寡，欲出力助上以抗之，则众何为而不汹汹然</a:t>
            </a:r>
            <a:r>
              <a:rPr lang="en-US" altLang="zh-CN" sz="3200" b="1" dirty="0">
                <a:effectLst/>
                <a:latin typeface="Times New Roman" panose="02020603050405020304" pitchFamily="18" charset="0"/>
                <a:ea typeface="楷体" panose="02010609060101010101" pitchFamily="49" charset="-122"/>
              </a:rPr>
              <a:t>?</a:t>
            </a:r>
            <a:r>
              <a:rPr lang="zh-CN" altLang="zh-CN" sz="3200" b="1" dirty="0">
                <a:effectLst/>
                <a:latin typeface="Times New Roman" panose="02020603050405020304" pitchFamily="18" charset="0"/>
                <a:ea typeface="楷体" panose="02010609060101010101" pitchFamily="49" charset="-122"/>
              </a:rPr>
              <a:t>盘庚之迁，胥怨者民也，非特朝廷士大夫而已。盘庚不为怨者故改其度，度义而后动，是而不见可悔故也。如君实责我以在位久，未能助上大有为，以膏泽斯民，则某知罪矣；</a:t>
            </a:r>
            <a:r>
              <a:rPr lang="zh-CN" altLang="zh-CN" sz="3200" b="1" u="sng" dirty="0">
                <a:solidFill>
                  <a:srgbClr val="FF0000"/>
                </a:solidFill>
                <a:effectLst/>
                <a:latin typeface="Times New Roman" panose="02020603050405020304" pitchFamily="18" charset="0"/>
                <a:ea typeface="楷体" panose="02010609060101010101" pitchFamily="49" charset="-122"/>
              </a:rPr>
              <a:t>如曰今日当一切</a:t>
            </a:r>
            <a:r>
              <a:rPr lang="zh-CN" altLang="zh-CN" sz="3200" b="1" u="sng" dirty="0">
                <a:solidFill>
                  <a:srgbClr val="0070C0"/>
                </a:solidFill>
                <a:effectLst/>
                <a:latin typeface="Times New Roman" panose="02020603050405020304" pitchFamily="18" charset="0"/>
                <a:ea typeface="楷体" panose="02010609060101010101" pitchFamily="49" charset="-122"/>
              </a:rPr>
              <a:t>不事事</a:t>
            </a:r>
            <a:r>
              <a:rPr lang="zh-CN" altLang="zh-CN" sz="3200" b="1" u="sng" dirty="0">
                <a:solidFill>
                  <a:srgbClr val="FF0000"/>
                </a:solidFill>
                <a:effectLst/>
                <a:latin typeface="Times New Roman" panose="02020603050405020304" pitchFamily="18" charset="0"/>
                <a:ea typeface="楷体" panose="02010609060101010101" pitchFamily="49" charset="-122"/>
              </a:rPr>
              <a:t>，</a:t>
            </a:r>
            <a:r>
              <a:rPr lang="zh-CN" altLang="zh-CN" sz="3200" b="1" u="sng" dirty="0">
                <a:solidFill>
                  <a:srgbClr val="0070C0"/>
                </a:solidFill>
                <a:effectLst/>
                <a:latin typeface="Times New Roman" panose="02020603050405020304" pitchFamily="18" charset="0"/>
                <a:ea typeface="楷体" panose="02010609060101010101" pitchFamily="49" charset="-122"/>
              </a:rPr>
              <a:t>守前所为</a:t>
            </a:r>
            <a:r>
              <a:rPr lang="zh-CN" altLang="zh-CN" sz="3200" b="1" u="sng" dirty="0">
                <a:solidFill>
                  <a:srgbClr val="FF0000"/>
                </a:solidFill>
                <a:effectLst/>
                <a:latin typeface="Times New Roman" panose="02020603050405020304" pitchFamily="18" charset="0"/>
                <a:ea typeface="楷体" panose="02010609060101010101" pitchFamily="49" charset="-122"/>
              </a:rPr>
              <a:t>而已，则非</a:t>
            </a:r>
            <a:r>
              <a:rPr lang="zh-CN" altLang="zh-CN" sz="3200" b="1" u="sng" dirty="0">
                <a:solidFill>
                  <a:srgbClr val="0070C0"/>
                </a:solidFill>
                <a:effectLst/>
                <a:latin typeface="Times New Roman" panose="02020603050405020304" pitchFamily="18" charset="0"/>
                <a:ea typeface="楷体" panose="02010609060101010101" pitchFamily="49" charset="-122"/>
              </a:rPr>
              <a:t>某</a:t>
            </a:r>
            <a:r>
              <a:rPr lang="zh-CN" altLang="zh-CN" sz="3200" b="1" u="sng" dirty="0">
                <a:solidFill>
                  <a:srgbClr val="FF0000"/>
                </a:solidFill>
                <a:effectLst/>
                <a:latin typeface="Times New Roman" panose="02020603050405020304" pitchFamily="18" charset="0"/>
                <a:ea typeface="楷体" panose="02010609060101010101" pitchFamily="49" charset="-122"/>
              </a:rPr>
              <a:t>之所</a:t>
            </a:r>
            <a:r>
              <a:rPr lang="zh-CN" altLang="zh-CN" sz="3200" b="1" u="sng" dirty="0">
                <a:solidFill>
                  <a:srgbClr val="0070C0"/>
                </a:solidFill>
                <a:effectLst/>
                <a:latin typeface="Times New Roman" panose="02020603050405020304" pitchFamily="18" charset="0"/>
                <a:ea typeface="楷体" panose="02010609060101010101" pitchFamily="49" charset="-122"/>
              </a:rPr>
              <a:t>敢知</a:t>
            </a:r>
            <a:r>
              <a:rPr lang="zh-CN" altLang="zh-CN" sz="3200" b="1" dirty="0">
                <a:solidFill>
                  <a:srgbClr val="FF0000"/>
                </a:solidFill>
                <a:effectLst/>
                <a:latin typeface="Times New Roman" panose="02020603050405020304" pitchFamily="18" charset="0"/>
                <a:ea typeface="楷体" panose="02010609060101010101" pitchFamily="49" charset="-122"/>
              </a:rPr>
              <a:t>。</a:t>
            </a:r>
            <a:endParaRPr lang="zh-CN" altLang="zh-CN" sz="3200" b="1" dirty="0">
              <a:solidFill>
                <a:srgbClr val="FF0000"/>
              </a:solidFill>
              <a:effectLst/>
              <a:latin typeface="Times New Roman" panose="02020603050405020304" pitchFamily="18" charset="0"/>
              <a:ea typeface="宋体" panose="02010600030101010101" pitchFamily="2" charset="-122"/>
            </a:endParaRPr>
          </a:p>
          <a:p>
            <a:endParaRPr lang="zh-CN" altLang="en-US" sz="3600" b="1" dirty="0"/>
          </a:p>
        </p:txBody>
      </p:sp>
      <p:sp>
        <p:nvSpPr>
          <p:cNvPr id="5" name="文本框 4"/>
          <p:cNvSpPr txBox="1"/>
          <p:nvPr/>
        </p:nvSpPr>
        <p:spPr>
          <a:xfrm>
            <a:off x="1" y="4085303"/>
            <a:ext cx="12191999" cy="2554545"/>
          </a:xfrm>
          <a:prstGeom prst="rect">
            <a:avLst/>
          </a:prstGeom>
          <a:noFill/>
        </p:spPr>
        <p:txBody>
          <a:bodyPr wrap="square">
            <a:spAutoFit/>
          </a:bodyPr>
          <a:lstStyle/>
          <a:p>
            <a:r>
              <a:rPr lang="zh-CN" altLang="en-US" sz="4000" b="1" dirty="0" smtClean="0">
                <a:solidFill>
                  <a:srgbClr val="FF0000"/>
                </a:solidFill>
                <a:latin typeface="楷体" panose="02010609060101010101" pitchFamily="49" charset="-122"/>
                <a:ea typeface="楷体" panose="02010609060101010101" pitchFamily="49" charset="-122"/>
              </a:rPr>
              <a:t>译文：如</a:t>
            </a:r>
            <a:r>
              <a:rPr lang="zh-CN" altLang="en-US" sz="4000" b="1" dirty="0">
                <a:solidFill>
                  <a:srgbClr val="FF0000"/>
                </a:solidFill>
                <a:latin typeface="楷体" panose="02010609060101010101" pitchFamily="49" charset="-122"/>
                <a:ea typeface="楷体" panose="02010609060101010101" pitchFamily="49" charset="-122"/>
              </a:rPr>
              <a:t>果您说我现在应该不做任何事情，守着以前的成法就行了，那么这就不是我敢领教的了</a:t>
            </a:r>
            <a:r>
              <a:rPr lang="zh-CN" altLang="en-US" sz="4000" b="1" dirty="0" smtClean="0">
                <a:solidFill>
                  <a:srgbClr val="FF0000"/>
                </a:solidFill>
                <a:latin typeface="楷体" panose="02010609060101010101" pitchFamily="49" charset="-122"/>
                <a:ea typeface="楷体" panose="02010609060101010101" pitchFamily="49" charset="-122"/>
              </a:rPr>
              <a:t>。</a:t>
            </a:r>
            <a:endParaRPr lang="en-US" altLang="zh-CN" sz="4000" b="1" dirty="0" smtClean="0">
              <a:solidFill>
                <a:srgbClr val="FF0000"/>
              </a:solidFill>
              <a:latin typeface="楷体" panose="02010609060101010101" pitchFamily="49" charset="-122"/>
              <a:ea typeface="楷体" panose="02010609060101010101" pitchFamily="49" charset="-122"/>
            </a:endParaRPr>
          </a:p>
          <a:p>
            <a:r>
              <a:rPr lang="zh-CN" altLang="en-US" sz="4000" b="1" dirty="0" smtClean="0">
                <a:solidFill>
                  <a:srgbClr val="0070C0"/>
                </a:solidFill>
                <a:latin typeface="楷体" panose="02010609060101010101" pitchFamily="49" charset="-122"/>
                <a:ea typeface="楷体" panose="02010609060101010101" pitchFamily="49" charset="-122"/>
              </a:rPr>
              <a:t>不事事 ：不理事务</a:t>
            </a:r>
            <a:endParaRPr lang="en-US" altLang="zh-CN" sz="4000" b="1" dirty="0" smtClean="0">
              <a:solidFill>
                <a:srgbClr val="0070C0"/>
              </a:solidFill>
              <a:latin typeface="楷体" panose="02010609060101010101" pitchFamily="49" charset="-122"/>
              <a:ea typeface="楷体" panose="02010609060101010101" pitchFamily="49" charset="-122"/>
            </a:endParaRPr>
          </a:p>
          <a:p>
            <a:r>
              <a:rPr lang="zh-CN" altLang="en-US" sz="4000" b="1" dirty="0" smtClean="0">
                <a:solidFill>
                  <a:srgbClr val="0070C0"/>
                </a:solidFill>
                <a:latin typeface="楷体" panose="02010609060101010101" pitchFamily="49" charset="-122"/>
                <a:ea typeface="楷体" panose="02010609060101010101" pitchFamily="49" charset="-122"/>
              </a:rPr>
              <a:t>某：我           所敢知</a:t>
            </a:r>
            <a:r>
              <a:rPr lang="en-US" altLang="zh-CN" sz="4000" b="1" dirty="0" smtClean="0">
                <a:solidFill>
                  <a:srgbClr val="0070C0"/>
                </a:solidFill>
                <a:latin typeface="楷体" panose="02010609060101010101" pitchFamily="49" charset="-122"/>
                <a:ea typeface="楷体" panose="02010609060101010101" pitchFamily="49" charset="-122"/>
              </a:rPr>
              <a:t>:</a:t>
            </a:r>
            <a:r>
              <a:rPr lang="zh-CN" altLang="en-US" sz="4000" b="1" dirty="0" smtClean="0">
                <a:solidFill>
                  <a:srgbClr val="0070C0"/>
                </a:solidFill>
                <a:latin typeface="楷体" panose="02010609060101010101" pitchFamily="49" charset="-122"/>
                <a:ea typeface="楷体" panose="02010609060101010101" pitchFamily="49" charset="-122"/>
              </a:rPr>
              <a:t>愿意领教的。知</a:t>
            </a:r>
            <a:r>
              <a:rPr lang="en-US" altLang="zh-CN" sz="4000" b="1" dirty="0" smtClean="0">
                <a:solidFill>
                  <a:srgbClr val="0070C0"/>
                </a:solidFill>
                <a:latin typeface="楷体" panose="02010609060101010101" pitchFamily="49" charset="-122"/>
                <a:ea typeface="楷体" panose="02010609060101010101" pitchFamily="49" charset="-122"/>
              </a:rPr>
              <a:t>,</a:t>
            </a:r>
            <a:r>
              <a:rPr lang="zh-CN" altLang="en-US" sz="4000" b="1" dirty="0" smtClean="0">
                <a:solidFill>
                  <a:srgbClr val="0070C0"/>
                </a:solidFill>
                <a:latin typeface="楷体" panose="02010609060101010101" pitchFamily="49" charset="-122"/>
                <a:ea typeface="楷体" panose="02010609060101010101" pitchFamily="49" charset="-122"/>
              </a:rPr>
              <a:t>领教</a:t>
            </a:r>
            <a:endParaRPr lang="zh-CN" altLang="en-US" sz="40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1226" y="368710"/>
            <a:ext cx="11739716" cy="5300421"/>
          </a:xfrm>
        </p:spPr>
        <p:txBody>
          <a:bodyPr>
            <a:noAutofit/>
          </a:bodyPr>
          <a:lstStyle/>
          <a:p>
            <a:pPr marL="0" indent="0">
              <a:lnSpc>
                <a:spcPct val="120000"/>
              </a:lnSpc>
              <a:buNone/>
            </a:pPr>
            <a:r>
              <a:rPr lang="en-US" altLang="zh-CN" sz="3200" b="1" dirty="0">
                <a:effectLst/>
                <a:latin typeface="Times New Roman" panose="02020603050405020304" pitchFamily="18" charset="0"/>
                <a:ea typeface="宋体" panose="02010600030101010101" pitchFamily="2" charset="-122"/>
              </a:rPr>
              <a:t>10.</a:t>
            </a:r>
            <a:r>
              <a:rPr lang="zh-CN" altLang="zh-CN" sz="3200" b="1" dirty="0">
                <a:effectLst/>
                <a:latin typeface="Times New Roman" panose="02020603050405020304" pitchFamily="18" charset="0"/>
                <a:ea typeface="宋体" panose="02010600030101010101" pitchFamily="2" charset="-122"/>
              </a:rPr>
              <a:t>下列对文本画波浪线部分的断句，正确的一项是</a:t>
            </a:r>
            <a:r>
              <a:rPr lang="en-US" altLang="zh-CN" sz="3200" b="1" dirty="0">
                <a:effectLst/>
                <a:latin typeface="Times New Roman" panose="02020603050405020304" pitchFamily="18" charset="0"/>
                <a:ea typeface="宋体" panose="02010600030101010101" pitchFamily="2" charset="-122"/>
              </a:rPr>
              <a:t>(3</a:t>
            </a:r>
            <a:r>
              <a:rPr lang="zh-CN" altLang="zh-CN" sz="3200" b="1" dirty="0">
                <a:effectLst/>
                <a:latin typeface="Times New Roman" panose="02020603050405020304" pitchFamily="18" charset="0"/>
                <a:ea typeface="宋体" panose="02010600030101010101" pitchFamily="2" charset="-122"/>
              </a:rPr>
              <a:t>分</a:t>
            </a:r>
            <a:r>
              <a:rPr lang="en-US" altLang="zh-CN"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A.</a:t>
            </a:r>
            <a:r>
              <a:rPr lang="zh-CN" altLang="zh-CN" sz="3200" b="1" dirty="0">
                <a:effectLst/>
                <a:latin typeface="Times New Roman" panose="02020603050405020304" pitchFamily="18" charset="0"/>
                <a:ea typeface="宋体" panose="02010600030101010101" pitchFamily="2" charset="-122"/>
              </a:rPr>
              <a:t>监安上门郑侠</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上疏绘所见</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流民扶老携幼困苦之</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状为图以献</a:t>
            </a:r>
            <a:r>
              <a:rPr lang="en-US" altLang="zh-CN"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solidFill>
                  <a:srgbClr val="FF0000"/>
                </a:solidFill>
                <a:effectLst/>
                <a:latin typeface="Times New Roman" panose="02020603050405020304" pitchFamily="18" charset="0"/>
                <a:ea typeface="宋体" panose="02010600030101010101" pitchFamily="2" charset="-122"/>
              </a:rPr>
              <a:t>B.</a:t>
            </a:r>
            <a:r>
              <a:rPr lang="zh-CN" altLang="zh-CN" sz="3200" b="1" dirty="0">
                <a:solidFill>
                  <a:srgbClr val="FF0000"/>
                </a:solidFill>
                <a:effectLst/>
                <a:latin typeface="Times New Roman" panose="02020603050405020304" pitchFamily="18" charset="0"/>
                <a:ea typeface="宋体" panose="02010600030101010101" pitchFamily="2" charset="-122"/>
              </a:rPr>
              <a:t>监安上门郑侠上疏</a:t>
            </a:r>
            <a:r>
              <a:rPr lang="en-US" altLang="zh-CN" sz="3200" b="1" dirty="0">
                <a:solidFill>
                  <a:srgbClr val="FF0000"/>
                </a:solidFill>
                <a:effectLst/>
                <a:latin typeface="Times New Roman" panose="02020603050405020304" pitchFamily="18" charset="0"/>
                <a:ea typeface="宋体" panose="02010600030101010101" pitchFamily="2" charset="-122"/>
              </a:rPr>
              <a:t>/</a:t>
            </a:r>
            <a:r>
              <a:rPr lang="zh-CN" altLang="zh-CN" sz="3200" b="1" dirty="0">
                <a:solidFill>
                  <a:srgbClr val="FF0000"/>
                </a:solidFill>
                <a:effectLst/>
                <a:latin typeface="Times New Roman" panose="02020603050405020304" pitchFamily="18" charset="0"/>
                <a:ea typeface="宋体" panose="02010600030101010101" pitchFamily="2" charset="-122"/>
              </a:rPr>
              <a:t>绘所见流民扶老携幼困苦之状</a:t>
            </a:r>
            <a:r>
              <a:rPr lang="en-US" altLang="zh-CN" sz="3200" b="1" dirty="0">
                <a:solidFill>
                  <a:srgbClr val="FF0000"/>
                </a:solidFill>
                <a:effectLst/>
                <a:latin typeface="Times New Roman" panose="02020603050405020304" pitchFamily="18" charset="0"/>
                <a:ea typeface="宋体" panose="02010600030101010101" pitchFamily="2" charset="-122"/>
              </a:rPr>
              <a:t>/</a:t>
            </a:r>
            <a:r>
              <a:rPr lang="zh-CN" altLang="zh-CN" sz="3200" b="1" dirty="0">
                <a:solidFill>
                  <a:srgbClr val="FF0000"/>
                </a:solidFill>
                <a:effectLst/>
                <a:latin typeface="Times New Roman" panose="02020603050405020304" pitchFamily="18" charset="0"/>
                <a:ea typeface="宋体" panose="02010600030101010101" pitchFamily="2" charset="-122"/>
              </a:rPr>
              <a:t>为图以献</a:t>
            </a:r>
            <a:r>
              <a:rPr lang="en-US" altLang="zh-CN" sz="3200" b="1" dirty="0">
                <a:solidFill>
                  <a:srgbClr val="FF0000"/>
                </a:solidFill>
                <a:effectLst/>
                <a:latin typeface="Times New Roman" panose="02020603050405020304" pitchFamily="18" charset="0"/>
                <a:ea typeface="宋体" panose="02010600030101010101" pitchFamily="2" charset="-122"/>
              </a:rPr>
              <a:t>/</a:t>
            </a:r>
            <a:endParaRPr lang="zh-CN" altLang="zh-CN" sz="3200" b="1" dirty="0">
              <a:solidFill>
                <a:srgbClr val="FF0000"/>
              </a:solidFill>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C.</a:t>
            </a:r>
            <a:r>
              <a:rPr lang="zh-CN" altLang="zh-CN" sz="3200" b="1" dirty="0">
                <a:effectLst/>
                <a:latin typeface="Times New Roman" panose="02020603050405020304" pitchFamily="18" charset="0"/>
                <a:ea typeface="宋体" panose="02010600030101010101" pitchFamily="2" charset="-122"/>
              </a:rPr>
              <a:t>监安上门郑侠上疏绘所见</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流民扶老携幼</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困苦之状</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为图以献</a:t>
            </a:r>
            <a:r>
              <a:rPr lang="en-US" altLang="zh-CN"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D.</a:t>
            </a:r>
            <a:r>
              <a:rPr lang="zh-CN" altLang="zh-CN" sz="3200" b="1" dirty="0">
                <a:effectLst/>
                <a:latin typeface="Times New Roman" panose="02020603050405020304" pitchFamily="18" charset="0"/>
                <a:ea typeface="宋体" panose="02010600030101010101" pitchFamily="2" charset="-122"/>
              </a:rPr>
              <a:t>监安上门郑侠上疏</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绘所见流民</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扶老携幼困苦之状</a:t>
            </a:r>
            <a:r>
              <a:rPr lang="en-US" altLang="zh-CN" sz="3200" b="1" dirty="0">
                <a:effectLst/>
                <a:latin typeface="Times New Roman" panose="02020603050405020304" pitchFamily="18" charset="0"/>
                <a:ea typeface="宋体" panose="02010600030101010101" pitchFamily="2" charset="-122"/>
              </a:rPr>
              <a:t>/</a:t>
            </a:r>
            <a:r>
              <a:rPr lang="zh-CN" altLang="zh-CN" sz="3200" b="1" dirty="0">
                <a:effectLst/>
                <a:latin typeface="Times New Roman" panose="02020603050405020304" pitchFamily="18" charset="0"/>
                <a:ea typeface="宋体" panose="02010600030101010101" pitchFamily="2" charset="-122"/>
              </a:rPr>
              <a:t>为图以献</a:t>
            </a:r>
            <a:r>
              <a:rPr lang="en-US" altLang="zh-CN"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endParaRPr lang="zh-CN" altLang="en-US" sz="3200" b="1" dirty="0"/>
          </a:p>
        </p:txBody>
      </p:sp>
      <p:sp>
        <p:nvSpPr>
          <p:cNvPr id="5" name="文本框 4"/>
          <p:cNvSpPr txBox="1"/>
          <p:nvPr/>
        </p:nvSpPr>
        <p:spPr>
          <a:xfrm>
            <a:off x="339213" y="4380271"/>
            <a:ext cx="11444748" cy="1077218"/>
          </a:xfrm>
          <a:prstGeom prst="rect">
            <a:avLst/>
          </a:prstGeom>
          <a:noFill/>
        </p:spPr>
        <p:txBody>
          <a:bodyPr wrap="square">
            <a:spAutoFit/>
          </a:bodyPr>
          <a:lstStyle/>
          <a:p>
            <a:r>
              <a:rPr lang="zh-CN" altLang="en-US" sz="3200" b="1" dirty="0">
                <a:solidFill>
                  <a:srgbClr val="FF0000"/>
                </a:solidFill>
                <a:latin typeface="黑体" panose="02010609060101010101" pitchFamily="49" charset="-122"/>
                <a:ea typeface="黑体" panose="02010609060101010101" pitchFamily="49" charset="-122"/>
              </a:rPr>
              <a:t>B</a:t>
            </a:r>
            <a:r>
              <a:rPr lang="zh-CN" altLang="en-US" sz="3200" b="1" dirty="0">
                <a:solidFill>
                  <a:srgbClr val="0070C0"/>
                </a:solidFill>
                <a:latin typeface="黑体" panose="02010609060101010101" pitchFamily="49" charset="-122"/>
                <a:ea typeface="黑体" panose="02010609060101010101" pitchFamily="49" charset="-122"/>
              </a:rPr>
              <a:t> (注意句意的完整性。这句话的意思是:监安上门郑侠上疏，描绘所见到的流民扶老携幼的困苦情状，画成图进献神宗。)</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91729"/>
            <a:ext cx="12191999" cy="6666271"/>
          </a:xfrm>
        </p:spPr>
        <p:txBody>
          <a:bodyPr>
            <a:noAutofit/>
          </a:bodyPr>
          <a:lstStyle/>
          <a:p>
            <a:pPr marL="0" indent="0">
              <a:lnSpc>
                <a:spcPct val="120000"/>
              </a:lnSpc>
              <a:buNone/>
            </a:pPr>
            <a:r>
              <a:rPr lang="en-US" altLang="zh-CN" sz="3200" b="1" dirty="0">
                <a:effectLst/>
                <a:latin typeface="Times New Roman" panose="02020603050405020304" pitchFamily="18" charset="0"/>
                <a:ea typeface="宋体" panose="02010600030101010101" pitchFamily="2" charset="-122"/>
              </a:rPr>
              <a:t>11.</a:t>
            </a:r>
            <a:r>
              <a:rPr lang="zh-CN" altLang="zh-CN" sz="3200" b="1" dirty="0">
                <a:effectLst/>
                <a:latin typeface="Times New Roman" panose="02020603050405020304" pitchFamily="18" charset="0"/>
                <a:ea typeface="宋体" panose="02010600030101010101" pitchFamily="2" charset="-122"/>
              </a:rPr>
              <a:t>下列对文本一加点词语相关内容的解说，不正确的一项是</a:t>
            </a:r>
            <a:r>
              <a:rPr lang="en-US" altLang="zh-CN" sz="3200" b="1" dirty="0">
                <a:effectLst/>
                <a:latin typeface="Times New Roman" panose="02020603050405020304" pitchFamily="18" charset="0"/>
                <a:ea typeface="宋体" panose="02010600030101010101" pitchFamily="2" charset="-122"/>
              </a:rPr>
              <a:t>(3</a:t>
            </a:r>
            <a:r>
              <a:rPr lang="zh-CN" altLang="zh-CN" sz="3200" b="1" dirty="0">
                <a:effectLst/>
                <a:latin typeface="Times New Roman" panose="02020603050405020304" pitchFamily="18" charset="0"/>
                <a:ea typeface="宋体" panose="02010600030101010101" pitchFamily="2" charset="-122"/>
              </a:rPr>
              <a:t>分</a:t>
            </a:r>
            <a:r>
              <a:rPr lang="en-US" altLang="zh-CN"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A.</a:t>
            </a:r>
            <a:r>
              <a:rPr lang="zh-CN" altLang="zh-CN" sz="3200" b="1" dirty="0">
                <a:effectLst/>
                <a:latin typeface="Times New Roman" panose="02020603050405020304" pitchFamily="18" charset="0"/>
                <a:ea typeface="宋体" panose="02010600030101010101" pitchFamily="2" charset="-122"/>
              </a:rPr>
              <a:t>自用，文中指敢于按照自己的意见办事，意同成语“师心自用”中的“自用”。</a:t>
            </a: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B.</a:t>
            </a:r>
            <a:r>
              <a:rPr lang="zh-CN" altLang="zh-CN" sz="3200" b="1" dirty="0">
                <a:effectLst/>
                <a:latin typeface="Times New Roman" panose="02020603050405020304" pitchFamily="18" charset="0"/>
                <a:ea typeface="宋体" panose="02010600030101010101" pitchFamily="2" charset="-122"/>
              </a:rPr>
              <a:t>通知，文中指后世学者不能完全明白了解先贤之道，现指用书面或口头告知。</a:t>
            </a:r>
          </a:p>
          <a:p>
            <a:pPr indent="0">
              <a:lnSpc>
                <a:spcPct val="120000"/>
              </a:lnSpc>
              <a:buNone/>
            </a:pPr>
            <a:r>
              <a:rPr lang="en-US" altLang="zh-CN" sz="3200" b="1" dirty="0">
                <a:solidFill>
                  <a:srgbClr val="FF0000"/>
                </a:solidFill>
                <a:effectLst/>
                <a:latin typeface="Times New Roman" panose="02020603050405020304" pitchFamily="18" charset="0"/>
                <a:ea typeface="宋体" panose="02010600030101010101" pitchFamily="2" charset="-122"/>
              </a:rPr>
              <a:t>C.</a:t>
            </a:r>
            <a:r>
              <a:rPr lang="zh-CN" altLang="zh-CN" sz="3200" b="1" dirty="0">
                <a:solidFill>
                  <a:srgbClr val="FF0000"/>
                </a:solidFill>
                <a:effectLst/>
                <a:latin typeface="Times New Roman" panose="02020603050405020304" pitchFamily="18" charset="0"/>
                <a:ea typeface="宋体" panose="02010600030101010101" pitchFamily="2" charset="-122"/>
              </a:rPr>
              <a:t>常数，指规定的数量，也指一定的规律或一定的次序，文本中取第一个义项</a:t>
            </a:r>
            <a:r>
              <a:rPr lang="zh-CN" altLang="zh-CN" sz="3200" b="1" dirty="0" smtClean="0">
                <a:solidFill>
                  <a:srgbClr val="FF0000"/>
                </a:solidFill>
                <a:effectLst/>
                <a:latin typeface="Times New Roman" panose="02020603050405020304" pitchFamily="18" charset="0"/>
                <a:ea typeface="宋体" panose="02010600030101010101" pitchFamily="2" charset="-122"/>
              </a:rPr>
              <a:t>。</a:t>
            </a:r>
            <a:endParaRPr lang="en-US" altLang="zh-CN" sz="3200" b="1" dirty="0" smtClean="0">
              <a:solidFill>
                <a:srgbClr val="FF0000"/>
              </a:solidFill>
              <a:effectLst/>
              <a:latin typeface="Times New Roman" panose="02020603050405020304" pitchFamily="18" charset="0"/>
              <a:ea typeface="宋体" panose="02010600030101010101" pitchFamily="2" charset="-122"/>
            </a:endParaRPr>
          </a:p>
          <a:p>
            <a:pPr indent="0">
              <a:lnSpc>
                <a:spcPct val="120000"/>
              </a:lnSpc>
              <a:buNone/>
            </a:pPr>
            <a:endParaRPr lang="zh-CN" altLang="zh-CN" sz="3200" b="1" dirty="0">
              <a:solidFill>
                <a:srgbClr val="FF0000"/>
              </a:solidFill>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D.</a:t>
            </a:r>
            <a:r>
              <a:rPr lang="zh-CN" altLang="zh-CN" sz="3200" b="1" dirty="0">
                <a:effectLst/>
                <a:latin typeface="Times New Roman" panose="02020603050405020304" pitchFamily="18" charset="0"/>
                <a:ea typeface="宋体" panose="02010600030101010101" pitchFamily="2" charset="-122"/>
              </a:rPr>
              <a:t>倍道，字面意思是兼程而行，文中指王安石接受诏令立即加速赶赴京城任职</a:t>
            </a:r>
            <a:r>
              <a:rPr lang="zh-CN" altLang="zh-CN" sz="3200" b="1" dirty="0" smtClean="0">
                <a:effectLst/>
                <a:latin typeface="Times New Roman" panose="02020603050405020304" pitchFamily="18" charset="0"/>
                <a:ea typeface="宋体" panose="02010600030101010101" pitchFamily="2" charset="-122"/>
              </a:rPr>
              <a:t>。</a:t>
            </a:r>
            <a:endParaRPr lang="zh-CN" altLang="en-US" b="1" dirty="0"/>
          </a:p>
        </p:txBody>
      </p:sp>
      <p:sp>
        <p:nvSpPr>
          <p:cNvPr id="5" name="文本框 4"/>
          <p:cNvSpPr txBox="1"/>
          <p:nvPr/>
        </p:nvSpPr>
        <p:spPr>
          <a:xfrm>
            <a:off x="3775588" y="4252082"/>
            <a:ext cx="7846142" cy="1077218"/>
          </a:xfrm>
          <a:prstGeom prst="rect">
            <a:avLst/>
          </a:prstGeom>
          <a:noFill/>
        </p:spPr>
        <p:txBody>
          <a:bodyPr wrap="square">
            <a:spAutoFit/>
          </a:bodyPr>
          <a:lstStyle/>
          <a:p>
            <a:r>
              <a:rPr lang="en-US" altLang="zh-CN" sz="3600" b="1" dirty="0">
                <a:solidFill>
                  <a:srgbClr val="0070C0"/>
                </a:solidFill>
                <a:latin typeface="楷体" panose="02010609060101010101" pitchFamily="49" charset="-122"/>
                <a:ea typeface="楷体" panose="02010609060101010101" pitchFamily="49" charset="-122"/>
              </a:rPr>
              <a:t>C</a:t>
            </a:r>
            <a:r>
              <a:rPr lang="en-US" altLang="zh-CN" sz="2800" b="1" dirty="0">
                <a:solidFill>
                  <a:srgbClr val="0070C0"/>
                </a:solidFill>
                <a:latin typeface="楷体" panose="02010609060101010101" pitchFamily="49" charset="-122"/>
                <a:ea typeface="楷体" panose="02010609060101010101" pitchFamily="49" charset="-122"/>
              </a:rPr>
              <a:t>(“</a:t>
            </a:r>
            <a:r>
              <a:rPr lang="zh-CN" altLang="en-US" sz="2800" b="1" dirty="0">
                <a:solidFill>
                  <a:srgbClr val="0070C0"/>
                </a:solidFill>
                <a:latin typeface="楷体" panose="02010609060101010101" pitchFamily="49" charset="-122"/>
                <a:ea typeface="楷体" panose="02010609060101010101" pitchFamily="49" charset="-122"/>
              </a:rPr>
              <a:t>常数”是指一定的规律，文中意思是旱灾经常会发生，这是规律 ，无可避免。</a:t>
            </a:r>
            <a:r>
              <a:rPr lang="en-US" altLang="zh-CN" sz="2800" b="1" dirty="0">
                <a:solidFill>
                  <a:srgbClr val="0070C0"/>
                </a:solidFill>
                <a:latin typeface="楷体" panose="02010609060101010101" pitchFamily="49" charset="-122"/>
                <a:ea typeface="楷体" panose="02010609060101010101" pitchFamily="49" charset="-122"/>
              </a:rPr>
              <a:t>)</a:t>
            </a:r>
            <a:endParaRPr lang="zh-CN" altLang="en-US" sz="28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192000" cy="6857999"/>
          </a:xfrm>
        </p:spPr>
        <p:txBody>
          <a:bodyPr>
            <a:normAutofit/>
          </a:bodyPr>
          <a:lstStyle/>
          <a:p>
            <a:pPr marL="0" indent="0">
              <a:lnSpc>
                <a:spcPct val="120000"/>
              </a:lnSpc>
              <a:buNone/>
            </a:pPr>
            <a:r>
              <a:rPr lang="en-US" altLang="zh-CN" b="1" dirty="0">
                <a:effectLst/>
                <a:latin typeface="Times New Roman" panose="02020603050405020304" pitchFamily="18" charset="0"/>
                <a:ea typeface="宋体" panose="02010600030101010101" pitchFamily="2" charset="-122"/>
              </a:rPr>
              <a:t>12.</a:t>
            </a:r>
            <a:r>
              <a:rPr lang="zh-CN" altLang="zh-CN" b="1" dirty="0">
                <a:effectLst/>
                <a:latin typeface="Times New Roman" panose="02020603050405020304" pitchFamily="18" charset="0"/>
                <a:ea typeface="宋体" panose="02010600030101010101" pitchFamily="2" charset="-122"/>
              </a:rPr>
              <a:t>下列对文本内容的概括和分析，不正确的一项是</a:t>
            </a:r>
            <a:r>
              <a:rPr lang="en-US" altLang="zh-CN" b="1" dirty="0">
                <a:effectLst/>
                <a:latin typeface="Times New Roman" panose="02020603050405020304" pitchFamily="18" charset="0"/>
                <a:ea typeface="宋体" panose="02010600030101010101" pitchFamily="2" charset="-122"/>
              </a:rPr>
              <a:t>(3</a:t>
            </a:r>
            <a:r>
              <a:rPr lang="zh-CN" altLang="zh-CN" b="1" dirty="0">
                <a:effectLst/>
                <a:latin typeface="Times New Roman" panose="02020603050405020304" pitchFamily="18" charset="0"/>
                <a:ea typeface="宋体" panose="02010600030101010101" pitchFamily="2" charset="-122"/>
              </a:rPr>
              <a:t>分</a:t>
            </a:r>
            <a:r>
              <a:rPr lang="en-US" altLang="zh-CN" b="1" dirty="0">
                <a:effectLst/>
                <a:latin typeface="Times New Roman" panose="02020603050405020304" pitchFamily="18" charset="0"/>
                <a:ea typeface="宋体" panose="02010600030101010101" pitchFamily="2" charset="-122"/>
              </a:rPr>
              <a:t>)</a:t>
            </a:r>
            <a:endParaRPr lang="zh-CN" altLang="zh-CN" b="1" dirty="0">
              <a:effectLst/>
              <a:latin typeface="Times New Roman" panose="02020603050405020304" pitchFamily="18" charset="0"/>
              <a:ea typeface="宋体" panose="02010600030101010101" pitchFamily="2" charset="-122"/>
            </a:endParaRPr>
          </a:p>
          <a:p>
            <a:pPr indent="0">
              <a:lnSpc>
                <a:spcPct val="120000"/>
              </a:lnSpc>
              <a:buNone/>
            </a:pPr>
            <a:r>
              <a:rPr lang="en-US" altLang="zh-CN" b="1" dirty="0">
                <a:effectLst/>
                <a:latin typeface="Times New Roman" panose="02020603050405020304" pitchFamily="18" charset="0"/>
                <a:ea typeface="宋体" panose="02010600030101010101" pitchFamily="2" charset="-122"/>
              </a:rPr>
              <a:t>A.</a:t>
            </a:r>
            <a:r>
              <a:rPr lang="zh-CN" altLang="zh-CN" b="1" dirty="0">
                <a:effectLst/>
                <a:latin typeface="Times New Roman" panose="02020603050405020304" pitchFamily="18" charset="0"/>
                <a:ea typeface="宋体" panose="02010600030101010101" pitchFamily="2" charset="-122"/>
              </a:rPr>
              <a:t>王安石励志改革，治国有道。他提出，治国要以择术为先，效仿尧和舜这样的圣贤，施政时最迫切的是改变风俗，建立法度。</a:t>
            </a:r>
          </a:p>
          <a:p>
            <a:pPr indent="0">
              <a:lnSpc>
                <a:spcPct val="120000"/>
              </a:lnSpc>
              <a:buNone/>
            </a:pPr>
            <a:r>
              <a:rPr lang="en-US" altLang="zh-CN" b="1" dirty="0">
                <a:effectLst/>
                <a:latin typeface="Times New Roman" panose="02020603050405020304" pitchFamily="18" charset="0"/>
                <a:ea typeface="宋体" panose="02010600030101010101" pitchFamily="2" charset="-122"/>
              </a:rPr>
              <a:t>B.</a:t>
            </a:r>
            <a:r>
              <a:rPr lang="zh-CN" altLang="zh-CN" b="1" dirty="0">
                <a:effectLst/>
                <a:latin typeface="Times New Roman" panose="02020603050405020304" pitchFamily="18" charset="0"/>
                <a:ea typeface="宋体" panose="02010600030101010101" pitchFamily="2" charset="-122"/>
              </a:rPr>
              <a:t>王安石直面危机，重视人事。国内旱灾严重，王安石提出治理人事来应对，</a:t>
            </a:r>
            <a:r>
              <a:rPr lang="zh-CN" altLang="zh-CN" b="1" dirty="0">
                <a:solidFill>
                  <a:srgbClr val="FF0000"/>
                </a:solidFill>
                <a:effectLst/>
                <a:latin typeface="Times New Roman" panose="02020603050405020304" pitchFamily="18" charset="0"/>
                <a:ea typeface="宋体" panose="02010600030101010101" pitchFamily="2" charset="-122"/>
              </a:rPr>
              <a:t>皇帝对此表示赞同</a:t>
            </a:r>
            <a:r>
              <a:rPr lang="zh-CN" altLang="zh-CN" b="1" dirty="0">
                <a:effectLst/>
                <a:latin typeface="Times New Roman" panose="02020603050405020304" pitchFamily="18" charset="0"/>
                <a:ea typeface="宋体" panose="02010600030101010101" pitchFamily="2" charset="-122"/>
              </a:rPr>
              <a:t>，并说自己也正为人事而忧虑</a:t>
            </a:r>
            <a:r>
              <a:rPr lang="zh-CN" altLang="zh-CN" b="1" dirty="0" smtClean="0">
                <a:effectLst/>
                <a:latin typeface="Times New Roman" panose="02020603050405020304" pitchFamily="18" charset="0"/>
                <a:ea typeface="宋体" panose="02010600030101010101" pitchFamily="2" charset="-122"/>
              </a:rPr>
              <a:t>。</a:t>
            </a:r>
            <a:endParaRPr lang="en-US" altLang="zh-CN" b="1" dirty="0" smtClean="0">
              <a:effectLst/>
              <a:latin typeface="Times New Roman" panose="02020603050405020304" pitchFamily="18" charset="0"/>
              <a:ea typeface="宋体" panose="02010600030101010101" pitchFamily="2" charset="-122"/>
            </a:endParaRPr>
          </a:p>
          <a:p>
            <a:pPr indent="0">
              <a:lnSpc>
                <a:spcPct val="120000"/>
              </a:lnSpc>
              <a:buNone/>
            </a:pPr>
            <a:endParaRPr lang="en-US" altLang="zh-CN" b="1" dirty="0" smtClean="0">
              <a:effectLst/>
              <a:latin typeface="Times New Roman" panose="02020603050405020304" pitchFamily="18" charset="0"/>
              <a:ea typeface="宋体" panose="02010600030101010101" pitchFamily="2" charset="-122"/>
            </a:endParaRPr>
          </a:p>
          <a:p>
            <a:pPr indent="0">
              <a:lnSpc>
                <a:spcPct val="120000"/>
              </a:lnSpc>
              <a:buNone/>
            </a:pPr>
            <a:endParaRPr lang="zh-CN" altLang="zh-CN" b="1" dirty="0">
              <a:effectLst/>
              <a:latin typeface="Times New Roman" panose="02020603050405020304" pitchFamily="18" charset="0"/>
              <a:ea typeface="宋体" panose="02010600030101010101" pitchFamily="2" charset="-122"/>
            </a:endParaRPr>
          </a:p>
          <a:p>
            <a:pPr indent="0">
              <a:lnSpc>
                <a:spcPct val="120000"/>
              </a:lnSpc>
              <a:buNone/>
            </a:pPr>
            <a:r>
              <a:rPr lang="en-US" altLang="zh-CN" b="1" dirty="0">
                <a:effectLst/>
                <a:latin typeface="Times New Roman" panose="02020603050405020304" pitchFamily="18" charset="0"/>
                <a:ea typeface="宋体" panose="02010600030101010101" pitchFamily="2" charset="-122"/>
              </a:rPr>
              <a:t>C.</a:t>
            </a:r>
            <a:r>
              <a:rPr lang="zh-CN" altLang="zh-CN" b="1" dirty="0">
                <a:effectLst/>
                <a:latin typeface="Times New Roman" panose="02020603050405020304" pitchFamily="18" charset="0"/>
                <a:ea typeface="宋体" panose="02010600030101010101" pitchFamily="2" charset="-122"/>
              </a:rPr>
              <a:t>王安石两度为相，两度被免。第一次被免，与变法招怨、被人诋毁有关；第二次被免，与自己心境变化、皇帝不再信任有关。</a:t>
            </a:r>
          </a:p>
          <a:p>
            <a:pPr indent="0">
              <a:lnSpc>
                <a:spcPct val="120000"/>
              </a:lnSpc>
              <a:buNone/>
            </a:pPr>
            <a:r>
              <a:rPr lang="en-US" altLang="zh-CN" b="1" dirty="0">
                <a:effectLst/>
                <a:latin typeface="Times New Roman" panose="02020603050405020304" pitchFamily="18" charset="0"/>
                <a:ea typeface="宋体" panose="02010600030101010101" pitchFamily="2" charset="-122"/>
              </a:rPr>
              <a:t>D.</a:t>
            </a:r>
            <a:r>
              <a:rPr lang="zh-CN" altLang="zh-CN" b="1" dirty="0">
                <a:effectLst/>
                <a:latin typeface="Times New Roman" panose="02020603050405020304" pitchFamily="18" charset="0"/>
                <a:ea typeface="宋体" panose="02010600030101010101" pitchFamily="2" charset="-122"/>
              </a:rPr>
              <a:t>王安石胸怀坦荡，不惧毁谤。他向司马光申明，自己决不学苟且媚众之徒，而以迁都的盘庚为榜样，为了变法，甘受毁谤</a:t>
            </a:r>
            <a:r>
              <a:rPr lang="zh-CN" altLang="zh-CN" b="1" dirty="0" smtClean="0">
                <a:effectLst/>
                <a:latin typeface="Times New Roman" panose="02020603050405020304" pitchFamily="18" charset="0"/>
                <a:ea typeface="宋体" panose="02010600030101010101" pitchFamily="2" charset="-122"/>
              </a:rPr>
              <a:t>。</a:t>
            </a:r>
            <a:endParaRPr lang="zh-CN" altLang="en-US" sz="3200" b="1" dirty="0"/>
          </a:p>
        </p:txBody>
      </p:sp>
      <p:sp>
        <p:nvSpPr>
          <p:cNvPr id="5" name="文本框 4"/>
          <p:cNvSpPr txBox="1"/>
          <p:nvPr/>
        </p:nvSpPr>
        <p:spPr>
          <a:xfrm>
            <a:off x="460032" y="2989872"/>
            <a:ext cx="11515658" cy="1077218"/>
          </a:xfrm>
          <a:prstGeom prst="rect">
            <a:avLst/>
          </a:prstGeom>
          <a:noFill/>
        </p:spPr>
        <p:txBody>
          <a:bodyPr wrap="square">
            <a:spAutoFit/>
          </a:bodyPr>
          <a:lstStyle/>
          <a:p>
            <a:r>
              <a:rPr lang="en-US" altLang="zh-CN" sz="3200" b="1" dirty="0">
                <a:solidFill>
                  <a:srgbClr val="0070C0"/>
                </a:solidFill>
                <a:latin typeface="楷体" panose="02010609060101010101" pitchFamily="49" charset="-122"/>
                <a:ea typeface="楷体" panose="02010609060101010101" pitchFamily="49" charset="-122"/>
              </a:rPr>
              <a:t>B (</a:t>
            </a:r>
            <a:r>
              <a:rPr lang="zh-CN" altLang="en-US" sz="3200" b="1" dirty="0">
                <a:solidFill>
                  <a:srgbClr val="0070C0"/>
                </a:solidFill>
                <a:latin typeface="楷体" panose="02010609060101010101" pitchFamily="49" charset="-122"/>
                <a:ea typeface="楷体" panose="02010609060101010101" pitchFamily="49" charset="-122"/>
              </a:rPr>
              <a:t>皇帝并不认同王安石，他反驳现在他担忧的就是因为没有能做好人为之事，对王安石有所不满。</a:t>
            </a:r>
            <a:r>
              <a:rPr lang="en-US" altLang="zh-CN" sz="3200" b="1" dirty="0">
                <a:solidFill>
                  <a:srgbClr val="0070C0"/>
                </a:solidFill>
                <a:latin typeface="楷体" panose="02010609060101010101" pitchFamily="49" charset="-122"/>
                <a:ea typeface="楷体" panose="02010609060101010101" pitchFamily="49" charset="-122"/>
              </a:rPr>
              <a:t>)</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353961"/>
            <a:ext cx="12192000" cy="6091083"/>
          </a:xfrm>
        </p:spPr>
        <p:txBody>
          <a:bodyPr>
            <a:noAutofit/>
          </a:bodyPr>
          <a:lstStyle/>
          <a:p>
            <a:pPr marL="0" indent="0">
              <a:lnSpc>
                <a:spcPct val="120000"/>
              </a:lnSpc>
              <a:buNone/>
            </a:pPr>
            <a:r>
              <a:rPr lang="en-US" altLang="zh-CN" sz="3200" b="1" dirty="0">
                <a:effectLst/>
                <a:latin typeface="Times New Roman" panose="02020603050405020304" pitchFamily="18" charset="0"/>
                <a:ea typeface="宋体" panose="02010600030101010101" pitchFamily="2" charset="-122"/>
              </a:rPr>
              <a:t>13.</a:t>
            </a:r>
            <a:r>
              <a:rPr lang="zh-CN" altLang="zh-CN" sz="3200" b="1" dirty="0">
                <a:effectLst/>
                <a:latin typeface="Times New Roman" panose="02020603050405020304" pitchFamily="18" charset="0"/>
                <a:ea typeface="宋体" panose="02010600030101010101" pitchFamily="2" charset="-122"/>
              </a:rPr>
              <a:t>把文本中画横线的句子翻译成现代汉语。</a:t>
            </a:r>
            <a:r>
              <a:rPr lang="en-US" altLang="zh-CN" sz="3200" b="1" dirty="0">
                <a:effectLst/>
                <a:latin typeface="Times New Roman" panose="02020603050405020304" pitchFamily="18" charset="0"/>
                <a:ea typeface="宋体" panose="02010600030101010101" pitchFamily="2" charset="-122"/>
              </a:rPr>
              <a:t>(8</a:t>
            </a:r>
            <a:r>
              <a:rPr lang="zh-CN" altLang="zh-CN" sz="3200" b="1" dirty="0">
                <a:effectLst/>
                <a:latin typeface="Times New Roman" panose="02020603050405020304" pitchFamily="18" charset="0"/>
                <a:ea typeface="宋体" panose="02010600030101010101" pitchFamily="2" charset="-122"/>
              </a:rPr>
              <a:t>分</a:t>
            </a:r>
            <a:r>
              <a:rPr lang="en-US" altLang="zh-CN"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pPr marL="0" indent="0">
              <a:lnSpc>
                <a:spcPct val="120000"/>
              </a:lnSpc>
              <a:buNone/>
            </a:pPr>
            <a:r>
              <a:rPr lang="en-US" altLang="zh-CN" sz="3200" b="1" dirty="0">
                <a:effectLst/>
                <a:latin typeface="楷体" panose="02010609060101010101" pitchFamily="49" charset="-122"/>
                <a:ea typeface="宋体" panose="02010600030101010101" pitchFamily="2" charset="-122"/>
              </a:rPr>
              <a:t>(1)</a:t>
            </a:r>
            <a:r>
              <a:rPr lang="zh-CN" altLang="zh-CN" sz="3200" b="1" u="sng" dirty="0">
                <a:effectLst/>
                <a:latin typeface="Times New Roman" panose="02020603050405020304" pitchFamily="18" charset="0"/>
                <a:ea typeface="楷体" panose="02010609060101010101" pitchFamily="49" charset="-122"/>
              </a:rPr>
              <a:t>其</a:t>
            </a:r>
            <a:r>
              <a:rPr lang="zh-CN" altLang="zh-CN" sz="3200" b="1" u="sng" dirty="0">
                <a:solidFill>
                  <a:srgbClr val="FF0000"/>
                </a:solidFill>
                <a:effectLst/>
                <a:latin typeface="Times New Roman" panose="02020603050405020304" pitchFamily="18" charset="0"/>
                <a:ea typeface="楷体" panose="02010609060101010101" pitchFamily="49" charset="-122"/>
              </a:rPr>
              <a:t>属</a:t>
            </a:r>
            <a:r>
              <a:rPr lang="zh-CN" altLang="zh-CN" sz="3200" b="1" u="sng" dirty="0">
                <a:effectLst/>
                <a:latin typeface="Times New Roman" panose="02020603050405020304" pitchFamily="18" charset="0"/>
                <a:ea typeface="楷体" panose="02010609060101010101" pitchFamily="49" charset="-122"/>
              </a:rPr>
              <a:t>文动笔如飞，初若</a:t>
            </a:r>
            <a:r>
              <a:rPr lang="zh-CN" altLang="zh-CN" sz="3200" b="1" u="sng" dirty="0">
                <a:solidFill>
                  <a:srgbClr val="FF0000"/>
                </a:solidFill>
                <a:effectLst/>
                <a:latin typeface="Times New Roman" panose="02020603050405020304" pitchFamily="18" charset="0"/>
                <a:ea typeface="楷体" panose="02010609060101010101" pitchFamily="49" charset="-122"/>
              </a:rPr>
              <a:t>不经意</a:t>
            </a:r>
            <a:r>
              <a:rPr lang="zh-CN" altLang="zh-CN" sz="3200" b="1" u="sng" dirty="0">
                <a:effectLst/>
                <a:latin typeface="Times New Roman" panose="02020603050405020304" pitchFamily="18" charset="0"/>
                <a:ea typeface="楷体" panose="02010609060101010101" pitchFamily="49" charset="-122"/>
              </a:rPr>
              <a:t>，既成，见者皆服其精妙。</a:t>
            </a:r>
            <a:endParaRPr lang="en-US" altLang="zh-CN" sz="3200" b="1" u="sng" dirty="0">
              <a:effectLst/>
              <a:latin typeface="Times New Roman" panose="02020603050405020304" pitchFamily="18" charset="0"/>
              <a:ea typeface="楷体" panose="02010609060101010101" pitchFamily="49" charset="-122"/>
            </a:endParaRPr>
          </a:p>
          <a:p>
            <a:pPr marL="0" indent="0">
              <a:lnSpc>
                <a:spcPct val="120000"/>
              </a:lnSpc>
              <a:buNone/>
            </a:pPr>
            <a:r>
              <a:rPr lang="zh-CN" altLang="en-US" sz="3200" b="1" dirty="0">
                <a:solidFill>
                  <a:srgbClr val="0070C0"/>
                </a:solidFill>
                <a:latin typeface="黑体" panose="02010609060101010101" pitchFamily="49" charset="-122"/>
                <a:ea typeface="黑体" panose="02010609060101010101" pitchFamily="49" charset="-122"/>
              </a:rPr>
              <a:t>他</a:t>
            </a:r>
            <a:r>
              <a:rPr lang="zh-CN" altLang="en-US" sz="3200" b="1" dirty="0">
                <a:solidFill>
                  <a:srgbClr val="FF0000"/>
                </a:solidFill>
                <a:latin typeface="黑体" panose="02010609060101010101" pitchFamily="49" charset="-122"/>
                <a:ea typeface="黑体" panose="02010609060101010101" pitchFamily="49" charset="-122"/>
              </a:rPr>
              <a:t>写</a:t>
            </a:r>
            <a:r>
              <a:rPr lang="zh-CN" altLang="en-US" sz="3200" b="1" dirty="0">
                <a:solidFill>
                  <a:srgbClr val="0070C0"/>
                </a:solidFill>
                <a:latin typeface="黑体" panose="02010609060101010101" pitchFamily="49" charset="-122"/>
                <a:ea typeface="黑体" panose="02010609060101010101" pitchFamily="49" charset="-122"/>
              </a:rPr>
              <a:t>文章落笔如飞，初看好像</a:t>
            </a:r>
            <a:r>
              <a:rPr lang="zh-CN" altLang="en-US" sz="3200" b="1" dirty="0">
                <a:solidFill>
                  <a:srgbClr val="FF0000"/>
                </a:solidFill>
                <a:latin typeface="黑体" panose="02010609060101010101" pitchFamily="49" charset="-122"/>
                <a:ea typeface="黑体" panose="02010609060101010101" pitchFamily="49" charset="-122"/>
              </a:rPr>
              <a:t>漫不经心</a:t>
            </a:r>
            <a:r>
              <a:rPr lang="zh-CN" altLang="en-US" sz="3200" b="1" dirty="0">
                <a:solidFill>
                  <a:srgbClr val="0070C0"/>
                </a:solidFill>
                <a:latin typeface="黑体" panose="02010609060101010101" pitchFamily="49" charset="-122"/>
                <a:ea typeface="黑体" panose="02010609060101010101" pitchFamily="49" charset="-122"/>
              </a:rPr>
              <a:t>，完成后，见到的人都佩服他的文章精彩奇妙。</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句意</a:t>
            </a:r>
            <a:r>
              <a:rPr lang="en-US" altLang="zh-CN" sz="3200" b="1" dirty="0">
                <a:latin typeface="黑体" panose="02010609060101010101" pitchFamily="49" charset="-122"/>
                <a:ea typeface="黑体" panose="02010609060101010101" pitchFamily="49" charset="-122"/>
              </a:rPr>
              <a:t>2</a:t>
            </a:r>
            <a:r>
              <a:rPr lang="zh-CN" altLang="en-US" sz="3200" b="1" dirty="0">
                <a:latin typeface="黑体" panose="02010609060101010101" pitchFamily="49" charset="-122"/>
                <a:ea typeface="黑体" panose="02010609060101010101" pitchFamily="49" charset="-122"/>
              </a:rPr>
              <a:t>分，“属”</a:t>
            </a:r>
            <a:r>
              <a:rPr lang="en-US" altLang="zh-CN" sz="3200" b="1" dirty="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分，“不经意”</a:t>
            </a:r>
            <a:r>
              <a:rPr lang="en-US" altLang="zh-CN" sz="3200" b="1" dirty="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分</a:t>
            </a:r>
            <a:r>
              <a:rPr lang="en-US" altLang="zh-CN" sz="3200" b="1" dirty="0">
                <a:latin typeface="黑体" panose="02010609060101010101" pitchFamily="49" charset="-122"/>
                <a:ea typeface="黑体" panose="02010609060101010101" pitchFamily="49" charset="-122"/>
              </a:rPr>
              <a:t>)</a:t>
            </a:r>
          </a:p>
          <a:p>
            <a:pPr marL="0" indent="0">
              <a:lnSpc>
                <a:spcPct val="120000"/>
              </a:lnSpc>
              <a:buNone/>
            </a:pPr>
            <a:endParaRPr lang="zh-CN" altLang="zh-CN" sz="3200" b="1" u="sng" dirty="0">
              <a:solidFill>
                <a:srgbClr val="FF0000"/>
              </a:solidFill>
              <a:latin typeface="Times New Roman" panose="02020603050405020304" pitchFamily="18" charset="0"/>
              <a:ea typeface="楷体" panose="02010609060101010101" pitchFamily="49" charset="-122"/>
            </a:endParaRPr>
          </a:p>
          <a:p>
            <a:pPr marL="0" indent="0">
              <a:lnSpc>
                <a:spcPct val="130000"/>
              </a:lnSpc>
              <a:buNone/>
            </a:pPr>
            <a:r>
              <a:rPr lang="en-US" altLang="zh-CN" sz="3200" b="1" u="sng" dirty="0">
                <a:latin typeface="Times New Roman" panose="02020603050405020304" pitchFamily="18" charset="0"/>
                <a:ea typeface="楷体" panose="02010609060101010101" pitchFamily="49" charset="-122"/>
              </a:rPr>
              <a:t>(2)</a:t>
            </a:r>
            <a:r>
              <a:rPr lang="zh-CN" altLang="zh-CN" sz="3200" b="1" u="sng" dirty="0">
                <a:latin typeface="Times New Roman" panose="02020603050405020304" pitchFamily="18" charset="0"/>
                <a:ea typeface="楷体" panose="02010609060101010101" pitchFamily="49" charset="-122"/>
              </a:rPr>
              <a:t>如曰今日当一切</a:t>
            </a:r>
            <a:r>
              <a:rPr lang="zh-CN" altLang="zh-CN" sz="3200" b="1" u="sng" dirty="0">
                <a:solidFill>
                  <a:srgbClr val="FF0000"/>
                </a:solidFill>
                <a:latin typeface="Times New Roman" panose="02020603050405020304" pitchFamily="18" charset="0"/>
                <a:ea typeface="楷体" panose="02010609060101010101" pitchFamily="49" charset="-122"/>
              </a:rPr>
              <a:t>不事事</a:t>
            </a:r>
            <a:r>
              <a:rPr lang="zh-CN" altLang="zh-CN" sz="3200" b="1" u="sng" dirty="0">
                <a:latin typeface="Times New Roman" panose="02020603050405020304" pitchFamily="18" charset="0"/>
                <a:ea typeface="楷体" panose="02010609060101010101" pitchFamily="49" charset="-122"/>
              </a:rPr>
              <a:t>，守前所为而已，则非</a:t>
            </a:r>
            <a:r>
              <a:rPr lang="zh-CN" altLang="zh-CN" sz="3200" b="1" u="sng" dirty="0">
                <a:solidFill>
                  <a:srgbClr val="FF0000"/>
                </a:solidFill>
                <a:latin typeface="Times New Roman" panose="02020603050405020304" pitchFamily="18" charset="0"/>
                <a:ea typeface="楷体" panose="02010609060101010101" pitchFamily="49" charset="-122"/>
              </a:rPr>
              <a:t>某</a:t>
            </a:r>
            <a:r>
              <a:rPr lang="zh-CN" altLang="zh-CN" sz="3200" b="1" u="sng" dirty="0">
                <a:latin typeface="Times New Roman" panose="02020603050405020304" pitchFamily="18" charset="0"/>
                <a:ea typeface="楷体" panose="02010609060101010101" pitchFamily="49" charset="-122"/>
              </a:rPr>
              <a:t>之所敢知。</a:t>
            </a:r>
          </a:p>
          <a:p>
            <a:pPr marL="0" indent="0">
              <a:lnSpc>
                <a:spcPct val="130000"/>
              </a:lnSpc>
              <a:buNone/>
            </a:pPr>
            <a:r>
              <a:rPr lang="en-US" altLang="zh-CN" sz="3200" b="1" dirty="0">
                <a:solidFill>
                  <a:srgbClr val="0070C0"/>
                </a:solidFill>
                <a:latin typeface="黑体" panose="02010609060101010101" pitchFamily="49" charset="-122"/>
                <a:ea typeface="黑体" panose="02010609060101010101" pitchFamily="49" charset="-122"/>
              </a:rPr>
              <a:t>(2)</a:t>
            </a:r>
            <a:r>
              <a:rPr lang="zh-CN" altLang="en-US" sz="3200" b="1" dirty="0">
                <a:solidFill>
                  <a:srgbClr val="0070C0"/>
                </a:solidFill>
                <a:latin typeface="黑体" panose="02010609060101010101" pitchFamily="49" charset="-122"/>
                <a:ea typeface="黑体" panose="02010609060101010101" pitchFamily="49" charset="-122"/>
              </a:rPr>
              <a:t>如果您说我现在应该</a:t>
            </a:r>
            <a:r>
              <a:rPr lang="zh-CN" altLang="en-US" sz="3200" b="1" dirty="0">
                <a:solidFill>
                  <a:srgbClr val="FF0000"/>
                </a:solidFill>
                <a:latin typeface="黑体" panose="02010609060101010101" pitchFamily="49" charset="-122"/>
                <a:ea typeface="黑体" panose="02010609060101010101" pitchFamily="49" charset="-122"/>
              </a:rPr>
              <a:t>不做任何事情</a:t>
            </a:r>
            <a:r>
              <a:rPr lang="en-US" altLang="zh-CN" sz="3200" b="1" dirty="0">
                <a:solidFill>
                  <a:srgbClr val="0070C0"/>
                </a:solidFill>
                <a:latin typeface="黑体" panose="02010609060101010101" pitchFamily="49" charset="-122"/>
                <a:ea typeface="黑体" panose="02010609060101010101" pitchFamily="49" charset="-122"/>
              </a:rPr>
              <a:t>,</a:t>
            </a:r>
            <a:r>
              <a:rPr lang="zh-CN" altLang="en-US" sz="3200" b="1" dirty="0">
                <a:solidFill>
                  <a:srgbClr val="0070C0"/>
                </a:solidFill>
                <a:latin typeface="黑体" panose="02010609060101010101" pitchFamily="49" charset="-122"/>
                <a:ea typeface="黑体" panose="02010609060101010101" pitchFamily="49" charset="-122"/>
              </a:rPr>
              <a:t>守着以前的成法就行了</a:t>
            </a:r>
            <a:r>
              <a:rPr lang="en-US" altLang="zh-CN" sz="3200" b="1" dirty="0">
                <a:solidFill>
                  <a:srgbClr val="0070C0"/>
                </a:solidFill>
                <a:latin typeface="黑体" panose="02010609060101010101" pitchFamily="49" charset="-122"/>
                <a:ea typeface="黑体" panose="02010609060101010101" pitchFamily="49" charset="-122"/>
              </a:rPr>
              <a:t>,</a:t>
            </a:r>
            <a:r>
              <a:rPr lang="zh-CN" altLang="en-US" sz="3200" b="1" dirty="0">
                <a:solidFill>
                  <a:srgbClr val="0070C0"/>
                </a:solidFill>
                <a:latin typeface="黑体" panose="02010609060101010101" pitchFamily="49" charset="-122"/>
                <a:ea typeface="黑体" panose="02010609060101010101" pitchFamily="49" charset="-122"/>
              </a:rPr>
              <a:t>那么这就不是</a:t>
            </a:r>
            <a:r>
              <a:rPr lang="zh-CN" altLang="en-US" sz="3200" b="1" dirty="0">
                <a:solidFill>
                  <a:srgbClr val="FF0000"/>
                </a:solidFill>
                <a:latin typeface="黑体" panose="02010609060101010101" pitchFamily="49" charset="-122"/>
                <a:ea typeface="黑体" panose="02010609060101010101" pitchFamily="49" charset="-122"/>
              </a:rPr>
              <a:t>我</a:t>
            </a:r>
            <a:r>
              <a:rPr lang="zh-CN" altLang="en-US" sz="3200" b="1" dirty="0">
                <a:solidFill>
                  <a:srgbClr val="0070C0"/>
                </a:solidFill>
                <a:latin typeface="黑体" panose="02010609060101010101" pitchFamily="49" charset="-122"/>
                <a:ea typeface="黑体" panose="02010609060101010101" pitchFamily="49" charset="-122"/>
              </a:rPr>
              <a:t>敢领教的了。</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句意</a:t>
            </a:r>
            <a:r>
              <a:rPr lang="en-US" altLang="zh-CN" sz="3200" b="1" dirty="0">
                <a:latin typeface="黑体" panose="02010609060101010101" pitchFamily="49" charset="-122"/>
                <a:ea typeface="黑体" panose="02010609060101010101" pitchFamily="49" charset="-122"/>
              </a:rPr>
              <a:t>2</a:t>
            </a:r>
            <a:r>
              <a:rPr lang="zh-CN" altLang="en-US" sz="3200" b="1" dirty="0">
                <a:latin typeface="黑体" panose="02010609060101010101" pitchFamily="49" charset="-122"/>
                <a:ea typeface="黑体" panose="02010609060101010101" pitchFamily="49" charset="-122"/>
              </a:rPr>
              <a:t>分，“不事事”</a:t>
            </a:r>
            <a:r>
              <a:rPr lang="en-US" altLang="zh-CN" sz="3200" b="1" dirty="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分，“某”</a:t>
            </a:r>
            <a:r>
              <a:rPr lang="en-US" altLang="zh-CN" sz="3200" b="1" dirty="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分</a:t>
            </a:r>
            <a:r>
              <a:rPr lang="en-US" altLang="zh-CN"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65471" y="249810"/>
            <a:ext cx="12192000" cy="6608190"/>
          </a:xfrm>
          <a:solidFill>
            <a:schemeClr val="bg1"/>
          </a:solidFill>
        </p:spPr>
        <p:txBody>
          <a:bodyPr>
            <a:normAutofit/>
          </a:bodyPr>
          <a:lstStyle/>
          <a:p>
            <a:pPr marL="0" indent="0">
              <a:lnSpc>
                <a:spcPct val="150000"/>
              </a:lnSpc>
              <a:buNone/>
            </a:pPr>
            <a:r>
              <a:rPr lang="en-US" altLang="zh-CN" sz="3600" b="1" dirty="0">
                <a:effectLst/>
                <a:latin typeface="Times New Roman" panose="02020603050405020304" pitchFamily="18" charset="0"/>
                <a:ea typeface="宋体" panose="02010600030101010101" pitchFamily="2" charset="-122"/>
              </a:rPr>
              <a:t>14.</a:t>
            </a:r>
            <a:r>
              <a:rPr lang="zh-CN" altLang="zh-CN" sz="3600" b="1" dirty="0">
                <a:effectLst/>
                <a:latin typeface="Times New Roman" panose="02020603050405020304" pitchFamily="18" charset="0"/>
                <a:ea typeface="宋体" panose="02010600030101010101" pitchFamily="2" charset="-122"/>
              </a:rPr>
              <a:t>在王安石看来，“天下之财力日以困穷，风俗日以衰坏”的原因有哪些</a:t>
            </a:r>
            <a:r>
              <a:rPr lang="en-US" altLang="zh-CN" sz="3600" b="1" dirty="0">
                <a:effectLst/>
                <a:latin typeface="Times New Roman" panose="02020603050405020304" pitchFamily="18" charset="0"/>
                <a:ea typeface="宋体" panose="02010600030101010101" pitchFamily="2" charset="-122"/>
              </a:rPr>
              <a:t>?</a:t>
            </a:r>
            <a:r>
              <a:rPr lang="zh-CN" altLang="zh-CN" sz="3600" b="1" dirty="0">
                <a:effectLst/>
                <a:latin typeface="Times New Roman" panose="02020603050405020304" pitchFamily="18" charset="0"/>
                <a:ea typeface="宋体" panose="02010600030101010101" pitchFamily="2" charset="-122"/>
              </a:rPr>
              <a:t>请根据文本一简要概括。</a:t>
            </a:r>
            <a:r>
              <a:rPr lang="en-US" altLang="zh-CN" sz="3600" b="1" dirty="0">
                <a:effectLst/>
                <a:latin typeface="Times New Roman" panose="02020603050405020304" pitchFamily="18" charset="0"/>
                <a:ea typeface="宋体" panose="02010600030101010101" pitchFamily="2" charset="-122"/>
              </a:rPr>
              <a:t>(3</a:t>
            </a:r>
            <a:r>
              <a:rPr lang="zh-CN" altLang="zh-CN" sz="3600" b="1" dirty="0">
                <a:effectLst/>
                <a:latin typeface="Times New Roman" panose="02020603050405020304" pitchFamily="18" charset="0"/>
                <a:ea typeface="宋体" panose="02010600030101010101" pitchFamily="2" charset="-122"/>
              </a:rPr>
              <a:t>分</a:t>
            </a:r>
            <a:r>
              <a:rPr lang="en-US" altLang="zh-CN" sz="3600" b="1" dirty="0">
                <a:effectLst/>
                <a:latin typeface="Times New Roman" panose="02020603050405020304" pitchFamily="18" charset="0"/>
                <a:ea typeface="宋体" panose="02010600030101010101" pitchFamily="2" charset="-122"/>
              </a:rPr>
              <a:t>)</a:t>
            </a:r>
            <a:endParaRPr lang="en-US" altLang="zh-CN" sz="3600" b="1" dirty="0"/>
          </a:p>
          <a:p>
            <a:pPr marL="0" indent="0">
              <a:lnSpc>
                <a:spcPct val="150000"/>
              </a:lnSpc>
              <a:buNone/>
            </a:pPr>
            <a:r>
              <a:rPr lang="zh-CN" altLang="en-US" sz="3600" b="1" dirty="0">
                <a:solidFill>
                  <a:srgbClr val="0070C0"/>
                </a:solidFill>
                <a:latin typeface="黑体" panose="02010609060101010101" pitchFamily="49" charset="-122"/>
                <a:ea typeface="黑体" panose="02010609060101010101" pitchFamily="49" charset="-122"/>
              </a:rPr>
              <a:t>①不知道法度</a:t>
            </a:r>
            <a:r>
              <a:rPr lang="en-US" altLang="zh-CN" sz="3600" b="1" dirty="0">
                <a:solidFill>
                  <a:srgbClr val="0070C0"/>
                </a:solidFill>
                <a:latin typeface="黑体" panose="02010609060101010101" pitchFamily="49" charset="-122"/>
                <a:ea typeface="黑体" panose="02010609060101010101" pitchFamily="49" charset="-122"/>
              </a:rPr>
              <a:t>(</a:t>
            </a:r>
            <a:r>
              <a:rPr lang="zh-CN" altLang="en-US" sz="3600" b="1" dirty="0">
                <a:solidFill>
                  <a:srgbClr val="0070C0"/>
                </a:solidFill>
                <a:latin typeface="黑体" panose="02010609060101010101" pitchFamily="49" charset="-122"/>
                <a:ea typeface="黑体" panose="02010609060101010101" pitchFamily="49" charset="-122"/>
              </a:rPr>
              <a:t>不效法先王的政令</a:t>
            </a:r>
            <a:r>
              <a:rPr lang="en-US" altLang="zh-CN" sz="3600" b="1" dirty="0">
                <a:solidFill>
                  <a:srgbClr val="0070C0"/>
                </a:solidFill>
                <a:latin typeface="黑体" panose="02010609060101010101" pitchFamily="49" charset="-122"/>
                <a:ea typeface="黑体" panose="02010609060101010101" pitchFamily="49" charset="-122"/>
              </a:rPr>
              <a:t>);②</a:t>
            </a:r>
            <a:r>
              <a:rPr lang="zh-CN" altLang="en-US" sz="3600" b="1" dirty="0">
                <a:solidFill>
                  <a:srgbClr val="0070C0"/>
                </a:solidFill>
                <a:latin typeface="黑体" panose="02010609060101010101" pitchFamily="49" charset="-122"/>
                <a:ea typeface="黑体" panose="02010609060101010101" pitchFamily="49" charset="-122"/>
              </a:rPr>
              <a:t>治理财政不讲规律</a:t>
            </a:r>
            <a:r>
              <a:rPr lang="en-US" altLang="zh-CN" sz="3600" b="1" dirty="0">
                <a:solidFill>
                  <a:srgbClr val="0070C0"/>
                </a:solidFill>
                <a:latin typeface="黑体" panose="02010609060101010101" pitchFamily="49" charset="-122"/>
                <a:ea typeface="黑体" panose="02010609060101010101" pitchFamily="49" charset="-122"/>
              </a:rPr>
              <a:t>;③</a:t>
            </a:r>
            <a:r>
              <a:rPr lang="zh-CN" altLang="en-US" sz="3600" b="1" dirty="0">
                <a:solidFill>
                  <a:srgbClr val="0070C0"/>
                </a:solidFill>
                <a:latin typeface="黑体" panose="02010609060101010101" pitchFamily="49" charset="-122"/>
                <a:ea typeface="黑体" panose="02010609060101010101" pitchFamily="49" charset="-122"/>
              </a:rPr>
              <a:t>人才不足。</a:t>
            </a:r>
          </a:p>
        </p:txBody>
      </p:sp>
      <p:sp>
        <p:nvSpPr>
          <p:cNvPr id="5" name="文本框 4"/>
          <p:cNvSpPr txBox="1"/>
          <p:nvPr/>
        </p:nvSpPr>
        <p:spPr>
          <a:xfrm>
            <a:off x="457200" y="3937819"/>
            <a:ext cx="11734800" cy="2677656"/>
          </a:xfrm>
          <a:prstGeom prst="rect">
            <a:avLst/>
          </a:prstGeom>
          <a:noFill/>
        </p:spPr>
        <p:txBody>
          <a:bodyPr wrap="square">
            <a:spAutoFit/>
          </a:bodyPr>
          <a:lstStyle/>
          <a:p>
            <a:r>
              <a:rPr lang="en-US" altLang="zh-CN" sz="2800" b="1" dirty="0">
                <a:effectLst/>
                <a:ea typeface="楷体" panose="02010609060101010101" pitchFamily="49" charset="-122"/>
                <a:cs typeface="Times New Roman" panose="02020603050405020304" pitchFamily="18" charset="0"/>
              </a:rPr>
              <a:t>【</a:t>
            </a:r>
            <a:r>
              <a:rPr lang="zh-CN" altLang="en-US" sz="2800" b="1" dirty="0">
                <a:effectLst/>
                <a:ea typeface="楷体" panose="02010609060101010101" pitchFamily="49" charset="-122"/>
                <a:cs typeface="Times New Roman" panose="02020603050405020304" pitchFamily="18" charset="0"/>
              </a:rPr>
              <a:t>原文</a:t>
            </a:r>
            <a:r>
              <a:rPr lang="en-US" altLang="zh-CN" sz="2800" b="1" dirty="0">
                <a:effectLst/>
                <a:ea typeface="楷体" panose="02010609060101010101" pitchFamily="49" charset="-122"/>
                <a:cs typeface="Times New Roman" panose="02020603050405020304" pitchFamily="18" charset="0"/>
              </a:rPr>
              <a:t>】</a:t>
            </a:r>
            <a:r>
              <a:rPr lang="zh-CN" altLang="zh-CN" sz="2800" b="1" dirty="0">
                <a:ea typeface="楷体" panose="02010609060101010101" pitchFamily="49" charset="-122"/>
                <a:cs typeface="Times New Roman" panose="02020603050405020304" pitchFamily="18" charset="0"/>
              </a:rPr>
              <a:t>于是上万言书，</a:t>
            </a:r>
            <a:r>
              <a:rPr lang="zh-CN" altLang="zh-CN" sz="2800" b="1" dirty="0">
                <a:effectLst/>
                <a:ea typeface="楷体" panose="02010609060101010101" pitchFamily="49" charset="-122"/>
                <a:cs typeface="Times New Roman" panose="02020603050405020304" pitchFamily="18" charset="0"/>
              </a:rPr>
              <a:t>以为：“</a:t>
            </a:r>
            <a:r>
              <a:rPr lang="zh-CN" altLang="zh-CN" sz="2800" b="1" dirty="0">
                <a:effectLst/>
                <a:highlight>
                  <a:srgbClr val="FFFF00"/>
                </a:highlight>
                <a:ea typeface="楷体" panose="02010609060101010101" pitchFamily="49" charset="-122"/>
                <a:cs typeface="Times New Roman" panose="02020603050405020304" pitchFamily="18" charset="0"/>
              </a:rPr>
              <a:t>今天下之财力日以困穷，风俗日以衰坏，</a:t>
            </a:r>
            <a:r>
              <a:rPr lang="zh-CN" altLang="zh-CN" sz="2800" b="1" dirty="0">
                <a:solidFill>
                  <a:srgbClr val="FF0000"/>
                </a:solidFill>
                <a:effectLst/>
                <a:highlight>
                  <a:srgbClr val="FFFF00"/>
                </a:highlight>
                <a:ea typeface="楷体" panose="02010609060101010101" pitchFamily="49" charset="-122"/>
                <a:cs typeface="Times New Roman" panose="02020603050405020304" pitchFamily="18" charset="0"/>
              </a:rPr>
              <a:t>患在不知法度，</a:t>
            </a:r>
            <a:r>
              <a:rPr lang="zh-CN" altLang="zh-CN" sz="2800" b="1" dirty="0">
                <a:solidFill>
                  <a:srgbClr val="FF0000"/>
                </a:solidFill>
                <a:highlight>
                  <a:srgbClr val="FFFF00"/>
                </a:highlight>
                <a:ea typeface="楷体" panose="02010609060101010101" pitchFamily="49" charset="-122"/>
                <a:cs typeface="Times New Roman" panose="02020603050405020304" pitchFamily="18" charset="0"/>
              </a:rPr>
              <a:t>不法</a:t>
            </a:r>
            <a:r>
              <a:rPr lang="zh-CN" altLang="zh-CN" sz="2800" b="1" dirty="0">
                <a:solidFill>
                  <a:srgbClr val="FF0000"/>
                </a:solidFill>
                <a:effectLst/>
                <a:highlight>
                  <a:srgbClr val="FFFF00"/>
                </a:highlight>
                <a:ea typeface="楷体" panose="02010609060101010101" pitchFamily="49" charset="-122"/>
                <a:cs typeface="Times New Roman" panose="02020603050405020304" pitchFamily="18" charset="0"/>
              </a:rPr>
              <a:t>先王之政故也</a:t>
            </a:r>
            <a:r>
              <a:rPr lang="zh-CN" altLang="zh-CN" sz="2800" b="1" dirty="0">
                <a:effectLst/>
                <a:ea typeface="楷体" panose="02010609060101010101" pitchFamily="49" charset="-122"/>
                <a:cs typeface="Times New Roman" panose="02020603050405020304" pitchFamily="18" charset="0"/>
              </a:rPr>
              <a:t>。法先王之政者，法其意而已。因天下之力以生天下之财，收天下之财以供天下之费，自古治世，未尝以财不足为公患也，患在治财无其道尔。</a:t>
            </a:r>
            <a:r>
              <a:rPr lang="zh-CN" altLang="zh-CN" sz="2800" b="1" dirty="0">
                <a:solidFill>
                  <a:srgbClr val="FF0000"/>
                </a:solidFill>
                <a:effectLst/>
                <a:highlight>
                  <a:srgbClr val="FFFF00"/>
                </a:highlight>
                <a:ea typeface="楷体" panose="02010609060101010101" pitchFamily="49" charset="-122"/>
                <a:cs typeface="Times New Roman" panose="02020603050405020304" pitchFamily="18" charset="0"/>
              </a:rPr>
              <a:t>在位之人才既不足</a:t>
            </a:r>
            <a:r>
              <a:rPr lang="zh-CN" altLang="zh-CN" sz="2800" b="1" dirty="0">
                <a:effectLst/>
                <a:ea typeface="楷体" panose="02010609060101010101" pitchFamily="49" charset="-122"/>
                <a:cs typeface="Times New Roman" panose="02020603050405020304" pitchFamily="18" charset="0"/>
              </a:rPr>
              <a:t>，而闾巷草野之间亦少可用之才，社稷之托，封疆之守，陛下其能久以天幸为常，而无一旦之忧乎</a:t>
            </a:r>
            <a:r>
              <a:rPr lang="en-US" altLang="zh-CN" sz="2800" b="1" dirty="0">
                <a:effectLst/>
                <a:ea typeface="楷体" panose="02010609060101010101" pitchFamily="49" charset="-122"/>
                <a:cs typeface="Times New Roman" panose="02020603050405020304" pitchFamily="18" charset="0"/>
              </a:rPr>
              <a:t>?</a:t>
            </a:r>
            <a:r>
              <a:rPr lang="zh-CN" altLang="zh-CN" sz="2800" b="1" dirty="0">
                <a:effectLst/>
                <a:ea typeface="楷体" panose="02010609060101010101" pitchFamily="49" charset="-122"/>
                <a:cs typeface="Times New Roman" panose="02020603050405020304" pitchFamily="18" charset="0"/>
              </a:rPr>
              <a:t>”</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4654"/>
            <a:ext cx="12192000" cy="6793345"/>
          </a:xfrm>
        </p:spPr>
        <p:txBody>
          <a:bodyPr>
            <a:normAutofit fontScale="92500"/>
          </a:bodyPr>
          <a:lstStyle/>
          <a:p>
            <a:pPr marL="0" indent="0">
              <a:lnSpc>
                <a:spcPct val="120000"/>
              </a:lnSpc>
              <a:buNone/>
            </a:pPr>
            <a:r>
              <a:rPr lang="en-US" altLang="zh-CN" sz="2400" b="1" dirty="0">
                <a:effectLst/>
                <a:latin typeface="Times New Roman" panose="02020603050405020304" pitchFamily="18" charset="0"/>
                <a:ea typeface="宋体" panose="02010600030101010101" pitchFamily="2" charset="-122"/>
              </a:rPr>
              <a:t>2.</a:t>
            </a:r>
            <a:r>
              <a:rPr lang="zh-CN" altLang="zh-CN" sz="2400" b="1" dirty="0">
                <a:effectLst/>
                <a:latin typeface="Times New Roman" panose="02020603050405020304" pitchFamily="18" charset="0"/>
                <a:ea typeface="宋体" panose="02010600030101010101" pitchFamily="2" charset="-122"/>
              </a:rPr>
              <a:t>根据材料二，下列说法不正确的一项是</a:t>
            </a:r>
            <a:r>
              <a:rPr lang="en-US" altLang="zh-CN" sz="2400" b="1" dirty="0">
                <a:effectLst/>
                <a:latin typeface="Times New Roman" panose="02020603050405020304" pitchFamily="18" charset="0"/>
                <a:ea typeface="宋体" panose="02010600030101010101" pitchFamily="2" charset="-122"/>
              </a:rPr>
              <a:t>(3</a:t>
            </a:r>
            <a:r>
              <a:rPr lang="zh-CN" altLang="zh-CN" sz="2400" b="1" dirty="0">
                <a:effectLst/>
                <a:latin typeface="Times New Roman" panose="02020603050405020304" pitchFamily="18" charset="0"/>
                <a:ea typeface="宋体" panose="02010600030101010101" pitchFamily="2" charset="-122"/>
              </a:rPr>
              <a:t>分</a:t>
            </a:r>
            <a:r>
              <a:rPr lang="en-US" altLang="zh-CN" sz="2400" b="1" dirty="0">
                <a:effectLst/>
                <a:latin typeface="Times New Roman" panose="02020603050405020304" pitchFamily="18" charset="0"/>
                <a:ea typeface="宋体" panose="02010600030101010101" pitchFamily="2" charset="-122"/>
              </a:rPr>
              <a:t>)</a:t>
            </a:r>
            <a:r>
              <a:rPr lang="zh-CN" altLang="en-US" sz="2400" b="1" dirty="0">
                <a:effectLst/>
                <a:latin typeface="Times New Roman" panose="02020603050405020304" pitchFamily="18" charset="0"/>
                <a:ea typeface="宋体" panose="02010600030101010101" pitchFamily="2" charset="-122"/>
              </a:rPr>
              <a:t>（  </a:t>
            </a:r>
            <a:r>
              <a:rPr lang="en-US" altLang="zh-CN" sz="2400" b="1" dirty="0">
                <a:solidFill>
                  <a:srgbClr val="FF0000"/>
                </a:solidFill>
                <a:effectLst/>
                <a:latin typeface="Times New Roman" panose="02020603050405020304" pitchFamily="18" charset="0"/>
                <a:ea typeface="宋体" panose="02010600030101010101" pitchFamily="2" charset="-122"/>
              </a:rPr>
              <a:t>B  </a:t>
            </a:r>
            <a:r>
              <a:rPr lang="zh-CN" altLang="en-US" sz="2400" b="1" dirty="0">
                <a:effectLst/>
                <a:latin typeface="Times New Roman" panose="02020603050405020304" pitchFamily="18" charset="0"/>
                <a:ea typeface="宋体" panose="02010600030101010101" pitchFamily="2" charset="-122"/>
              </a:rPr>
              <a:t>）</a:t>
            </a:r>
            <a:endParaRPr lang="zh-CN"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宋体" panose="02010600030101010101" pitchFamily="2" charset="-122"/>
              </a:rPr>
              <a:t>A.20</a:t>
            </a:r>
            <a:r>
              <a:rPr lang="zh-CN" altLang="zh-CN" sz="2400" b="1" dirty="0">
                <a:effectLst/>
                <a:latin typeface="Times New Roman" panose="02020603050405020304" pitchFamily="18" charset="0"/>
                <a:ea typeface="宋体" panose="02010600030101010101" pitchFamily="2" charset="-122"/>
              </a:rPr>
              <a:t>世纪</a:t>
            </a:r>
            <a:r>
              <a:rPr lang="en-US" altLang="zh-CN" sz="2400" b="1" dirty="0">
                <a:effectLst/>
                <a:latin typeface="Times New Roman" panose="02020603050405020304" pitchFamily="18" charset="0"/>
                <a:ea typeface="宋体" panose="02010600030101010101" pitchFamily="2" charset="-122"/>
              </a:rPr>
              <a:t>90</a:t>
            </a:r>
            <a:r>
              <a:rPr lang="zh-CN" altLang="zh-CN" sz="2400" b="1" dirty="0">
                <a:effectLst/>
                <a:latin typeface="Times New Roman" panose="02020603050405020304" pitchFamily="18" charset="0"/>
                <a:ea typeface="宋体" panose="02010600030101010101" pitchFamily="2" charset="-122"/>
              </a:rPr>
              <a:t>年代，中国科幻文学创作出现又一轮高潮，这与创作者科学素养的提升、文学理念的更新等因素密切相关。</a:t>
            </a:r>
            <a:endParaRPr lang="en-US"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zh-CN" altLang="en-US" sz="2000" b="1" dirty="0">
                <a:ea typeface="楷体" panose="02010609060101010101" pitchFamily="49" charset="-122"/>
                <a:cs typeface="Times New Roman" panose="02020603050405020304" pitchFamily="18" charset="0"/>
              </a:rPr>
              <a:t>原文：</a:t>
            </a:r>
            <a:r>
              <a:rPr lang="zh-CN" altLang="zh-CN" sz="2000" b="1" dirty="0">
                <a:effectLst/>
                <a:ea typeface="楷体" panose="02010609060101010101" pitchFamily="49" charset="-122"/>
                <a:cs typeface="Times New Roman" panose="02020603050405020304" pitchFamily="18" charset="0"/>
              </a:rPr>
              <a:t>中国科幻文学“科普化”的倾向一直延续至</a:t>
            </a:r>
            <a:r>
              <a:rPr lang="en-US" altLang="zh-CN" sz="2000" b="1" dirty="0">
                <a:effectLst/>
                <a:ea typeface="楷体" panose="02010609060101010101" pitchFamily="49" charset="-122"/>
                <a:cs typeface="Times New Roman" panose="02020603050405020304" pitchFamily="18" charset="0"/>
              </a:rPr>
              <a:t>20</a:t>
            </a:r>
            <a:r>
              <a:rPr lang="zh-CN" altLang="zh-CN" sz="2000" b="1" dirty="0">
                <a:effectLst/>
                <a:ea typeface="楷体" panose="02010609060101010101" pitchFamily="49" charset="-122"/>
                <a:cs typeface="Times New Roman" panose="02020603050405020304" pitchFamily="18" charset="0"/>
              </a:rPr>
              <a:t>世纪</a:t>
            </a:r>
            <a:r>
              <a:rPr lang="en-US" altLang="zh-CN" sz="2000" b="1" dirty="0">
                <a:effectLst/>
                <a:ea typeface="楷体" panose="02010609060101010101" pitchFamily="49" charset="-122"/>
                <a:cs typeface="Times New Roman" panose="02020603050405020304" pitchFamily="18" charset="0"/>
              </a:rPr>
              <a:t>90</a:t>
            </a:r>
            <a:r>
              <a:rPr lang="zh-CN" altLang="zh-CN" sz="2000" b="1" dirty="0">
                <a:effectLst/>
                <a:ea typeface="楷体" panose="02010609060101010101" pitchFamily="49" charset="-122"/>
                <a:cs typeface="Times New Roman" panose="02020603050405020304" pitchFamily="18" charset="0"/>
              </a:rPr>
              <a:t>年代才有了转变</a:t>
            </a:r>
            <a:r>
              <a:rPr lang="zh-CN" altLang="en-US" sz="2000" b="1" dirty="0">
                <a:effectLst/>
                <a:ea typeface="楷体" panose="02010609060101010101" pitchFamily="49" charset="-122"/>
                <a:cs typeface="Times New Roman" panose="02020603050405020304" pitchFamily="18" charset="0"/>
              </a:rPr>
              <a:t>。</a:t>
            </a:r>
            <a:r>
              <a:rPr lang="zh-CN" altLang="zh-CN" sz="2000" b="1" dirty="0">
                <a:solidFill>
                  <a:srgbClr val="FF0000"/>
                </a:solidFill>
                <a:effectLst/>
                <a:ea typeface="楷体" panose="02010609060101010101" pitchFamily="49" charset="-122"/>
                <a:cs typeface="Times New Roman" panose="02020603050405020304" pitchFamily="18" charset="0"/>
              </a:rPr>
              <a:t>在刘欣、韩松等一批作家的不懈努力下</a:t>
            </a:r>
            <a:r>
              <a:rPr lang="zh-CN" altLang="zh-CN" sz="2000" b="1" dirty="0">
                <a:effectLst/>
                <a:ea typeface="楷体" panose="02010609060101010101" pitchFamily="49" charset="-122"/>
                <a:cs typeface="Times New Roman" panose="02020603050405020304" pitchFamily="18" charset="0"/>
              </a:rPr>
              <a:t>，中国的科幻小说创作迎来了又一轮高潮。</a:t>
            </a:r>
            <a:r>
              <a:rPr lang="zh-CN" altLang="zh-CN" sz="2000" b="1" dirty="0">
                <a:solidFill>
                  <a:srgbClr val="FF0000"/>
                </a:solidFill>
                <a:effectLst/>
                <a:ea typeface="楷体" panose="02010609060101010101" pitchFamily="49" charset="-122"/>
                <a:cs typeface="Times New Roman" panose="02020603050405020304" pitchFamily="18" charset="0"/>
              </a:rPr>
              <a:t>这批作家都接受过正规的高等教育和科学训练，具有丰富的科学知识储备。与此同时，他们普遍不受传统观念的束缚，不再视科学普及为科幻文学的主要社会功能</a:t>
            </a:r>
            <a:r>
              <a:rPr lang="zh-CN" altLang="en-US" sz="2000" b="1" dirty="0">
                <a:solidFill>
                  <a:srgbClr val="FF0000"/>
                </a:solidFill>
                <a:effectLst/>
                <a:ea typeface="楷体" panose="02010609060101010101" pitchFamily="49" charset="-122"/>
                <a:cs typeface="Times New Roman" panose="02020603050405020304" pitchFamily="18" charset="0"/>
              </a:rPr>
              <a:t>。</a:t>
            </a:r>
            <a:endParaRPr lang="zh-CN" altLang="zh-CN" sz="2400" b="1" dirty="0">
              <a:solidFill>
                <a:srgbClr val="FF0000"/>
              </a:solidFill>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宋体" panose="02010600030101010101" pitchFamily="2" charset="-122"/>
              </a:rPr>
              <a:t>B.</a:t>
            </a:r>
            <a:r>
              <a:rPr lang="zh-CN" altLang="zh-CN" sz="2400" b="1" dirty="0">
                <a:effectLst/>
                <a:latin typeface="Times New Roman" panose="02020603050405020304" pitchFamily="18" charset="0"/>
                <a:ea typeface="宋体" panose="02010600030101010101" pitchFamily="2" charset="-122"/>
              </a:rPr>
              <a:t>《三体》为中国科幻赢得世界性声誉的重要原因之一是其超越性，比如不再被“科普风”局限，不再具有科学普及功能。</a:t>
            </a:r>
            <a:r>
              <a:rPr lang="zh-CN" altLang="en-US" sz="2000" b="1" dirty="0">
                <a:ea typeface="楷体" panose="02010609060101010101" pitchFamily="49" charset="-122"/>
                <a:cs typeface="Times New Roman" panose="02020603050405020304" pitchFamily="18" charset="0"/>
              </a:rPr>
              <a:t>原文：</a:t>
            </a:r>
            <a:r>
              <a:rPr lang="zh-CN" altLang="zh-CN" sz="2000" b="1" dirty="0">
                <a:effectLst/>
                <a:ea typeface="楷体" panose="02010609060101010101" pitchFamily="49" charset="-122"/>
                <a:cs typeface="Times New Roman" panose="02020603050405020304" pitchFamily="18" charset="0"/>
              </a:rPr>
              <a:t>《三体》系列在知识含量和理论深度上可谓有过之而无不及。</a:t>
            </a:r>
            <a:endParaRPr lang="zh-CN"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宋体" panose="02010600030101010101" pitchFamily="2" charset="-122"/>
              </a:rPr>
              <a:t>C.</a:t>
            </a:r>
            <a:r>
              <a:rPr lang="zh-CN" altLang="zh-CN" sz="2400" b="1" dirty="0">
                <a:effectLst/>
                <a:latin typeface="Times New Roman" panose="02020603050405020304" pitchFamily="18" charset="0"/>
                <a:ea typeface="宋体" panose="02010600030101010101" pitchFamily="2" charset="-122"/>
              </a:rPr>
              <a:t>有着科学普及目的的科幻小说更关注生产生活中的应用性课题，而极少关注物理学、宇宙学和社会学等领域的终极命题。</a:t>
            </a:r>
            <a:r>
              <a:rPr lang="zh-CN" altLang="en-US" sz="2000" b="1" dirty="0">
                <a:ea typeface="楷体" panose="02010609060101010101" pitchFamily="49" charset="-122"/>
                <a:cs typeface="Times New Roman" panose="02020603050405020304" pitchFamily="18" charset="0"/>
              </a:rPr>
              <a:t>原文：</a:t>
            </a:r>
            <a:r>
              <a:rPr lang="zh-CN" altLang="zh-CN" sz="2000" b="1" dirty="0">
                <a:ea typeface="楷体" panose="02010609060101010101" pitchFamily="49" charset="-122"/>
                <a:cs typeface="Times New Roman" panose="02020603050405020304" pitchFamily="18" charset="0"/>
              </a:rPr>
              <a:t>《三体》的超越性还在于，它的科学幻想绝不仅仅局限于技术层面，而是以扣人心弦的叙事，</a:t>
            </a:r>
            <a:r>
              <a:rPr lang="zh-CN" altLang="zh-CN" sz="2000" b="1" dirty="0">
                <a:solidFill>
                  <a:srgbClr val="FF0000"/>
                </a:solidFill>
                <a:ea typeface="楷体" panose="02010609060101010101" pitchFamily="49" charset="-122"/>
                <a:cs typeface="Times New Roman" panose="02020603050405020304" pitchFamily="18" charset="0"/>
              </a:rPr>
              <a:t>对物理学、宇宙学和社会学的终极命题进行追问</a:t>
            </a:r>
            <a:r>
              <a:rPr lang="zh-CN" altLang="zh-CN" sz="2000" b="1" dirty="0">
                <a:ea typeface="楷体" panose="02010609060101010101" pitchFamily="49" charset="-122"/>
                <a:cs typeface="Times New Roman" panose="02020603050405020304" pitchFamily="18" charset="0"/>
              </a:rPr>
              <a:t>，从而达到了令人惊讶的思想深度。这是那些仅仅聚焦于生产生活中的应用性课题的科幻小说，</a:t>
            </a:r>
            <a:r>
              <a:rPr lang="zh-CN" altLang="zh-CN" sz="2000" b="1" dirty="0">
                <a:solidFill>
                  <a:srgbClr val="FF0000"/>
                </a:solidFill>
                <a:ea typeface="楷体" panose="02010609060101010101" pitchFamily="49" charset="-122"/>
                <a:cs typeface="Times New Roman" panose="02020603050405020304" pitchFamily="18" charset="0"/>
              </a:rPr>
              <a:t>几乎从未费心去思索的，启发读者求索这样的问题，已经远远超出了科学普及这一功利性的要求。</a:t>
            </a:r>
          </a:p>
          <a:p>
            <a:pPr indent="0">
              <a:lnSpc>
                <a:spcPct val="120000"/>
              </a:lnSpc>
              <a:buNone/>
            </a:pPr>
            <a:r>
              <a:rPr lang="en-US" altLang="zh-CN" sz="2400" b="1" dirty="0">
                <a:effectLst/>
                <a:latin typeface="Times New Roman" panose="02020603050405020304" pitchFamily="18" charset="0"/>
                <a:ea typeface="宋体" panose="02010600030101010101" pitchFamily="2" charset="-122"/>
              </a:rPr>
              <a:t>D.</a:t>
            </a:r>
            <a:r>
              <a:rPr lang="zh-CN" altLang="zh-CN" sz="2400" b="1" dirty="0">
                <a:effectLst/>
                <a:latin typeface="Times New Roman" panose="02020603050405020304" pitchFamily="18" charset="0"/>
                <a:ea typeface="宋体" panose="02010600030101010101" pitchFamily="2" charset="-122"/>
              </a:rPr>
              <a:t>得益于中国的持续发展和全球化的不断加深，“超越科普”的科幻文学逐渐走向大众，这在封闭的年代是难以实现的。</a:t>
            </a:r>
          </a:p>
          <a:p>
            <a:endParaRPr lang="zh-CN" altLang="en-US" b="1" dirty="0"/>
          </a:p>
        </p:txBody>
      </p:sp>
      <p:sp>
        <p:nvSpPr>
          <p:cNvPr id="4" name="矩形 3"/>
          <p:cNvSpPr/>
          <p:nvPr/>
        </p:nvSpPr>
        <p:spPr>
          <a:xfrm>
            <a:off x="6289963" y="3184235"/>
            <a:ext cx="5125289" cy="6060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70C0"/>
                </a:solidFill>
              </a:rPr>
              <a:t>《</a:t>
            </a:r>
            <a:r>
              <a:rPr lang="zh-CN" altLang="en-US" sz="2800" b="1" dirty="0">
                <a:solidFill>
                  <a:srgbClr val="0070C0"/>
                </a:solidFill>
              </a:rPr>
              <a:t>三体</a:t>
            </a:r>
            <a:r>
              <a:rPr lang="en-US" altLang="zh-CN" sz="2800" b="1" dirty="0">
                <a:solidFill>
                  <a:srgbClr val="0070C0"/>
                </a:solidFill>
              </a:rPr>
              <a:t>》</a:t>
            </a:r>
            <a:r>
              <a:rPr lang="zh-CN" altLang="en-US" sz="2800" b="1" dirty="0">
                <a:solidFill>
                  <a:srgbClr val="0070C0"/>
                </a:solidFill>
              </a:rPr>
              <a:t>也具备科学普及功能。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891" y="-548120"/>
            <a:ext cx="11307618" cy="4351338"/>
          </a:xfrm>
        </p:spPr>
        <p:txBody>
          <a:bodyPr>
            <a:normAutofit/>
          </a:bodyPr>
          <a:lstStyle/>
          <a:p>
            <a:pPr marL="0" indent="0">
              <a:lnSpc>
                <a:spcPct val="110000"/>
              </a:lnSpc>
              <a:buNone/>
            </a:pPr>
            <a:r>
              <a:rPr lang="en-US" altLang="zh-CN" sz="2600" b="1" dirty="0">
                <a:effectLst/>
                <a:latin typeface="Times New Roman" panose="02020603050405020304" pitchFamily="18" charset="0"/>
                <a:ea typeface="宋体" panose="02010600030101010101" pitchFamily="2" charset="-122"/>
              </a:rPr>
              <a:t> </a:t>
            </a:r>
            <a:endParaRPr lang="zh-CN" altLang="zh-CN" sz="2600" b="1" dirty="0">
              <a:effectLst/>
              <a:latin typeface="Times New Roman" panose="02020603050405020304" pitchFamily="18" charset="0"/>
              <a:ea typeface="宋体" panose="02010600030101010101" pitchFamily="2" charset="-122"/>
            </a:endParaRPr>
          </a:p>
          <a:p>
            <a:pPr marL="0" indent="0">
              <a:lnSpc>
                <a:spcPct val="110000"/>
              </a:lnSpc>
              <a:buNone/>
            </a:pPr>
            <a:r>
              <a:rPr lang="en-US" altLang="zh-CN" sz="2600" b="1" dirty="0">
                <a:effectLst/>
                <a:latin typeface="Times New Roman" panose="02020603050405020304" pitchFamily="18" charset="0"/>
                <a:ea typeface="宋体" panose="02010600030101010101" pitchFamily="2" charset="-122"/>
              </a:rPr>
              <a:t>(</a:t>
            </a:r>
            <a:r>
              <a:rPr lang="zh-CN" altLang="zh-CN" sz="2600" b="1" dirty="0">
                <a:effectLst/>
                <a:latin typeface="Times New Roman" panose="02020603050405020304" pitchFamily="18" charset="0"/>
                <a:ea typeface="宋体" panose="02010600030101010101" pitchFamily="2" charset="-122"/>
              </a:rPr>
              <a:t>二</a:t>
            </a:r>
            <a:r>
              <a:rPr lang="en-US" altLang="zh-CN" sz="2600" b="1" dirty="0">
                <a:effectLst/>
                <a:latin typeface="Times New Roman" panose="02020603050405020304" pitchFamily="18" charset="0"/>
                <a:ea typeface="宋体" panose="02010600030101010101" pitchFamily="2" charset="-122"/>
              </a:rPr>
              <a:t>)</a:t>
            </a:r>
            <a:r>
              <a:rPr lang="zh-CN" altLang="zh-CN" sz="2600" b="1" dirty="0">
                <a:effectLst/>
                <a:latin typeface="Times New Roman" panose="02020603050405020304" pitchFamily="18" charset="0"/>
                <a:ea typeface="宋体" panose="02010600030101010101" pitchFamily="2" charset="-122"/>
              </a:rPr>
              <a:t>古代诗歌阅读</a:t>
            </a:r>
            <a:r>
              <a:rPr lang="en-US" altLang="zh-CN" sz="2600" b="1" dirty="0">
                <a:effectLst/>
                <a:latin typeface="Times New Roman" panose="02020603050405020304" pitchFamily="18" charset="0"/>
                <a:ea typeface="宋体" panose="02010600030101010101" pitchFamily="2" charset="-122"/>
              </a:rPr>
              <a:t>(</a:t>
            </a:r>
            <a:r>
              <a:rPr lang="zh-CN" altLang="zh-CN" sz="2600" b="1" dirty="0">
                <a:effectLst/>
                <a:latin typeface="Times New Roman" panose="02020603050405020304" pitchFamily="18" charset="0"/>
                <a:ea typeface="宋体" panose="02010600030101010101" pitchFamily="2" charset="-122"/>
              </a:rPr>
              <a:t>本题共</a:t>
            </a:r>
            <a:r>
              <a:rPr lang="en-US" altLang="zh-CN" sz="2600" b="1" dirty="0">
                <a:effectLst/>
                <a:latin typeface="Times New Roman" panose="02020603050405020304" pitchFamily="18" charset="0"/>
                <a:ea typeface="宋体" panose="02010600030101010101" pitchFamily="2" charset="-122"/>
              </a:rPr>
              <a:t>2</a:t>
            </a:r>
            <a:r>
              <a:rPr lang="zh-CN" altLang="zh-CN" sz="2600" b="1" dirty="0">
                <a:effectLst/>
                <a:latin typeface="Times New Roman" panose="02020603050405020304" pitchFamily="18" charset="0"/>
                <a:ea typeface="宋体" panose="02010600030101010101" pitchFamily="2" charset="-122"/>
              </a:rPr>
              <a:t>小题，</a:t>
            </a:r>
            <a:r>
              <a:rPr lang="en-US" altLang="zh-CN" sz="2600" b="1" dirty="0">
                <a:effectLst/>
                <a:latin typeface="Times New Roman" panose="02020603050405020304" pitchFamily="18" charset="0"/>
                <a:ea typeface="宋体" panose="02010600030101010101" pitchFamily="2" charset="-122"/>
              </a:rPr>
              <a:t>9</a:t>
            </a:r>
            <a:r>
              <a:rPr lang="zh-CN" altLang="zh-CN" sz="2600" b="1" dirty="0">
                <a:effectLst/>
                <a:latin typeface="Times New Roman" panose="02020603050405020304" pitchFamily="18" charset="0"/>
                <a:ea typeface="宋体" panose="02010600030101010101" pitchFamily="2" charset="-122"/>
              </a:rPr>
              <a:t>分</a:t>
            </a:r>
            <a:r>
              <a:rPr lang="en-US" altLang="zh-CN" sz="2600" b="1" dirty="0">
                <a:effectLst/>
                <a:latin typeface="Times New Roman" panose="02020603050405020304" pitchFamily="18" charset="0"/>
                <a:ea typeface="宋体" panose="02010600030101010101" pitchFamily="2" charset="-122"/>
              </a:rPr>
              <a:t>)</a:t>
            </a:r>
            <a:r>
              <a:rPr lang="zh-CN" altLang="zh-CN" sz="2600" b="1" dirty="0">
                <a:effectLst/>
                <a:latin typeface="Times New Roman" panose="02020603050405020304" pitchFamily="18" charset="0"/>
                <a:ea typeface="宋体" panose="02010600030101010101" pitchFamily="2" charset="-122"/>
              </a:rPr>
              <a:t>阅读下面这首宋诗，完成</a:t>
            </a:r>
            <a:r>
              <a:rPr lang="en-US" altLang="zh-CN" sz="2600" b="1" dirty="0">
                <a:effectLst/>
                <a:latin typeface="Times New Roman" panose="02020603050405020304" pitchFamily="18" charset="0"/>
                <a:ea typeface="宋体" panose="02010600030101010101" pitchFamily="2" charset="-122"/>
              </a:rPr>
              <a:t>15~16</a:t>
            </a:r>
            <a:r>
              <a:rPr lang="zh-CN" altLang="zh-CN" sz="2600" b="1" dirty="0">
                <a:effectLst/>
                <a:latin typeface="Times New Roman" panose="02020603050405020304" pitchFamily="18" charset="0"/>
                <a:ea typeface="宋体" panose="02010600030101010101" pitchFamily="2" charset="-122"/>
              </a:rPr>
              <a:t>题。</a:t>
            </a:r>
          </a:p>
          <a:p>
            <a:pPr marL="0" indent="0" algn="ctr">
              <a:lnSpc>
                <a:spcPct val="110000"/>
              </a:lnSpc>
              <a:buNone/>
            </a:pPr>
            <a:r>
              <a:rPr lang="zh-CN" altLang="zh-CN" sz="2600" b="1" dirty="0">
                <a:effectLst/>
                <a:latin typeface="Times New Roman" panose="02020603050405020304" pitchFamily="18" charset="0"/>
                <a:ea typeface="黑体" panose="02010609060101010101" pitchFamily="49" charset="-122"/>
              </a:rPr>
              <a:t>雨过偶书</a:t>
            </a:r>
            <a:endParaRPr lang="zh-CN" altLang="zh-CN" sz="2600" b="1" dirty="0">
              <a:effectLst/>
              <a:latin typeface="Times New Roman" panose="02020603050405020304" pitchFamily="18" charset="0"/>
              <a:ea typeface="宋体" panose="02010600030101010101" pitchFamily="2" charset="-122"/>
            </a:endParaRPr>
          </a:p>
          <a:p>
            <a:pPr marL="0" indent="0" algn="ctr">
              <a:lnSpc>
                <a:spcPct val="110000"/>
              </a:lnSpc>
              <a:buNone/>
            </a:pPr>
            <a:r>
              <a:rPr lang="zh-CN" altLang="zh-CN" sz="2600" b="1" dirty="0">
                <a:effectLst/>
                <a:latin typeface="Times New Roman" panose="02020603050405020304" pitchFamily="18" charset="0"/>
                <a:ea typeface="宋体" panose="02010600030101010101" pitchFamily="2" charset="-122"/>
              </a:rPr>
              <a:t>王安石</a:t>
            </a:r>
          </a:p>
          <a:p>
            <a:pPr marL="0" indent="0" algn="ctr">
              <a:lnSpc>
                <a:spcPct val="110000"/>
              </a:lnSpc>
              <a:buNone/>
            </a:pPr>
            <a:r>
              <a:rPr lang="zh-CN" altLang="zh-CN" sz="2600" b="1" dirty="0">
                <a:effectLst/>
                <a:latin typeface="Times New Roman" panose="02020603050405020304" pitchFamily="18" charset="0"/>
                <a:ea typeface="楷体" panose="02010609060101010101" pitchFamily="49" charset="-122"/>
              </a:rPr>
              <a:t>霈然甘泽洗尘寰，南亩东郊共慰颜</a:t>
            </a:r>
            <a:r>
              <a:rPr lang="zh-CN" altLang="zh-CN" sz="2600" b="1" dirty="0" smtClean="0">
                <a:effectLst/>
                <a:latin typeface="Times New Roman" panose="02020603050405020304" pitchFamily="18" charset="0"/>
                <a:ea typeface="楷体" panose="02010609060101010101" pitchFamily="49" charset="-122"/>
              </a:rPr>
              <a:t>。地</a:t>
            </a:r>
            <a:r>
              <a:rPr lang="zh-CN" altLang="zh-CN" sz="2600" b="1" dirty="0">
                <a:effectLst/>
                <a:latin typeface="Times New Roman" panose="02020603050405020304" pitchFamily="18" charset="0"/>
                <a:ea typeface="楷体" panose="02010609060101010101" pitchFamily="49" charset="-122"/>
              </a:rPr>
              <a:t>望岁功还物外，天将生意与人间。</a:t>
            </a:r>
            <a:endParaRPr lang="zh-CN" altLang="zh-CN" sz="2600" b="1" dirty="0">
              <a:effectLst/>
              <a:latin typeface="Times New Roman" panose="02020603050405020304" pitchFamily="18" charset="0"/>
              <a:ea typeface="宋体" panose="02010600030101010101" pitchFamily="2" charset="-122"/>
            </a:endParaRPr>
          </a:p>
          <a:p>
            <a:pPr marL="0" indent="0" algn="ctr">
              <a:lnSpc>
                <a:spcPct val="110000"/>
              </a:lnSpc>
              <a:buNone/>
            </a:pPr>
            <a:r>
              <a:rPr lang="zh-CN" altLang="zh-CN" sz="2600" b="1" dirty="0">
                <a:effectLst/>
                <a:latin typeface="Times New Roman" panose="02020603050405020304" pitchFamily="18" charset="0"/>
                <a:ea typeface="楷体" panose="02010609060101010101" pitchFamily="49" charset="-122"/>
              </a:rPr>
              <a:t>霁分星斗风雷静，凉入轩窗枕簟闲</a:t>
            </a:r>
            <a:r>
              <a:rPr lang="zh-CN" altLang="zh-CN" sz="2600" b="1" dirty="0" smtClean="0">
                <a:effectLst/>
                <a:latin typeface="Times New Roman" panose="02020603050405020304" pitchFamily="18" charset="0"/>
                <a:ea typeface="楷体" panose="02010609060101010101" pitchFamily="49" charset="-122"/>
              </a:rPr>
              <a:t>。谁</a:t>
            </a:r>
            <a:r>
              <a:rPr lang="zh-CN" altLang="zh-CN" sz="2600" b="1" dirty="0">
                <a:effectLst/>
                <a:latin typeface="Times New Roman" panose="02020603050405020304" pitchFamily="18" charset="0"/>
                <a:ea typeface="楷体" panose="02010609060101010101" pitchFamily="49" charset="-122"/>
              </a:rPr>
              <a:t>似浮云知进退，才成霖雨便归山。</a:t>
            </a:r>
            <a:endParaRPr lang="zh-CN" altLang="zh-CN" sz="2600" b="1" dirty="0">
              <a:effectLst/>
              <a:latin typeface="Times New Roman" panose="02020603050405020304" pitchFamily="18" charset="0"/>
              <a:ea typeface="宋体" panose="02010600030101010101" pitchFamily="2" charset="-122"/>
            </a:endParaRPr>
          </a:p>
          <a:p>
            <a:endParaRPr lang="zh-CN" altLang="en-US" b="1" dirty="0"/>
          </a:p>
        </p:txBody>
      </p:sp>
      <p:sp>
        <p:nvSpPr>
          <p:cNvPr id="4" name="文本框 3"/>
          <p:cNvSpPr txBox="1"/>
          <p:nvPr/>
        </p:nvSpPr>
        <p:spPr>
          <a:xfrm>
            <a:off x="73891" y="3038168"/>
            <a:ext cx="12118109" cy="3637919"/>
          </a:xfrm>
          <a:prstGeom prst="rect">
            <a:avLst/>
          </a:prstGeom>
          <a:noFill/>
        </p:spPr>
        <p:txBody>
          <a:bodyPr wrap="square" rtlCol="0">
            <a:spAutoFit/>
          </a:bodyPr>
          <a:lstStyle/>
          <a:p>
            <a:pPr>
              <a:lnSpc>
                <a:spcPct val="120000"/>
              </a:lnSpc>
            </a:pPr>
            <a:r>
              <a:rPr lang="zh-CN" altLang="en-US" sz="2400" b="1" i="1" dirty="0">
                <a:solidFill>
                  <a:srgbClr val="7030A0"/>
                </a:solidFill>
                <a:latin typeface="黑体" panose="02010609060101010101" pitchFamily="49" charset="-122"/>
                <a:ea typeface="黑体" panose="02010609060101010101" pitchFamily="49" charset="-122"/>
              </a:rPr>
              <a:t>读题目</a:t>
            </a:r>
            <a:r>
              <a:rPr lang="zh-CN" altLang="en-US" sz="2400" b="1" i="1" dirty="0" smtClean="0">
                <a:solidFill>
                  <a:srgbClr val="7030A0"/>
                </a:solidFill>
                <a:latin typeface="黑体" panose="02010609060101010101" pitchFamily="49" charset="-122"/>
                <a:ea typeface="黑体" panose="02010609060101010101" pitchFamily="49" charset="-122"/>
              </a:rPr>
              <a:t>：即是“咏雨”。咏雨即是咏物</a:t>
            </a:r>
            <a:r>
              <a:rPr lang="zh-CN" altLang="en-US"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表现手法：托物言志）。</a:t>
            </a:r>
            <a:endParaRPr lang="en-US" altLang="zh-CN" sz="2400" b="1" dirty="0">
              <a:latin typeface="黑体" panose="02010609060101010101" pitchFamily="49" charset="-122"/>
              <a:ea typeface="黑体" panose="02010609060101010101" pitchFamily="49" charset="-122"/>
            </a:endParaRPr>
          </a:p>
          <a:p>
            <a:pPr>
              <a:lnSpc>
                <a:spcPct val="120000"/>
              </a:lnSpc>
            </a:pPr>
            <a:r>
              <a:rPr lang="zh-CN" altLang="en-US" sz="2400" b="1" i="1" dirty="0">
                <a:solidFill>
                  <a:srgbClr val="7030A0"/>
                </a:solidFill>
                <a:latin typeface="黑体" panose="02010609060101010101" pitchFamily="49" charset="-122"/>
                <a:ea typeface="黑体" panose="02010609060101010101" pitchFamily="49" charset="-122"/>
              </a:rPr>
              <a:t>知人论世：</a:t>
            </a:r>
            <a:r>
              <a:rPr lang="zh-CN" altLang="en-US" sz="2400" b="1" dirty="0">
                <a:latin typeface="黑体" panose="02010609060101010101" pitchFamily="49" charset="-122"/>
                <a:ea typeface="黑体" panose="02010609060101010101" pitchFamily="49" charset="-122"/>
              </a:rPr>
              <a:t>意图变法，最终两度罢相。</a:t>
            </a:r>
            <a:endParaRPr lang="en-US" altLang="zh-CN" sz="2400" b="1" dirty="0">
              <a:latin typeface="黑体" panose="02010609060101010101" pitchFamily="49" charset="-122"/>
              <a:ea typeface="黑体" panose="02010609060101010101" pitchFamily="49" charset="-122"/>
            </a:endParaRPr>
          </a:p>
          <a:p>
            <a:pPr>
              <a:lnSpc>
                <a:spcPct val="120000"/>
              </a:lnSpc>
            </a:pPr>
            <a:r>
              <a:rPr lang="zh-CN" altLang="en-US" sz="2400" b="1" i="1" dirty="0">
                <a:solidFill>
                  <a:srgbClr val="7030A0"/>
                </a:solidFill>
                <a:latin typeface="黑体" panose="02010609060101010101" pitchFamily="49" charset="-122"/>
                <a:ea typeface="黑体" panose="02010609060101010101" pitchFamily="49" charset="-122"/>
              </a:rPr>
              <a:t>读全诗：</a:t>
            </a:r>
            <a:r>
              <a:rPr lang="zh-CN" altLang="en-US" sz="2400" b="1" i="0" dirty="0">
                <a:solidFill>
                  <a:srgbClr val="FF0000"/>
                </a:solidFill>
                <a:effectLst/>
                <a:latin typeface="黑体" panose="02010609060101010101" pitchFamily="49" charset="-122"/>
                <a:ea typeface="黑体" panose="02010609060101010101" pitchFamily="49" charset="-122"/>
              </a:rPr>
              <a:t>首联</a:t>
            </a:r>
            <a:r>
              <a:rPr lang="zh-CN" altLang="en-US" sz="2400" b="1" i="0" dirty="0">
                <a:solidFill>
                  <a:srgbClr val="111111"/>
                </a:solidFill>
                <a:effectLst/>
                <a:latin typeface="黑体" panose="02010609060101010101" pitchFamily="49" charset="-122"/>
                <a:ea typeface="黑体" panose="02010609060101010101" pitchFamily="49" charset="-122"/>
              </a:rPr>
              <a:t>一笔到雨，“霈然”写其来势，“甘”写其醇美，“洗”写其功用，极尽赞美之能事。雨到南亩，雨到东郊，慰尽群颜。补充说明此雨实为及时之雨。</a:t>
            </a:r>
            <a:r>
              <a:rPr lang="zh-CN" altLang="en-US" sz="2400" b="1" i="0" dirty="0">
                <a:solidFill>
                  <a:srgbClr val="FF0000"/>
                </a:solidFill>
                <a:effectLst/>
                <a:latin typeface="黑体" panose="02010609060101010101" pitchFamily="49" charset="-122"/>
                <a:ea typeface="黑体" panose="02010609060101010101" pitchFamily="49" charset="-122"/>
              </a:rPr>
              <a:t>颔联</a:t>
            </a:r>
            <a:r>
              <a:rPr lang="zh-CN" altLang="en-US" sz="2400" b="1" i="0" dirty="0">
                <a:solidFill>
                  <a:srgbClr val="111111"/>
                </a:solidFill>
                <a:effectLst/>
                <a:latin typeface="黑体" panose="02010609060101010101" pitchFamily="49" charset="-122"/>
                <a:ea typeface="黑体" panose="02010609060101010101" pitchFamily="49" charset="-122"/>
              </a:rPr>
              <a:t>再写此雨之来，既是苍天所盼，更是天意所赐。</a:t>
            </a:r>
            <a:r>
              <a:rPr lang="zh-CN" altLang="en-US" sz="2400" b="1" i="0" dirty="0">
                <a:solidFill>
                  <a:srgbClr val="FF0000"/>
                </a:solidFill>
                <a:effectLst/>
                <a:latin typeface="黑体" panose="02010609060101010101" pitchFamily="49" charset="-122"/>
                <a:ea typeface="黑体" panose="02010609060101010101" pitchFamily="49" charset="-122"/>
              </a:rPr>
              <a:t>颈联</a:t>
            </a:r>
            <a:r>
              <a:rPr lang="zh-CN" altLang="en-US" sz="2400" b="1" i="0" dirty="0">
                <a:solidFill>
                  <a:srgbClr val="111111"/>
                </a:solidFill>
                <a:effectLst/>
                <a:latin typeface="黑体" panose="02010609060101010101" pitchFamily="49" charset="-122"/>
                <a:ea typeface="黑体" panose="02010609060101010101" pitchFamily="49" charset="-122"/>
              </a:rPr>
              <a:t>转写雨后所见及所感。雨霁云开，暑尽凉来，感觉好极了！ </a:t>
            </a:r>
            <a:r>
              <a:rPr lang="zh-CN" altLang="en-US" sz="2400" b="1" i="0" dirty="0">
                <a:solidFill>
                  <a:srgbClr val="FF0000"/>
                </a:solidFill>
                <a:effectLst/>
                <a:latin typeface="黑体" panose="02010609060101010101" pitchFamily="49" charset="-122"/>
                <a:ea typeface="黑体" panose="02010609060101010101" pitchFamily="49" charset="-122"/>
              </a:rPr>
              <a:t>尾联</a:t>
            </a:r>
            <a:r>
              <a:rPr lang="zh-CN" altLang="en-US" sz="2400" b="1" i="0" dirty="0">
                <a:solidFill>
                  <a:srgbClr val="111111"/>
                </a:solidFill>
                <a:effectLst/>
                <a:latin typeface="黑体" panose="02010609060101010101" pitchFamily="49" charset="-122"/>
                <a:ea typeface="黑体" panose="02010609060101010101" pitchFamily="49" charset="-122"/>
              </a:rPr>
              <a:t>更转写降雨之云，雨罢归山。“谁似”一问，大有深意。看似问人，实为自</a:t>
            </a:r>
            <a:r>
              <a:rPr lang="zh-CN" altLang="en-US" sz="2400" b="1" i="0" dirty="0" smtClean="0">
                <a:solidFill>
                  <a:srgbClr val="111111"/>
                </a:solidFill>
                <a:effectLst/>
                <a:latin typeface="黑体" panose="02010609060101010101" pitchFamily="49" charset="-122"/>
                <a:ea typeface="黑体" panose="02010609060101010101" pitchFamily="49" charset="-122"/>
              </a:rPr>
              <a:t>比</a:t>
            </a:r>
            <a:r>
              <a:rPr lang="zh-CN" altLang="en-US" sz="2400" b="1" dirty="0" smtClean="0">
                <a:solidFill>
                  <a:srgbClr val="111111"/>
                </a:solidFill>
                <a:latin typeface="黑体" panose="02010609060101010101" pitchFamily="49" charset="-122"/>
                <a:ea typeface="黑体" panose="02010609060101010101" pitchFamily="49" charset="-122"/>
              </a:rPr>
              <a:t>。</a:t>
            </a:r>
            <a:r>
              <a:rPr lang="en-US" altLang="zh-CN" sz="2400" b="1" dirty="0" smtClean="0">
                <a:solidFill>
                  <a:srgbClr val="111111"/>
                </a:solidFill>
                <a:latin typeface="黑体" panose="02010609060101010101" pitchFamily="49" charset="-122"/>
                <a:ea typeface="黑体" panose="02010609060101010101" pitchFamily="49" charset="-122"/>
              </a:rPr>
              <a:t> </a:t>
            </a:r>
            <a:r>
              <a:rPr lang="zh-CN" altLang="en-US" sz="2400" b="1" i="0" dirty="0">
                <a:solidFill>
                  <a:srgbClr val="0070C0"/>
                </a:solidFill>
                <a:effectLst/>
                <a:latin typeface="黑体" panose="02010609060101010101" pitchFamily="49" charset="-122"/>
                <a:ea typeface="黑体" panose="02010609060101010101" pitchFamily="49" charset="-122"/>
              </a:rPr>
              <a:t>盖此时王安石为相推行变法，已历六载，一些新法的功效业已呈现，此次退归金陵，虽有遗憾，毕竟不同于从来未试身手</a:t>
            </a:r>
            <a:r>
              <a:rPr lang="zh-CN" altLang="en-US" sz="2400" b="1" i="0" dirty="0">
                <a:solidFill>
                  <a:srgbClr val="111111"/>
                </a:solidFill>
                <a:effectLst/>
                <a:latin typeface="黑体" panose="02010609060101010101" pitchFamily="49" charset="-122"/>
                <a:ea typeface="黑体" panose="02010609060101010101" pitchFamily="49" charset="-122"/>
              </a:rPr>
              <a:t>。所以，诗中借云情而言己</a:t>
            </a:r>
            <a:r>
              <a:rPr lang="zh-CN" altLang="en-US" sz="2400" b="1" i="0" dirty="0" smtClean="0">
                <a:solidFill>
                  <a:srgbClr val="111111"/>
                </a:solidFill>
                <a:effectLst/>
                <a:latin typeface="黑体" panose="02010609060101010101" pitchFamily="49" charset="-122"/>
                <a:ea typeface="黑体" panose="02010609060101010101" pitchFamily="49" charset="-122"/>
              </a:rPr>
              <a:t>志。</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94968"/>
            <a:ext cx="12192000" cy="6563032"/>
          </a:xfrm>
        </p:spPr>
        <p:txBody>
          <a:bodyPr>
            <a:normAutofit/>
          </a:bodyPr>
          <a:lstStyle/>
          <a:p>
            <a:r>
              <a:rPr lang="zh-CN" altLang="en-US" sz="4000" b="1" dirty="0" smtClean="0">
                <a:latin typeface="楷体" panose="02010609060101010101" pitchFamily="49" charset="-122"/>
                <a:ea typeface="楷体" panose="02010609060101010101" pitchFamily="49" charset="-122"/>
              </a:rPr>
              <a:t>作者为相经历：</a:t>
            </a: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王安石（</a:t>
            </a:r>
            <a:r>
              <a:rPr lang="en-US" altLang="zh-CN" sz="4000" b="1" dirty="0" smtClean="0">
                <a:latin typeface="楷体" panose="02010609060101010101" pitchFamily="49" charset="-122"/>
                <a:ea typeface="楷体" panose="02010609060101010101" pitchFamily="49" charset="-122"/>
              </a:rPr>
              <a:t>1021—1086</a:t>
            </a:r>
            <a:r>
              <a:rPr lang="zh-CN" altLang="en-US" sz="4000" b="1" dirty="0" smtClean="0">
                <a:latin typeface="楷体" panose="02010609060101010101" pitchFamily="49" charset="-122"/>
                <a:ea typeface="楷体" panose="02010609060101010101" pitchFamily="49" charset="-122"/>
              </a:rPr>
              <a:t>）</a:t>
            </a:r>
            <a:r>
              <a:rPr lang="en-US" altLang="zh-CN" sz="4000" b="1" dirty="0" smtClean="0">
                <a:latin typeface="楷体" panose="02010609060101010101" pitchFamily="49" charset="-122"/>
                <a:ea typeface="楷体" panose="02010609060101010101" pitchFamily="49" charset="-122"/>
              </a:rPr>
              <a:t>1058</a:t>
            </a:r>
            <a:r>
              <a:rPr lang="zh-CN" altLang="en-US" sz="4000" b="1" dirty="0" smtClean="0">
                <a:latin typeface="楷体" panose="02010609060101010101" pitchFamily="49" charset="-122"/>
                <a:ea typeface="楷体" panose="02010609060101010101" pitchFamily="49" charset="-122"/>
              </a:rPr>
              <a:t>年（嘉祐三年）上万言书，提出变法主张。</a:t>
            </a:r>
            <a:endParaRPr lang="en-US" altLang="zh-CN" sz="4000" b="1" dirty="0" smtClean="0">
              <a:latin typeface="楷体" panose="02010609060101010101" pitchFamily="49" charset="-122"/>
              <a:ea typeface="楷体" panose="02010609060101010101" pitchFamily="49" charset="-122"/>
            </a:endParaRPr>
          </a:p>
          <a:p>
            <a:r>
              <a:rPr lang="en-US" altLang="zh-CN" sz="4000" b="1" dirty="0" smtClean="0">
                <a:latin typeface="楷体" panose="02010609060101010101" pitchFamily="49" charset="-122"/>
                <a:ea typeface="楷体" panose="02010609060101010101" pitchFamily="49" charset="-122"/>
              </a:rPr>
              <a:t>1069</a:t>
            </a:r>
            <a:r>
              <a:rPr lang="zh-CN" altLang="en-US" sz="4000" b="1" dirty="0" smtClean="0">
                <a:latin typeface="楷体" panose="02010609060101010101" pitchFamily="49" charset="-122"/>
                <a:ea typeface="楷体" panose="02010609060101010101" pitchFamily="49" charset="-122"/>
              </a:rPr>
              <a:t>年（宋神宗熙宁二年）任参知政事，推行新法。次年拜同中书门下平章事。</a:t>
            </a:r>
            <a:r>
              <a:rPr lang="en-US" altLang="zh-CN" sz="4000" b="1" dirty="0" smtClean="0">
                <a:solidFill>
                  <a:srgbClr val="FF0000"/>
                </a:solidFill>
                <a:latin typeface="楷体" panose="02010609060101010101" pitchFamily="49" charset="-122"/>
                <a:ea typeface="楷体" panose="02010609060101010101" pitchFamily="49" charset="-122"/>
              </a:rPr>
              <a:t>1074</a:t>
            </a:r>
            <a:r>
              <a:rPr lang="zh-CN" altLang="en-US" sz="4000" b="1" dirty="0" smtClean="0">
                <a:solidFill>
                  <a:srgbClr val="FF0000"/>
                </a:solidFill>
                <a:latin typeface="楷体" panose="02010609060101010101" pitchFamily="49" charset="-122"/>
                <a:ea typeface="楷体" panose="02010609060101010101" pitchFamily="49" charset="-122"/>
              </a:rPr>
              <a:t>年（熙宁七年）罢相</a:t>
            </a:r>
            <a:r>
              <a:rPr lang="zh-CN" altLang="en-US" sz="4000" b="1" dirty="0" smtClean="0">
                <a:latin typeface="楷体" panose="02010609060101010101" pitchFamily="49" charset="-122"/>
                <a:ea typeface="楷体" panose="02010609060101010101" pitchFamily="49" charset="-122"/>
              </a:rPr>
              <a:t>，次年复任宰相；</a:t>
            </a:r>
            <a:r>
              <a:rPr lang="en-US" altLang="zh-CN" sz="4000" b="1" dirty="0" smtClean="0">
                <a:solidFill>
                  <a:srgbClr val="FF0000"/>
                </a:solidFill>
                <a:latin typeface="楷体" panose="02010609060101010101" pitchFamily="49" charset="-122"/>
                <a:ea typeface="楷体" panose="02010609060101010101" pitchFamily="49" charset="-122"/>
              </a:rPr>
              <a:t>1076</a:t>
            </a:r>
            <a:r>
              <a:rPr lang="zh-CN" altLang="en-US" sz="4000" b="1" dirty="0" smtClean="0">
                <a:solidFill>
                  <a:srgbClr val="FF0000"/>
                </a:solidFill>
                <a:latin typeface="楷体" panose="02010609060101010101" pitchFamily="49" charset="-122"/>
                <a:ea typeface="楷体" panose="02010609060101010101" pitchFamily="49" charset="-122"/>
              </a:rPr>
              <a:t>年（熙宁九年）再次罢相</a:t>
            </a:r>
            <a:r>
              <a:rPr lang="zh-CN" altLang="en-US" sz="4000" b="1" dirty="0" smtClean="0">
                <a:latin typeface="楷体" panose="02010609060101010101" pitchFamily="49" charset="-122"/>
                <a:ea typeface="楷体" panose="02010609060101010101" pitchFamily="49" charset="-122"/>
              </a:rPr>
              <a:t>，退居江宁（今江苏南京）半山园，封舒国公，不久改封荆，世称荆公。卒谥文。</a:t>
            </a:r>
            <a:endParaRPr lang="en-US" altLang="zh-CN" sz="4000" b="1" dirty="0" smtClean="0">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194" y="1"/>
            <a:ext cx="10837606" cy="1690688"/>
          </a:xfrm>
        </p:spPr>
        <p:txBody>
          <a:bodyPr/>
          <a:lstStyle/>
          <a:p>
            <a:r>
              <a:rPr lang="zh-CN" altLang="en-US" b="1" dirty="0" smtClean="0">
                <a:solidFill>
                  <a:srgbClr val="FF0000"/>
                </a:solidFill>
              </a:rPr>
              <a:t>创作背景</a:t>
            </a:r>
            <a:endParaRPr lang="zh-CN" altLang="en-US" b="1" dirty="0">
              <a:solidFill>
                <a:srgbClr val="FF0000"/>
              </a:solidFill>
            </a:endParaRPr>
          </a:p>
        </p:txBody>
      </p:sp>
      <p:sp>
        <p:nvSpPr>
          <p:cNvPr id="3" name="内容占位符 2"/>
          <p:cNvSpPr>
            <a:spLocks noGrp="1"/>
          </p:cNvSpPr>
          <p:nvPr>
            <p:ph idx="1"/>
          </p:nvPr>
        </p:nvSpPr>
        <p:spPr>
          <a:xfrm>
            <a:off x="0" y="1238864"/>
            <a:ext cx="12192000" cy="5397910"/>
          </a:xfrm>
        </p:spPr>
        <p:txBody>
          <a:bodyPr>
            <a:normAutofit fontScale="92500"/>
          </a:bodyPr>
          <a:lstStyle/>
          <a:p>
            <a:r>
              <a:rPr lang="zh-CN" altLang="en-US" sz="3600" dirty="0" smtClean="0">
                <a:latin typeface="楷体" panose="02010609060101010101" pitchFamily="49" charset="-122"/>
                <a:ea typeface="楷体" panose="02010609060101010101" pitchFamily="49" charset="-122"/>
              </a:rPr>
              <a:t>此诗大约作于熙宁七年（</a:t>
            </a:r>
            <a:r>
              <a:rPr lang="en-US" altLang="zh-CN" sz="3600" dirty="0" smtClean="0">
                <a:latin typeface="楷体" panose="02010609060101010101" pitchFamily="49" charset="-122"/>
                <a:ea typeface="楷体" panose="02010609060101010101" pitchFamily="49" charset="-122"/>
              </a:rPr>
              <a:t>1074</a:t>
            </a:r>
            <a:r>
              <a:rPr lang="zh-CN" altLang="en-US" sz="3600" dirty="0" smtClean="0">
                <a:latin typeface="楷体" panose="02010609060101010101" pitchFamily="49" charset="-122"/>
                <a:ea typeface="楷体" panose="02010609060101010101" pitchFamily="49" charset="-122"/>
              </a:rPr>
              <a:t>）夏秋。自去冬至今春，大旱。三月，</a:t>
            </a:r>
            <a:r>
              <a:rPr lang="zh-CN" altLang="en-US" sz="3600" dirty="0" smtClean="0">
                <a:solidFill>
                  <a:srgbClr val="FF0000"/>
                </a:solidFill>
                <a:latin typeface="楷体" panose="02010609060101010101" pitchFamily="49" charset="-122"/>
                <a:ea typeface="楷体" panose="02010609060101010101" pitchFamily="49" charset="-122"/>
              </a:rPr>
              <a:t>郑侠进</a:t>
            </a:r>
            <a:r>
              <a:rPr lang="en-US" altLang="zh-CN" sz="3600" dirty="0" smtClean="0">
                <a:solidFill>
                  <a:srgbClr val="FF0000"/>
                </a:solidFill>
                <a:latin typeface="楷体" panose="02010609060101010101" pitchFamily="49" charset="-122"/>
                <a:ea typeface="楷体" panose="02010609060101010101" pitchFamily="49" charset="-122"/>
              </a:rPr>
              <a:t>《</a:t>
            </a:r>
            <a:r>
              <a:rPr lang="zh-CN" altLang="en-US" sz="3600" dirty="0" smtClean="0">
                <a:solidFill>
                  <a:srgbClr val="FF0000"/>
                </a:solidFill>
                <a:latin typeface="楷体" panose="02010609060101010101" pitchFamily="49" charset="-122"/>
                <a:ea typeface="楷体" panose="02010609060101010101" pitchFamily="49" charset="-122"/>
              </a:rPr>
              <a:t>流民图</a:t>
            </a:r>
            <a:r>
              <a:rPr lang="en-US" altLang="zh-CN" sz="3600" dirty="0" smtClean="0">
                <a:solidFill>
                  <a:srgbClr val="FF0000"/>
                </a:solidFill>
                <a:latin typeface="楷体" panose="02010609060101010101" pitchFamily="49" charset="-122"/>
                <a:ea typeface="楷体" panose="02010609060101010101" pitchFamily="49" charset="-122"/>
              </a:rPr>
              <a:t>》</a:t>
            </a:r>
            <a:r>
              <a:rPr lang="zh-CN" altLang="en-US" sz="3600" dirty="0" smtClean="0">
                <a:solidFill>
                  <a:srgbClr val="FF0000"/>
                </a:solidFill>
                <a:latin typeface="楷体" panose="02010609060101010101" pitchFamily="49" charset="-122"/>
                <a:ea typeface="楷体" panose="02010609060101010101" pitchFamily="49" charset="-122"/>
              </a:rPr>
              <a:t>，猛攻安石新法</a:t>
            </a:r>
            <a:r>
              <a:rPr lang="zh-CN" altLang="en-US" sz="3600" dirty="0" smtClean="0">
                <a:latin typeface="楷体" panose="02010609060101010101" pitchFamily="49" charset="-122"/>
                <a:ea typeface="楷体" panose="02010609060101010101" pitchFamily="49" charset="-122"/>
              </a:rPr>
              <a:t>。四月，遂以旱罢方田法。安石乃六上书，请罢相，竟以礼部尚书、观文殿大学士出知江宁府。六月十五日到任。</a:t>
            </a:r>
            <a:r>
              <a:rPr lang="zh-CN" altLang="en-US" sz="3600" dirty="0" smtClean="0">
                <a:solidFill>
                  <a:srgbClr val="FF0000"/>
                </a:solidFill>
                <a:latin typeface="楷体" panose="02010609060101010101" pitchFamily="49" charset="-122"/>
                <a:ea typeface="楷体" panose="02010609060101010101" pitchFamily="49" charset="-122"/>
              </a:rPr>
              <a:t>本篇当系回到江宁之后得雨而作。</a:t>
            </a:r>
            <a:endParaRPr lang="en-US" altLang="zh-CN" sz="3600" dirty="0" smtClean="0">
              <a:solidFill>
                <a:srgbClr val="FF0000"/>
              </a:solidFill>
              <a:latin typeface="楷体" panose="02010609060101010101" pitchFamily="49" charset="-122"/>
              <a:ea typeface="楷体" panose="02010609060101010101" pitchFamily="49" charset="-122"/>
            </a:endParaRPr>
          </a:p>
          <a:p>
            <a:r>
              <a:rPr lang="zh-CN" altLang="en-US" sz="3600" dirty="0" smtClean="0">
                <a:latin typeface="楷体" panose="02010609060101010101" pitchFamily="49" charset="-122"/>
                <a:ea typeface="楷体" panose="02010609060101010101" pitchFamily="49" charset="-122"/>
              </a:rPr>
              <a:t>考察本年政事，实与旱情相关。据</a:t>
            </a:r>
            <a:r>
              <a:rPr lang="en-US" altLang="zh-CN" sz="3600" dirty="0" smtClean="0">
                <a:latin typeface="楷体" panose="02010609060101010101" pitchFamily="49" charset="-122"/>
                <a:ea typeface="楷体" panose="02010609060101010101" pitchFamily="49" charset="-122"/>
              </a:rPr>
              <a:t>《</a:t>
            </a:r>
            <a:r>
              <a:rPr lang="zh-CN" altLang="en-US" sz="3600" dirty="0" smtClean="0">
                <a:latin typeface="楷体" panose="02010609060101010101" pitchFamily="49" charset="-122"/>
                <a:ea typeface="楷体" panose="02010609060101010101" pitchFamily="49" charset="-122"/>
              </a:rPr>
              <a:t>宋史记事本末</a:t>
            </a:r>
            <a:r>
              <a:rPr lang="en-US" altLang="zh-CN" sz="3600" dirty="0" smtClean="0">
                <a:latin typeface="楷体" panose="02010609060101010101" pitchFamily="49" charset="-122"/>
                <a:ea typeface="楷体" panose="02010609060101010101" pitchFamily="49" charset="-122"/>
              </a:rPr>
              <a:t>》</a:t>
            </a:r>
            <a:r>
              <a:rPr lang="zh-CN" altLang="en-US" sz="3600" dirty="0" smtClean="0">
                <a:latin typeface="楷体" panose="02010609060101010101" pitchFamily="49" charset="-122"/>
                <a:ea typeface="楷体" panose="02010609060101010101" pitchFamily="49" charset="-122"/>
              </a:rPr>
              <a:t>载熙宁七年事云：“自去岁秋七月不雨，以至于是月（三月），帝忧形于色，嗟叹怨恻，欲尽罢法度之不善者。”四月，果以旱罢方田法。可见，迫于天灾与保守派压力，宋神宗不免有所动摇。据史载，全局性德旱情至少延续到五月以后。一旦旱情解除，就可能影响政局。在这种情形之下，一场霖雨，不仅能够一破万民愁颜，而且能够慰藉安石苦心。</a:t>
            </a:r>
            <a:r>
              <a:rPr lang="en-US" altLang="zh-CN" sz="3600" dirty="0" smtClean="0">
                <a:solidFill>
                  <a:srgbClr val="FF0000"/>
                </a:solidFill>
                <a:latin typeface="楷体" panose="02010609060101010101" pitchFamily="49" charset="-122"/>
                <a:ea typeface="楷体" panose="02010609060101010101" pitchFamily="49" charset="-122"/>
              </a:rPr>
              <a:t>《</a:t>
            </a:r>
            <a:r>
              <a:rPr lang="zh-CN" altLang="en-US" sz="3600" dirty="0" smtClean="0">
                <a:solidFill>
                  <a:srgbClr val="FF0000"/>
                </a:solidFill>
                <a:latin typeface="楷体" panose="02010609060101010101" pitchFamily="49" charset="-122"/>
                <a:ea typeface="楷体" panose="02010609060101010101" pitchFamily="49" charset="-122"/>
              </a:rPr>
              <a:t>雨过偶书</a:t>
            </a:r>
            <a:r>
              <a:rPr lang="en-US" altLang="zh-CN" sz="3600" dirty="0" smtClean="0">
                <a:solidFill>
                  <a:srgbClr val="FF0000"/>
                </a:solidFill>
                <a:latin typeface="楷体" panose="02010609060101010101" pitchFamily="49" charset="-122"/>
                <a:ea typeface="楷体" panose="02010609060101010101" pitchFamily="49" charset="-122"/>
              </a:rPr>
              <a:t>》</a:t>
            </a:r>
            <a:r>
              <a:rPr lang="zh-CN" altLang="en-US" sz="3600" dirty="0" smtClean="0">
                <a:solidFill>
                  <a:srgbClr val="FF0000"/>
                </a:solidFill>
                <a:latin typeface="楷体" panose="02010609060101010101" pitchFamily="49" charset="-122"/>
                <a:ea typeface="楷体" panose="02010609060101010101" pitchFamily="49" charset="-122"/>
              </a:rPr>
              <a:t>表达愉悦之意。</a:t>
            </a:r>
            <a:endParaRPr lang="zh-CN" altLang="en-US" sz="3600" dirty="0">
              <a:latin typeface="楷体" panose="02010609060101010101" pitchFamily="49" charset="-122"/>
              <a:ea typeface="楷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936" y="0"/>
            <a:ext cx="12148127" cy="6858000"/>
          </a:xfrm>
        </p:spPr>
        <p:txBody>
          <a:bodyPr>
            <a:noAutofit/>
          </a:bodyPr>
          <a:lstStyle/>
          <a:p>
            <a:pPr marL="0" indent="0">
              <a:lnSpc>
                <a:spcPct val="120000"/>
              </a:lnSpc>
              <a:buNone/>
            </a:pPr>
            <a:r>
              <a:rPr lang="en-US" altLang="zh-CN" b="1" dirty="0">
                <a:effectLst/>
                <a:latin typeface="Times New Roman" panose="02020603050405020304" pitchFamily="18" charset="0"/>
                <a:ea typeface="宋体" panose="02010600030101010101" pitchFamily="2" charset="-122"/>
              </a:rPr>
              <a:t>15.</a:t>
            </a:r>
            <a:r>
              <a:rPr lang="zh-CN" altLang="zh-CN" b="1" dirty="0">
                <a:effectLst/>
                <a:latin typeface="Times New Roman" panose="02020603050405020304" pitchFamily="18" charset="0"/>
                <a:ea typeface="宋体" panose="02010600030101010101" pitchFamily="2" charset="-122"/>
              </a:rPr>
              <a:t>下列对这首诗的理解和赏析，不正确的一项是</a:t>
            </a:r>
            <a:r>
              <a:rPr lang="en-US" altLang="zh-CN" b="1" dirty="0">
                <a:effectLst/>
                <a:latin typeface="Times New Roman" panose="02020603050405020304" pitchFamily="18" charset="0"/>
                <a:ea typeface="宋体" panose="02010600030101010101" pitchFamily="2" charset="-122"/>
              </a:rPr>
              <a:t>(3</a:t>
            </a:r>
            <a:r>
              <a:rPr lang="zh-CN" altLang="zh-CN" b="1" dirty="0">
                <a:effectLst/>
                <a:latin typeface="Times New Roman" panose="02020603050405020304" pitchFamily="18" charset="0"/>
                <a:ea typeface="宋体" panose="02010600030101010101" pitchFamily="2" charset="-122"/>
              </a:rPr>
              <a:t>分</a:t>
            </a:r>
            <a:r>
              <a:rPr lang="en-US" altLang="zh-CN" b="1" dirty="0">
                <a:effectLst/>
                <a:latin typeface="Times New Roman" panose="02020603050405020304" pitchFamily="18" charset="0"/>
                <a:ea typeface="宋体" panose="02010600030101010101" pitchFamily="2" charset="-122"/>
              </a:rPr>
              <a:t>)</a:t>
            </a:r>
            <a:endParaRPr lang="zh-CN" altLang="zh-CN" b="1" dirty="0">
              <a:effectLst/>
              <a:latin typeface="Times New Roman" panose="02020603050405020304" pitchFamily="18" charset="0"/>
              <a:ea typeface="宋体" panose="02010600030101010101" pitchFamily="2" charset="-122"/>
            </a:endParaRPr>
          </a:p>
          <a:p>
            <a:pPr indent="0">
              <a:lnSpc>
                <a:spcPct val="120000"/>
              </a:lnSpc>
              <a:buNone/>
            </a:pPr>
            <a:r>
              <a:rPr lang="en-US" altLang="zh-CN" b="1" dirty="0">
                <a:effectLst/>
                <a:latin typeface="Times New Roman" panose="02020603050405020304" pitchFamily="18" charset="0"/>
                <a:ea typeface="宋体" panose="02010600030101010101" pitchFamily="2" charset="-122"/>
              </a:rPr>
              <a:t>A.</a:t>
            </a:r>
            <a:r>
              <a:rPr lang="zh-CN" altLang="zh-CN" b="1" dirty="0">
                <a:effectLst/>
                <a:latin typeface="Times New Roman" panose="02020603050405020304" pitchFamily="18" charset="0"/>
                <a:ea typeface="宋体" panose="02010600030101010101" pitchFamily="2" charset="-122"/>
              </a:rPr>
              <a:t>第一句写雨下得大，来得及时，荡涤世间尘埃，流露出诗人的赞美与喜悦之情。</a:t>
            </a:r>
          </a:p>
          <a:p>
            <a:pPr indent="0">
              <a:lnSpc>
                <a:spcPct val="120000"/>
              </a:lnSpc>
              <a:buNone/>
            </a:pPr>
            <a:r>
              <a:rPr lang="en-US" altLang="zh-CN" b="1" dirty="0">
                <a:effectLst/>
                <a:latin typeface="Times New Roman" panose="02020603050405020304" pitchFamily="18" charset="0"/>
                <a:ea typeface="宋体" panose="02010600030101010101" pitchFamily="2" charset="-122"/>
              </a:rPr>
              <a:t>B.</a:t>
            </a:r>
            <a:r>
              <a:rPr lang="zh-CN" altLang="zh-CN" b="1" dirty="0">
                <a:effectLst/>
                <a:latin typeface="Times New Roman" panose="02020603050405020304" pitchFamily="18" charset="0"/>
                <a:ea typeface="宋体" panose="02010600030101010101" pitchFamily="2" charset="-122"/>
              </a:rPr>
              <a:t>第二句点明耕作的百姓无不为这场大雨而欢欣鼓舞，体现了诗人对民生的关注。</a:t>
            </a:r>
          </a:p>
          <a:p>
            <a:pPr indent="0">
              <a:lnSpc>
                <a:spcPct val="120000"/>
              </a:lnSpc>
              <a:buNone/>
            </a:pPr>
            <a:r>
              <a:rPr lang="en-US" altLang="zh-CN" b="1" dirty="0">
                <a:effectLst/>
                <a:latin typeface="Times New Roman" panose="02020603050405020304" pitchFamily="18" charset="0"/>
                <a:ea typeface="宋体" panose="02010600030101010101" pitchFamily="2" charset="-122"/>
              </a:rPr>
              <a:t>C.</a:t>
            </a:r>
            <a:r>
              <a:rPr lang="zh-CN" altLang="zh-CN" b="1" dirty="0">
                <a:effectLst/>
                <a:latin typeface="Times New Roman" panose="02020603050405020304" pitchFamily="18" charset="0"/>
                <a:ea typeface="宋体" panose="02010600030101010101" pitchFamily="2" charset="-122"/>
              </a:rPr>
              <a:t>颔联写上天降下的甘霖带来土地的丰收，隐含着诗人对上位者施恩于民的期盼。</a:t>
            </a:r>
          </a:p>
          <a:p>
            <a:pPr indent="0">
              <a:lnSpc>
                <a:spcPct val="120000"/>
              </a:lnSpc>
              <a:buNone/>
            </a:pPr>
            <a:r>
              <a:rPr lang="en-US" altLang="zh-CN" b="1" dirty="0">
                <a:solidFill>
                  <a:srgbClr val="FF0000"/>
                </a:solidFill>
                <a:effectLst/>
                <a:latin typeface="Times New Roman" panose="02020603050405020304" pitchFamily="18" charset="0"/>
                <a:ea typeface="宋体" panose="02010600030101010101" pitchFamily="2" charset="-122"/>
              </a:rPr>
              <a:t>D.</a:t>
            </a:r>
            <a:r>
              <a:rPr lang="zh-CN" altLang="zh-CN" b="1" dirty="0">
                <a:solidFill>
                  <a:srgbClr val="FF0000"/>
                </a:solidFill>
                <a:effectLst/>
                <a:latin typeface="Times New Roman" panose="02020603050405020304" pitchFamily="18" charset="0"/>
                <a:ea typeface="宋体" panose="02010600030101010101" pitchFamily="2" charset="-122"/>
              </a:rPr>
              <a:t>雨过天晴，星斗灿烂，但是凉风吹进了轩窗，又给诗人带来了一丝落寞与惆怅</a:t>
            </a:r>
            <a:r>
              <a:rPr lang="zh-CN" altLang="zh-CN" b="1" dirty="0" smtClean="0">
                <a:solidFill>
                  <a:srgbClr val="FF0000"/>
                </a:solidFill>
                <a:effectLst/>
                <a:latin typeface="Times New Roman" panose="02020603050405020304" pitchFamily="18" charset="0"/>
                <a:ea typeface="宋体" panose="02010600030101010101" pitchFamily="2" charset="-122"/>
              </a:rPr>
              <a:t>。</a:t>
            </a:r>
            <a:endParaRPr lang="en-US" altLang="zh-CN" b="1" dirty="0">
              <a:solidFill>
                <a:srgbClr val="FF0000"/>
              </a:solidFill>
              <a:latin typeface="Times New Roman" panose="02020603050405020304" pitchFamily="18" charset="0"/>
              <a:ea typeface="宋体" panose="02010600030101010101" pitchFamily="2" charset="-122"/>
            </a:endParaRPr>
          </a:p>
          <a:p>
            <a:pPr indent="0">
              <a:lnSpc>
                <a:spcPct val="120000"/>
              </a:lnSpc>
              <a:buNone/>
            </a:pPr>
            <a:r>
              <a:rPr lang="en-US" altLang="zh-CN" sz="3200" b="1" dirty="0">
                <a:solidFill>
                  <a:srgbClr val="FF0000"/>
                </a:solidFill>
                <a:effectLst/>
                <a:latin typeface="Times New Roman" panose="02020603050405020304" pitchFamily="18" charset="0"/>
                <a:ea typeface="宋体" panose="02010600030101010101" pitchFamily="2" charset="-122"/>
              </a:rPr>
              <a:t>D</a:t>
            </a:r>
            <a:r>
              <a:rPr lang="en-US" altLang="zh-CN" b="1" dirty="0">
                <a:solidFill>
                  <a:srgbClr val="0070C0"/>
                </a:solidFill>
                <a:latin typeface="黑体" panose="02010609060101010101" pitchFamily="49" charset="-122"/>
                <a:ea typeface="黑体" panose="02010609060101010101" pitchFamily="49" charset="-122"/>
              </a:rPr>
              <a:t>(“</a:t>
            </a:r>
            <a:r>
              <a:rPr lang="zh-CN" altLang="en-US" b="1" dirty="0">
                <a:solidFill>
                  <a:srgbClr val="0070C0"/>
                </a:solidFill>
                <a:latin typeface="黑体" panose="02010609060101010101" pitchFamily="49" charset="-122"/>
                <a:ea typeface="黑体" panose="02010609060101010101" pitchFamily="49" charset="-122"/>
              </a:rPr>
              <a:t>霁分星斗风雷静”，雨过天晴，星斗灿烂，风雷止息。“凉入轩窗枕簟闲”</a:t>
            </a:r>
            <a:r>
              <a:rPr lang="en-US" altLang="zh-CN" b="1" dirty="0">
                <a:solidFill>
                  <a:srgbClr val="0070C0"/>
                </a:solidFill>
                <a:latin typeface="黑体" panose="02010609060101010101" pitchFamily="49" charset="-122"/>
                <a:ea typeface="黑体" panose="02010609060101010101" pitchFamily="49" charset="-122"/>
              </a:rPr>
              <a:t>,</a:t>
            </a:r>
            <a:r>
              <a:rPr lang="zh-CN" altLang="en-US" b="1" dirty="0">
                <a:solidFill>
                  <a:srgbClr val="0070C0"/>
                </a:solidFill>
                <a:latin typeface="黑体" panose="02010609060101010101" pitchFamily="49" charset="-122"/>
                <a:ea typeface="黑体" panose="02010609060101010101" pitchFamily="49" charset="-122"/>
              </a:rPr>
              <a:t>雨后新凉</a:t>
            </a:r>
            <a:r>
              <a:rPr lang="en-US" altLang="zh-CN" b="1" dirty="0">
                <a:solidFill>
                  <a:srgbClr val="0070C0"/>
                </a:solidFill>
                <a:latin typeface="黑体" panose="02010609060101010101" pitchFamily="49" charset="-122"/>
                <a:ea typeface="黑体" panose="02010609060101010101" pitchFamily="49" charset="-122"/>
              </a:rPr>
              <a:t>,</a:t>
            </a:r>
            <a:r>
              <a:rPr lang="zh-CN" altLang="en-US" b="1" dirty="0">
                <a:solidFill>
                  <a:srgbClr val="0070C0"/>
                </a:solidFill>
                <a:latin typeface="黑体" panose="02010609060101010101" pitchFamily="49" charset="-122"/>
                <a:ea typeface="黑体" panose="02010609060101010101" pitchFamily="49" charset="-122"/>
              </a:rPr>
              <a:t>房间中的枕席也令人感到舒适。“凉入”解读为给诗人带来一丝的惆怅与落寞</a:t>
            </a:r>
            <a:r>
              <a:rPr lang="en-US" altLang="zh-CN" b="1" dirty="0">
                <a:solidFill>
                  <a:srgbClr val="0070C0"/>
                </a:solidFill>
                <a:latin typeface="黑体" panose="02010609060101010101" pitchFamily="49" charset="-122"/>
                <a:ea typeface="黑体" panose="02010609060101010101" pitchFamily="49" charset="-122"/>
              </a:rPr>
              <a:t>,</a:t>
            </a:r>
            <a:r>
              <a:rPr lang="zh-CN" altLang="en-US" b="1" dirty="0">
                <a:solidFill>
                  <a:srgbClr val="0070C0"/>
                </a:solidFill>
                <a:latin typeface="黑体" panose="02010609060101010101" pitchFamily="49" charset="-122"/>
                <a:ea typeface="黑体" panose="02010609060101010101" pitchFamily="49" charset="-122"/>
              </a:rPr>
              <a:t>情感解读不恰当。</a:t>
            </a:r>
            <a:r>
              <a:rPr lang="en-US" altLang="zh-CN" sz="2400" b="1" dirty="0" smtClean="0">
                <a:solidFill>
                  <a:srgbClr val="0070C0"/>
                </a:solidFill>
                <a:effectLst/>
                <a:latin typeface="Times New Roman" panose="02020603050405020304" pitchFamily="18" charset="0"/>
                <a:ea typeface="宋体" panose="02010600030101010101" pitchFamily="2" charset="-122"/>
              </a:rPr>
              <a:t>)</a:t>
            </a:r>
            <a:endParaRPr lang="zh-CN" altLang="en-US"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6477" y="206477"/>
            <a:ext cx="11739717" cy="6445046"/>
          </a:xfrm>
        </p:spPr>
        <p:txBody>
          <a:bodyPr>
            <a:normAutofit/>
          </a:bodyPr>
          <a:lstStyle/>
          <a:p>
            <a:r>
              <a:rPr lang="en-US" altLang="zh-CN" sz="4000" b="1" dirty="0" smtClean="0">
                <a:latin typeface="楷体" panose="02010609060101010101" pitchFamily="49" charset="-122"/>
                <a:ea typeface="楷体" panose="02010609060101010101" pitchFamily="49" charset="-122"/>
              </a:rPr>
              <a:t>16</a:t>
            </a:r>
            <a:r>
              <a:rPr lang="zh-CN" altLang="en-US" sz="4000" b="1" dirty="0" smtClean="0">
                <a:latin typeface="楷体" panose="02010609060101010101" pitchFamily="49" charset="-122"/>
                <a:ea typeface="楷体" panose="02010609060101010101" pitchFamily="49" charset="-122"/>
              </a:rPr>
              <a:t>、本诗最后一联借“浮云”说理，请简要分析。</a:t>
            </a:r>
            <a:r>
              <a:rPr lang="en-US" altLang="zh-CN" sz="4000" b="1" dirty="0" smtClean="0">
                <a:latin typeface="楷体" panose="02010609060101010101" pitchFamily="49" charset="-122"/>
                <a:ea typeface="楷体" panose="02010609060101010101" pitchFamily="49" charset="-122"/>
              </a:rPr>
              <a:t>6</a:t>
            </a:r>
            <a:r>
              <a:rPr lang="zh-CN" altLang="en-US" sz="4000" b="1" dirty="0" smtClean="0">
                <a:latin typeface="楷体" panose="02010609060101010101" pitchFamily="49" charset="-122"/>
                <a:ea typeface="楷体" panose="02010609060101010101" pitchFamily="49" charset="-122"/>
              </a:rPr>
              <a:t>分。</a:t>
            </a: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答：</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a:t>
            </a:r>
            <a:r>
              <a:rPr lang="en-US" altLang="zh-CN" sz="4000" b="1" dirty="0" smtClean="0">
                <a:latin typeface="楷体" panose="02010609060101010101" pitchFamily="49" charset="-122"/>
                <a:ea typeface="楷体" panose="02010609060101010101" pitchFamily="49" charset="-122"/>
                <a:sym typeface="Wingdings" panose="05000000000000000000" pitchFamily="2" charset="2"/>
              </a:rPr>
              <a:t>1</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）句意：“浮云”能够</a:t>
            </a:r>
            <a:r>
              <a:rPr lang="zh-CN" altLang="en-US" sz="4000" b="1" u="sng"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知道进退，化为甘霖</a:t>
            </a:r>
            <a:r>
              <a:rPr lang="en-US" altLang="zh-CN" sz="4000" b="1" dirty="0" smtClean="0">
                <a:latin typeface="楷体" panose="02010609060101010101" pitchFamily="49" charset="-122"/>
                <a:ea typeface="楷体" panose="02010609060101010101" pitchFamily="49" charset="-122"/>
                <a:sym typeface="Wingdings" panose="05000000000000000000" pitchFamily="2" charset="2"/>
              </a:rPr>
              <a:t>1</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分，又能</a:t>
            </a:r>
            <a:r>
              <a:rPr lang="zh-CN" altLang="en-US" sz="4000" b="1" u="sng"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回到山间</a:t>
            </a:r>
            <a:r>
              <a:rPr lang="en-US" altLang="zh-CN" sz="4000" b="1" dirty="0" smtClean="0">
                <a:latin typeface="楷体" panose="02010609060101010101" pitchFamily="49" charset="-122"/>
                <a:ea typeface="楷体" panose="02010609060101010101" pitchFamily="49" charset="-122"/>
                <a:sym typeface="Wingdings" panose="05000000000000000000" pitchFamily="2" charset="2"/>
              </a:rPr>
              <a:t>1</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分。</a:t>
            </a:r>
            <a:endParaRPr lang="en-US" altLang="zh-CN" sz="4000" b="1" dirty="0" smtClean="0">
              <a:latin typeface="楷体" panose="02010609060101010101" pitchFamily="49" charset="-122"/>
              <a:ea typeface="楷体" panose="02010609060101010101" pitchFamily="49" charset="-122"/>
              <a:sym typeface="Wingdings" panose="05000000000000000000" pitchFamily="2" charset="2"/>
            </a:endParaRPr>
          </a:p>
          <a:p>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a:t>
            </a:r>
            <a:r>
              <a:rPr lang="en-US" altLang="zh-CN" sz="4000" b="1" dirty="0" smtClean="0">
                <a:latin typeface="楷体" panose="02010609060101010101" pitchFamily="49" charset="-122"/>
                <a:ea typeface="楷体" panose="02010609060101010101" pitchFamily="49" charset="-122"/>
                <a:sym typeface="Wingdings" panose="05000000000000000000" pitchFamily="2" charset="2"/>
              </a:rPr>
              <a:t>2</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）哲理：人应该</a:t>
            </a:r>
            <a:r>
              <a:rPr lang="zh-CN" altLang="en-US" sz="4000" b="1" u="sng"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像浮云一样</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（托物言志）</a:t>
            </a:r>
            <a:r>
              <a:rPr lang="en-US" altLang="zh-CN" sz="4000" b="1" dirty="0" smtClean="0">
                <a:latin typeface="楷体" panose="02010609060101010101" pitchFamily="49" charset="-122"/>
                <a:ea typeface="楷体" panose="02010609060101010101" pitchFamily="49" charset="-122"/>
                <a:sym typeface="Wingdings" panose="05000000000000000000" pitchFamily="2" charset="2"/>
              </a:rPr>
              <a:t>1</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分，既能</a:t>
            </a:r>
            <a:r>
              <a:rPr lang="zh-CN" altLang="en-US" sz="4000" b="1" u="sng"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为国为民做贡献</a:t>
            </a:r>
            <a:r>
              <a:rPr lang="en-US" altLang="zh-CN" sz="4000" b="1" dirty="0" smtClean="0">
                <a:latin typeface="楷体" panose="02010609060101010101" pitchFamily="49" charset="-122"/>
                <a:ea typeface="楷体" panose="02010609060101010101" pitchFamily="49" charset="-122"/>
                <a:sym typeface="Wingdings" panose="05000000000000000000" pitchFamily="2" charset="2"/>
              </a:rPr>
              <a:t>2</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分，又能</a:t>
            </a:r>
            <a:r>
              <a:rPr lang="zh-CN" altLang="en-US" sz="4000" b="1" u="sng"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功成身退 </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的道理。</a:t>
            </a:r>
            <a:r>
              <a:rPr lang="en-US" altLang="zh-CN" sz="4000" b="1" dirty="0" smtClean="0">
                <a:latin typeface="楷体" panose="02010609060101010101" pitchFamily="49" charset="-122"/>
                <a:ea typeface="楷体" panose="02010609060101010101" pitchFamily="49" charset="-122"/>
                <a:sym typeface="Wingdings" panose="05000000000000000000" pitchFamily="2" charset="2"/>
              </a:rPr>
              <a:t>1</a:t>
            </a:r>
            <a:r>
              <a:rPr lang="zh-CN" altLang="en-US" sz="4000" b="1" dirty="0" smtClean="0">
                <a:latin typeface="楷体" panose="02010609060101010101" pitchFamily="49" charset="-122"/>
                <a:ea typeface="楷体" panose="02010609060101010101" pitchFamily="49" charset="-122"/>
                <a:sym typeface="Wingdings" panose="05000000000000000000" pitchFamily="2" charset="2"/>
              </a:rPr>
              <a:t>分</a:t>
            </a:r>
            <a:endParaRPr lang="zh-CN" altLang="en-US" sz="4000" b="1" dirty="0">
              <a:latin typeface="楷体" panose="02010609060101010101" pitchFamily="49" charset="-122"/>
              <a:ea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0"/>
            <a:ext cx="12005186" cy="6857999"/>
          </a:xfrm>
        </p:spPr>
        <p:txBody>
          <a:bodyPr>
            <a:normAutofit/>
          </a:bodyPr>
          <a:lstStyle/>
          <a:p>
            <a:r>
              <a:rPr lang="zh-CN" altLang="en-US" sz="3600" b="1" dirty="0" smtClean="0">
                <a:solidFill>
                  <a:srgbClr val="FF0000"/>
                </a:solidFill>
                <a:latin typeface="楷体" panose="02010609060101010101" pitchFamily="49" charset="-122"/>
                <a:ea typeface="楷体" panose="02010609060101010101" pitchFamily="49" charset="-122"/>
              </a:rPr>
              <a:t>托物言志：</a:t>
            </a:r>
            <a:endParaRPr lang="en-US" altLang="zh-CN" sz="3600" b="1" dirty="0" smtClean="0">
              <a:solidFill>
                <a:srgbClr val="FF0000"/>
              </a:solidFill>
              <a:latin typeface="楷体" panose="02010609060101010101" pitchFamily="49" charset="-122"/>
              <a:ea typeface="楷体" panose="02010609060101010101" pitchFamily="49" charset="-122"/>
            </a:endParaRPr>
          </a:p>
          <a:p>
            <a:r>
              <a:rPr lang="zh-CN" altLang="en-US" sz="3600" b="1" dirty="0" smtClean="0">
                <a:latin typeface="楷体" panose="02010609060101010101" pitchFamily="49" charset="-122"/>
                <a:ea typeface="楷体" panose="02010609060101010101" pitchFamily="49" charset="-122"/>
              </a:rPr>
              <a:t>寄意于物，是指诗人运用</a:t>
            </a:r>
            <a:r>
              <a:rPr lang="zh-CN" altLang="en-US" sz="3600" b="1" dirty="0" smtClean="0">
                <a:solidFill>
                  <a:srgbClr val="FF0000"/>
                </a:solidFill>
                <a:latin typeface="楷体" panose="02010609060101010101" pitchFamily="49" charset="-122"/>
                <a:ea typeface="楷体" panose="02010609060101010101" pitchFamily="49" charset="-122"/>
              </a:rPr>
              <a:t>象征、拟人或起兴</a:t>
            </a:r>
            <a:r>
              <a:rPr lang="zh-CN" altLang="en-US" sz="3600" b="1" dirty="0" smtClean="0">
                <a:latin typeface="楷体" panose="02010609060101010101" pitchFamily="49" charset="-122"/>
                <a:ea typeface="楷体" panose="02010609060101010101" pitchFamily="49" charset="-122"/>
              </a:rPr>
              <a:t>等手法，通过描绘客观上事物的某一个方面的特征来表达作者情感或揭示作品的主旨。</a:t>
            </a:r>
            <a:endParaRPr lang="en-US" altLang="zh-CN" sz="3600" b="1" dirty="0" smtClean="0">
              <a:latin typeface="楷体" panose="02010609060101010101" pitchFamily="49" charset="-122"/>
              <a:ea typeface="楷体" panose="02010609060101010101" pitchFamily="49" charset="-122"/>
            </a:endParaRPr>
          </a:p>
          <a:p>
            <a:endParaRPr lang="en-US" altLang="zh-CN" sz="3600" b="1" dirty="0" smtClean="0">
              <a:latin typeface="楷体" panose="02010609060101010101" pitchFamily="49" charset="-122"/>
              <a:ea typeface="楷体" panose="02010609060101010101" pitchFamily="49" charset="-122"/>
            </a:endParaRPr>
          </a:p>
          <a:p>
            <a:pPr algn="ctr">
              <a:buNone/>
            </a:pPr>
            <a:r>
              <a:rPr lang="zh-CN" altLang="en-US" sz="3600" b="1" dirty="0" smtClean="0">
                <a:solidFill>
                  <a:srgbClr val="FF0000"/>
                </a:solidFill>
                <a:latin typeface="楷体" panose="02010609060101010101" pitchFamily="49" charset="-122"/>
                <a:ea typeface="楷体" panose="02010609060101010101" pitchFamily="49" charset="-122"/>
              </a:rPr>
              <a:t>北陂杏花 （北宋）王安石 </a:t>
            </a:r>
            <a:endParaRPr lang="en-US" altLang="zh-CN" sz="3600" b="1" dirty="0" smtClean="0">
              <a:solidFill>
                <a:srgbClr val="FF0000"/>
              </a:solidFill>
              <a:latin typeface="楷体" panose="02010609060101010101" pitchFamily="49" charset="-122"/>
              <a:ea typeface="楷体" panose="02010609060101010101" pitchFamily="49" charset="-122"/>
            </a:endParaRPr>
          </a:p>
          <a:p>
            <a:pPr algn="ctr">
              <a:buNone/>
            </a:pPr>
            <a:r>
              <a:rPr lang="zh-CN" altLang="en-US" sz="3600" b="1" dirty="0" smtClean="0">
                <a:latin typeface="楷体" panose="02010609060101010101" pitchFamily="49" charset="-122"/>
                <a:ea typeface="楷体" panose="02010609060101010101" pitchFamily="49" charset="-122"/>
              </a:rPr>
              <a:t>一陂春水绕花身，花影妖娆各占春。 </a:t>
            </a:r>
            <a:endParaRPr lang="en-US" altLang="zh-CN" sz="3600" b="1" dirty="0" smtClean="0">
              <a:latin typeface="楷体" panose="02010609060101010101" pitchFamily="49" charset="-122"/>
              <a:ea typeface="楷体" panose="02010609060101010101" pitchFamily="49" charset="-122"/>
            </a:endParaRPr>
          </a:p>
          <a:p>
            <a:pPr algn="ctr">
              <a:buNone/>
            </a:pPr>
            <a:r>
              <a:rPr lang="zh-CN" altLang="en-US" sz="3600" b="1" dirty="0" smtClean="0">
                <a:latin typeface="楷体" panose="02010609060101010101" pitchFamily="49" charset="-122"/>
                <a:ea typeface="楷体" panose="02010609060101010101" pitchFamily="49" charset="-122"/>
              </a:rPr>
              <a:t>纵被东风吹作雪，绝胜南陌碾成尘。</a:t>
            </a:r>
            <a:endParaRPr lang="en-US" altLang="zh-CN" sz="3600" b="1" dirty="0" smtClean="0">
              <a:latin typeface="楷体" panose="02010609060101010101" pitchFamily="49" charset="-122"/>
              <a:ea typeface="楷体" panose="02010609060101010101" pitchFamily="49" charset="-122"/>
            </a:endParaRPr>
          </a:p>
          <a:p>
            <a:pPr algn="ctr">
              <a:buNone/>
            </a:pPr>
            <a:r>
              <a:rPr lang="zh-CN" altLang="en-US" sz="3600" b="1" dirty="0" smtClean="0">
                <a:solidFill>
                  <a:srgbClr val="FF0000"/>
                </a:solidFill>
                <a:latin typeface="楷体" panose="02010609060101010101" pitchFamily="49" charset="-122"/>
                <a:ea typeface="楷体" panose="02010609060101010101" pitchFamily="49" charset="-122"/>
              </a:rPr>
              <a:t>菊花 （唐）元镇 </a:t>
            </a:r>
            <a:endParaRPr lang="en-US" altLang="zh-CN" sz="3600" b="1" dirty="0" smtClean="0">
              <a:solidFill>
                <a:srgbClr val="FF0000"/>
              </a:solidFill>
              <a:latin typeface="楷体" panose="02010609060101010101" pitchFamily="49" charset="-122"/>
              <a:ea typeface="楷体" panose="02010609060101010101" pitchFamily="49" charset="-122"/>
            </a:endParaRPr>
          </a:p>
          <a:p>
            <a:pPr algn="ctr">
              <a:buNone/>
            </a:pPr>
            <a:r>
              <a:rPr lang="zh-CN" altLang="en-US" sz="3600" b="1" dirty="0" smtClean="0">
                <a:latin typeface="楷体" panose="02010609060101010101" pitchFamily="49" charset="-122"/>
                <a:ea typeface="楷体" panose="02010609060101010101" pitchFamily="49" charset="-122"/>
              </a:rPr>
              <a:t>秋丝绕舍似陶家，遍绕篱边日渐斜。 </a:t>
            </a:r>
            <a:endParaRPr lang="en-US" altLang="zh-CN" sz="3600" b="1" dirty="0" smtClean="0">
              <a:latin typeface="楷体" panose="02010609060101010101" pitchFamily="49" charset="-122"/>
              <a:ea typeface="楷体" panose="02010609060101010101" pitchFamily="49" charset="-122"/>
            </a:endParaRPr>
          </a:p>
          <a:p>
            <a:pPr algn="ctr">
              <a:buNone/>
            </a:pPr>
            <a:r>
              <a:rPr lang="zh-CN" altLang="en-US" sz="3600" b="1" dirty="0" smtClean="0">
                <a:latin typeface="楷体" panose="02010609060101010101" pitchFamily="49" charset="-122"/>
                <a:ea typeface="楷体" panose="02010609060101010101" pitchFamily="49" charset="-122"/>
              </a:rPr>
              <a:t>不是花中偏爱菊，此花开尽更无花。</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192000" cy="6857999"/>
          </a:xfrm>
        </p:spPr>
        <p:txBody>
          <a:bodyPr>
            <a:noAutofit/>
          </a:bodyPr>
          <a:lstStyle/>
          <a:p>
            <a:pPr marL="0" indent="0">
              <a:lnSpc>
                <a:spcPct val="120000"/>
              </a:lnSpc>
              <a:buNone/>
            </a:pPr>
            <a:r>
              <a:rPr lang="en-US" altLang="zh-CN" b="1" dirty="0">
                <a:effectLst/>
                <a:latin typeface="Times New Roman" panose="02020603050405020304" pitchFamily="18" charset="0"/>
                <a:ea typeface="宋体" panose="02010600030101010101" pitchFamily="2" charset="-122"/>
              </a:rPr>
              <a:t>17.</a:t>
            </a:r>
            <a:r>
              <a:rPr lang="zh-CN" altLang="zh-CN" b="1" dirty="0">
                <a:effectLst/>
                <a:latin typeface="Times New Roman" panose="02020603050405020304" pitchFamily="18" charset="0"/>
                <a:ea typeface="宋体" panose="02010600030101010101" pitchFamily="2" charset="-122"/>
              </a:rPr>
              <a:t>补写出下列句子中的空缺部分。</a:t>
            </a:r>
            <a:r>
              <a:rPr lang="en-US" altLang="zh-CN" b="1" dirty="0">
                <a:effectLst/>
                <a:latin typeface="Times New Roman" panose="02020603050405020304" pitchFamily="18" charset="0"/>
                <a:ea typeface="宋体" panose="02010600030101010101" pitchFamily="2" charset="-122"/>
              </a:rPr>
              <a:t>(6</a:t>
            </a:r>
            <a:r>
              <a:rPr lang="zh-CN" altLang="zh-CN" b="1" dirty="0">
                <a:effectLst/>
                <a:latin typeface="Times New Roman" panose="02020603050405020304" pitchFamily="18" charset="0"/>
                <a:ea typeface="宋体" panose="02010600030101010101" pitchFamily="2" charset="-122"/>
              </a:rPr>
              <a:t>分</a:t>
            </a:r>
            <a:r>
              <a:rPr lang="en-US" altLang="zh-CN" b="1" dirty="0">
                <a:effectLst/>
                <a:latin typeface="Times New Roman" panose="02020603050405020304" pitchFamily="18" charset="0"/>
                <a:ea typeface="宋体" panose="02010600030101010101" pitchFamily="2" charset="-122"/>
              </a:rPr>
              <a:t>)</a:t>
            </a:r>
            <a:endParaRPr lang="zh-CN" altLang="zh-CN" b="1" dirty="0">
              <a:effectLst/>
              <a:latin typeface="Times New Roman" panose="02020603050405020304" pitchFamily="18" charset="0"/>
              <a:ea typeface="宋体" panose="02010600030101010101" pitchFamily="2" charset="-122"/>
            </a:endParaRPr>
          </a:p>
          <a:p>
            <a:pPr marL="0" indent="0">
              <a:lnSpc>
                <a:spcPct val="120000"/>
              </a:lnSpc>
              <a:buNone/>
            </a:pPr>
            <a:r>
              <a:rPr lang="en-US" altLang="zh-CN" b="1" dirty="0">
                <a:effectLst/>
                <a:latin typeface="Times New Roman" panose="02020603050405020304" pitchFamily="18" charset="0"/>
                <a:ea typeface="宋体" panose="02010600030101010101" pitchFamily="2" charset="-122"/>
              </a:rPr>
              <a:t>(1)</a:t>
            </a:r>
            <a:r>
              <a:rPr lang="zh-CN" altLang="zh-CN" b="1" dirty="0">
                <a:effectLst/>
                <a:latin typeface="Times New Roman" panose="02020603050405020304" pitchFamily="18" charset="0"/>
                <a:ea typeface="宋体" panose="02010600030101010101" pitchFamily="2" charset="-122"/>
              </a:rPr>
              <a:t>月夜泛舟，一位同学吟诵“素月分辉，明河共影”来赞美眼前的美景，另一位同学说：“苏轼的《赤壁赋》中‘</a:t>
            </a:r>
            <a:r>
              <a:rPr lang="zh-CN" altLang="en-US" b="1" u="sng" dirty="0">
                <a:solidFill>
                  <a:srgbClr val="0070C0"/>
                </a:solidFill>
                <a:effectLst/>
                <a:latin typeface="Times New Roman" panose="02020603050405020304" pitchFamily="18" charset="0"/>
                <a:ea typeface="宋体" panose="02010600030101010101" pitchFamily="2" charset="-122"/>
              </a:rPr>
              <a:t>白露横江，水光接天</a:t>
            </a:r>
            <a:r>
              <a:rPr lang="zh-CN" altLang="zh-CN" b="1" dirty="0">
                <a:effectLst/>
                <a:latin typeface="Times New Roman" panose="02020603050405020304" pitchFamily="18" charset="0"/>
                <a:ea typeface="宋体" panose="02010600030101010101" pitchFamily="2" charset="-122"/>
              </a:rPr>
              <a:t>’两句，意思相当。”</a:t>
            </a:r>
            <a:endParaRPr lang="en-US" altLang="zh-CN" b="1" dirty="0">
              <a:effectLst/>
              <a:latin typeface="Times New Roman" panose="02020603050405020304" pitchFamily="18" charset="0"/>
              <a:ea typeface="宋体" panose="02010600030101010101" pitchFamily="2" charset="-122"/>
            </a:endParaRPr>
          </a:p>
          <a:p>
            <a:pPr marL="0" indent="0">
              <a:lnSpc>
                <a:spcPct val="120000"/>
              </a:lnSpc>
              <a:buNone/>
            </a:pPr>
            <a:r>
              <a:rPr lang="zh-CN" altLang="en-US" b="1" dirty="0" smtClean="0">
                <a:solidFill>
                  <a:srgbClr val="FF0000"/>
                </a:solidFill>
                <a:latin typeface="Times New Roman" panose="02020603050405020304" pitchFamily="18" charset="0"/>
                <a:ea typeface="宋体" panose="02010600030101010101" pitchFamily="2" charset="-122"/>
              </a:rPr>
              <a:t>白茫茫的雾气横贯江面</a:t>
            </a:r>
            <a:r>
              <a:rPr lang="en-US" altLang="zh-CN" b="1" dirty="0" smtClean="0">
                <a:solidFill>
                  <a:srgbClr val="FF0000"/>
                </a:solidFill>
                <a:latin typeface="Times New Roman" panose="02020603050405020304" pitchFamily="18" charset="0"/>
                <a:ea typeface="宋体" panose="02010600030101010101" pitchFamily="2" charset="-122"/>
              </a:rPr>
              <a:t>.</a:t>
            </a:r>
            <a:r>
              <a:rPr lang="zh-CN" altLang="en-US" b="1" dirty="0" smtClean="0">
                <a:solidFill>
                  <a:srgbClr val="FF0000"/>
                </a:solidFill>
                <a:latin typeface="Times New Roman" panose="02020603050405020304" pitchFamily="18" charset="0"/>
                <a:ea typeface="宋体" panose="02010600030101010101" pitchFamily="2" charset="-122"/>
              </a:rPr>
              <a:t>（由月光联而想成） ，水的光色与天的光色（月色）相连接。</a:t>
            </a:r>
            <a:endParaRPr lang="en-US" altLang="zh-CN" b="1" dirty="0" smtClean="0">
              <a:solidFill>
                <a:srgbClr val="FF0000"/>
              </a:solidFill>
              <a:latin typeface="Times New Roman" panose="02020603050405020304" pitchFamily="18" charset="0"/>
              <a:ea typeface="宋体" panose="02010600030101010101" pitchFamily="2" charset="-122"/>
            </a:endParaRPr>
          </a:p>
          <a:p>
            <a:pPr marL="0" indent="0">
              <a:lnSpc>
                <a:spcPct val="120000"/>
              </a:lnSpc>
              <a:buNone/>
            </a:pPr>
            <a:r>
              <a:rPr lang="en-US" altLang="zh-CN" b="1" dirty="0" smtClean="0">
                <a:effectLst/>
                <a:latin typeface="Times New Roman" panose="02020603050405020304" pitchFamily="18" charset="0"/>
                <a:ea typeface="宋体" panose="02010600030101010101" pitchFamily="2" charset="-122"/>
              </a:rPr>
              <a:t>(</a:t>
            </a:r>
            <a:r>
              <a:rPr lang="en-US" altLang="zh-CN" b="1" dirty="0">
                <a:effectLst/>
                <a:latin typeface="Times New Roman" panose="02020603050405020304" pitchFamily="18" charset="0"/>
                <a:ea typeface="宋体" panose="02010600030101010101" pitchFamily="2" charset="-122"/>
              </a:rPr>
              <a:t>2)</a:t>
            </a:r>
            <a:r>
              <a:rPr lang="zh-CN" altLang="zh-CN" b="1" dirty="0">
                <a:effectLst/>
                <a:latin typeface="Times New Roman" panose="02020603050405020304" pitchFamily="18" charset="0"/>
                <a:ea typeface="宋体" panose="02010600030101010101" pitchFamily="2" charset="-122"/>
              </a:rPr>
              <a:t>关于六国灭亡的思考，在《阿房宫赋》中杜牧认为“</a:t>
            </a:r>
            <a:r>
              <a:rPr lang="zh-CN" altLang="en-US" b="1" u="sng" dirty="0">
                <a:solidFill>
                  <a:srgbClr val="0070C0"/>
                </a:solidFill>
                <a:effectLst/>
                <a:latin typeface="Times New Roman" panose="02020603050405020304" pitchFamily="18" charset="0"/>
                <a:ea typeface="宋体" panose="02010600030101010101" pitchFamily="2" charset="-122"/>
              </a:rPr>
              <a:t>使六国各爱其人</a:t>
            </a:r>
            <a:r>
              <a:rPr lang="zh-CN" altLang="zh-CN" b="1" dirty="0">
                <a:effectLst/>
                <a:latin typeface="Times New Roman" panose="02020603050405020304" pitchFamily="18" charset="0"/>
                <a:ea typeface="宋体" panose="02010600030101010101" pitchFamily="2" charset="-122"/>
              </a:rPr>
              <a:t>”就足以抵抗秦国，在《六国论》中苏淘则以沉痛的教训告诫执政者，“</a:t>
            </a:r>
            <a:r>
              <a:rPr lang="zh-CN" altLang="en-US" b="1" u="sng" dirty="0">
                <a:solidFill>
                  <a:srgbClr val="0070C0"/>
                </a:solidFill>
                <a:effectLst/>
                <a:latin typeface="Times New Roman" panose="02020603050405020304" pitchFamily="18" charset="0"/>
                <a:ea typeface="宋体" panose="02010600030101010101" pitchFamily="2" charset="-122"/>
              </a:rPr>
              <a:t>为国者无使为积威之所劫哉</a:t>
            </a:r>
            <a:r>
              <a:rPr lang="zh-CN" altLang="zh-CN" b="1" dirty="0" smtClean="0">
                <a:effectLst/>
                <a:latin typeface="Times New Roman" panose="02020603050405020304" pitchFamily="18" charset="0"/>
                <a:ea typeface="宋体" panose="02010600030101010101" pitchFamily="2" charset="-122"/>
              </a:rPr>
              <a:t>”。</a:t>
            </a:r>
            <a:endParaRPr lang="zh-CN" altLang="zh-CN" b="1" dirty="0">
              <a:effectLst/>
              <a:latin typeface="Times New Roman" panose="02020603050405020304" pitchFamily="18" charset="0"/>
              <a:ea typeface="宋体" panose="02010600030101010101" pitchFamily="2" charset="-122"/>
            </a:endParaRPr>
          </a:p>
          <a:p>
            <a:pPr marL="0" indent="0">
              <a:lnSpc>
                <a:spcPct val="120000"/>
              </a:lnSpc>
              <a:buNone/>
            </a:pPr>
            <a:r>
              <a:rPr lang="en-US" altLang="zh-CN" b="1" dirty="0">
                <a:effectLst/>
                <a:latin typeface="Times New Roman" panose="02020603050405020304" pitchFamily="18" charset="0"/>
                <a:ea typeface="宋体" panose="02010600030101010101" pitchFamily="2" charset="-122"/>
              </a:rPr>
              <a:t>(3)</a:t>
            </a:r>
            <a:r>
              <a:rPr lang="zh-CN" altLang="zh-CN" b="1" dirty="0">
                <a:effectLst/>
                <a:latin typeface="Times New Roman" panose="02020603050405020304" pitchFamily="18" charset="0"/>
                <a:ea typeface="宋体" panose="02010600030101010101" pitchFamily="2" charset="-122"/>
              </a:rPr>
              <a:t>杜甫的《登岳阳楼》中“</a:t>
            </a:r>
            <a:r>
              <a:rPr lang="zh-CN" altLang="en-US" b="1" u="sng" dirty="0">
                <a:solidFill>
                  <a:srgbClr val="0070C0"/>
                </a:solidFill>
                <a:effectLst/>
                <a:latin typeface="Times New Roman" panose="02020603050405020304" pitchFamily="18" charset="0"/>
                <a:ea typeface="宋体" panose="02010600030101010101" pitchFamily="2" charset="-122"/>
              </a:rPr>
              <a:t>戎马关山北，凭轩涕泗流</a:t>
            </a:r>
            <a:r>
              <a:rPr lang="zh-CN" altLang="zh-CN" b="1" dirty="0">
                <a:effectLst/>
                <a:latin typeface="Times New Roman" panose="02020603050405020304" pitchFamily="18" charset="0"/>
                <a:ea typeface="宋体" panose="02010600030101010101" pitchFamily="2" charset="-122"/>
              </a:rPr>
              <a:t>”两句，将个人的悲伤融入国家深陷战乱这一宏大背景中，感情格外深沉</a:t>
            </a:r>
            <a:r>
              <a:rPr lang="zh-CN" altLang="zh-CN" b="1" dirty="0" smtClean="0">
                <a:effectLst/>
                <a:latin typeface="Times New Roman" panose="02020603050405020304" pitchFamily="18" charset="0"/>
                <a:ea typeface="宋体" panose="02010600030101010101" pitchFamily="2" charset="-122"/>
              </a:rPr>
              <a:t>。</a:t>
            </a:r>
            <a:endParaRPr lang="zh-CN" altLang="en-US" sz="32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0"/>
            <a:ext cx="12192000" cy="6858000"/>
          </a:xfrm>
        </p:spPr>
        <p:txBody>
          <a:bodyPr>
            <a:normAutofit fontScale="92500" lnSpcReduction="10000"/>
          </a:bodyPr>
          <a:lstStyle/>
          <a:p>
            <a:pPr algn="ctr">
              <a:buNone/>
            </a:pPr>
            <a:r>
              <a:rPr lang="zh-CN" altLang="en-US" sz="4000" b="1" dirty="0" smtClean="0">
                <a:latin typeface="楷体" panose="02010609060101010101" pitchFamily="49" charset="-122"/>
                <a:ea typeface="楷体" panose="02010609060101010101" pitchFamily="49" charset="-122"/>
              </a:rPr>
              <a:t>念奴娇</a:t>
            </a:r>
            <a:r>
              <a:rPr lang="en-US" altLang="zh-CN" sz="4000" b="1" dirty="0" smtClean="0">
                <a:latin typeface="楷体" panose="02010609060101010101" pitchFamily="49" charset="-122"/>
                <a:ea typeface="楷体" panose="02010609060101010101" pitchFamily="49" charset="-122"/>
              </a:rPr>
              <a:t>·</a:t>
            </a:r>
            <a:r>
              <a:rPr lang="zh-CN" altLang="en-US" sz="4000" b="1" dirty="0" smtClean="0">
                <a:latin typeface="楷体" panose="02010609060101010101" pitchFamily="49" charset="-122"/>
                <a:ea typeface="楷体" panose="02010609060101010101" pitchFamily="49" charset="-122"/>
              </a:rPr>
              <a:t>过洞庭      宋 张孝祥</a:t>
            </a: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洞庭青草，近中秋、更无一点风色。玉鉴琼田三万顷，着我扁舟一叶。</a:t>
            </a:r>
            <a:r>
              <a:rPr lang="zh-CN" altLang="en-US" sz="4000" b="1" u="sng" dirty="0" smtClean="0">
                <a:solidFill>
                  <a:srgbClr val="FF0000"/>
                </a:solidFill>
                <a:latin typeface="楷体" panose="02010609060101010101" pitchFamily="49" charset="-122"/>
                <a:ea typeface="楷体" panose="02010609060101010101" pitchFamily="49" charset="-122"/>
              </a:rPr>
              <a:t>素月分辉，明河共影</a:t>
            </a:r>
            <a:r>
              <a:rPr lang="zh-CN" altLang="en-US" sz="4000" b="1" dirty="0" smtClean="0">
                <a:solidFill>
                  <a:srgbClr val="FF0000"/>
                </a:solidFill>
                <a:latin typeface="楷体" panose="02010609060101010101" pitchFamily="49" charset="-122"/>
                <a:ea typeface="楷体" panose="02010609060101010101" pitchFamily="49" charset="-122"/>
              </a:rPr>
              <a:t>，</a:t>
            </a:r>
            <a:r>
              <a:rPr lang="zh-CN" altLang="en-US" sz="4000" b="1" dirty="0" smtClean="0">
                <a:latin typeface="楷体" panose="02010609060101010101" pitchFamily="49" charset="-122"/>
                <a:ea typeface="楷体" panose="02010609060101010101" pitchFamily="49" charset="-122"/>
              </a:rPr>
              <a:t>表里俱澄澈。悠然心会，妙处难与君说。 </a:t>
            </a: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应念岭海经年，孤光自照，肝肺皆冰雪。短发萧骚襟袖冷，稳泛沧浪空阔。尽挹西江，细斟北斗，万象为宾客。扣舷独啸，不知今夕何夕。</a:t>
            </a:r>
            <a:endParaRPr lang="en-US" altLang="zh-CN" sz="4000" b="1" dirty="0" smtClean="0">
              <a:latin typeface="楷体" panose="02010609060101010101" pitchFamily="49" charset="-122"/>
              <a:ea typeface="楷体" panose="02010609060101010101" pitchFamily="49" charset="-122"/>
            </a:endParaRPr>
          </a:p>
          <a:p>
            <a:r>
              <a:rPr lang="zh-CN" altLang="en-US" sz="4000" b="1" u="sng" dirty="0" smtClean="0">
                <a:solidFill>
                  <a:srgbClr val="0070C0"/>
                </a:solidFill>
                <a:latin typeface="楷体" panose="02010609060101010101" pitchFamily="49" charset="-122"/>
                <a:ea typeface="楷体" panose="02010609060101010101" pitchFamily="49" charset="-122"/>
              </a:rPr>
              <a:t>素月分辉，明河共影</a:t>
            </a:r>
            <a:r>
              <a:rPr lang="zh-CN" altLang="en-US" sz="4000" b="1" dirty="0" smtClean="0">
                <a:solidFill>
                  <a:srgbClr val="0070C0"/>
                </a:solidFill>
                <a:latin typeface="楷体" panose="02010609060101010101" pitchFamily="49" charset="-122"/>
                <a:ea typeface="楷体" panose="02010609060101010101" pitchFamily="49" charset="-122"/>
              </a:rPr>
              <a:t>：皎洁的月亮照在湖上，湖水反光，好象素月把自己的光辉分了一些给湖水。天上银河投影到湖中，十分清晰，上下两道银河同样地明亮。</a:t>
            </a:r>
            <a:r>
              <a:rPr lang="en-US" altLang="zh-CN" sz="4000" b="1" dirty="0" smtClean="0">
                <a:latin typeface="楷体" panose="02010609060101010101" pitchFamily="49" charset="-122"/>
                <a:ea typeface="楷体" panose="02010609060101010101" pitchFamily="49" charset="-122"/>
              </a:rPr>
              <a:t/>
            </a:r>
            <a:br>
              <a:rPr lang="en-US" altLang="zh-CN" sz="4000" b="1" dirty="0" smtClean="0">
                <a:latin typeface="楷体" panose="02010609060101010101" pitchFamily="49" charset="-122"/>
                <a:ea typeface="楷体" panose="02010609060101010101" pitchFamily="49" charset="-122"/>
              </a:rPr>
            </a:br>
            <a:endParaRPr lang="en-US" altLang="zh-CN" sz="4000" b="1" dirty="0" smtClean="0">
              <a:latin typeface="楷体" panose="02010609060101010101" pitchFamily="49" charset="-122"/>
              <a:ea typeface="楷体" panose="02010609060101010101" pitchFamily="49" charset="-122"/>
            </a:endParaRPr>
          </a:p>
          <a:p>
            <a:r>
              <a:rPr lang="zh-CN" altLang="en-US" sz="4000" b="1" dirty="0" smtClean="0">
                <a:solidFill>
                  <a:srgbClr val="FF0000"/>
                </a:solidFill>
                <a:latin typeface="楷体" panose="02010609060101010101" pitchFamily="49" charset="-122"/>
                <a:ea typeface="楷体" panose="02010609060101010101" pitchFamily="49" charset="-122"/>
              </a:rPr>
              <a:t>点明月华星辉，暗写波光水色，表现了上下通明的境地，仿佛是一片琉璃世界。</a:t>
            </a:r>
            <a:endParaRPr lang="zh-CN" altLang="en-US" sz="40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812799"/>
            <a:ext cx="11612418" cy="5878945"/>
          </a:xfrm>
        </p:spPr>
        <p:txBody>
          <a:bodyPr>
            <a:normAutofit/>
          </a:bodyPr>
          <a:lstStyle/>
          <a:p>
            <a:pPr indent="0">
              <a:lnSpc>
                <a:spcPct val="120000"/>
              </a:lnSpc>
              <a:buNone/>
            </a:pPr>
            <a:r>
              <a:rPr lang="en-US" altLang="zh-CN" sz="1800" dirty="0">
                <a:effectLst/>
                <a:latin typeface="Times New Roman" panose="02020603050405020304" pitchFamily="18" charset="0"/>
                <a:ea typeface="楷体" panose="02010609060101010101" pitchFamily="49" charset="-122"/>
              </a:rPr>
              <a:t>        </a:t>
            </a:r>
            <a:r>
              <a:rPr lang="zh-CN" altLang="zh-CN" sz="1800" dirty="0">
                <a:effectLst/>
                <a:latin typeface="Times New Roman" panose="02020603050405020304" pitchFamily="18" charset="0"/>
                <a:ea typeface="楷体" panose="02010609060101010101" pitchFamily="49" charset="-122"/>
              </a:rPr>
              <a:t>不用往回走几十年，我们就能找到过去那种阡陌交通、老死不相往来的“大国寡民”遗迹，没错，唐诗宋词元曲是千年绝唱，但</a:t>
            </a:r>
            <a:r>
              <a:rPr lang="zh-CN" altLang="zh-CN" sz="1800" u="sng" dirty="0">
                <a:effectLst/>
                <a:latin typeface="Times New Roman" panose="02020603050405020304" pitchFamily="18" charset="0"/>
                <a:ea typeface="楷体" panose="02010609060101010101" pitchFamily="49" charset="-122"/>
              </a:rPr>
              <a:t> </a:t>
            </a:r>
            <a:r>
              <a:rPr lang="en-US" altLang="zh-CN" sz="1800" u="sng" dirty="0">
                <a:effectLst/>
                <a:latin typeface="Times New Roman" panose="02020603050405020304" pitchFamily="18" charset="0"/>
                <a:ea typeface="楷体" panose="02010609060101010101" pitchFamily="49" charset="-122"/>
              </a:rPr>
              <a:t>                         </a:t>
            </a:r>
            <a:r>
              <a:rPr lang="zh-CN" altLang="zh-CN" sz="1800" dirty="0">
                <a:effectLst/>
                <a:latin typeface="Times New Roman" panose="02020603050405020304" pitchFamily="18" charset="0"/>
                <a:ea typeface="楷体" panose="02010609060101010101" pitchFamily="49" charset="-122"/>
              </a:rPr>
              <a:t>千年绝唱，</a:t>
            </a:r>
            <a:r>
              <a:rPr lang="zh-CN" altLang="zh-CN" sz="1800" u="sng" dirty="0">
                <a:effectLst/>
                <a:latin typeface="Times New Roman" panose="02020603050405020304" pitchFamily="18" charset="0"/>
                <a:ea typeface="楷体" panose="02010609060101010101" pitchFamily="49" charset="-122"/>
              </a:rPr>
              <a:t> </a:t>
            </a:r>
            <a:r>
              <a:rPr lang="en-US" altLang="zh-CN" sz="1800" u="sng" dirty="0">
                <a:effectLst/>
                <a:latin typeface="Times New Roman" panose="02020603050405020304" pitchFamily="18" charset="0"/>
                <a:ea typeface="楷体" panose="02010609060101010101" pitchFamily="49" charset="-122"/>
              </a:rPr>
              <a:t>                      </a:t>
            </a:r>
            <a:r>
              <a:rPr lang="zh-CN" altLang="zh-CN" sz="1800" dirty="0">
                <a:effectLst/>
                <a:latin typeface="Times New Roman" panose="02020603050405020304" pitchFamily="18" charset="0"/>
                <a:ea typeface="楷体" panose="02010609060101010101" pitchFamily="49" charset="-122"/>
              </a:rPr>
              <a:t>合唱，绝大多数人为空间所隔离，直至终老也难得声气相通。“</a:t>
            </a:r>
            <a:r>
              <a:rPr lang="zh-CN" altLang="zh-CN" sz="1800" u="sng" dirty="0">
                <a:effectLst/>
                <a:latin typeface="Times New Roman" panose="02020603050405020304" pitchFamily="18" charset="0"/>
                <a:ea typeface="楷体" panose="02010609060101010101" pitchFamily="49" charset="-122"/>
              </a:rPr>
              <a:t>人人都有麦克风”的时代，他们做梦也难以想象，根本不需要太花心思去构建交流秩序、规范话语规则。</a:t>
            </a:r>
            <a:endParaRPr lang="zh-CN" altLang="zh-CN" sz="1800" dirty="0">
              <a:effectLst/>
              <a:latin typeface="Times New Roman" panose="02020603050405020304" pitchFamily="18" charset="0"/>
              <a:ea typeface="宋体" panose="02010600030101010101" pitchFamily="2" charset="-122"/>
            </a:endParaRPr>
          </a:p>
          <a:p>
            <a:pPr indent="0">
              <a:lnSpc>
                <a:spcPct val="120000"/>
              </a:lnSpc>
              <a:buNone/>
            </a:pPr>
            <a:r>
              <a:rPr lang="en-US" altLang="zh-CN" sz="1800" dirty="0">
                <a:effectLst/>
                <a:latin typeface="Times New Roman" panose="02020603050405020304" pitchFamily="18" charset="0"/>
                <a:ea typeface="楷体" panose="02010609060101010101" pitchFamily="49" charset="-122"/>
              </a:rPr>
              <a:t>       </a:t>
            </a:r>
            <a:r>
              <a:rPr lang="zh-CN" altLang="zh-CN" sz="1800" dirty="0">
                <a:effectLst/>
                <a:latin typeface="Times New Roman" panose="02020603050405020304" pitchFamily="18" charset="0"/>
                <a:ea typeface="楷体" panose="02010609060101010101" pitchFamily="49" charset="-122"/>
              </a:rPr>
              <a:t>直到闯进网络这个居高自远的舞台，我们才蓦然发现，网络舆论场对我们的影响如此巨大，以至于成为我们判断是非、纾解情绪、体现价值、张扬个性的</a:t>
            </a:r>
            <a:r>
              <a:rPr lang="en-US" altLang="zh-CN" sz="1800" u="sng" dirty="0">
                <a:effectLst/>
                <a:latin typeface="Times New Roman" panose="02020603050405020304" pitchFamily="18" charset="0"/>
                <a:ea typeface="楷体" panose="02010609060101010101" pitchFamily="49" charset="-122"/>
              </a:rPr>
              <a:t>                 </a:t>
            </a:r>
            <a:r>
              <a:rPr lang="zh-CN" altLang="zh-CN" sz="1800" dirty="0">
                <a:effectLst/>
                <a:latin typeface="Times New Roman" panose="02020603050405020304" pitchFamily="18" charset="0"/>
                <a:ea typeface="楷体" panose="02010609060101010101" pitchFamily="49" charset="-122"/>
              </a:rPr>
              <a:t>，成为影响生存发展的重要土壤。网络交流，不是在自家客厅里</a:t>
            </a:r>
            <a:r>
              <a:rPr lang="zh-CN" altLang="zh-CN" sz="1800" u="sng" dirty="0">
                <a:effectLst/>
                <a:latin typeface="Times New Roman" panose="02020603050405020304" pitchFamily="18" charset="0"/>
                <a:ea typeface="楷体" panose="02010609060101010101" pitchFamily="49" charset="-122"/>
              </a:rPr>
              <a:t> </a:t>
            </a:r>
            <a:r>
              <a:rPr lang="en-US" altLang="zh-CN" sz="1800" u="sng" dirty="0">
                <a:effectLst/>
                <a:latin typeface="Times New Roman" panose="02020603050405020304" pitchFamily="18" charset="0"/>
                <a:ea typeface="楷体" panose="02010609060101010101" pitchFamily="49" charset="-122"/>
              </a:rPr>
              <a:t>                             </a:t>
            </a:r>
            <a:r>
              <a:rPr lang="zh-CN" altLang="zh-CN" sz="1800" dirty="0">
                <a:effectLst/>
                <a:latin typeface="Times New Roman" panose="02020603050405020304" pitchFamily="18" charset="0"/>
                <a:ea typeface="楷体" panose="02010609060101010101" pitchFamily="49" charset="-122"/>
              </a:rPr>
              <a:t>，需要尊重议事规则；</a:t>
            </a:r>
            <a:r>
              <a:rPr lang="zh-CN" altLang="zh-CN" sz="1800" u="wavy" dirty="0">
                <a:effectLst/>
                <a:latin typeface="Times New Roman" panose="02020603050405020304" pitchFamily="18" charset="0"/>
                <a:ea typeface="楷体" panose="02010609060101010101" pitchFamily="49" charset="-122"/>
              </a:rPr>
              <a:t>公共空间</a:t>
            </a:r>
            <a:r>
              <a:rPr lang="zh-CN" altLang="en-US" sz="1800" u="wavy" dirty="0">
                <a:effectLst/>
                <a:latin typeface="Times New Roman" panose="02020603050405020304" pitchFamily="18" charset="0"/>
                <a:ea typeface="楷体" panose="02010609060101010101" pitchFamily="49" charset="-122"/>
              </a:rPr>
              <a:t>，</a:t>
            </a:r>
            <a:r>
              <a:rPr lang="zh-CN" altLang="zh-CN" sz="1800" u="wavy" dirty="0">
                <a:effectLst/>
                <a:latin typeface="Times New Roman" panose="02020603050405020304" pitchFamily="18" charset="0"/>
                <a:ea typeface="楷体" panose="02010609060101010101" pitchFamily="49" charset="-122"/>
              </a:rPr>
              <a:t>也不是锁在抽屉里的日记本</a:t>
            </a:r>
            <a:r>
              <a:rPr lang="zh-CN" altLang="zh-CN" sz="1800" dirty="0">
                <a:effectLst/>
                <a:latin typeface="Times New Roman" panose="02020603050405020304" pitchFamily="18" charset="0"/>
                <a:ea typeface="楷体" panose="02010609060101010101" pitchFamily="49" charset="-122"/>
              </a:rPr>
              <a:t>，需要保持公共理性。有表达就有责任，有言论就有边界</a:t>
            </a:r>
            <a:r>
              <a:rPr lang="en-US" altLang="zh-CN" sz="1800" dirty="0">
                <a:effectLst/>
                <a:latin typeface="Times New Roman" panose="02020603050405020304" pitchFamily="18" charset="0"/>
                <a:ea typeface="楷体" panose="02010609060101010101" pitchFamily="49" charset="-122"/>
              </a:rPr>
              <a:t>.</a:t>
            </a:r>
            <a:r>
              <a:rPr lang="zh-CN" altLang="zh-CN" sz="1800" dirty="0">
                <a:effectLst/>
                <a:latin typeface="Times New Roman" panose="02020603050405020304" pitchFamily="18" charset="0"/>
                <a:ea typeface="楷体" panose="02010609060101010101" pitchFamily="49" charset="-122"/>
              </a:rPr>
              <a:t>每个人有了这样的主体意识、媒介素养，才能呵护好我们共同的集体生活，让信息汪洋中的小船，不致被喧囂的情绪倾覆或吞噬。</a:t>
            </a:r>
            <a:endParaRPr lang="zh-CN" altLang="zh-CN" sz="1800" dirty="0">
              <a:effectLst/>
              <a:latin typeface="Times New Roman" panose="02020603050405020304" pitchFamily="18" charset="0"/>
              <a:ea typeface="宋体" panose="02010600030101010101" pitchFamily="2" charset="-122"/>
            </a:endParaRPr>
          </a:p>
          <a:p>
            <a:pPr marL="0" indent="0">
              <a:lnSpc>
                <a:spcPct val="120000"/>
              </a:lnSpc>
              <a:buNone/>
            </a:pPr>
            <a:r>
              <a:rPr lang="en-US" altLang="zh-CN" sz="1800" dirty="0">
                <a:effectLst/>
                <a:latin typeface="Times New Roman" panose="02020603050405020304" pitchFamily="18" charset="0"/>
                <a:ea typeface="宋体" panose="02010600030101010101" pitchFamily="2" charset="-122"/>
              </a:rPr>
              <a:t>18.</a:t>
            </a:r>
            <a:r>
              <a:rPr lang="zh-CN" altLang="zh-CN" sz="1800" dirty="0">
                <a:effectLst/>
                <a:latin typeface="Times New Roman" panose="02020603050405020304" pitchFamily="18" charset="0"/>
                <a:ea typeface="宋体" panose="02010600030101010101" pitchFamily="2" charset="-122"/>
              </a:rPr>
              <a:t>依次填入文中横线上的词语，全都恰当的一项是</a:t>
            </a:r>
            <a:r>
              <a:rPr lang="en-US" altLang="zh-CN" sz="1800" dirty="0">
                <a:effectLst/>
                <a:latin typeface="Times New Roman" panose="02020603050405020304" pitchFamily="18" charset="0"/>
                <a:ea typeface="宋体" panose="02010600030101010101" pitchFamily="2" charset="-122"/>
              </a:rPr>
              <a:t>(3</a:t>
            </a:r>
            <a:r>
              <a:rPr lang="zh-CN" altLang="zh-CN" sz="1800" dirty="0">
                <a:effectLst/>
                <a:latin typeface="Times New Roman" panose="02020603050405020304" pitchFamily="18" charset="0"/>
                <a:ea typeface="宋体" panose="02010600030101010101" pitchFamily="2" charset="-122"/>
              </a:rPr>
              <a:t>分</a:t>
            </a:r>
            <a:r>
              <a:rPr lang="en-US" altLang="zh-CN" sz="1800" dirty="0">
                <a:effectLst/>
                <a:latin typeface="Times New Roman" panose="02020603050405020304" pitchFamily="18" charset="0"/>
                <a:ea typeface="宋体" panose="02010600030101010101" pitchFamily="2" charset="-122"/>
              </a:rPr>
              <a:t>)</a:t>
            </a:r>
            <a:endParaRPr lang="zh-CN" altLang="zh-CN" sz="1800" dirty="0">
              <a:effectLst/>
              <a:latin typeface="Times New Roman" panose="02020603050405020304" pitchFamily="18" charset="0"/>
              <a:ea typeface="宋体" panose="02010600030101010101" pitchFamily="2" charset="-122"/>
            </a:endParaRPr>
          </a:p>
          <a:p>
            <a:pPr indent="0">
              <a:lnSpc>
                <a:spcPct val="120000"/>
              </a:lnSpc>
              <a:buNone/>
            </a:pPr>
            <a:r>
              <a:rPr lang="en-US" altLang="zh-CN" sz="1800" dirty="0">
                <a:effectLst/>
                <a:latin typeface="Times New Roman" panose="02020603050405020304" pitchFamily="18" charset="0"/>
                <a:ea typeface="宋体" panose="02010600030101010101" pitchFamily="2" charset="-122"/>
              </a:rPr>
              <a:t>A.</a:t>
            </a:r>
            <a:r>
              <a:rPr lang="zh-CN" altLang="zh-CN" sz="1800" dirty="0">
                <a:effectLst/>
                <a:latin typeface="Times New Roman" panose="02020603050405020304" pitchFamily="18" charset="0"/>
                <a:ea typeface="宋体" panose="02010600030101010101" pitchFamily="2" charset="-122"/>
              </a:rPr>
              <a:t>也只是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而不是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主要平台</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自言自语</a:t>
            </a:r>
          </a:p>
          <a:p>
            <a:pPr indent="0">
              <a:lnSpc>
                <a:spcPct val="120000"/>
              </a:lnSpc>
              <a:buNone/>
            </a:pPr>
            <a:r>
              <a:rPr lang="zh-CN" altLang="zh-CN" sz="1800" dirty="0">
                <a:effectLst/>
                <a:latin typeface="Times New Roman" panose="02020603050405020304" pitchFamily="18" charset="0"/>
                <a:ea typeface="宋体" panose="02010600030101010101" pitchFamily="2" charset="-122"/>
              </a:rPr>
              <a:t>Ｂ</a:t>
            </a:r>
            <a:r>
              <a:rPr lang="en-US" altLang="zh-CN" sz="1800" dirty="0">
                <a:effectLst/>
                <a:latin typeface="Times New Roman" panose="02020603050405020304" pitchFamily="18" charset="0"/>
                <a:ea typeface="宋体" panose="02010600030101010101" pitchFamily="2" charset="-122"/>
              </a:rPr>
              <a:t>.</a:t>
            </a:r>
            <a:r>
              <a:rPr lang="zh-CN" altLang="zh-CN" sz="1800" dirty="0">
                <a:effectLst/>
                <a:latin typeface="Times New Roman" panose="02020603050405020304" pitchFamily="18" charset="0"/>
                <a:ea typeface="宋体" panose="02010600030101010101" pitchFamily="2" charset="-122"/>
              </a:rPr>
              <a:t>不仅是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更加是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主要平台</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自说自话</a:t>
            </a:r>
          </a:p>
          <a:p>
            <a:pPr indent="0">
              <a:lnSpc>
                <a:spcPct val="120000"/>
              </a:lnSpc>
              <a:buNone/>
            </a:pPr>
            <a:r>
              <a:rPr lang="en-US" altLang="zh-CN" sz="1800" dirty="0">
                <a:effectLst/>
                <a:latin typeface="Times New Roman" panose="02020603050405020304" pitchFamily="18" charset="0"/>
                <a:ea typeface="宋体" panose="02010600030101010101" pitchFamily="2" charset="-122"/>
              </a:rPr>
              <a:t>C.</a:t>
            </a:r>
            <a:r>
              <a:rPr lang="zh-CN" altLang="zh-CN" sz="1800" dirty="0">
                <a:effectLst/>
                <a:latin typeface="Times New Roman" panose="02020603050405020304" pitchFamily="18" charset="0"/>
                <a:ea typeface="宋体" panose="02010600030101010101" pitchFamily="2" charset="-122"/>
              </a:rPr>
              <a:t>不仅是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更加是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重要载体</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自言自语</a:t>
            </a:r>
          </a:p>
          <a:p>
            <a:pPr indent="0">
              <a:lnSpc>
                <a:spcPct val="120000"/>
              </a:lnSpc>
              <a:buNone/>
            </a:pPr>
            <a:r>
              <a:rPr lang="en-US" altLang="zh-CN" sz="1800" dirty="0">
                <a:effectLst/>
                <a:latin typeface="Times New Roman" panose="02020603050405020304" pitchFamily="18" charset="0"/>
                <a:ea typeface="宋体" panose="02010600030101010101" pitchFamily="2" charset="-122"/>
              </a:rPr>
              <a:t>D.</a:t>
            </a:r>
            <a:r>
              <a:rPr lang="zh-CN" altLang="zh-CN" sz="1800" dirty="0">
                <a:effectLst/>
                <a:latin typeface="Times New Roman" panose="02020603050405020304" pitchFamily="18" charset="0"/>
                <a:ea typeface="宋体" panose="02010600030101010101" pitchFamily="2" charset="-122"/>
              </a:rPr>
              <a:t>也只是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而不是</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重要载体</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rPr>
              <a:t>自说自话</a:t>
            </a:r>
          </a:p>
          <a:p>
            <a:endParaRPr lang="zh-CN" altLang="en-US" dirty="0"/>
          </a:p>
        </p:txBody>
      </p:sp>
      <p:sp>
        <p:nvSpPr>
          <p:cNvPr id="5" name="文本框 4"/>
          <p:cNvSpPr txBox="1"/>
          <p:nvPr/>
        </p:nvSpPr>
        <p:spPr>
          <a:xfrm>
            <a:off x="332509" y="0"/>
            <a:ext cx="6096000" cy="725327"/>
          </a:xfrm>
          <a:prstGeom prst="rect">
            <a:avLst/>
          </a:prstGeom>
          <a:noFill/>
        </p:spPr>
        <p:txBody>
          <a:bodyPr wrap="square">
            <a:spAutoFit/>
          </a:bodyPr>
          <a:lstStyle/>
          <a:p>
            <a:pPr>
              <a:lnSpc>
                <a:spcPct val="120000"/>
              </a:lnSpc>
            </a:pPr>
            <a:r>
              <a:rPr lang="en-US" altLang="zh-CN" sz="1800" b="1" dirty="0">
                <a:effectLst/>
                <a:latin typeface="Times New Roman" panose="02020603050405020304" pitchFamily="18" charset="0"/>
                <a:ea typeface="宋体" panose="02010600030101010101" pitchFamily="2" charset="-122"/>
              </a:rPr>
              <a:t>(</a:t>
            </a:r>
            <a:r>
              <a:rPr lang="zh-CN" altLang="zh-CN" sz="1800" b="1" dirty="0">
                <a:effectLst/>
                <a:latin typeface="Times New Roman" panose="02020603050405020304" pitchFamily="18" charset="0"/>
                <a:ea typeface="宋体" panose="02010600030101010101" pitchFamily="2" charset="-122"/>
              </a:rPr>
              <a:t>一</a:t>
            </a:r>
            <a:r>
              <a:rPr lang="en-US" altLang="zh-CN" sz="1800" b="1" dirty="0">
                <a:effectLst/>
                <a:latin typeface="Times New Roman" panose="02020603050405020304" pitchFamily="18" charset="0"/>
                <a:ea typeface="宋体" panose="02010600030101010101" pitchFamily="2" charset="-122"/>
              </a:rPr>
              <a:t>)</a:t>
            </a:r>
            <a:r>
              <a:rPr lang="zh-CN" altLang="zh-CN" sz="1800" b="1" dirty="0">
                <a:effectLst/>
                <a:latin typeface="Times New Roman" panose="02020603050405020304" pitchFamily="18" charset="0"/>
                <a:ea typeface="宋体" panose="02010600030101010101" pitchFamily="2" charset="-122"/>
              </a:rPr>
              <a:t>语言文字运用</a:t>
            </a:r>
            <a:r>
              <a:rPr lang="en-US" altLang="zh-CN" sz="1800" b="1" dirty="0">
                <a:effectLst/>
                <a:latin typeface="Times New Roman" panose="02020603050405020304" pitchFamily="18" charset="0"/>
                <a:ea typeface="宋体" panose="02010600030101010101" pitchFamily="2" charset="-122"/>
              </a:rPr>
              <a:t>I(</a:t>
            </a:r>
            <a:r>
              <a:rPr lang="zh-CN" altLang="zh-CN" sz="1800" b="1" dirty="0">
                <a:effectLst/>
                <a:latin typeface="Times New Roman" panose="02020603050405020304" pitchFamily="18" charset="0"/>
                <a:ea typeface="宋体" panose="02010600030101010101" pitchFamily="2" charset="-122"/>
              </a:rPr>
              <a:t>本题共</a:t>
            </a:r>
            <a:r>
              <a:rPr lang="en-US" altLang="zh-CN" sz="1800" b="1" dirty="0">
                <a:effectLst/>
                <a:latin typeface="Times New Roman" panose="02020603050405020304" pitchFamily="18" charset="0"/>
                <a:ea typeface="宋体" panose="02010600030101010101" pitchFamily="2" charset="-122"/>
              </a:rPr>
              <a:t>3</a:t>
            </a:r>
            <a:r>
              <a:rPr lang="zh-CN" altLang="zh-CN" sz="1800" b="1" dirty="0">
                <a:effectLst/>
                <a:latin typeface="Times New Roman" panose="02020603050405020304" pitchFamily="18" charset="0"/>
                <a:ea typeface="宋体" panose="02010600030101010101" pitchFamily="2" charset="-122"/>
              </a:rPr>
              <a:t>小题，</a:t>
            </a:r>
            <a:r>
              <a:rPr lang="en-US" altLang="zh-CN" sz="1800" b="1" dirty="0">
                <a:effectLst/>
                <a:latin typeface="Times New Roman" panose="02020603050405020304" pitchFamily="18" charset="0"/>
                <a:ea typeface="宋体" panose="02010600030101010101" pitchFamily="2" charset="-122"/>
              </a:rPr>
              <a:t>9</a:t>
            </a:r>
            <a:r>
              <a:rPr lang="zh-CN" altLang="zh-CN" sz="1800" b="1" dirty="0">
                <a:effectLst/>
                <a:latin typeface="Times New Roman" panose="02020603050405020304" pitchFamily="18" charset="0"/>
                <a:ea typeface="宋体" panose="02010600030101010101" pitchFamily="2" charset="-122"/>
              </a:rPr>
              <a:t>分</a:t>
            </a:r>
            <a:r>
              <a:rPr lang="en-US" altLang="zh-CN" sz="1800" b="1" dirty="0">
                <a:effectLst/>
                <a:latin typeface="Times New Roman" panose="02020603050405020304" pitchFamily="18" charset="0"/>
                <a:ea typeface="宋体" panose="02010600030101010101" pitchFamily="2" charset="-122"/>
              </a:rPr>
              <a:t>)</a:t>
            </a:r>
            <a:endParaRPr lang="zh-CN" altLang="zh-CN" sz="2400" dirty="0">
              <a:effectLst/>
              <a:latin typeface="Times New Roman" panose="02020603050405020304" pitchFamily="18" charset="0"/>
              <a:ea typeface="宋体" panose="02010600030101010101" pitchFamily="2" charset="-122"/>
            </a:endParaRPr>
          </a:p>
          <a:p>
            <a:pPr>
              <a:lnSpc>
                <a:spcPct val="120000"/>
              </a:lnSpc>
            </a:pPr>
            <a:r>
              <a:rPr lang="zh-CN" altLang="zh-CN" sz="1800" dirty="0">
                <a:effectLst/>
                <a:latin typeface="Times New Roman" panose="02020603050405020304" pitchFamily="18" charset="0"/>
                <a:ea typeface="宋体" panose="02010600030101010101" pitchFamily="2" charset="-122"/>
              </a:rPr>
              <a:t>阅读下面的文字，完成</a:t>
            </a:r>
            <a:r>
              <a:rPr lang="en-US" altLang="zh-CN" sz="1800" dirty="0">
                <a:effectLst/>
                <a:latin typeface="Times New Roman" panose="02020603050405020304" pitchFamily="18" charset="0"/>
                <a:ea typeface="宋体" panose="02010600030101010101" pitchFamily="2" charset="-122"/>
              </a:rPr>
              <a:t>18~20</a:t>
            </a:r>
            <a:r>
              <a:rPr lang="zh-CN" altLang="zh-CN" sz="1800" dirty="0">
                <a:effectLst/>
                <a:latin typeface="Times New Roman" panose="02020603050405020304" pitchFamily="18" charset="0"/>
                <a:ea typeface="宋体" panose="02010600030101010101" pitchFamily="2" charset="-122"/>
              </a:rPr>
              <a:t>题。</a:t>
            </a:r>
            <a:endParaRPr lang="zh-CN" altLang="zh-CN" sz="2400" dirty="0">
              <a:effectLst/>
              <a:latin typeface="Times New Roman" panose="02020603050405020304" pitchFamily="18" charset="0"/>
              <a:ea typeface="宋体" panose="02010600030101010101" pitchFamily="2" charset="-122"/>
            </a:endParaRPr>
          </a:p>
        </p:txBody>
      </p:sp>
      <p:sp>
        <p:nvSpPr>
          <p:cNvPr id="7" name="文本框 6"/>
          <p:cNvSpPr txBox="1"/>
          <p:nvPr/>
        </p:nvSpPr>
        <p:spPr>
          <a:xfrm>
            <a:off x="5928852" y="1814052"/>
            <a:ext cx="6263148" cy="4832092"/>
          </a:xfrm>
          <a:prstGeom prst="rect">
            <a:avLst/>
          </a:prstGeom>
          <a:solidFill>
            <a:srgbClr val="CCECFF"/>
          </a:solidFill>
          <a:ln>
            <a:solidFill>
              <a:schemeClr val="accent1"/>
            </a:solidFill>
          </a:ln>
        </p:spPr>
        <p:txBody>
          <a:bodyPr wrap="square">
            <a:spAutoFit/>
          </a:bodyPr>
          <a:lstStyle/>
          <a:p>
            <a:r>
              <a:rPr lang="en-US" altLang="zh-CN" sz="2800" b="1" dirty="0">
                <a:solidFill>
                  <a:srgbClr val="FF0000"/>
                </a:solidFill>
              </a:rPr>
              <a:t>D</a:t>
            </a:r>
            <a:r>
              <a:rPr lang="en-US" altLang="zh-CN" sz="2800" b="1" dirty="0"/>
              <a:t> </a:t>
            </a:r>
            <a:r>
              <a:rPr lang="en-US" altLang="zh-CN" sz="2800" b="1" dirty="0">
                <a:solidFill>
                  <a:srgbClr val="0070C0"/>
                </a:solidFill>
                <a:latin typeface="黑体" panose="02010609060101010101" pitchFamily="49" charset="-122"/>
                <a:ea typeface="黑体" panose="02010609060101010101" pitchFamily="49" charset="-122"/>
              </a:rPr>
              <a:t>(</a:t>
            </a:r>
            <a:r>
              <a:rPr lang="zh-CN" altLang="en-US" sz="2800" b="1" dirty="0">
                <a:solidFill>
                  <a:srgbClr val="0070C0"/>
                </a:solidFill>
                <a:latin typeface="黑体" panose="02010609060101010101" pitchFamily="49" charset="-122"/>
                <a:ea typeface="黑体" panose="02010609060101010101" pitchFamily="49" charset="-122"/>
              </a:rPr>
              <a:t>前两个空，填“也只是</a:t>
            </a:r>
            <a:r>
              <a:rPr lang="en-US" altLang="zh-CN" sz="2800" b="1" dirty="0">
                <a:solidFill>
                  <a:srgbClr val="0070C0"/>
                </a:solidFill>
                <a:latin typeface="黑体" panose="02010609060101010101" pitchFamily="49" charset="-122"/>
                <a:ea typeface="黑体" panose="02010609060101010101" pitchFamily="49" charset="-122"/>
              </a:rPr>
              <a:t>   </a:t>
            </a:r>
            <a:r>
              <a:rPr lang="zh-CN" altLang="en-US" sz="2800" b="1" dirty="0">
                <a:solidFill>
                  <a:srgbClr val="0070C0"/>
                </a:solidFill>
                <a:latin typeface="黑体" panose="02010609060101010101" pitchFamily="49" charset="-122"/>
                <a:ea typeface="黑体" panose="02010609060101010101" pitchFamily="49" charset="-122"/>
              </a:rPr>
              <a:t>而不是”，强调古人“为空间所隔离”。</a:t>
            </a:r>
            <a:endParaRPr lang="en-US" altLang="zh-CN" sz="2800" b="1" dirty="0">
              <a:solidFill>
                <a:srgbClr val="0070C0"/>
              </a:solidFill>
              <a:latin typeface="黑体" panose="02010609060101010101" pitchFamily="49" charset="-122"/>
              <a:ea typeface="黑体" panose="02010609060101010101" pitchFamily="49" charset="-122"/>
            </a:endParaRPr>
          </a:p>
          <a:p>
            <a:r>
              <a:rPr lang="zh-CN" altLang="en-US" sz="2800" b="1" dirty="0">
                <a:solidFill>
                  <a:srgbClr val="FF0000"/>
                </a:solidFill>
                <a:latin typeface="黑体" panose="02010609060101010101" pitchFamily="49" charset="-122"/>
                <a:ea typeface="黑体" panose="02010609060101010101" pitchFamily="49" charset="-122"/>
              </a:rPr>
              <a:t>  “平台”</a:t>
            </a:r>
            <a:r>
              <a:rPr lang="zh-CN" altLang="en-US" sz="2800" b="1" dirty="0">
                <a:solidFill>
                  <a:srgbClr val="0070C0"/>
                </a:solidFill>
                <a:latin typeface="黑体" panose="02010609060101010101" pitchFamily="49" charset="-122"/>
                <a:ea typeface="黑体" panose="02010609060101010101" pitchFamily="49" charset="-122"/>
              </a:rPr>
              <a:t>是指泛指进行某项工作所需要的环境或条件，</a:t>
            </a:r>
            <a:endParaRPr lang="en-US" altLang="zh-CN" sz="2800" b="1" dirty="0">
              <a:solidFill>
                <a:srgbClr val="0070C0"/>
              </a:solidFill>
              <a:latin typeface="黑体" panose="02010609060101010101" pitchFamily="49" charset="-122"/>
              <a:ea typeface="黑体" panose="02010609060101010101" pitchFamily="49" charset="-122"/>
            </a:endParaRPr>
          </a:p>
          <a:p>
            <a:r>
              <a:rPr lang="zh-CN" altLang="en-US" sz="2800" b="1" dirty="0">
                <a:solidFill>
                  <a:srgbClr val="0070C0"/>
                </a:solidFill>
                <a:latin typeface="黑体" panose="02010609060101010101" pitchFamily="49" charset="-122"/>
                <a:ea typeface="黑体" panose="02010609060101010101" pitchFamily="49" charset="-122"/>
              </a:rPr>
              <a:t>而</a:t>
            </a:r>
            <a:r>
              <a:rPr lang="zh-CN" altLang="en-US" sz="2800" b="1" dirty="0">
                <a:solidFill>
                  <a:srgbClr val="FF0000"/>
                </a:solidFill>
                <a:latin typeface="黑体" panose="02010609060101010101" pitchFamily="49" charset="-122"/>
                <a:ea typeface="黑体" panose="02010609060101010101" pitchFamily="49" charset="-122"/>
              </a:rPr>
              <a:t>“载体”</a:t>
            </a:r>
            <a:r>
              <a:rPr lang="zh-CN" altLang="en-US" sz="2800" b="1" dirty="0">
                <a:solidFill>
                  <a:srgbClr val="0070C0"/>
                </a:solidFill>
                <a:latin typeface="黑体" panose="02010609060101010101" pitchFamily="49" charset="-122"/>
                <a:ea typeface="黑体" panose="02010609060101010101" pitchFamily="49" charset="-122"/>
              </a:rPr>
              <a:t>泛指一切能够承载其他事物的事物，如语言文字是信息的载体。这里显然用“载体”更合适。</a:t>
            </a:r>
            <a:endParaRPr lang="en-US" altLang="zh-CN" sz="2800" b="1" dirty="0">
              <a:solidFill>
                <a:srgbClr val="0070C0"/>
              </a:solidFill>
              <a:latin typeface="黑体" panose="02010609060101010101" pitchFamily="49" charset="-122"/>
              <a:ea typeface="黑体" panose="02010609060101010101" pitchFamily="49" charset="-122"/>
            </a:endParaRPr>
          </a:p>
          <a:p>
            <a:r>
              <a:rPr lang="zh-CN" altLang="en-US" sz="2800" b="1" dirty="0">
                <a:solidFill>
                  <a:srgbClr val="FF0000"/>
                </a:solidFill>
                <a:latin typeface="黑体" panose="02010609060101010101" pitchFamily="49" charset="-122"/>
                <a:ea typeface="黑体" panose="02010609060101010101" pitchFamily="49" charset="-122"/>
              </a:rPr>
              <a:t>“自言自语”</a:t>
            </a:r>
            <a:r>
              <a:rPr lang="zh-CN" altLang="en-US" sz="2800" b="1" dirty="0">
                <a:solidFill>
                  <a:srgbClr val="0070C0"/>
                </a:solidFill>
                <a:latin typeface="黑体" panose="02010609060101010101" pitchFamily="49" charset="-122"/>
                <a:ea typeface="黑体" panose="02010609060101010101" pitchFamily="49" charset="-122"/>
              </a:rPr>
              <a:t>指自己对自己说话，而</a:t>
            </a:r>
            <a:r>
              <a:rPr lang="zh-CN" altLang="en-US" sz="2800" b="1" dirty="0">
                <a:solidFill>
                  <a:srgbClr val="FF0000"/>
                </a:solidFill>
                <a:latin typeface="黑体" panose="02010609060101010101" pitchFamily="49" charset="-122"/>
                <a:ea typeface="黑体" panose="02010609060101010101" pitchFamily="49" charset="-122"/>
              </a:rPr>
              <a:t>“自说自话”</a:t>
            </a:r>
            <a:r>
              <a:rPr lang="zh-CN" altLang="en-US" sz="2800" b="1" dirty="0">
                <a:solidFill>
                  <a:srgbClr val="0070C0"/>
                </a:solidFill>
                <a:latin typeface="黑体" panose="02010609060101010101" pitchFamily="49" charset="-122"/>
                <a:ea typeface="黑体" panose="02010609060101010101" pitchFamily="49" charset="-122"/>
              </a:rPr>
              <a:t>包含有“独自决定，不顾他人意见，自己说了算”的意思，更合乎语境。</a:t>
            </a:r>
            <a:r>
              <a:rPr lang="en-US" altLang="zh-CN" sz="2800" b="1" dirty="0">
                <a:solidFill>
                  <a:srgbClr val="0070C0"/>
                </a:solidFill>
                <a:latin typeface="黑体" panose="02010609060101010101" pitchFamily="49" charset="-122"/>
                <a:ea typeface="黑体" panose="02010609060101010101" pitchFamily="49" charset="-122"/>
              </a:rPr>
              <a:t>)</a:t>
            </a:r>
            <a:endParaRPr lang="zh-CN" altLang="en-US" sz="2800" b="1" dirty="0">
              <a:solidFill>
                <a:srgbClr val="0070C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55526"/>
            <a:ext cx="11979563" cy="4351338"/>
          </a:xfrm>
        </p:spPr>
        <p:txBody>
          <a:bodyPr>
            <a:normAutofit/>
          </a:bodyPr>
          <a:lstStyle/>
          <a:p>
            <a:pPr marL="0" indent="0">
              <a:lnSpc>
                <a:spcPct val="120000"/>
              </a:lnSpc>
              <a:buNone/>
            </a:pPr>
            <a:r>
              <a:rPr lang="en-US" altLang="zh-CN" sz="2000" b="1" dirty="0">
                <a:effectLst/>
                <a:latin typeface="Times New Roman" panose="02020603050405020304" pitchFamily="18" charset="0"/>
                <a:ea typeface="宋体" panose="02010600030101010101" pitchFamily="2" charset="-122"/>
              </a:rPr>
              <a:t>19.</a:t>
            </a:r>
            <a:r>
              <a:rPr lang="zh-CN" altLang="zh-CN" sz="2000" b="1" dirty="0">
                <a:effectLst/>
                <a:latin typeface="Times New Roman" panose="02020603050405020304" pitchFamily="18" charset="0"/>
                <a:ea typeface="宋体" panose="02010600030101010101" pitchFamily="2" charset="-122"/>
              </a:rPr>
              <a:t>文中画横线的句子有语病，下列修改最恰当的一项是</a:t>
            </a:r>
            <a:r>
              <a:rPr lang="en-US" altLang="zh-CN" sz="2000" b="1" dirty="0">
                <a:effectLst/>
                <a:latin typeface="Times New Roman" panose="02020603050405020304" pitchFamily="18" charset="0"/>
                <a:ea typeface="宋体" panose="02010600030101010101" pitchFamily="2" charset="-122"/>
              </a:rPr>
              <a:t>(3</a:t>
            </a:r>
            <a:r>
              <a:rPr lang="zh-CN" altLang="zh-CN" sz="2000" b="1" dirty="0">
                <a:effectLst/>
                <a:latin typeface="Times New Roman" panose="02020603050405020304" pitchFamily="18" charset="0"/>
                <a:ea typeface="宋体" panose="02010600030101010101" pitchFamily="2" charset="-122"/>
              </a:rPr>
              <a:t>分</a:t>
            </a:r>
            <a:r>
              <a:rPr lang="en-US" altLang="zh-CN" sz="2000" b="1" dirty="0">
                <a:effectLst/>
                <a:latin typeface="Times New Roman" panose="02020603050405020304" pitchFamily="18" charset="0"/>
                <a:ea typeface="宋体" panose="02010600030101010101" pitchFamily="2" charset="-122"/>
              </a:rPr>
              <a:t>)</a:t>
            </a:r>
            <a:endParaRPr lang="zh-CN" altLang="zh-CN" sz="20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000" b="1" dirty="0">
                <a:effectLst/>
                <a:latin typeface="Times New Roman" panose="02020603050405020304" pitchFamily="18" charset="0"/>
                <a:ea typeface="宋体" panose="02010600030101010101" pitchFamily="2" charset="-122"/>
              </a:rPr>
              <a:t>A.</a:t>
            </a:r>
            <a:r>
              <a:rPr lang="zh-CN" altLang="zh-CN" sz="2000" b="1" dirty="0">
                <a:effectLst/>
                <a:latin typeface="Times New Roman" panose="02020603050405020304" pitchFamily="18" charset="0"/>
                <a:ea typeface="宋体" panose="02010600030101010101" pitchFamily="2" charset="-122"/>
              </a:rPr>
              <a:t>他们做梦也难以想象，“人人都有麦克风”的时代，根本不需要太花心思去构建话语规则、规范交流秩序。</a:t>
            </a:r>
          </a:p>
          <a:p>
            <a:pPr indent="0">
              <a:lnSpc>
                <a:spcPct val="120000"/>
              </a:lnSpc>
              <a:buNone/>
            </a:pPr>
            <a:r>
              <a:rPr lang="en-US" altLang="zh-CN" sz="2000" b="1" dirty="0">
                <a:effectLst/>
                <a:latin typeface="Times New Roman" panose="02020603050405020304" pitchFamily="18" charset="0"/>
                <a:ea typeface="宋体" panose="02010600030101010101" pitchFamily="2" charset="-122"/>
              </a:rPr>
              <a:t>B.</a:t>
            </a:r>
            <a:r>
              <a:rPr lang="zh-CN" altLang="zh-CN" sz="2000" b="1" dirty="0">
                <a:effectLst/>
                <a:latin typeface="Times New Roman" panose="02020603050405020304" pitchFamily="18" charset="0"/>
                <a:ea typeface="宋体" panose="02010600030101010101" pitchFamily="2" charset="-122"/>
              </a:rPr>
              <a:t>他们做梦也难以想象，“人人都有麦克风”的时代，根本不需要太花心思去规范交流秩序、构建话语规则。</a:t>
            </a:r>
          </a:p>
          <a:p>
            <a:pPr indent="0">
              <a:lnSpc>
                <a:spcPct val="120000"/>
              </a:lnSpc>
              <a:buNone/>
            </a:pPr>
            <a:r>
              <a:rPr lang="en-US" altLang="zh-CN" sz="2000" b="1" dirty="0">
                <a:effectLst/>
                <a:latin typeface="Times New Roman" panose="02020603050405020304" pitchFamily="18" charset="0"/>
                <a:ea typeface="宋体" panose="02010600030101010101" pitchFamily="2" charset="-122"/>
              </a:rPr>
              <a:t>C.</a:t>
            </a:r>
            <a:r>
              <a:rPr lang="zh-CN" altLang="zh-CN" sz="2000" b="1" dirty="0">
                <a:effectLst/>
                <a:latin typeface="Times New Roman" panose="02020603050405020304" pitchFamily="18" charset="0"/>
                <a:ea typeface="宋体" panose="02010600030101010101" pitchFamily="2" charset="-122"/>
              </a:rPr>
              <a:t>“人人都有麦克风”的时代，他们做梦也难以想象，根本不需要太花心思去构建话语规则、规范交流秩序。</a:t>
            </a:r>
          </a:p>
          <a:p>
            <a:pPr indent="0">
              <a:lnSpc>
                <a:spcPct val="120000"/>
              </a:lnSpc>
              <a:buNone/>
            </a:pPr>
            <a:r>
              <a:rPr lang="en-US" altLang="zh-CN" sz="2000" b="1" dirty="0">
                <a:effectLst/>
                <a:latin typeface="Times New Roman" panose="02020603050405020304" pitchFamily="18" charset="0"/>
                <a:ea typeface="宋体" panose="02010600030101010101" pitchFamily="2" charset="-122"/>
              </a:rPr>
              <a:t>D.</a:t>
            </a:r>
            <a:r>
              <a:rPr lang="zh-CN" altLang="zh-CN" sz="2000" b="1" dirty="0">
                <a:effectLst/>
                <a:latin typeface="Times New Roman" panose="02020603050405020304" pitchFamily="18" charset="0"/>
                <a:ea typeface="宋体" panose="02010600030101010101" pitchFamily="2" charset="-122"/>
              </a:rPr>
              <a:t>“人人都有麦克风”的时代，他们做梦也难以想象，根本不需要太花心思去规范交流秩序、构建话语规则。</a:t>
            </a:r>
          </a:p>
          <a:p>
            <a:endParaRPr lang="zh-CN" altLang="en-US" b="1" dirty="0"/>
          </a:p>
        </p:txBody>
      </p:sp>
      <p:sp>
        <p:nvSpPr>
          <p:cNvPr id="5" name="文本框 4"/>
          <p:cNvSpPr txBox="1"/>
          <p:nvPr/>
        </p:nvSpPr>
        <p:spPr>
          <a:xfrm>
            <a:off x="235974" y="2713703"/>
            <a:ext cx="11956026" cy="3933550"/>
          </a:xfrm>
          <a:prstGeom prst="rect">
            <a:avLst/>
          </a:prstGeom>
          <a:solidFill>
            <a:srgbClr val="CCECFF"/>
          </a:solidFill>
          <a:ln>
            <a:solidFill>
              <a:schemeClr val="accent1"/>
            </a:solidFill>
          </a:ln>
        </p:spPr>
        <p:txBody>
          <a:bodyPr wrap="square">
            <a:spAutoFit/>
          </a:bodyPr>
          <a:lstStyle/>
          <a:p>
            <a:r>
              <a:rPr lang="zh-CN" altLang="en-US" sz="2800" dirty="0">
                <a:solidFill>
                  <a:srgbClr val="002060"/>
                </a:solidFill>
              </a:rPr>
              <a:t> </a:t>
            </a:r>
            <a:r>
              <a:rPr lang="en-US" altLang="zh-CN" sz="2800" dirty="0">
                <a:solidFill>
                  <a:srgbClr val="002060"/>
                </a:solidFill>
              </a:rPr>
              <a:t>A </a:t>
            </a:r>
            <a:r>
              <a:rPr lang="en-US" altLang="zh-CN" sz="2800" b="1" dirty="0">
                <a:solidFill>
                  <a:srgbClr val="002060"/>
                </a:solidFill>
              </a:rPr>
              <a:t>(</a:t>
            </a:r>
            <a:r>
              <a:rPr lang="zh-CN" altLang="en-US" sz="2800" b="1" dirty="0">
                <a:solidFill>
                  <a:srgbClr val="002060"/>
                </a:solidFill>
              </a:rPr>
              <a:t>画横线的句子有三处语病。第一处语病是， “人人都有麦克风’的时代”“他们做梦也难以想象”两个句子的语序颠倒了，应该先说“他们</a:t>
            </a:r>
            <a:r>
              <a:rPr lang="en-US" altLang="zh-CN" sz="2800" b="1" dirty="0">
                <a:solidFill>
                  <a:srgbClr val="002060"/>
                </a:solidFill>
              </a:rPr>
              <a:t>”</a:t>
            </a:r>
            <a:r>
              <a:rPr lang="zh-CN" altLang="en-US" sz="2800" b="1" dirty="0">
                <a:solidFill>
                  <a:srgbClr val="002060"/>
                </a:solidFill>
              </a:rPr>
              <a:t>以承接前文。用“他们”指古人，才能与“做梦也难以想</a:t>
            </a:r>
            <a:r>
              <a:rPr lang="en-US" altLang="zh-CN" sz="2800" b="1" dirty="0">
                <a:solidFill>
                  <a:srgbClr val="002060"/>
                </a:solidFill>
              </a:rPr>
              <a:t>……</a:t>
            </a:r>
            <a:r>
              <a:rPr lang="zh-CN" altLang="en-US" sz="2800" b="1" dirty="0">
                <a:solidFill>
                  <a:srgbClr val="002060"/>
                </a:solidFill>
              </a:rPr>
              <a:t>”衔接，毕竟他们那个时代与今天有很大不同；但如果先说“‘人人都有麦克风’的时代”，“他们”指代的就变成“人人都有麦克风’的时代”的人们了，说现代人“做梦也难以想象</a:t>
            </a:r>
            <a:r>
              <a:rPr lang="en-US" altLang="zh-CN" sz="2800" b="1" dirty="0">
                <a:solidFill>
                  <a:srgbClr val="002060"/>
                </a:solidFill>
              </a:rPr>
              <a:t>……”</a:t>
            </a:r>
            <a:r>
              <a:rPr lang="zh-CN" altLang="en-US" sz="2800" b="1" dirty="0">
                <a:solidFill>
                  <a:srgbClr val="002060"/>
                </a:solidFill>
              </a:rPr>
              <a:t>显然不合情理。第二处、第三处语病是，“构建交流秩序、规范话语规则”，“构建</a:t>
            </a:r>
            <a:r>
              <a:rPr lang="en-US" altLang="zh-CN" sz="2800" b="1" dirty="0">
                <a:solidFill>
                  <a:srgbClr val="002060"/>
                </a:solidFill>
              </a:rPr>
              <a:t>……</a:t>
            </a:r>
            <a:r>
              <a:rPr lang="zh-CN" altLang="en-US" sz="2800" b="1" dirty="0">
                <a:solidFill>
                  <a:srgbClr val="002060"/>
                </a:solidFill>
              </a:rPr>
              <a:t>秩序”“规范</a:t>
            </a:r>
            <a:r>
              <a:rPr lang="en-US" altLang="zh-CN" sz="2800" b="1" dirty="0">
                <a:solidFill>
                  <a:srgbClr val="002060"/>
                </a:solidFill>
              </a:rPr>
              <a:t>……</a:t>
            </a:r>
            <a:r>
              <a:rPr lang="zh-CN" altLang="en-US" sz="2800" b="1" dirty="0">
                <a:solidFill>
                  <a:srgbClr val="002060"/>
                </a:solidFill>
              </a:rPr>
              <a:t>规则”动宾搭配不当，语序不当。规则面向表达的个体，秩序面对公共的交流，先有规则后有秩序。三处语病全部改正的只有</a:t>
            </a:r>
            <a:r>
              <a:rPr lang="en-US" altLang="zh-CN" sz="2800" b="1" dirty="0">
                <a:solidFill>
                  <a:srgbClr val="002060"/>
                </a:solidFill>
              </a:rPr>
              <a:t>A</a:t>
            </a:r>
            <a:r>
              <a:rPr lang="zh-CN" altLang="en-US" sz="2800" b="1" dirty="0">
                <a:solidFill>
                  <a:srgbClr val="002060"/>
                </a:solidFill>
              </a:rPr>
              <a:t>项。</a:t>
            </a:r>
            <a:r>
              <a:rPr lang="en-US" altLang="zh-CN" sz="2800" b="1" dirty="0">
                <a:solidFill>
                  <a:srgbClr val="002060"/>
                </a:solidFill>
              </a:rPr>
              <a:t>)</a:t>
            </a:r>
            <a:endParaRPr lang="zh-CN" altLang="en-US" sz="2800" b="1" dirty="0">
              <a:solidFill>
                <a:srgbClr val="002060"/>
              </a:solidFill>
            </a:endParaRPr>
          </a:p>
        </p:txBody>
      </p:sp>
      <p:sp>
        <p:nvSpPr>
          <p:cNvPr id="7" name="文本框 6"/>
          <p:cNvSpPr txBox="1"/>
          <p:nvPr/>
        </p:nvSpPr>
        <p:spPr>
          <a:xfrm>
            <a:off x="357907" y="1097595"/>
            <a:ext cx="11834093" cy="1200329"/>
          </a:xfrm>
          <a:prstGeom prst="rect">
            <a:avLst/>
          </a:prstGeom>
          <a:solidFill>
            <a:srgbClr val="CCECFF"/>
          </a:solidFill>
        </p:spPr>
        <p:txBody>
          <a:bodyPr wrap="square">
            <a:spAutoFit/>
          </a:bodyPr>
          <a:lstStyle/>
          <a:p>
            <a:r>
              <a:rPr lang="en-US" altLang="zh-CN" sz="3600" b="1" u="sng" dirty="0">
                <a:solidFill>
                  <a:srgbClr val="0070C0"/>
                </a:solidFill>
                <a:latin typeface="Times New Roman" panose="02020603050405020304" pitchFamily="18" charset="0"/>
                <a:ea typeface="楷体" panose="02010609060101010101" pitchFamily="49" charset="-122"/>
              </a:rPr>
              <a:t>【</a:t>
            </a:r>
            <a:r>
              <a:rPr lang="zh-CN" altLang="en-US" sz="3600" b="1" u="sng" dirty="0">
                <a:solidFill>
                  <a:srgbClr val="0070C0"/>
                </a:solidFill>
                <a:latin typeface="Times New Roman" panose="02020603050405020304" pitchFamily="18" charset="0"/>
                <a:ea typeface="楷体" panose="02010609060101010101" pitchFamily="49" charset="-122"/>
              </a:rPr>
              <a:t>原文</a:t>
            </a:r>
            <a:r>
              <a:rPr lang="en-US" altLang="zh-CN" sz="3600" b="1" u="sng" dirty="0">
                <a:solidFill>
                  <a:srgbClr val="0070C0"/>
                </a:solidFill>
                <a:latin typeface="Times New Roman" panose="02020603050405020304" pitchFamily="18" charset="0"/>
                <a:ea typeface="楷体" panose="02010609060101010101" pitchFamily="49" charset="-122"/>
              </a:rPr>
              <a:t>】</a:t>
            </a:r>
            <a:r>
              <a:rPr lang="zh-CN" altLang="zh-CN" sz="3600" b="1" u="sng" dirty="0">
                <a:solidFill>
                  <a:srgbClr val="0070C0"/>
                </a:solidFill>
                <a:effectLst/>
                <a:latin typeface="Times New Roman" panose="02020603050405020304" pitchFamily="18" charset="0"/>
                <a:ea typeface="楷体" panose="02010609060101010101" pitchFamily="49" charset="-122"/>
              </a:rPr>
              <a:t>人人都有麦克风”的时代，他们做梦也难以想象，根本不需要太花心思去构建交流秩序、规范话语规则。</a:t>
            </a:r>
            <a:endParaRPr lang="zh-CN" alt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1965709" cy="6682509"/>
          </a:xfrm>
        </p:spPr>
        <p:txBody>
          <a:bodyPr>
            <a:normAutofit lnSpcReduction="10000"/>
          </a:bodyPr>
          <a:lstStyle/>
          <a:p>
            <a:pPr indent="0">
              <a:lnSpc>
                <a:spcPct val="120000"/>
              </a:lnSpc>
              <a:buNone/>
            </a:pPr>
            <a:r>
              <a:rPr lang="en-US" altLang="zh-CN" sz="2400" b="1" dirty="0">
                <a:effectLst/>
                <a:latin typeface="Times New Roman" panose="02020603050405020304" pitchFamily="18" charset="0"/>
                <a:ea typeface="宋体" panose="02010600030101010101" pitchFamily="2" charset="-122"/>
              </a:rPr>
              <a:t>D.</a:t>
            </a:r>
            <a:r>
              <a:rPr lang="zh-CN" altLang="zh-CN" sz="2400" b="1" dirty="0">
                <a:effectLst/>
                <a:latin typeface="Times New Roman" panose="02020603050405020304" pitchFamily="18" charset="0"/>
                <a:ea typeface="宋体" panose="02010600030101010101" pitchFamily="2" charset="-122"/>
              </a:rPr>
              <a:t>得益于</a:t>
            </a:r>
            <a:r>
              <a:rPr lang="zh-CN" altLang="zh-CN" sz="2400" b="1" dirty="0">
                <a:solidFill>
                  <a:srgbClr val="7030A0"/>
                </a:solidFill>
                <a:effectLst/>
                <a:latin typeface="Times New Roman" panose="02020603050405020304" pitchFamily="18" charset="0"/>
                <a:ea typeface="宋体" panose="02010600030101010101" pitchFamily="2" charset="-122"/>
              </a:rPr>
              <a:t>中国的持续发展</a:t>
            </a:r>
            <a:r>
              <a:rPr lang="zh-CN" altLang="zh-CN" sz="2400" b="1" dirty="0">
                <a:effectLst/>
                <a:latin typeface="Times New Roman" panose="02020603050405020304" pitchFamily="18" charset="0"/>
                <a:ea typeface="宋体" panose="02010600030101010101" pitchFamily="2" charset="-122"/>
              </a:rPr>
              <a:t>和</a:t>
            </a:r>
            <a:r>
              <a:rPr lang="zh-CN" altLang="zh-CN" sz="2400" b="1" dirty="0">
                <a:solidFill>
                  <a:srgbClr val="7030A0"/>
                </a:solidFill>
                <a:effectLst/>
                <a:latin typeface="Times New Roman" panose="02020603050405020304" pitchFamily="18" charset="0"/>
                <a:ea typeface="宋体" panose="02010600030101010101" pitchFamily="2" charset="-122"/>
              </a:rPr>
              <a:t>全球化的不断加深</a:t>
            </a:r>
            <a:r>
              <a:rPr lang="zh-CN" altLang="zh-CN" sz="2400" b="1" dirty="0">
                <a:effectLst/>
                <a:latin typeface="Times New Roman" panose="02020603050405020304" pitchFamily="18" charset="0"/>
                <a:ea typeface="宋体" panose="02010600030101010101" pitchFamily="2" charset="-122"/>
              </a:rPr>
              <a:t>，</a:t>
            </a:r>
            <a:r>
              <a:rPr lang="zh-CN" altLang="zh-CN" sz="2400" b="1" dirty="0">
                <a:solidFill>
                  <a:srgbClr val="7030A0"/>
                </a:solidFill>
                <a:effectLst/>
                <a:latin typeface="Times New Roman" panose="02020603050405020304" pitchFamily="18" charset="0"/>
                <a:ea typeface="宋体" panose="02010600030101010101" pitchFamily="2" charset="-122"/>
              </a:rPr>
              <a:t>“超越科普”的科幻文学逐渐走向大众</a:t>
            </a:r>
            <a:r>
              <a:rPr lang="zh-CN" altLang="zh-CN" sz="2400" b="1" dirty="0">
                <a:effectLst/>
                <a:latin typeface="Times New Roman" panose="02020603050405020304" pitchFamily="18" charset="0"/>
                <a:ea typeface="宋体" panose="02010600030101010101" pitchFamily="2" charset="-122"/>
              </a:rPr>
              <a:t>，这在</a:t>
            </a:r>
            <a:r>
              <a:rPr lang="zh-CN" altLang="zh-CN" sz="2400" b="1" dirty="0">
                <a:solidFill>
                  <a:srgbClr val="7030A0"/>
                </a:solidFill>
                <a:effectLst/>
                <a:latin typeface="Times New Roman" panose="02020603050405020304" pitchFamily="18" charset="0"/>
                <a:ea typeface="宋体" panose="02010600030101010101" pitchFamily="2" charset="-122"/>
              </a:rPr>
              <a:t>封闭的年代</a:t>
            </a:r>
            <a:r>
              <a:rPr lang="zh-CN" altLang="zh-CN" sz="2400" b="1" dirty="0">
                <a:effectLst/>
                <a:latin typeface="Times New Roman" panose="02020603050405020304" pitchFamily="18" charset="0"/>
                <a:ea typeface="宋体" panose="02010600030101010101" pitchFamily="2" charset="-122"/>
              </a:rPr>
              <a:t>是难以实现的。</a:t>
            </a:r>
            <a:endParaRPr lang="en-US" altLang="zh-CN" sz="2400" b="1" dirty="0">
              <a:effectLst/>
              <a:latin typeface="Times New Roman" panose="02020603050405020304" pitchFamily="18" charset="0"/>
              <a:ea typeface="楷体" panose="02010609060101010101" pitchFamily="49" charset="-122"/>
            </a:endParaRPr>
          </a:p>
          <a:p>
            <a:pPr indent="0">
              <a:lnSpc>
                <a:spcPct val="120000"/>
              </a:lnSpc>
              <a:buNone/>
            </a:pPr>
            <a:r>
              <a:rPr lang="en-US" altLang="zh-CN" sz="2400" b="1" dirty="0">
                <a:effectLst/>
                <a:latin typeface="Times New Roman" panose="02020603050405020304" pitchFamily="18" charset="0"/>
                <a:ea typeface="楷体" panose="02010609060101010101" pitchFamily="49" charset="-122"/>
              </a:rPr>
              <a:t>        </a:t>
            </a:r>
            <a:r>
              <a:rPr lang="zh-CN" altLang="zh-CN" sz="2400" b="1" dirty="0">
                <a:effectLst/>
                <a:latin typeface="Times New Roman" panose="02020603050405020304" pitchFamily="18" charset="0"/>
                <a:ea typeface="楷体" panose="02010609060101010101" pitchFamily="49" charset="-122"/>
              </a:rPr>
              <a:t>《三体》代表的</a:t>
            </a:r>
            <a:r>
              <a:rPr lang="zh-CN" altLang="zh-CN" sz="2400" b="1" dirty="0">
                <a:solidFill>
                  <a:srgbClr val="FF0000"/>
                </a:solidFill>
                <a:effectLst/>
                <a:latin typeface="Times New Roman" panose="02020603050405020304" pitchFamily="18" charset="0"/>
                <a:ea typeface="楷体" panose="02010609060101010101" pitchFamily="49" charset="-122"/>
              </a:rPr>
              <a:t>创新科幻逐渐</a:t>
            </a:r>
            <a:r>
              <a:rPr lang="zh-CN" altLang="zh-CN" sz="2400" b="1" dirty="0">
                <a:effectLst/>
                <a:latin typeface="Times New Roman" panose="02020603050405020304" pitchFamily="18" charset="0"/>
                <a:ea typeface="楷体" panose="02010609060101010101" pitchFamily="49" charset="-122"/>
              </a:rPr>
              <a:t>由小众圈子的探索，</a:t>
            </a:r>
            <a:r>
              <a:rPr lang="zh-CN" altLang="zh-CN" sz="2400" b="1" dirty="0">
                <a:solidFill>
                  <a:srgbClr val="FF0000"/>
                </a:solidFill>
                <a:effectLst/>
                <a:latin typeface="Times New Roman" panose="02020603050405020304" pitchFamily="18" charset="0"/>
                <a:ea typeface="楷体" panose="02010609060101010101" pitchFamily="49" charset="-122"/>
              </a:rPr>
              <a:t>走向相对大众的流行</a:t>
            </a:r>
            <a:r>
              <a:rPr lang="zh-CN" altLang="zh-CN" sz="2400" b="1" dirty="0">
                <a:effectLst/>
                <a:latin typeface="Times New Roman" panose="02020603050405020304" pitchFamily="18" charset="0"/>
                <a:ea typeface="楷体" panose="02010609060101010101" pitchFamily="49" charset="-122"/>
              </a:rPr>
              <a:t>，这只有在新的历史条件下才有可能发生。</a:t>
            </a:r>
            <a:endParaRPr lang="zh-CN"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楷体" panose="02010609060101010101" pitchFamily="49" charset="-122"/>
              </a:rPr>
              <a:t>         </a:t>
            </a:r>
            <a:r>
              <a:rPr lang="zh-CN" altLang="zh-CN" sz="2400" b="1" dirty="0">
                <a:effectLst/>
                <a:latin typeface="Times New Roman" panose="02020603050405020304" pitchFamily="18" charset="0"/>
                <a:ea typeface="楷体" panose="02010609060101010101" pitchFamily="49" charset="-122"/>
              </a:rPr>
              <a:t>在</a:t>
            </a:r>
            <a:r>
              <a:rPr lang="zh-CN" altLang="zh-CN" sz="2400" b="1" dirty="0">
                <a:solidFill>
                  <a:srgbClr val="FF0000"/>
                </a:solidFill>
                <a:effectLst/>
                <a:latin typeface="Times New Roman" panose="02020603050405020304" pitchFamily="18" charset="0"/>
                <a:ea typeface="楷体" panose="02010609060101010101" pitchFamily="49" charset="-122"/>
              </a:rPr>
              <a:t>过去国民平均受教育程度偏低这一特定历史情势</a:t>
            </a:r>
            <a:r>
              <a:rPr lang="zh-CN" altLang="zh-CN" sz="2400" b="1" dirty="0">
                <a:effectLst/>
                <a:latin typeface="Times New Roman" panose="02020603050405020304" pitchFamily="18" charset="0"/>
                <a:ea typeface="楷体" panose="02010609060101010101" pitchFamily="49" charset="-122"/>
              </a:rPr>
              <a:t>下，科幻文学不得不承担普及科学、传播知识的重任。但这也束缚了作家想象力的飞扬，桎梏着科幻美学的创造</a:t>
            </a:r>
            <a:r>
              <a:rPr lang="en-US" altLang="zh-CN" sz="2400" b="1" dirty="0">
                <a:effectLst/>
                <a:latin typeface="Times New Roman" panose="02020603050405020304" pitchFamily="18" charset="0"/>
                <a:ea typeface="楷体" panose="02010609060101010101" pitchFamily="49" charset="-122"/>
              </a:rPr>
              <a:t>.</a:t>
            </a:r>
            <a:r>
              <a:rPr lang="zh-CN" altLang="zh-CN" sz="2400" b="1" dirty="0">
                <a:effectLst/>
                <a:latin typeface="Times New Roman" panose="02020603050405020304" pitchFamily="18" charset="0"/>
                <a:ea typeface="楷体" panose="02010609060101010101" pitchFamily="49" charset="-122"/>
              </a:rPr>
              <a:t>“一代人有一代人之文学”，时代发生改变，文学也会随之改变。</a:t>
            </a:r>
            <a:endParaRPr lang="zh-CN"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楷体" panose="02010609060101010101" pitchFamily="49" charset="-122"/>
              </a:rPr>
              <a:t>         </a:t>
            </a:r>
            <a:r>
              <a:rPr lang="zh-CN" altLang="zh-CN" sz="2400" b="1" dirty="0">
                <a:effectLst/>
                <a:latin typeface="Times New Roman" panose="02020603050405020304" pitchFamily="18" charset="0"/>
                <a:ea typeface="楷体" panose="02010609060101010101" pitchFamily="49" charset="-122"/>
              </a:rPr>
              <a:t>一方面，</a:t>
            </a:r>
            <a:r>
              <a:rPr lang="zh-CN" altLang="zh-CN" sz="2400" b="1" dirty="0">
                <a:solidFill>
                  <a:srgbClr val="FF0000"/>
                </a:solidFill>
                <a:effectLst/>
                <a:latin typeface="Times New Roman" panose="02020603050405020304" pitchFamily="18" charset="0"/>
                <a:ea typeface="楷体" panose="02010609060101010101" pitchFamily="49" charset="-122"/>
              </a:rPr>
              <a:t>随着基础教育的全面普及和高等教育的大众化，互联网新媒体的覆盖面越来越广，应用越来越便捷</a:t>
            </a:r>
            <a:r>
              <a:rPr lang="zh-CN" altLang="zh-CN" sz="2400" b="1" dirty="0">
                <a:effectLst/>
                <a:latin typeface="Times New Roman" panose="02020603050405020304" pitchFamily="18" charset="0"/>
                <a:ea typeface="楷体" panose="02010609060101010101" pitchFamily="49" charset="-122"/>
              </a:rPr>
              <a:t>，年青一代拥有更多、更自由的渠道去获取各种知识与信息</a:t>
            </a:r>
            <a:r>
              <a:rPr lang="en-US" altLang="zh-CN" sz="2400" b="1" dirty="0">
                <a:effectLst/>
                <a:latin typeface="Times New Roman" panose="02020603050405020304" pitchFamily="18" charset="0"/>
                <a:ea typeface="楷体" panose="02010609060101010101" pitchFamily="49" charset="-122"/>
              </a:rPr>
              <a:t>.</a:t>
            </a:r>
            <a:r>
              <a:rPr lang="zh-CN" altLang="zh-CN" sz="2400" b="1" dirty="0">
                <a:effectLst/>
                <a:latin typeface="Times New Roman" panose="02020603050405020304" pitchFamily="18" charset="0"/>
                <a:ea typeface="楷体" panose="02010609060101010101" pitchFamily="49" charset="-122"/>
              </a:rPr>
              <a:t>在这种情形下，科幻文学不需要越俎代庖来担当科普的重任了。</a:t>
            </a:r>
            <a:endParaRPr lang="zh-CN"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楷体" panose="02010609060101010101" pitchFamily="49" charset="-122"/>
              </a:rPr>
              <a:t>        </a:t>
            </a:r>
            <a:r>
              <a:rPr lang="zh-CN" altLang="zh-CN" sz="2400" b="1" dirty="0">
                <a:effectLst/>
                <a:latin typeface="Times New Roman" panose="02020603050405020304" pitchFamily="18" charset="0"/>
                <a:ea typeface="楷体" panose="02010609060101010101" pitchFamily="49" charset="-122"/>
              </a:rPr>
              <a:t>另一方面，在</a:t>
            </a:r>
            <a:r>
              <a:rPr lang="zh-CN" altLang="zh-CN" sz="2400" b="1" dirty="0">
                <a:solidFill>
                  <a:srgbClr val="FF0000"/>
                </a:solidFill>
                <a:effectLst/>
                <a:latin typeface="Times New Roman" panose="02020603050405020304" pitchFamily="18" charset="0"/>
                <a:ea typeface="楷体" panose="02010609060101010101" pitchFamily="49" charset="-122"/>
              </a:rPr>
              <a:t>全球化不断加深的背景</a:t>
            </a:r>
            <a:r>
              <a:rPr lang="zh-CN" altLang="zh-CN" sz="2400" b="1" dirty="0">
                <a:effectLst/>
                <a:latin typeface="Times New Roman" panose="02020603050405020304" pitchFamily="18" charset="0"/>
                <a:ea typeface="楷体" panose="02010609060101010101" pitchFamily="49" charset="-122"/>
              </a:rPr>
              <a:t>下，欧美和日本的科幻小说通过各种渠道大规模地传入中国，共同培育了一批新生代的科幻迷。这些科幻迷对西方科幻文学谱系或多或少有所了解，对前沿的科技成果也有一定的涉猎。他们不仅可以接受《三体》里那些宏伟幻想，也为“超越科普”的科幻创作提供了足够多的预期读者。</a:t>
            </a:r>
            <a:endParaRPr lang="zh-CN" altLang="zh-CN" sz="2400" b="1" dirty="0">
              <a:effectLst/>
              <a:latin typeface="Times New Roman" panose="02020603050405020304" pitchFamily="18" charset="0"/>
              <a:ea typeface="宋体" panose="02010600030101010101" pitchFamily="2" charset="-122"/>
            </a:endParaRPr>
          </a:p>
          <a:p>
            <a:endParaRPr lang="zh-CN" altLang="en-US" b="1" dirty="0"/>
          </a:p>
        </p:txBody>
      </p:sp>
      <p:cxnSp>
        <p:nvCxnSpPr>
          <p:cNvPr id="5" name="连接符: 曲线 4"/>
          <p:cNvCxnSpPr/>
          <p:nvPr/>
        </p:nvCxnSpPr>
        <p:spPr>
          <a:xfrm rot="10800000">
            <a:off x="2346038" y="979056"/>
            <a:ext cx="1902693" cy="1173020"/>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连接符: 曲线 6"/>
          <p:cNvCxnSpPr/>
          <p:nvPr/>
        </p:nvCxnSpPr>
        <p:spPr>
          <a:xfrm rot="16200000" flipV="1">
            <a:off x="1465120" y="1767607"/>
            <a:ext cx="2865582" cy="45720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连接符: 曲线 8"/>
          <p:cNvCxnSpPr/>
          <p:nvPr/>
        </p:nvCxnSpPr>
        <p:spPr>
          <a:xfrm rot="5400000" flipH="1" flipV="1">
            <a:off x="3511553" y="2656035"/>
            <a:ext cx="4298373" cy="113140"/>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连接符: 曲线 10"/>
          <p:cNvCxnSpPr/>
          <p:nvPr/>
        </p:nvCxnSpPr>
        <p:spPr>
          <a:xfrm rot="5400000" flipH="1" flipV="1">
            <a:off x="7686967" y="847438"/>
            <a:ext cx="701962" cy="133926"/>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矩形 12"/>
          <p:cNvSpPr/>
          <p:nvPr/>
        </p:nvSpPr>
        <p:spPr>
          <a:xfrm>
            <a:off x="415641" y="6341916"/>
            <a:ext cx="7238772" cy="48952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70C0"/>
                </a:solidFill>
              </a:rPr>
              <a:t>选项是由因到果，原文是由果到因。两者意思一致。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8207" y="250723"/>
            <a:ext cx="10691761" cy="5527815"/>
          </a:xfrm>
        </p:spPr>
        <p:txBody>
          <a:bodyPr>
            <a:noAutofit/>
          </a:bodyPr>
          <a:lstStyle/>
          <a:p>
            <a:pPr marL="0" indent="0">
              <a:lnSpc>
                <a:spcPct val="120000"/>
              </a:lnSpc>
              <a:buNone/>
            </a:pPr>
            <a:r>
              <a:rPr lang="en-US" altLang="zh-CN" sz="3200" b="1" dirty="0">
                <a:effectLst/>
                <a:latin typeface="Times New Roman" panose="02020603050405020304" pitchFamily="18" charset="0"/>
                <a:ea typeface="宋体" panose="02010600030101010101" pitchFamily="2" charset="-122"/>
              </a:rPr>
              <a:t>20.</a:t>
            </a:r>
            <a:r>
              <a:rPr lang="zh-CN" altLang="zh-CN" sz="3200" b="1" dirty="0">
                <a:effectLst/>
                <a:latin typeface="Times New Roman" panose="02020603050405020304" pitchFamily="18" charset="0"/>
                <a:ea typeface="宋体" panose="02010600030101010101" pitchFamily="2" charset="-122"/>
              </a:rPr>
              <a:t>下列各项中，和画波浪线的句子使用的修辞手法不同的一项是</a:t>
            </a:r>
            <a:r>
              <a:rPr lang="en-US" altLang="zh-CN" sz="3200" b="1" dirty="0">
                <a:effectLst/>
                <a:latin typeface="Times New Roman" panose="02020603050405020304" pitchFamily="18" charset="0"/>
                <a:ea typeface="宋体" panose="02010600030101010101" pitchFamily="2" charset="-122"/>
              </a:rPr>
              <a:t>(3</a:t>
            </a:r>
            <a:r>
              <a:rPr lang="zh-CN" altLang="zh-CN" sz="3200" b="1" dirty="0">
                <a:effectLst/>
                <a:latin typeface="Times New Roman" panose="02020603050405020304" pitchFamily="18" charset="0"/>
                <a:ea typeface="宋体" panose="02010600030101010101" pitchFamily="2" charset="-122"/>
              </a:rPr>
              <a:t>分</a:t>
            </a:r>
            <a:r>
              <a:rPr lang="en-US" altLang="zh-CN"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A.</a:t>
            </a:r>
            <a:r>
              <a:rPr lang="zh-CN" altLang="zh-CN" sz="3200" b="1" dirty="0">
                <a:effectLst/>
                <a:latin typeface="Times New Roman" panose="02020603050405020304" pitchFamily="18" charset="0"/>
                <a:ea typeface="宋体" panose="02010600030101010101" pitchFamily="2" charset="-122"/>
              </a:rPr>
              <a:t>如今人方为刀俎，我为鱼肉。</a:t>
            </a: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B.</a:t>
            </a:r>
            <a:r>
              <a:rPr lang="zh-CN" altLang="zh-CN" sz="3200" b="1" dirty="0">
                <a:effectLst/>
                <a:latin typeface="Times New Roman" panose="02020603050405020304" pitchFamily="18" charset="0"/>
                <a:ea typeface="宋体" panose="02010600030101010101" pitchFamily="2" charset="-122"/>
              </a:rPr>
              <a:t>羁鸟恋旧林，池鱼思故渊。</a:t>
            </a: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C.</a:t>
            </a:r>
            <a:r>
              <a:rPr lang="zh-CN" altLang="zh-CN" sz="3200" b="1" dirty="0">
                <a:effectLst/>
                <a:latin typeface="Times New Roman" panose="02020603050405020304" pitchFamily="18" charset="0"/>
                <a:ea typeface="宋体" panose="02010600030101010101" pitchFamily="2" charset="-122"/>
              </a:rPr>
              <a:t>烽火连三月，家书抵万金。</a:t>
            </a: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D.</a:t>
            </a:r>
            <a:r>
              <a:rPr lang="zh-CN" altLang="zh-CN" sz="3200" b="1" dirty="0">
                <a:effectLst/>
                <a:latin typeface="Times New Roman" panose="02020603050405020304" pitchFamily="18" charset="0"/>
                <a:ea typeface="宋体" panose="02010600030101010101" pitchFamily="2" charset="-122"/>
              </a:rPr>
              <a:t>则为你如花美眷，似水流年。</a:t>
            </a:r>
          </a:p>
          <a:p>
            <a:endParaRPr lang="en-US" altLang="zh-CN" b="1" dirty="0">
              <a:solidFill>
                <a:srgbClr val="FF0000"/>
              </a:solidFill>
            </a:endParaRPr>
          </a:p>
          <a:p>
            <a:endParaRPr lang="en-US" altLang="zh-CN" b="1" dirty="0">
              <a:solidFill>
                <a:srgbClr val="FF0000"/>
              </a:solidFill>
            </a:endParaRPr>
          </a:p>
          <a:p>
            <a:endParaRPr lang="en-US" altLang="zh-CN" sz="3200" b="1" dirty="0">
              <a:solidFill>
                <a:srgbClr val="FF0000"/>
              </a:solidFill>
            </a:endParaRPr>
          </a:p>
          <a:p>
            <a:r>
              <a:rPr lang="en-US" altLang="zh-CN" sz="3200" b="1" dirty="0">
                <a:solidFill>
                  <a:srgbClr val="FF0000"/>
                </a:solidFill>
              </a:rPr>
              <a:t>C</a:t>
            </a:r>
            <a:r>
              <a:rPr lang="en-US" altLang="zh-CN" sz="3200" b="1" dirty="0"/>
              <a:t> </a:t>
            </a:r>
            <a:r>
              <a:rPr lang="en-US" altLang="zh-CN" sz="3200" b="1" dirty="0">
                <a:solidFill>
                  <a:srgbClr val="0070C0"/>
                </a:solidFill>
              </a:rPr>
              <a:t>(C</a:t>
            </a:r>
            <a:r>
              <a:rPr lang="zh-CN" altLang="en-US" sz="3200" b="1" dirty="0">
                <a:solidFill>
                  <a:srgbClr val="0070C0"/>
                </a:solidFill>
              </a:rPr>
              <a:t>项不是比喻，“烽火”是借代，“抵万金”是夸张</a:t>
            </a:r>
            <a:r>
              <a:rPr lang="en-US" altLang="zh-CN" sz="3200" b="1" dirty="0">
                <a:solidFill>
                  <a:srgbClr val="0070C0"/>
                </a:solidFill>
              </a:rPr>
              <a:t>)</a:t>
            </a:r>
            <a:endParaRPr lang="zh-CN" altLang="en-US" sz="3200" b="1" dirty="0">
              <a:solidFill>
                <a:srgbClr val="0070C0"/>
              </a:solidFill>
            </a:endParaRPr>
          </a:p>
        </p:txBody>
      </p:sp>
      <p:sp>
        <p:nvSpPr>
          <p:cNvPr id="5" name="文本框 4"/>
          <p:cNvSpPr txBox="1"/>
          <p:nvPr/>
        </p:nvSpPr>
        <p:spPr>
          <a:xfrm>
            <a:off x="663677" y="4373481"/>
            <a:ext cx="10825317" cy="646331"/>
          </a:xfrm>
          <a:prstGeom prst="rect">
            <a:avLst/>
          </a:prstGeom>
          <a:noFill/>
        </p:spPr>
        <p:txBody>
          <a:bodyPr wrap="square">
            <a:spAutoFit/>
          </a:bodyPr>
          <a:lstStyle/>
          <a:p>
            <a:r>
              <a:rPr lang="en-US" altLang="zh-CN" sz="3600" b="1" u="wavy" dirty="0">
                <a:effectLst/>
                <a:latin typeface="Times New Roman" panose="02020603050405020304" pitchFamily="18" charset="0"/>
                <a:ea typeface="楷体" panose="02010609060101010101" pitchFamily="49" charset="-122"/>
              </a:rPr>
              <a:t>【</a:t>
            </a:r>
            <a:r>
              <a:rPr lang="zh-CN" altLang="en-US" sz="3600" b="1" u="wavy" dirty="0">
                <a:effectLst/>
                <a:latin typeface="Times New Roman" panose="02020603050405020304" pitchFamily="18" charset="0"/>
                <a:ea typeface="楷体" panose="02010609060101010101" pitchFamily="49" charset="-122"/>
              </a:rPr>
              <a:t>原文</a:t>
            </a:r>
            <a:r>
              <a:rPr lang="en-US" altLang="zh-CN" sz="3600" b="1" u="wavy" dirty="0">
                <a:effectLst/>
                <a:latin typeface="Times New Roman" panose="02020603050405020304" pitchFamily="18" charset="0"/>
                <a:ea typeface="楷体" panose="02010609060101010101" pitchFamily="49" charset="-122"/>
              </a:rPr>
              <a:t>】</a:t>
            </a:r>
            <a:r>
              <a:rPr lang="zh-CN" altLang="zh-CN" sz="3600" b="1" u="wavy" dirty="0">
                <a:effectLst/>
                <a:latin typeface="Times New Roman" panose="02020603050405020304" pitchFamily="18" charset="0"/>
                <a:ea typeface="楷体" panose="02010609060101010101" pitchFamily="49" charset="-122"/>
              </a:rPr>
              <a:t>公共空间</a:t>
            </a:r>
            <a:r>
              <a:rPr lang="zh-CN" altLang="en-US" sz="3600" b="1" u="wavy" dirty="0">
                <a:effectLst/>
                <a:latin typeface="Times New Roman" panose="02020603050405020304" pitchFamily="18" charset="0"/>
                <a:ea typeface="楷体" panose="02010609060101010101" pitchFamily="49" charset="-122"/>
              </a:rPr>
              <a:t>，</a:t>
            </a:r>
            <a:r>
              <a:rPr lang="zh-CN" altLang="zh-CN" sz="3600" b="1" u="wavy" dirty="0">
                <a:effectLst/>
                <a:latin typeface="Times New Roman" panose="02020603050405020304" pitchFamily="18" charset="0"/>
                <a:ea typeface="楷体" panose="02010609060101010101" pitchFamily="49" charset="-122"/>
              </a:rPr>
              <a:t>也不是锁在抽屉里的日记本</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0"/>
            <a:ext cx="11998037" cy="6858000"/>
          </a:xfrm>
        </p:spPr>
        <p:txBody>
          <a:bodyPr>
            <a:noAutofit/>
          </a:bodyPr>
          <a:lstStyle/>
          <a:p>
            <a:pPr marL="0" indent="0">
              <a:lnSpc>
                <a:spcPct val="120000"/>
              </a:lnSpc>
              <a:buNone/>
            </a:pPr>
            <a:r>
              <a:rPr lang="en-US" altLang="zh-CN" sz="2000" b="1" dirty="0">
                <a:effectLst/>
                <a:latin typeface="Times New Roman" panose="02020603050405020304" pitchFamily="18" charset="0"/>
                <a:ea typeface="宋体" panose="02010600030101010101" pitchFamily="2" charset="-122"/>
              </a:rPr>
              <a:t>(</a:t>
            </a:r>
            <a:r>
              <a:rPr lang="zh-CN" altLang="zh-CN" sz="2000" b="1" dirty="0">
                <a:effectLst/>
                <a:latin typeface="Times New Roman" panose="02020603050405020304" pitchFamily="18" charset="0"/>
                <a:ea typeface="宋体" panose="02010600030101010101" pitchFamily="2" charset="-122"/>
              </a:rPr>
              <a:t>二</a:t>
            </a:r>
            <a:r>
              <a:rPr lang="en-US" altLang="zh-CN" sz="2000" b="1" dirty="0">
                <a:effectLst/>
                <a:latin typeface="Times New Roman" panose="02020603050405020304" pitchFamily="18" charset="0"/>
                <a:ea typeface="宋体" panose="02010600030101010101" pitchFamily="2" charset="-122"/>
              </a:rPr>
              <a:t>)</a:t>
            </a:r>
            <a:r>
              <a:rPr lang="zh-CN" altLang="zh-CN" sz="2000" b="1" dirty="0">
                <a:effectLst/>
                <a:latin typeface="Times New Roman" panose="02020603050405020304" pitchFamily="18" charset="0"/>
                <a:ea typeface="宋体" panose="02010600030101010101" pitchFamily="2" charset="-122"/>
              </a:rPr>
              <a:t>语言文字运用Ⅱ</a:t>
            </a:r>
            <a:r>
              <a:rPr lang="en-US" altLang="zh-CN" sz="2000" b="1" dirty="0">
                <a:effectLst/>
                <a:latin typeface="Times New Roman" panose="02020603050405020304" pitchFamily="18" charset="0"/>
                <a:ea typeface="宋体" panose="02010600030101010101" pitchFamily="2" charset="-122"/>
              </a:rPr>
              <a:t>(</a:t>
            </a:r>
            <a:r>
              <a:rPr lang="zh-CN" altLang="zh-CN" sz="2000" b="1" dirty="0">
                <a:effectLst/>
                <a:latin typeface="Times New Roman" panose="02020603050405020304" pitchFamily="18" charset="0"/>
                <a:ea typeface="宋体" panose="02010600030101010101" pitchFamily="2" charset="-122"/>
              </a:rPr>
              <a:t>本题共</a:t>
            </a:r>
            <a:r>
              <a:rPr lang="en-US" altLang="zh-CN" sz="2000" b="1" dirty="0">
                <a:effectLst/>
                <a:latin typeface="Times New Roman" panose="02020603050405020304" pitchFamily="18" charset="0"/>
                <a:ea typeface="宋体" panose="02010600030101010101" pitchFamily="2" charset="-122"/>
              </a:rPr>
              <a:t>2</a:t>
            </a:r>
            <a:r>
              <a:rPr lang="zh-CN" altLang="zh-CN" sz="2000" b="1" dirty="0">
                <a:effectLst/>
                <a:latin typeface="Times New Roman" panose="02020603050405020304" pitchFamily="18" charset="0"/>
                <a:ea typeface="宋体" panose="02010600030101010101" pitchFamily="2" charset="-122"/>
              </a:rPr>
              <a:t>小题，</a:t>
            </a:r>
            <a:r>
              <a:rPr lang="en-US" altLang="zh-CN" sz="2000" b="1" dirty="0">
                <a:effectLst/>
                <a:latin typeface="Times New Roman" panose="02020603050405020304" pitchFamily="18" charset="0"/>
                <a:ea typeface="宋体" panose="02010600030101010101" pitchFamily="2" charset="-122"/>
              </a:rPr>
              <a:t>11</a:t>
            </a:r>
            <a:r>
              <a:rPr lang="zh-CN" altLang="zh-CN" sz="2000" b="1" dirty="0">
                <a:effectLst/>
                <a:latin typeface="Times New Roman" panose="02020603050405020304" pitchFamily="18" charset="0"/>
                <a:ea typeface="宋体" panose="02010600030101010101" pitchFamily="2" charset="-122"/>
              </a:rPr>
              <a:t>分</a:t>
            </a:r>
            <a:r>
              <a:rPr lang="en-US" altLang="zh-CN" sz="2000" b="1" dirty="0">
                <a:effectLst/>
                <a:latin typeface="Times New Roman" panose="02020603050405020304" pitchFamily="18" charset="0"/>
                <a:ea typeface="宋体" panose="02010600030101010101" pitchFamily="2" charset="-122"/>
              </a:rPr>
              <a:t>)</a:t>
            </a:r>
            <a:endParaRPr lang="zh-CN" altLang="zh-CN" sz="2000" b="1" dirty="0">
              <a:effectLst/>
              <a:latin typeface="Times New Roman" panose="02020603050405020304" pitchFamily="18" charset="0"/>
              <a:ea typeface="宋体" panose="02010600030101010101" pitchFamily="2" charset="-122"/>
            </a:endParaRPr>
          </a:p>
          <a:p>
            <a:pPr marL="0" indent="0">
              <a:lnSpc>
                <a:spcPct val="120000"/>
              </a:lnSpc>
              <a:buNone/>
            </a:pPr>
            <a:r>
              <a:rPr lang="zh-CN" altLang="zh-CN" sz="2000" b="1" dirty="0">
                <a:effectLst/>
                <a:latin typeface="Times New Roman" panose="02020603050405020304" pitchFamily="18" charset="0"/>
                <a:ea typeface="宋体" panose="02010600030101010101" pitchFamily="2" charset="-122"/>
              </a:rPr>
              <a:t>《红楼梦》是中国古典小说的巅峰之作，是中国传统文化的集大成者。你所在的班级正在开展《红楼梦》阅读探究活动，请你完成</a:t>
            </a:r>
            <a:r>
              <a:rPr lang="en-US" altLang="zh-CN" sz="2000" b="1" dirty="0">
                <a:effectLst/>
                <a:latin typeface="Times New Roman" panose="02020603050405020304" pitchFamily="18" charset="0"/>
                <a:ea typeface="宋体" panose="02010600030101010101" pitchFamily="2" charset="-122"/>
              </a:rPr>
              <a:t>21~22</a:t>
            </a:r>
            <a:r>
              <a:rPr lang="zh-CN" altLang="zh-CN" sz="2000" b="1" dirty="0">
                <a:effectLst/>
                <a:latin typeface="Times New Roman" panose="02020603050405020304" pitchFamily="18" charset="0"/>
                <a:ea typeface="宋体" panose="02010600030101010101" pitchFamily="2" charset="-122"/>
              </a:rPr>
              <a:t>题。</a:t>
            </a:r>
          </a:p>
          <a:p>
            <a:pPr indent="0">
              <a:lnSpc>
                <a:spcPct val="120000"/>
              </a:lnSpc>
              <a:buNone/>
            </a:pPr>
            <a:r>
              <a:rPr lang="en-US" altLang="zh-CN" sz="2000" b="1" dirty="0">
                <a:effectLst/>
                <a:latin typeface="Times New Roman" panose="02020603050405020304" pitchFamily="18" charset="0"/>
                <a:ea typeface="宋体" panose="02010600030101010101" pitchFamily="2" charset="-122"/>
              </a:rPr>
              <a:t>21.</a:t>
            </a:r>
            <a:r>
              <a:rPr lang="zh-CN" altLang="zh-CN" sz="2000" b="1" dirty="0">
                <a:effectLst/>
                <a:latin typeface="Times New Roman" panose="02020603050405020304" pitchFamily="18" charset="0"/>
                <a:ea typeface="宋体" panose="02010600030101010101" pitchFamily="2" charset="-122"/>
              </a:rPr>
              <a:t>请你在横线处补写恰当的语句，使整段文字内容符合原著，语意完整，逻辑严密，表达连贯。每处不超过</a:t>
            </a:r>
            <a:r>
              <a:rPr lang="en-US" altLang="zh-CN" sz="2000" b="1" dirty="0">
                <a:effectLst/>
                <a:latin typeface="Times New Roman" panose="02020603050405020304" pitchFamily="18" charset="0"/>
                <a:ea typeface="宋体" panose="02010600030101010101" pitchFamily="2" charset="-122"/>
              </a:rPr>
              <a:t>10</a:t>
            </a:r>
            <a:r>
              <a:rPr lang="zh-CN" altLang="zh-CN" sz="2000" b="1" dirty="0">
                <a:effectLst/>
                <a:latin typeface="Times New Roman" panose="02020603050405020304" pitchFamily="18" charset="0"/>
                <a:ea typeface="宋体" panose="02010600030101010101" pitchFamily="2" charset="-122"/>
              </a:rPr>
              <a:t>字。</a:t>
            </a:r>
            <a:r>
              <a:rPr lang="en-US" altLang="zh-CN" sz="2000" b="1" dirty="0">
                <a:effectLst/>
                <a:latin typeface="Times New Roman" panose="02020603050405020304" pitchFamily="18" charset="0"/>
                <a:ea typeface="宋体" panose="02010600030101010101" pitchFamily="2" charset="-122"/>
              </a:rPr>
              <a:t>(5</a:t>
            </a:r>
            <a:r>
              <a:rPr lang="zh-CN" altLang="zh-CN" sz="2000" b="1" dirty="0">
                <a:effectLst/>
                <a:latin typeface="Times New Roman" panose="02020603050405020304" pitchFamily="18" charset="0"/>
                <a:ea typeface="宋体" panose="02010600030101010101" pitchFamily="2" charset="-122"/>
              </a:rPr>
              <a:t>分</a:t>
            </a:r>
            <a:r>
              <a:rPr lang="en-US" altLang="zh-CN" sz="2000" b="1" dirty="0">
                <a:effectLst/>
                <a:latin typeface="Times New Roman" panose="02020603050405020304" pitchFamily="18" charset="0"/>
                <a:ea typeface="宋体" panose="02010600030101010101" pitchFamily="2" charset="-122"/>
              </a:rPr>
              <a:t>)</a:t>
            </a:r>
            <a:endParaRPr lang="zh-CN" altLang="zh-CN" sz="20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000" b="1"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《红楼梦》前五回是整本书的序曲，是全书故事情节的纲领性开端。关于《红楼梦》第一回《甄士隐梦幻识通灵贾雨村风尘怀闺秀》中甄士隐的作用，师生展开了对话。</a:t>
            </a:r>
            <a:endParaRPr lang="zh-CN" altLang="zh-CN" sz="20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000" b="1"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老师：《红楼梦》为什么要让甄士隐先出场</a:t>
            </a:r>
            <a:r>
              <a:rPr lang="en-US" altLang="zh-CN" sz="2000" b="1" dirty="0">
                <a:effectLst/>
                <a:latin typeface="Times New Roman" panose="02020603050405020304" pitchFamily="18" charset="0"/>
                <a:ea typeface="楷体" panose="02010609060101010101" pitchFamily="49" charset="-122"/>
              </a:rPr>
              <a:t>?</a:t>
            </a:r>
            <a:r>
              <a:rPr lang="zh-CN" altLang="zh-CN" sz="2000" b="1" dirty="0">
                <a:effectLst/>
                <a:latin typeface="Times New Roman" panose="02020603050405020304" pitchFamily="18" charset="0"/>
                <a:ea typeface="楷体" panose="02010609060101010101" pitchFamily="49" charset="-122"/>
              </a:rPr>
              <a:t>一是借甄士隐联系神话与现实，引出中心故事</a:t>
            </a:r>
            <a:r>
              <a:rPr lang="en-US" altLang="zh-CN" sz="2000" b="1" dirty="0">
                <a:effectLst/>
                <a:latin typeface="Times New Roman" panose="02020603050405020304" pitchFamily="18" charset="0"/>
                <a:ea typeface="楷体" panose="02010609060101010101" pitchFamily="49" charset="-122"/>
              </a:rPr>
              <a:t>.</a:t>
            </a:r>
            <a:r>
              <a:rPr lang="zh-CN" altLang="zh-CN" sz="2000" b="1" dirty="0">
                <a:effectLst/>
                <a:latin typeface="Times New Roman" panose="02020603050405020304" pitchFamily="18" charset="0"/>
                <a:ea typeface="楷体" panose="02010609060101010101" pitchFamily="49" charset="-122"/>
              </a:rPr>
              <a:t>二是通过他传达作品蕴含的主题和倾向，便于提纲挈领。这对大家有什么启发呢</a:t>
            </a:r>
            <a:r>
              <a:rPr lang="en-US" altLang="zh-CN" sz="2000" b="1" dirty="0">
                <a:effectLst/>
                <a:latin typeface="Times New Roman" panose="02020603050405020304" pitchFamily="18" charset="0"/>
                <a:ea typeface="楷体" panose="02010609060101010101" pitchFamily="49" charset="-122"/>
              </a:rPr>
              <a:t>?</a:t>
            </a:r>
            <a:endParaRPr lang="zh-CN" altLang="zh-CN" sz="20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000" b="1"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同学甲：小说借甄士隐的午睡梦见</a:t>
            </a:r>
            <a:r>
              <a:rPr lang="zh-CN" altLang="zh-CN" sz="2000" b="1" u="sng" dirty="0">
                <a:effectLst/>
                <a:latin typeface="Times New Roman" panose="02020603050405020304" pitchFamily="18" charset="0"/>
                <a:ea typeface="楷体" panose="02010609060101010101" pitchFamily="49" charset="-122"/>
              </a:rPr>
              <a:t> </a:t>
            </a:r>
            <a:r>
              <a:rPr lang="en-US" altLang="zh-CN" sz="2000" b="1" u="sng" dirty="0">
                <a:effectLst/>
                <a:latin typeface="Times New Roman" panose="02020603050405020304" pitchFamily="18" charset="0"/>
                <a:ea typeface="楷体" panose="02010609060101010101" pitchFamily="49" charset="-122"/>
              </a:rPr>
              <a:t>          </a:t>
            </a:r>
            <a:r>
              <a:rPr lang="zh-CN" altLang="zh-CN" sz="2000" b="1" u="sng" dirty="0">
                <a:effectLst/>
                <a:latin typeface="Times New Roman" panose="02020603050405020304" pitchFamily="18" charset="0"/>
                <a:ea typeface="楷体" panose="02010609060101010101" pitchFamily="49" charset="-122"/>
              </a:rPr>
              <a:t>① </a:t>
            </a:r>
            <a:r>
              <a:rPr lang="en-US" altLang="zh-CN" sz="2000" b="1" u="sng"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的</a:t>
            </a:r>
            <a:r>
              <a:rPr lang="zh-CN" altLang="zh-CN" b="1" dirty="0">
                <a:solidFill>
                  <a:srgbClr val="FF0000"/>
                </a:solidFill>
                <a:effectLst/>
                <a:latin typeface="Times New Roman" panose="02020603050405020304" pitchFamily="18" charset="0"/>
                <a:ea typeface="楷体" panose="02010609060101010101" pitchFamily="49" charset="-122"/>
              </a:rPr>
              <a:t>神话故事</a:t>
            </a:r>
            <a:r>
              <a:rPr lang="zh-CN" altLang="zh-CN" sz="2000" b="1" dirty="0">
                <a:effectLst/>
                <a:latin typeface="Times New Roman" panose="02020603050405020304" pitchFamily="18" charset="0"/>
                <a:ea typeface="楷体" panose="02010609060101010101" pitchFamily="49" charset="-122"/>
              </a:rPr>
              <a:t>，揭示了宝黛爱情的前世今生。</a:t>
            </a:r>
            <a:endParaRPr lang="zh-CN" altLang="zh-CN" sz="20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000" b="1"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同学乙：甄士隐的故事具有以小见大的作用。先是丢失独女，又受葫芦庙失火之殃，家道败落</a:t>
            </a:r>
            <a:r>
              <a:rPr lang="en-US" altLang="zh-CN" sz="2000" b="1" dirty="0">
                <a:effectLst/>
                <a:latin typeface="Times New Roman" panose="02020603050405020304" pitchFamily="18" charset="0"/>
                <a:ea typeface="楷体" panose="02010609060101010101" pitchFamily="49" charset="-122"/>
              </a:rPr>
              <a:t>.</a:t>
            </a:r>
            <a:r>
              <a:rPr lang="zh-CN" altLang="zh-CN" sz="2000" b="1" dirty="0">
                <a:effectLst/>
                <a:latin typeface="Times New Roman" panose="02020603050405020304" pitchFamily="18" charset="0"/>
                <a:ea typeface="楷体" panose="02010609060101010101" pitchFamily="49" charset="-122"/>
              </a:rPr>
              <a:t>正在此时，跛足道人出现，念诵《好了歌》</a:t>
            </a:r>
            <a:r>
              <a:rPr lang="en-US" altLang="zh-CN" sz="2000" b="1" dirty="0">
                <a:effectLst/>
                <a:latin typeface="Times New Roman" panose="02020603050405020304" pitchFamily="18" charset="0"/>
                <a:ea typeface="楷体" panose="02010609060101010101" pitchFamily="49" charset="-122"/>
              </a:rPr>
              <a:t>.</a:t>
            </a:r>
            <a:r>
              <a:rPr lang="zh-CN" altLang="zh-CN" sz="2000" b="1" dirty="0">
                <a:effectLst/>
                <a:latin typeface="Times New Roman" panose="02020603050405020304" pitchFamily="18" charset="0"/>
                <a:ea typeface="楷体" panose="02010609060101010101" pitchFamily="49" charset="-122"/>
              </a:rPr>
              <a:t>甄士隐彻悟，顿作《好了歌解》：“陋室空堂，当年满床；衰草枯杨，曾为歌舞场”，这</a:t>
            </a:r>
            <a:r>
              <a:rPr lang="zh-CN" altLang="zh-CN" b="1" dirty="0">
                <a:solidFill>
                  <a:srgbClr val="FF0000"/>
                </a:solidFill>
                <a:effectLst/>
                <a:latin typeface="Times New Roman" panose="02020603050405020304" pitchFamily="18" charset="0"/>
                <a:ea typeface="楷体" panose="02010609060101010101" pitchFamily="49" charset="-122"/>
              </a:rPr>
              <a:t>寓示</a:t>
            </a:r>
            <a:r>
              <a:rPr lang="zh-CN" altLang="zh-CN" sz="2000" b="1" dirty="0">
                <a:effectLst/>
                <a:latin typeface="Times New Roman" panose="02020603050405020304" pitchFamily="18" charset="0"/>
                <a:ea typeface="楷体" panose="02010609060101010101" pitchFamily="49" charset="-122"/>
              </a:rPr>
              <a:t>着  </a:t>
            </a:r>
            <a:r>
              <a:rPr lang="en-US" altLang="zh-CN" sz="2000" b="1" u="sng" dirty="0">
                <a:effectLst/>
                <a:latin typeface="Times New Roman" panose="02020603050405020304" pitchFamily="18" charset="0"/>
                <a:ea typeface="楷体" panose="02010609060101010101" pitchFamily="49" charset="-122"/>
              </a:rPr>
              <a:t>       </a:t>
            </a:r>
            <a:r>
              <a:rPr lang="zh-CN" altLang="zh-CN" sz="2000" b="1" u="sng" dirty="0">
                <a:effectLst/>
                <a:latin typeface="Times New Roman" panose="02020603050405020304" pitchFamily="18" charset="0"/>
                <a:ea typeface="楷体" panose="02010609060101010101" pitchFamily="49" charset="-122"/>
              </a:rPr>
              <a:t>② </a:t>
            </a:r>
            <a:r>
              <a:rPr lang="en-US" altLang="zh-CN" sz="2000" b="1" u="sng"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a:t>
            </a:r>
            <a:endParaRPr lang="zh-CN" altLang="zh-CN" sz="2000" b="1" dirty="0">
              <a:effectLst/>
              <a:latin typeface="Times New Roman" panose="02020603050405020304" pitchFamily="18" charset="0"/>
              <a:ea typeface="宋体" panose="02010600030101010101" pitchFamily="2" charset="-122"/>
            </a:endParaRPr>
          </a:p>
          <a:p>
            <a:pPr marL="152400" indent="0">
              <a:lnSpc>
                <a:spcPct val="120000"/>
              </a:lnSpc>
              <a:buNone/>
            </a:pPr>
            <a:r>
              <a:rPr lang="en-US" altLang="zh-CN" sz="2000" b="1"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同学丙：甄士隐还有一个重要的使命，就是引出贾雨村的出场，由贾雨村抛开甄家事，引出</a:t>
            </a:r>
            <a:r>
              <a:rPr lang="zh-CN" altLang="zh-CN" sz="2000" b="1" u="sng" dirty="0">
                <a:effectLst/>
                <a:latin typeface="Times New Roman" panose="02020603050405020304" pitchFamily="18" charset="0"/>
                <a:ea typeface="楷体" panose="02010609060101010101" pitchFamily="49" charset="-122"/>
              </a:rPr>
              <a:t>③</a:t>
            </a:r>
            <a:r>
              <a:rPr lang="en-US" altLang="zh-CN" sz="2000" b="1" u="sng" dirty="0">
                <a:effectLst/>
                <a:latin typeface="Times New Roman" panose="02020603050405020304" pitchFamily="18" charset="0"/>
                <a:ea typeface="楷体" panose="02010609060101010101" pitchFamily="49" charset="-122"/>
              </a:rPr>
              <a:t>                                </a:t>
            </a:r>
            <a:r>
              <a:rPr lang="zh-CN" altLang="zh-CN" sz="2000" b="1" dirty="0">
                <a:effectLst/>
                <a:latin typeface="Times New Roman" panose="02020603050405020304" pitchFamily="18" charset="0"/>
                <a:ea typeface="楷体" panose="02010609060101010101" pitchFamily="49" charset="-122"/>
              </a:rPr>
              <a:t>的情节，</a:t>
            </a:r>
            <a:r>
              <a:rPr lang="zh-CN" altLang="zh-CN" b="1" dirty="0">
                <a:solidFill>
                  <a:srgbClr val="FF0000"/>
                </a:solidFill>
                <a:effectLst/>
                <a:latin typeface="Times New Roman" panose="02020603050405020304" pitchFamily="18" charset="0"/>
                <a:ea typeface="楷体" panose="02010609060101010101" pitchFamily="49" charset="-122"/>
              </a:rPr>
              <a:t>粗线条勾勒了贾府的人物关系图</a:t>
            </a:r>
            <a:r>
              <a:rPr lang="zh-CN" altLang="zh-CN" sz="2000" b="1" dirty="0" smtClean="0">
                <a:effectLst/>
                <a:latin typeface="Times New Roman" panose="02020603050405020304" pitchFamily="18" charset="0"/>
                <a:ea typeface="楷体" panose="02010609060101010101" pitchFamily="49" charset="-122"/>
              </a:rPr>
              <a:t>。</a:t>
            </a:r>
            <a:endParaRPr lang="zh-CN" altLang="en-US" sz="3200" b="1" dirty="0"/>
          </a:p>
        </p:txBody>
      </p:sp>
      <p:sp>
        <p:nvSpPr>
          <p:cNvPr id="5" name="文本框 4"/>
          <p:cNvSpPr txBox="1"/>
          <p:nvPr/>
        </p:nvSpPr>
        <p:spPr>
          <a:xfrm>
            <a:off x="0" y="1656210"/>
            <a:ext cx="12192000" cy="1077218"/>
          </a:xfrm>
          <a:prstGeom prst="rect">
            <a:avLst/>
          </a:prstGeom>
          <a:solidFill>
            <a:srgbClr val="CCECFF"/>
          </a:solidFill>
        </p:spPr>
        <p:txBody>
          <a:bodyPr wrap="square">
            <a:spAutoFit/>
          </a:bodyPr>
          <a:lstStyle/>
          <a:p>
            <a:r>
              <a:rPr lang="zh-CN" altLang="en-US" sz="3200" b="1" dirty="0">
                <a:solidFill>
                  <a:srgbClr val="FF0000"/>
                </a:solidFill>
              </a:rPr>
              <a:t>①木石前盟</a:t>
            </a:r>
            <a:r>
              <a:rPr lang="en-US" altLang="zh-CN" sz="3200" b="1" dirty="0">
                <a:solidFill>
                  <a:srgbClr val="FF0000"/>
                </a:solidFill>
              </a:rPr>
              <a:t>(1 </a:t>
            </a:r>
            <a:r>
              <a:rPr lang="zh-CN" altLang="en-US" sz="3200" b="1" dirty="0">
                <a:solidFill>
                  <a:srgbClr val="FF0000"/>
                </a:solidFill>
              </a:rPr>
              <a:t>分</a:t>
            </a:r>
            <a:r>
              <a:rPr lang="en-US" altLang="zh-CN" sz="3200" b="1" dirty="0">
                <a:solidFill>
                  <a:srgbClr val="FF0000"/>
                </a:solidFill>
              </a:rPr>
              <a:t>)   ②</a:t>
            </a:r>
            <a:r>
              <a:rPr lang="zh-CN" altLang="en-US" sz="3200" b="1" dirty="0">
                <a:solidFill>
                  <a:srgbClr val="FF0000"/>
                </a:solidFill>
              </a:rPr>
              <a:t>贾府由盛及衰</a:t>
            </a:r>
            <a:r>
              <a:rPr lang="en-US" altLang="zh-CN" sz="3200" b="1" dirty="0">
                <a:solidFill>
                  <a:srgbClr val="FF0000"/>
                </a:solidFill>
              </a:rPr>
              <a:t>(2 </a:t>
            </a:r>
            <a:r>
              <a:rPr lang="zh-CN" altLang="en-US" sz="3200" b="1" dirty="0">
                <a:solidFill>
                  <a:srgbClr val="FF0000"/>
                </a:solidFill>
              </a:rPr>
              <a:t>分</a:t>
            </a:r>
            <a:r>
              <a:rPr lang="en-US" altLang="zh-CN" sz="3200" b="1" dirty="0">
                <a:solidFill>
                  <a:srgbClr val="FF0000"/>
                </a:solidFill>
              </a:rPr>
              <a:t>)    ③</a:t>
            </a:r>
            <a:r>
              <a:rPr lang="zh-CN" altLang="en-US" sz="3200" b="1" dirty="0">
                <a:solidFill>
                  <a:srgbClr val="FF0000"/>
                </a:solidFill>
              </a:rPr>
              <a:t>冷子兴演说荣国府（</a:t>
            </a:r>
            <a:r>
              <a:rPr lang="en-US" altLang="zh-CN" sz="3200" b="1" dirty="0">
                <a:solidFill>
                  <a:srgbClr val="FF0000"/>
                </a:solidFill>
              </a:rPr>
              <a:t>2</a:t>
            </a:r>
            <a:r>
              <a:rPr lang="zh-CN" altLang="en-US" sz="3200" b="1" dirty="0">
                <a:solidFill>
                  <a:srgbClr val="FF0000"/>
                </a:solidFill>
              </a:rPr>
              <a:t>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88914"/>
            <a:ext cx="11565467" cy="6619875"/>
          </a:xfrm>
        </p:spPr>
        <p:txBody>
          <a:bodyPr>
            <a:normAutofit/>
          </a:bodyPr>
          <a:lstStyle/>
          <a:p>
            <a:pPr marL="0" indent="0" eaLnBrk="1" hangingPunct="1">
              <a:buFontTx/>
              <a:buNone/>
              <a:defRPr/>
            </a:pPr>
            <a:r>
              <a:rPr lang="zh-CN" altLang="en-US" b="1" dirty="0">
                <a:solidFill>
                  <a:srgbClr val="FF0000"/>
                </a:solidFill>
                <a:latin typeface="黑体" panose="02010609060101010101" pitchFamily="49" charset="-122"/>
                <a:ea typeface="黑体" panose="02010609060101010101" pitchFamily="49" charset="-122"/>
              </a:rPr>
              <a:t>第一回 </a:t>
            </a:r>
            <a:r>
              <a:rPr lang="zh-CN" altLang="en-US" b="1" dirty="0" smtClean="0">
                <a:solidFill>
                  <a:srgbClr val="FF0000"/>
                </a:solidFill>
                <a:latin typeface="黑体" panose="02010609060101010101" pitchFamily="49" charset="-122"/>
                <a:ea typeface="黑体" panose="02010609060101010101" pitchFamily="49" charset="-122"/>
              </a:rPr>
              <a:t>   </a:t>
            </a:r>
            <a:r>
              <a:rPr lang="zh-CN" altLang="en-US" b="1" dirty="0" smtClean="0">
                <a:latin typeface="黑体" panose="02010609060101010101" pitchFamily="49" charset="-122"/>
                <a:ea typeface="黑体" panose="02010609060101010101" pitchFamily="49" charset="-122"/>
              </a:rPr>
              <a:t>甄士隐</a:t>
            </a:r>
            <a:r>
              <a:rPr lang="zh-CN" altLang="en-US" b="1" dirty="0">
                <a:solidFill>
                  <a:srgbClr val="0070C0"/>
                </a:solidFill>
                <a:latin typeface="黑体" panose="02010609060101010101" pitchFamily="49" charset="-122"/>
                <a:ea typeface="黑体" panose="02010609060101010101" pitchFamily="49" charset="-122"/>
              </a:rPr>
              <a:t>梦幻识通灵</a:t>
            </a:r>
            <a:r>
              <a:rPr lang="zh-CN" altLang="en-US" b="1" dirty="0">
                <a:latin typeface="黑体" panose="02010609060101010101" pitchFamily="49" charset="-122"/>
                <a:ea typeface="黑体" panose="02010609060101010101" pitchFamily="49" charset="-122"/>
              </a:rPr>
              <a:t> </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r>
              <a:rPr lang="zh-CN" altLang="en-US" b="1" dirty="0" smtClean="0">
                <a:latin typeface="黑体" panose="02010609060101010101" pitchFamily="49" charset="-122"/>
                <a:ea typeface="黑体" panose="02010609060101010101" pitchFamily="49" charset="-122"/>
              </a:rPr>
              <a:t>          贾</a:t>
            </a:r>
            <a:r>
              <a:rPr lang="zh-CN" altLang="en-US" b="1" dirty="0">
                <a:latin typeface="黑体" panose="02010609060101010101" pitchFamily="49" charset="-122"/>
                <a:ea typeface="黑体" panose="02010609060101010101" pitchFamily="49" charset="-122"/>
              </a:rPr>
              <a:t>雨村风尘怀</a:t>
            </a:r>
            <a:r>
              <a:rPr lang="zh-CN" altLang="en-US" b="1" dirty="0" smtClean="0">
                <a:latin typeface="黑体" panose="02010609060101010101" pitchFamily="49" charset="-122"/>
                <a:ea typeface="黑体" panose="02010609060101010101" pitchFamily="49" charset="-122"/>
              </a:rPr>
              <a:t>闺秀</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endParaRPr lang="zh-CN" altLang="en-US" sz="1200" b="1" dirty="0">
              <a:latin typeface="黑体" panose="02010609060101010101" pitchFamily="49" charset="-122"/>
              <a:ea typeface="黑体" panose="02010609060101010101" pitchFamily="49" charset="-122"/>
            </a:endParaRPr>
          </a:p>
          <a:p>
            <a:pPr marL="0" indent="0" eaLnBrk="1" hangingPunct="1">
              <a:buFontTx/>
              <a:buNone/>
              <a:defRPr/>
            </a:pPr>
            <a:r>
              <a:rPr lang="zh-CN" altLang="en-US" b="1" dirty="0">
                <a:solidFill>
                  <a:srgbClr val="FF0000"/>
                </a:solidFill>
                <a:latin typeface="黑体" panose="02010609060101010101" pitchFamily="49" charset="-122"/>
                <a:ea typeface="黑体" panose="02010609060101010101" pitchFamily="49" charset="-122"/>
              </a:rPr>
              <a:t>第二回 </a:t>
            </a:r>
            <a:r>
              <a:rPr lang="zh-CN" altLang="en-US" b="1" dirty="0" smtClean="0">
                <a:solidFill>
                  <a:srgbClr val="FF0000"/>
                </a:solidFill>
                <a:latin typeface="黑体" panose="02010609060101010101" pitchFamily="49" charset="-122"/>
                <a:ea typeface="黑体" panose="02010609060101010101" pitchFamily="49" charset="-122"/>
              </a:rPr>
              <a:t>   </a:t>
            </a:r>
            <a:r>
              <a:rPr lang="zh-CN" altLang="en-US" b="1" dirty="0" smtClean="0">
                <a:latin typeface="黑体" panose="02010609060101010101" pitchFamily="49" charset="-122"/>
                <a:ea typeface="黑体" panose="02010609060101010101" pitchFamily="49" charset="-122"/>
              </a:rPr>
              <a:t>贾夫人</a:t>
            </a:r>
            <a:r>
              <a:rPr lang="zh-CN" altLang="en-US" b="1" dirty="0">
                <a:latin typeface="黑体" panose="02010609060101010101" pitchFamily="49" charset="-122"/>
                <a:ea typeface="黑体" panose="02010609060101010101" pitchFamily="49" charset="-122"/>
              </a:rPr>
              <a:t>仙逝扬州城 </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r>
              <a:rPr lang="en-US" altLang="zh-CN" b="1" dirty="0">
                <a:latin typeface="黑体" panose="02010609060101010101" pitchFamily="49" charset="-122"/>
                <a:ea typeface="黑体" panose="02010609060101010101" pitchFamily="49" charset="-122"/>
              </a:rPr>
              <a:t> </a:t>
            </a:r>
            <a:r>
              <a:rPr lang="en-US" altLang="zh-CN" b="1" dirty="0" smtClean="0">
                <a:latin typeface="黑体" panose="02010609060101010101" pitchFamily="49" charset="-122"/>
                <a:ea typeface="黑体" panose="02010609060101010101" pitchFamily="49" charset="-122"/>
              </a:rPr>
              <a:t>         </a:t>
            </a:r>
            <a:r>
              <a:rPr lang="zh-CN" altLang="en-US" b="1" dirty="0" smtClean="0">
                <a:solidFill>
                  <a:srgbClr val="0070C0"/>
                </a:solidFill>
                <a:latin typeface="黑体" panose="02010609060101010101" pitchFamily="49" charset="-122"/>
                <a:ea typeface="黑体" panose="02010609060101010101" pitchFamily="49" charset="-122"/>
              </a:rPr>
              <a:t>冷</a:t>
            </a:r>
            <a:r>
              <a:rPr lang="zh-CN" altLang="en-US" b="1" dirty="0">
                <a:solidFill>
                  <a:srgbClr val="0070C0"/>
                </a:solidFill>
                <a:latin typeface="黑体" panose="02010609060101010101" pitchFamily="49" charset="-122"/>
                <a:ea typeface="黑体" panose="02010609060101010101" pitchFamily="49" charset="-122"/>
              </a:rPr>
              <a:t>子兴演说荣国</a:t>
            </a:r>
            <a:r>
              <a:rPr lang="zh-CN" altLang="en-US" b="1" dirty="0" smtClean="0">
                <a:solidFill>
                  <a:srgbClr val="0070C0"/>
                </a:solidFill>
                <a:latin typeface="黑体" panose="02010609060101010101" pitchFamily="49" charset="-122"/>
                <a:ea typeface="黑体" panose="02010609060101010101" pitchFamily="49" charset="-122"/>
              </a:rPr>
              <a:t>府</a:t>
            </a:r>
            <a:endParaRPr lang="en-US" altLang="zh-CN" b="1" dirty="0" smtClean="0">
              <a:solidFill>
                <a:srgbClr val="0070C0"/>
              </a:solidFill>
              <a:latin typeface="黑体" panose="02010609060101010101" pitchFamily="49" charset="-122"/>
              <a:ea typeface="黑体" panose="02010609060101010101" pitchFamily="49" charset="-122"/>
            </a:endParaRPr>
          </a:p>
          <a:p>
            <a:pPr marL="0" indent="0" eaLnBrk="1" hangingPunct="1">
              <a:buFontTx/>
              <a:buNone/>
              <a:defRPr/>
            </a:pPr>
            <a:endParaRPr lang="zh-CN" altLang="en-US" sz="1200" b="1" dirty="0">
              <a:latin typeface="黑体" panose="02010609060101010101" pitchFamily="49" charset="-122"/>
              <a:ea typeface="黑体" panose="02010609060101010101" pitchFamily="49" charset="-122"/>
            </a:endParaRPr>
          </a:p>
          <a:p>
            <a:pPr marL="0" indent="0" eaLnBrk="1" hangingPunct="1">
              <a:buFontTx/>
              <a:buNone/>
              <a:defRPr/>
            </a:pPr>
            <a:r>
              <a:rPr lang="zh-CN" altLang="en-US" b="1" dirty="0">
                <a:solidFill>
                  <a:srgbClr val="FF0000"/>
                </a:solidFill>
                <a:latin typeface="黑体" panose="02010609060101010101" pitchFamily="49" charset="-122"/>
                <a:ea typeface="黑体" panose="02010609060101010101" pitchFamily="49" charset="-122"/>
              </a:rPr>
              <a:t>第三回 </a:t>
            </a:r>
            <a:r>
              <a:rPr lang="zh-CN" altLang="en-US" b="1" dirty="0" smtClean="0">
                <a:solidFill>
                  <a:srgbClr val="FF0000"/>
                </a:solidFill>
                <a:latin typeface="黑体" panose="02010609060101010101" pitchFamily="49" charset="-122"/>
                <a:ea typeface="黑体" panose="02010609060101010101" pitchFamily="49" charset="-122"/>
              </a:rPr>
              <a:t>   </a:t>
            </a:r>
            <a:r>
              <a:rPr lang="zh-CN" altLang="en-US" b="1" dirty="0" smtClean="0">
                <a:latin typeface="黑体" panose="02010609060101010101" pitchFamily="49" charset="-122"/>
                <a:ea typeface="黑体" panose="02010609060101010101" pitchFamily="49" charset="-122"/>
              </a:rPr>
              <a:t>托</a:t>
            </a:r>
            <a:r>
              <a:rPr lang="zh-CN" altLang="en-US" b="1" dirty="0">
                <a:latin typeface="黑体" panose="02010609060101010101" pitchFamily="49" charset="-122"/>
                <a:ea typeface="黑体" panose="02010609060101010101" pitchFamily="49" charset="-122"/>
              </a:rPr>
              <a:t>内兄如海酬训教 </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r>
              <a:rPr lang="zh-CN" altLang="en-US" b="1" dirty="0" smtClean="0">
                <a:latin typeface="黑体" panose="02010609060101010101" pitchFamily="49" charset="-122"/>
                <a:ea typeface="黑体" panose="02010609060101010101" pitchFamily="49" charset="-122"/>
              </a:rPr>
              <a:t>          接</a:t>
            </a:r>
            <a:r>
              <a:rPr lang="zh-CN" altLang="en-US" b="1" dirty="0">
                <a:latin typeface="黑体" panose="02010609060101010101" pitchFamily="49" charset="-122"/>
                <a:ea typeface="黑体" panose="02010609060101010101" pitchFamily="49" charset="-122"/>
              </a:rPr>
              <a:t>外孙贾母惜</a:t>
            </a:r>
            <a:r>
              <a:rPr lang="zh-CN" altLang="en-US" b="1" dirty="0" smtClean="0">
                <a:latin typeface="黑体" panose="02010609060101010101" pitchFamily="49" charset="-122"/>
                <a:ea typeface="黑体" panose="02010609060101010101" pitchFamily="49" charset="-122"/>
              </a:rPr>
              <a:t>孤女</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endParaRPr lang="zh-CN" altLang="en-US" sz="1400" b="1" dirty="0">
              <a:latin typeface="黑体" panose="02010609060101010101" pitchFamily="49" charset="-122"/>
              <a:ea typeface="黑体" panose="02010609060101010101" pitchFamily="49" charset="-122"/>
            </a:endParaRPr>
          </a:p>
          <a:p>
            <a:pPr marL="0" indent="0" eaLnBrk="1" hangingPunct="1">
              <a:buFontTx/>
              <a:buNone/>
              <a:defRPr/>
            </a:pPr>
            <a:r>
              <a:rPr lang="zh-CN" altLang="en-US" b="1" dirty="0">
                <a:solidFill>
                  <a:srgbClr val="FF0000"/>
                </a:solidFill>
                <a:latin typeface="黑体" panose="02010609060101010101" pitchFamily="49" charset="-122"/>
                <a:ea typeface="黑体" panose="02010609060101010101" pitchFamily="49" charset="-122"/>
              </a:rPr>
              <a:t>第四回 </a:t>
            </a:r>
            <a:r>
              <a:rPr lang="zh-CN" altLang="en-US" b="1" dirty="0" smtClean="0">
                <a:solidFill>
                  <a:srgbClr val="FF0000"/>
                </a:solidFill>
                <a:latin typeface="黑体" panose="02010609060101010101" pitchFamily="49" charset="-122"/>
                <a:ea typeface="黑体" panose="02010609060101010101" pitchFamily="49" charset="-122"/>
              </a:rPr>
              <a:t>   </a:t>
            </a:r>
            <a:r>
              <a:rPr lang="zh-CN" altLang="en-US" b="1" dirty="0" smtClean="0">
                <a:latin typeface="黑体" panose="02010609060101010101" pitchFamily="49" charset="-122"/>
                <a:ea typeface="黑体" panose="02010609060101010101" pitchFamily="49" charset="-122"/>
              </a:rPr>
              <a:t>薄命</a:t>
            </a:r>
            <a:r>
              <a:rPr lang="zh-CN" altLang="en-US" b="1" dirty="0">
                <a:latin typeface="黑体" panose="02010609060101010101" pitchFamily="49" charset="-122"/>
                <a:ea typeface="黑体" panose="02010609060101010101" pitchFamily="49" charset="-122"/>
              </a:rPr>
              <a:t>女偏逢薄命郎 </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r>
              <a:rPr lang="zh-CN" altLang="en-US" b="1" dirty="0" smtClean="0">
                <a:latin typeface="黑体" panose="02010609060101010101" pitchFamily="49" charset="-122"/>
                <a:ea typeface="黑体" panose="02010609060101010101" pitchFamily="49" charset="-122"/>
              </a:rPr>
              <a:t>          葫芦</a:t>
            </a:r>
            <a:r>
              <a:rPr lang="zh-CN" altLang="en-US" b="1" dirty="0">
                <a:latin typeface="黑体" panose="02010609060101010101" pitchFamily="49" charset="-122"/>
                <a:ea typeface="黑体" panose="02010609060101010101" pitchFamily="49" charset="-122"/>
              </a:rPr>
              <a:t>僧乱判葫芦</a:t>
            </a:r>
            <a:r>
              <a:rPr lang="zh-CN" altLang="en-US" b="1" dirty="0" smtClean="0">
                <a:latin typeface="黑体" panose="02010609060101010101" pitchFamily="49" charset="-122"/>
                <a:ea typeface="黑体" panose="02010609060101010101" pitchFamily="49" charset="-122"/>
              </a:rPr>
              <a:t>案</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endParaRPr lang="zh-CN" altLang="en-US" sz="1400" b="1" dirty="0">
              <a:latin typeface="黑体" panose="02010609060101010101" pitchFamily="49" charset="-122"/>
              <a:ea typeface="黑体" panose="02010609060101010101" pitchFamily="49" charset="-122"/>
            </a:endParaRPr>
          </a:p>
          <a:p>
            <a:pPr marL="0" indent="0" eaLnBrk="1" hangingPunct="1">
              <a:buFontTx/>
              <a:buNone/>
              <a:defRPr/>
            </a:pPr>
            <a:r>
              <a:rPr lang="zh-CN" altLang="en-US" b="1" dirty="0">
                <a:solidFill>
                  <a:srgbClr val="FF0000"/>
                </a:solidFill>
                <a:latin typeface="黑体" panose="02010609060101010101" pitchFamily="49" charset="-122"/>
                <a:ea typeface="黑体" panose="02010609060101010101" pitchFamily="49" charset="-122"/>
              </a:rPr>
              <a:t>第五回 </a:t>
            </a:r>
            <a:r>
              <a:rPr lang="zh-CN" altLang="en-US" b="1" dirty="0" smtClean="0">
                <a:solidFill>
                  <a:srgbClr val="FF0000"/>
                </a:solidFill>
                <a:latin typeface="黑体" panose="02010609060101010101" pitchFamily="49" charset="-122"/>
                <a:ea typeface="黑体" panose="02010609060101010101" pitchFamily="49" charset="-122"/>
              </a:rPr>
              <a:t>   </a:t>
            </a:r>
            <a:r>
              <a:rPr lang="zh-CN" altLang="en-US" b="1" dirty="0" smtClean="0">
                <a:latin typeface="黑体" panose="02010609060101010101" pitchFamily="49" charset="-122"/>
                <a:ea typeface="黑体" panose="02010609060101010101" pitchFamily="49" charset="-122"/>
              </a:rPr>
              <a:t>游</a:t>
            </a:r>
            <a:r>
              <a:rPr lang="zh-CN" altLang="en-US" b="1" dirty="0">
                <a:latin typeface="黑体" panose="02010609060101010101" pitchFamily="49" charset="-122"/>
                <a:ea typeface="黑体" panose="02010609060101010101" pitchFamily="49" charset="-122"/>
              </a:rPr>
              <a:t>幻境指迷十二钗 </a:t>
            </a:r>
            <a:endParaRPr lang="en-US" altLang="zh-CN" b="1" dirty="0" smtClean="0">
              <a:latin typeface="黑体" panose="02010609060101010101" pitchFamily="49" charset="-122"/>
              <a:ea typeface="黑体" panose="02010609060101010101" pitchFamily="49" charset="-122"/>
            </a:endParaRPr>
          </a:p>
          <a:p>
            <a:pPr marL="0" indent="0" eaLnBrk="1" hangingPunct="1">
              <a:buFontTx/>
              <a:buNone/>
              <a:defRPr/>
            </a:pPr>
            <a:r>
              <a:rPr lang="zh-CN" altLang="en-US" b="1" dirty="0" smtClean="0">
                <a:latin typeface="黑体" panose="02010609060101010101" pitchFamily="49" charset="-122"/>
                <a:ea typeface="黑体" panose="02010609060101010101" pitchFamily="49" charset="-122"/>
              </a:rPr>
              <a:t>          饮</a:t>
            </a:r>
            <a:r>
              <a:rPr lang="zh-CN" altLang="en-US" b="1" dirty="0">
                <a:latin typeface="黑体" panose="02010609060101010101" pitchFamily="49" charset="-122"/>
                <a:ea typeface="黑体" panose="02010609060101010101" pitchFamily="49" charset="-122"/>
              </a:rPr>
              <a:t>仙醪曲演红楼梦</a:t>
            </a:r>
          </a:p>
          <a:p>
            <a:pPr eaLnBrk="1" hangingPunct="1">
              <a:defRPr/>
            </a:pPr>
            <a:endParaRPr lang="zh-CN" altLang="zh-CN" b="1" dirty="0">
              <a:latin typeface="黑体" panose="02010609060101010101" pitchFamily="49" charset="-122"/>
              <a:ea typeface="黑体" panose="02010609060101010101" pitchFamily="49" charset="-122"/>
            </a:endParaRPr>
          </a:p>
        </p:txBody>
      </p:sp>
      <p:sp>
        <p:nvSpPr>
          <p:cNvPr id="6" name="流程图: 可选过程 5"/>
          <p:cNvSpPr/>
          <p:nvPr/>
        </p:nvSpPr>
        <p:spPr>
          <a:xfrm>
            <a:off x="6121333" y="0"/>
            <a:ext cx="4256616" cy="107315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accent6">
                    <a:lumMod val="75000"/>
                  </a:schemeClr>
                </a:solidFill>
                <a:latin typeface="黑体" panose="02010609060101010101" pitchFamily="49" charset="-122"/>
                <a:ea typeface="黑体" panose="02010609060101010101" pitchFamily="49" charset="-122"/>
              </a:rPr>
              <a:t>木石前盟</a:t>
            </a:r>
            <a:r>
              <a:rPr lang="zh-CN" altLang="en-US" sz="2400" b="1" dirty="0">
                <a:solidFill>
                  <a:srgbClr val="0070C0"/>
                </a:solidFill>
                <a:latin typeface="黑体" panose="02010609060101010101" pitchFamily="49" charset="-122"/>
                <a:ea typeface="黑体" panose="02010609060101010101" pitchFamily="49" charset="-122"/>
              </a:rPr>
              <a:t>：以浪漫的笔法道出木石关系。</a:t>
            </a:r>
          </a:p>
        </p:txBody>
      </p:sp>
      <p:sp>
        <p:nvSpPr>
          <p:cNvPr id="7" name="流程图: 可选过程 6"/>
          <p:cNvSpPr/>
          <p:nvPr/>
        </p:nvSpPr>
        <p:spPr>
          <a:xfrm>
            <a:off x="6150830" y="1374468"/>
            <a:ext cx="4256616" cy="107315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accent6">
                    <a:lumMod val="75000"/>
                  </a:schemeClr>
                </a:solidFill>
                <a:latin typeface="黑体" panose="02010609060101010101" pitchFamily="49" charset="-122"/>
                <a:ea typeface="黑体" panose="02010609060101010101" pitchFamily="49" charset="-122"/>
              </a:rPr>
              <a:t>人物报表</a:t>
            </a:r>
            <a:r>
              <a:rPr lang="zh-CN" altLang="en-US" sz="2400" b="1" dirty="0">
                <a:solidFill>
                  <a:srgbClr val="0070C0"/>
                </a:solidFill>
                <a:latin typeface="黑体" panose="02010609060101010101" pitchFamily="49" charset="-122"/>
                <a:ea typeface="黑体" panose="02010609060101010101" pitchFamily="49" charset="-122"/>
              </a:rPr>
              <a:t>：以冷子兴之口讲述贾府家谱。</a:t>
            </a:r>
          </a:p>
        </p:txBody>
      </p:sp>
      <p:sp>
        <p:nvSpPr>
          <p:cNvPr id="8" name="流程图: 可选过程 7"/>
          <p:cNvSpPr/>
          <p:nvPr/>
        </p:nvSpPr>
        <p:spPr>
          <a:xfrm>
            <a:off x="6195074" y="2773107"/>
            <a:ext cx="4256616" cy="107315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accent6">
                    <a:lumMod val="75000"/>
                  </a:schemeClr>
                </a:solidFill>
                <a:latin typeface="黑体" panose="02010609060101010101" pitchFamily="49" charset="-122"/>
                <a:ea typeface="黑体" panose="02010609060101010101" pitchFamily="49" charset="-122"/>
              </a:rPr>
              <a:t>黛玉进府</a:t>
            </a:r>
            <a:r>
              <a:rPr lang="zh-CN" altLang="en-US" sz="2400" b="1" dirty="0">
                <a:solidFill>
                  <a:srgbClr val="0070C0"/>
                </a:solidFill>
                <a:latin typeface="黑体" panose="02010609060101010101" pitchFamily="49" charset="-122"/>
                <a:ea typeface="黑体" panose="02010609060101010101" pitchFamily="49" charset="-122"/>
              </a:rPr>
              <a:t>：以林黛玉行踪交代贾府环境。</a:t>
            </a:r>
          </a:p>
        </p:txBody>
      </p:sp>
      <p:sp>
        <p:nvSpPr>
          <p:cNvPr id="9" name="流程图: 可选过程 8"/>
          <p:cNvSpPr/>
          <p:nvPr/>
        </p:nvSpPr>
        <p:spPr>
          <a:xfrm>
            <a:off x="6209823" y="4070094"/>
            <a:ext cx="4256616" cy="107315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accent6">
                    <a:lumMod val="75000"/>
                  </a:schemeClr>
                </a:solidFill>
                <a:latin typeface="黑体" panose="02010609060101010101" pitchFamily="49" charset="-122"/>
                <a:ea typeface="黑体" panose="02010609060101010101" pitchFamily="49" charset="-122"/>
              </a:rPr>
              <a:t>门子判案</a:t>
            </a:r>
            <a:r>
              <a:rPr lang="zh-CN" altLang="en-US" sz="2400" b="1" dirty="0">
                <a:solidFill>
                  <a:srgbClr val="0070C0"/>
                </a:solidFill>
                <a:latin typeface="黑体" panose="02010609060101010101" pitchFamily="49" charset="-122"/>
                <a:ea typeface="黑体" panose="02010609060101010101" pitchFamily="49" charset="-122"/>
              </a:rPr>
              <a:t>：以薛蟠案牵出贾史王薛关系</a:t>
            </a:r>
          </a:p>
        </p:txBody>
      </p:sp>
      <p:sp>
        <p:nvSpPr>
          <p:cNvPr id="10" name="流程图: 可选过程 9"/>
          <p:cNvSpPr/>
          <p:nvPr/>
        </p:nvSpPr>
        <p:spPr>
          <a:xfrm>
            <a:off x="6313061" y="5439236"/>
            <a:ext cx="4256616" cy="107315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accent6">
                    <a:lumMod val="75000"/>
                  </a:schemeClr>
                </a:solidFill>
                <a:latin typeface="黑体" panose="02010609060101010101" pitchFamily="49" charset="-122"/>
                <a:ea typeface="黑体" panose="02010609060101010101" pitchFamily="49" charset="-122"/>
              </a:rPr>
              <a:t>梦游太虚</a:t>
            </a:r>
            <a:r>
              <a:rPr lang="zh-CN" altLang="en-US" sz="2400" b="1" dirty="0">
                <a:solidFill>
                  <a:srgbClr val="0070C0"/>
                </a:solidFill>
                <a:latin typeface="黑体" panose="02010609060101010101" pitchFamily="49" charset="-122"/>
                <a:ea typeface="黑体" panose="02010609060101010101" pitchFamily="49" charset="-122"/>
              </a:rPr>
              <a:t>：以贾宝玉梦境隐喻红楼女儿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192000" cy="6858000"/>
          </a:xfrm>
        </p:spPr>
        <p:txBody>
          <a:bodyPr>
            <a:noAutofit/>
          </a:bodyPr>
          <a:lstStyle/>
          <a:p>
            <a:pPr marL="0" indent="0">
              <a:lnSpc>
                <a:spcPct val="120000"/>
              </a:lnSpc>
              <a:buNone/>
            </a:pPr>
            <a:r>
              <a:rPr lang="en-US" altLang="zh-CN" b="1" dirty="0">
                <a:effectLst/>
                <a:latin typeface="宋体" panose="02010600030101010101" pitchFamily="2" charset="-122"/>
                <a:ea typeface="宋体" panose="02010600030101010101" pitchFamily="2" charset="-122"/>
              </a:rPr>
              <a:t>22.</a:t>
            </a:r>
            <a:r>
              <a:rPr lang="zh-CN" altLang="zh-CN" b="1" dirty="0">
                <a:effectLst/>
                <a:latin typeface="宋体" panose="02010600030101010101" pitchFamily="2" charset="-122"/>
                <a:ea typeface="宋体" panose="02010600030101010101" pitchFamily="2" charset="-122"/>
              </a:rPr>
              <a:t>你所在的学习小组对《红楼梦》中的女性人物展开探究，请你依据下面的材料，以</a:t>
            </a:r>
            <a:r>
              <a:rPr lang="zh-CN" altLang="zh-CN" b="1" dirty="0">
                <a:solidFill>
                  <a:srgbClr val="FF0000"/>
                </a:solidFill>
                <a:effectLst/>
                <a:latin typeface="宋体" panose="02010600030101010101" pitchFamily="2" charset="-122"/>
                <a:ea typeface="宋体" panose="02010600030101010101" pitchFamily="2" charset="-122"/>
              </a:rPr>
              <a:t>“红楼女子的两面性”为话题</a:t>
            </a:r>
            <a:r>
              <a:rPr lang="zh-CN" altLang="zh-CN" b="1" dirty="0">
                <a:effectLst/>
                <a:latin typeface="宋体" panose="02010600030101010101" pitchFamily="2" charset="-122"/>
                <a:ea typeface="宋体" panose="02010600030101010101" pitchFamily="2" charset="-122"/>
              </a:rPr>
              <a:t>，准备一段</a:t>
            </a:r>
            <a:r>
              <a:rPr lang="zh-CN" altLang="zh-CN" b="1" u="sng" dirty="0">
                <a:effectLst/>
                <a:latin typeface="宋体" panose="02010600030101010101" pitchFamily="2" charset="-122"/>
                <a:ea typeface="宋体" panose="02010600030101010101" pitchFamily="2" charset="-122"/>
              </a:rPr>
              <a:t>发言</a:t>
            </a:r>
            <a:r>
              <a:rPr lang="zh-CN" altLang="zh-CN" b="1" dirty="0">
                <a:effectLst/>
                <a:latin typeface="宋体" panose="02010600030101010101" pitchFamily="2" charset="-122"/>
                <a:ea typeface="宋体" panose="02010600030101010101" pitchFamily="2" charset="-122"/>
              </a:rPr>
              <a:t>。要求</a:t>
            </a:r>
            <a:r>
              <a:rPr lang="zh-CN" altLang="zh-CN" b="1" dirty="0">
                <a:solidFill>
                  <a:srgbClr val="FF0000"/>
                </a:solidFill>
                <a:effectLst/>
                <a:latin typeface="宋体" panose="02010600030101010101" pitchFamily="2" charset="-122"/>
                <a:ea typeface="宋体" panose="02010600030101010101" pitchFamily="2" charset="-122"/>
              </a:rPr>
              <a:t>观点鲜明</a:t>
            </a:r>
            <a:r>
              <a:rPr lang="zh-CN" altLang="zh-CN" b="1" dirty="0">
                <a:effectLst/>
                <a:latin typeface="宋体" panose="02010600030101010101" pitchFamily="2" charset="-122"/>
                <a:ea typeface="宋体" panose="02010600030101010101" pitchFamily="2" charset="-122"/>
              </a:rPr>
              <a:t>，</a:t>
            </a:r>
            <a:r>
              <a:rPr lang="zh-CN" altLang="zh-CN" b="1" dirty="0">
                <a:solidFill>
                  <a:srgbClr val="FF0000"/>
                </a:solidFill>
                <a:effectLst/>
                <a:latin typeface="宋体" panose="02010600030101010101" pitchFamily="2" charset="-122"/>
                <a:ea typeface="宋体" panose="02010600030101010101" pitchFamily="2" charset="-122"/>
              </a:rPr>
              <a:t>有理有据</a:t>
            </a:r>
            <a:r>
              <a:rPr lang="zh-CN" altLang="zh-CN" b="1" dirty="0">
                <a:effectLst/>
                <a:latin typeface="宋体" panose="02010600030101010101" pitchFamily="2" charset="-122"/>
                <a:ea typeface="宋体" panose="02010600030101010101" pitchFamily="2" charset="-122"/>
              </a:rPr>
              <a:t>，条理清晰，不超过</a:t>
            </a:r>
            <a:r>
              <a:rPr lang="en-US" altLang="zh-CN" b="1" dirty="0">
                <a:effectLst/>
                <a:latin typeface="宋体" panose="02010600030101010101" pitchFamily="2" charset="-122"/>
                <a:ea typeface="宋体" panose="02010600030101010101" pitchFamily="2" charset="-122"/>
              </a:rPr>
              <a:t>120</a:t>
            </a:r>
            <a:r>
              <a:rPr lang="zh-CN" altLang="zh-CN" b="1" dirty="0">
                <a:effectLst/>
                <a:latin typeface="宋体" panose="02010600030101010101" pitchFamily="2" charset="-122"/>
                <a:ea typeface="宋体" panose="02010600030101010101" pitchFamily="2" charset="-122"/>
              </a:rPr>
              <a:t>字。</a:t>
            </a:r>
            <a:r>
              <a:rPr lang="en-US" altLang="zh-CN" b="1" dirty="0">
                <a:effectLst/>
                <a:latin typeface="宋体" panose="02010600030101010101" pitchFamily="2" charset="-122"/>
                <a:ea typeface="宋体" panose="02010600030101010101" pitchFamily="2" charset="-122"/>
              </a:rPr>
              <a:t>(6</a:t>
            </a:r>
            <a:r>
              <a:rPr lang="zh-CN" altLang="zh-CN" b="1" dirty="0">
                <a:effectLst/>
                <a:latin typeface="宋体" panose="02010600030101010101" pitchFamily="2" charset="-122"/>
                <a:ea typeface="宋体" panose="02010600030101010101" pitchFamily="2" charset="-122"/>
              </a:rPr>
              <a:t>分</a:t>
            </a:r>
            <a:r>
              <a:rPr lang="en-US" altLang="zh-CN" b="1" dirty="0">
                <a:effectLst/>
                <a:latin typeface="宋体" panose="02010600030101010101" pitchFamily="2" charset="-122"/>
                <a:ea typeface="宋体" panose="02010600030101010101" pitchFamily="2" charset="-122"/>
              </a:rPr>
              <a:t>)</a:t>
            </a:r>
            <a:endParaRPr lang="zh-CN" altLang="zh-CN" b="1" dirty="0">
              <a:effectLst/>
              <a:latin typeface="宋体" panose="02010600030101010101" pitchFamily="2" charset="-122"/>
              <a:ea typeface="宋体" panose="02010600030101010101" pitchFamily="2" charset="-122"/>
            </a:endParaRPr>
          </a:p>
          <a:p>
            <a:pPr marL="0" indent="0">
              <a:lnSpc>
                <a:spcPct val="120000"/>
              </a:lnSpc>
              <a:buNone/>
            </a:pPr>
            <a:r>
              <a:rPr lang="en-US" altLang="zh-CN" b="1" dirty="0">
                <a:effectLst/>
                <a:latin typeface="Times New Roman" panose="02020603050405020304" pitchFamily="18" charset="0"/>
                <a:ea typeface="楷体" panose="02010609060101010101" pitchFamily="49" charset="-122"/>
              </a:rPr>
              <a:t>        </a:t>
            </a:r>
            <a:r>
              <a:rPr lang="zh-CN" altLang="zh-CN" b="1" dirty="0">
                <a:effectLst/>
                <a:latin typeface="Times New Roman" panose="02020603050405020304" pitchFamily="18" charset="0"/>
                <a:ea typeface="楷体" panose="02010609060101010101" pitchFamily="49" charset="-122"/>
              </a:rPr>
              <a:t>鲁迅评《红楼梦》时说：“其要点在敢于如实描写，并无讳饰，和从前的小说叙好人完全是好，坏人完全是坏的，大不相同。”《红楼梦》为女子立传，诸位女子各美其美，但并非十全十美</a:t>
            </a:r>
            <a:r>
              <a:rPr lang="zh-CN" altLang="zh-CN" b="1" dirty="0" smtClean="0">
                <a:effectLst/>
                <a:latin typeface="Times New Roman" panose="02020603050405020304" pitchFamily="18" charset="0"/>
                <a:ea typeface="楷体" panose="02010609060101010101" pitchFamily="49" charset="-122"/>
              </a:rPr>
              <a:t>。</a:t>
            </a:r>
            <a:endParaRPr lang="en-US" altLang="zh-CN" sz="2400" b="1" dirty="0">
              <a:latin typeface="宋体" panose="02010600030101010101" pitchFamily="2" charset="-122"/>
              <a:ea typeface="宋体" panose="02010600030101010101" pitchFamily="2" charset="-122"/>
            </a:endParaRPr>
          </a:p>
          <a:p>
            <a:pPr marL="0" indent="0">
              <a:lnSpc>
                <a:spcPct val="120000"/>
              </a:lnSpc>
              <a:buNone/>
            </a:pPr>
            <a:r>
              <a:rPr lang="zh-CN" altLang="en-US" sz="2400" b="1" dirty="0">
                <a:solidFill>
                  <a:srgbClr val="0070C0"/>
                </a:solidFill>
                <a:latin typeface="黑体" panose="02010609060101010101" pitchFamily="49" charset="-122"/>
                <a:ea typeface="黑体" panose="02010609060101010101" pitchFamily="49" charset="-122"/>
              </a:rPr>
              <a:t>    </a:t>
            </a:r>
            <a:r>
              <a:rPr lang="zh-CN" altLang="en-US" sz="2400" b="1" dirty="0" smtClean="0">
                <a:solidFill>
                  <a:srgbClr val="0070C0"/>
                </a:solidFill>
                <a:latin typeface="黑体" panose="02010609060101010101" pitchFamily="49" charset="-122"/>
                <a:ea typeface="黑体" panose="02010609060101010101" pitchFamily="49" charset="-122"/>
              </a:rPr>
              <a:t>（</a:t>
            </a:r>
            <a:r>
              <a:rPr lang="en-US" altLang="zh-CN" sz="2400" b="1" dirty="0" smtClean="0">
                <a:solidFill>
                  <a:srgbClr val="0070C0"/>
                </a:solidFill>
                <a:latin typeface="黑体" panose="02010609060101010101" pitchFamily="49" charset="-122"/>
                <a:ea typeface="黑体" panose="02010609060101010101" pitchFamily="49" charset="-122"/>
              </a:rPr>
              <a:t>1</a:t>
            </a:r>
            <a:r>
              <a:rPr lang="zh-CN" altLang="en-US" sz="2400" b="1" dirty="0" smtClean="0">
                <a:solidFill>
                  <a:srgbClr val="0070C0"/>
                </a:solidFill>
                <a:latin typeface="黑体" panose="02010609060101010101" pitchFamily="49" charset="-122"/>
                <a:ea typeface="黑体" panose="02010609060101010101" pitchFamily="49" charset="-122"/>
              </a:rPr>
              <a:t>）</a:t>
            </a:r>
            <a:r>
              <a:rPr lang="zh-CN" altLang="en-US" b="1" u="sng" dirty="0" smtClean="0">
                <a:solidFill>
                  <a:srgbClr val="0070C0"/>
                </a:solidFill>
                <a:latin typeface="黑体" panose="02010609060101010101" pitchFamily="49" charset="-122"/>
                <a:ea typeface="黑体" panose="02010609060101010101" pitchFamily="49" charset="-122"/>
              </a:rPr>
              <a:t>曹</a:t>
            </a:r>
            <a:r>
              <a:rPr lang="zh-CN" altLang="en-US" b="1" u="sng" dirty="0">
                <a:solidFill>
                  <a:srgbClr val="0070C0"/>
                </a:solidFill>
                <a:latin typeface="黑体" panose="02010609060101010101" pitchFamily="49" charset="-122"/>
                <a:ea typeface="黑体" panose="02010609060101010101" pitchFamily="49" charset="-122"/>
              </a:rPr>
              <a:t>雪芹笔下的红楼女子都有两面性</a:t>
            </a:r>
            <a:r>
              <a:rPr lang="zh-CN" altLang="en-US" b="1" dirty="0" smtClean="0">
                <a:solidFill>
                  <a:srgbClr val="0070C0"/>
                </a:solidFill>
                <a:latin typeface="黑体" panose="02010609060101010101" pitchFamily="49" charset="-122"/>
                <a:ea typeface="黑体" panose="02010609060101010101" pitchFamily="49" charset="-122"/>
              </a:rPr>
              <a:t>。</a:t>
            </a:r>
            <a:r>
              <a:rPr lang="en-US" altLang="zh-CN" b="1" dirty="0" smtClean="0">
                <a:solidFill>
                  <a:srgbClr val="0070C0"/>
                </a:solidFill>
                <a:latin typeface="黑体" panose="02010609060101010101" pitchFamily="49" charset="-122"/>
                <a:ea typeface="黑体" panose="02010609060101010101" pitchFamily="49" charset="-122"/>
              </a:rPr>
              <a:t>1</a:t>
            </a:r>
            <a:r>
              <a:rPr lang="zh-CN" altLang="en-US" b="1" dirty="0" smtClean="0">
                <a:solidFill>
                  <a:srgbClr val="0070C0"/>
                </a:solidFill>
                <a:latin typeface="黑体" panose="02010609060101010101" pitchFamily="49" charset="-122"/>
                <a:ea typeface="黑体" panose="02010609060101010101" pitchFamily="49" charset="-122"/>
              </a:rPr>
              <a:t>分（</a:t>
            </a:r>
            <a:r>
              <a:rPr lang="en-US" altLang="zh-CN" b="1" dirty="0" smtClean="0">
                <a:solidFill>
                  <a:srgbClr val="0070C0"/>
                </a:solidFill>
                <a:latin typeface="黑体" panose="02010609060101010101" pitchFamily="49" charset="-122"/>
                <a:ea typeface="黑体" panose="02010609060101010101" pitchFamily="49" charset="-122"/>
              </a:rPr>
              <a:t>2</a:t>
            </a:r>
            <a:r>
              <a:rPr lang="zh-CN" altLang="en-US" b="1" dirty="0" smtClean="0">
                <a:solidFill>
                  <a:srgbClr val="0070C0"/>
                </a:solidFill>
                <a:latin typeface="黑体" panose="02010609060101010101" pitchFamily="49" charset="-122"/>
                <a:ea typeface="黑体" panose="02010609060101010101" pitchFamily="49" charset="-122"/>
              </a:rPr>
              <a:t>）比</a:t>
            </a:r>
            <a:r>
              <a:rPr lang="zh-CN" altLang="en-US" b="1" dirty="0">
                <a:solidFill>
                  <a:srgbClr val="0070C0"/>
                </a:solidFill>
                <a:latin typeface="黑体" panose="02010609060101010101" pitchFamily="49" charset="-122"/>
                <a:ea typeface="黑体" panose="02010609060101010101" pitchFamily="49" charset="-122"/>
              </a:rPr>
              <a:t>如，黛玉容貌美若西施，才情超越群芳，性格孤高自许而不同流俗；但另一方面， 她又喜欢使小性子，动不动发脾气，有时说话尖酸，得罪人而不自知</a:t>
            </a:r>
            <a:r>
              <a:rPr lang="zh-CN" altLang="en-US" b="1" dirty="0" smtClean="0">
                <a:solidFill>
                  <a:srgbClr val="0070C0"/>
                </a:solidFill>
                <a:latin typeface="黑体" panose="02010609060101010101" pitchFamily="49" charset="-122"/>
                <a:ea typeface="黑体" panose="02010609060101010101" pitchFamily="49" charset="-122"/>
              </a:rPr>
              <a:t>。</a:t>
            </a:r>
            <a:r>
              <a:rPr lang="en-US" altLang="zh-CN" b="1" dirty="0" smtClean="0">
                <a:solidFill>
                  <a:srgbClr val="0070C0"/>
                </a:solidFill>
                <a:latin typeface="黑体" panose="02010609060101010101" pitchFamily="49" charset="-122"/>
                <a:ea typeface="黑体" panose="02010609060101010101" pitchFamily="49" charset="-122"/>
              </a:rPr>
              <a:t>4</a:t>
            </a:r>
            <a:r>
              <a:rPr lang="zh-CN" altLang="en-US" b="1" dirty="0" smtClean="0">
                <a:solidFill>
                  <a:srgbClr val="0070C0"/>
                </a:solidFill>
                <a:latin typeface="黑体" panose="02010609060101010101" pitchFamily="49" charset="-122"/>
                <a:ea typeface="黑体" panose="02010609060101010101" pitchFamily="49" charset="-122"/>
              </a:rPr>
              <a:t>分（</a:t>
            </a:r>
            <a:r>
              <a:rPr lang="en-US" altLang="zh-CN" b="1" dirty="0" smtClean="0">
                <a:solidFill>
                  <a:srgbClr val="0070C0"/>
                </a:solidFill>
                <a:latin typeface="黑体" panose="02010609060101010101" pitchFamily="49" charset="-122"/>
                <a:ea typeface="黑体" panose="02010609060101010101" pitchFamily="49" charset="-122"/>
              </a:rPr>
              <a:t>3</a:t>
            </a:r>
            <a:r>
              <a:rPr lang="zh-CN" altLang="en-US" b="1" dirty="0" smtClean="0">
                <a:solidFill>
                  <a:srgbClr val="0070C0"/>
                </a:solidFill>
                <a:latin typeface="黑体" panose="02010609060101010101" pitchFamily="49" charset="-122"/>
                <a:ea typeface="黑体" panose="02010609060101010101" pitchFamily="49" charset="-122"/>
              </a:rPr>
              <a:t>）</a:t>
            </a:r>
            <a:r>
              <a:rPr lang="zh-CN" altLang="en-US" b="1" u="sng" dirty="0" smtClean="0">
                <a:solidFill>
                  <a:srgbClr val="0070C0"/>
                </a:solidFill>
                <a:latin typeface="黑体" panose="02010609060101010101" pitchFamily="49" charset="-122"/>
                <a:ea typeface="黑体" panose="02010609060101010101" pitchFamily="49" charset="-122"/>
              </a:rPr>
              <a:t>如</a:t>
            </a:r>
            <a:r>
              <a:rPr lang="zh-CN" altLang="en-US" b="1" u="sng" dirty="0">
                <a:solidFill>
                  <a:srgbClr val="0070C0"/>
                </a:solidFill>
                <a:latin typeface="黑体" panose="02010609060101010101" pitchFamily="49" charset="-122"/>
                <a:ea typeface="黑体" panose="02010609060101010101" pitchFamily="49" charset="-122"/>
              </a:rPr>
              <a:t>实描写其优点和不足，可使红楼女子既十分美好，又有血有肉、真实可信</a:t>
            </a:r>
            <a:r>
              <a:rPr lang="zh-CN" altLang="en-US" b="1" dirty="0" smtClean="0">
                <a:solidFill>
                  <a:srgbClr val="0070C0"/>
                </a:solidFill>
                <a:latin typeface="黑体" panose="02010609060101010101" pitchFamily="49" charset="-122"/>
                <a:ea typeface="黑体" panose="02010609060101010101" pitchFamily="49" charset="-122"/>
              </a:rPr>
              <a:t>。</a:t>
            </a:r>
            <a:r>
              <a:rPr lang="en-US" altLang="zh-CN" b="1" dirty="0" smtClean="0">
                <a:solidFill>
                  <a:srgbClr val="0070C0"/>
                </a:solidFill>
                <a:latin typeface="黑体" panose="02010609060101010101" pitchFamily="49" charset="-122"/>
                <a:ea typeface="黑体" panose="02010609060101010101" pitchFamily="49" charset="-122"/>
              </a:rPr>
              <a:t>1</a:t>
            </a:r>
            <a:r>
              <a:rPr lang="zh-CN" altLang="en-US" b="1" dirty="0" smtClean="0">
                <a:solidFill>
                  <a:srgbClr val="0070C0"/>
                </a:solidFill>
                <a:latin typeface="黑体" panose="02010609060101010101" pitchFamily="49" charset="-122"/>
                <a:ea typeface="黑体" panose="02010609060101010101" pitchFamily="49" charset="-122"/>
              </a:rPr>
              <a:t>分</a:t>
            </a:r>
            <a:endParaRPr lang="en-US" altLang="zh-CN" b="1" dirty="0">
              <a:latin typeface="宋体" panose="02010600030101010101" pitchFamily="2" charset="-122"/>
              <a:ea typeface="宋体" panose="02010600030101010101" pitchFamily="2" charset="-122"/>
            </a:endParaRPr>
          </a:p>
          <a:p>
            <a:pPr marL="0" indent="0">
              <a:lnSpc>
                <a:spcPct val="120000"/>
              </a:lnSpc>
              <a:buNone/>
            </a:pPr>
            <a:r>
              <a:rPr lang="zh-CN" altLang="en-US" sz="2400" b="1" dirty="0">
                <a:solidFill>
                  <a:srgbClr val="FF0000"/>
                </a:solidFill>
                <a:latin typeface="楷体" panose="02010609060101010101" pitchFamily="49" charset="-122"/>
                <a:ea typeface="楷体" panose="02010609060101010101" pitchFamily="49" charset="-122"/>
              </a:rPr>
              <a:t>    举出例子并从正反两面分析，内容符合原著，</a:t>
            </a:r>
            <a:r>
              <a:rPr lang="en-US" altLang="zh-CN" sz="2400" b="1" dirty="0">
                <a:solidFill>
                  <a:srgbClr val="FF0000"/>
                </a:solidFill>
                <a:latin typeface="楷体" panose="02010609060101010101" pitchFamily="49" charset="-122"/>
                <a:ea typeface="楷体" panose="02010609060101010101" pitchFamily="49" charset="-122"/>
              </a:rPr>
              <a:t>4</a:t>
            </a:r>
            <a:r>
              <a:rPr lang="zh-CN" altLang="en-US" sz="2400" b="1" dirty="0">
                <a:solidFill>
                  <a:srgbClr val="FF0000"/>
                </a:solidFill>
                <a:latin typeface="楷体" panose="02010609060101010101" pitchFamily="49" charset="-122"/>
                <a:ea typeface="楷体" panose="02010609060101010101" pitchFamily="49" charset="-122"/>
              </a:rPr>
              <a:t>分。</a:t>
            </a:r>
            <a:endParaRPr lang="en-US" altLang="zh-CN" sz="2400" b="1" dirty="0">
              <a:solidFill>
                <a:srgbClr val="FF0000"/>
              </a:solidFill>
              <a:latin typeface="楷体" panose="02010609060101010101" pitchFamily="49" charset="-122"/>
              <a:ea typeface="楷体" panose="02010609060101010101" pitchFamily="49" charset="-122"/>
            </a:endParaRPr>
          </a:p>
          <a:p>
            <a:pPr marL="0" indent="0">
              <a:lnSpc>
                <a:spcPct val="120000"/>
              </a:lnSpc>
              <a:buNone/>
            </a:pPr>
            <a:r>
              <a:rPr lang="en-US" altLang="zh-CN" sz="2400" b="1" dirty="0">
                <a:solidFill>
                  <a:srgbClr val="FF0000"/>
                </a:solidFill>
                <a:latin typeface="楷体" panose="02010609060101010101" pitchFamily="49" charset="-122"/>
                <a:ea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rPr>
              <a:t>从材料中提炼观点，注意领起、过渡、小结，</a:t>
            </a:r>
            <a:r>
              <a:rPr lang="en-US" altLang="zh-CN" sz="2400" b="1" dirty="0">
                <a:solidFill>
                  <a:srgbClr val="FF0000"/>
                </a:solidFill>
                <a:latin typeface="楷体" panose="02010609060101010101" pitchFamily="49" charset="-122"/>
                <a:ea typeface="楷体" panose="02010609060101010101" pitchFamily="49" charset="-122"/>
              </a:rPr>
              <a:t>2</a:t>
            </a:r>
            <a:r>
              <a:rPr lang="zh-CN" altLang="en-US" sz="2400" b="1" dirty="0">
                <a:solidFill>
                  <a:srgbClr val="FF0000"/>
                </a:solidFill>
                <a:latin typeface="楷体" panose="02010609060101010101" pitchFamily="49" charset="-122"/>
                <a:ea typeface="楷体" panose="02010609060101010101" pitchFamily="49" charset="-122"/>
              </a:rPr>
              <a:t>分。共</a:t>
            </a:r>
            <a:r>
              <a:rPr lang="en-US" altLang="zh-CN" sz="2400" b="1" dirty="0">
                <a:solidFill>
                  <a:srgbClr val="FF0000"/>
                </a:solidFill>
                <a:latin typeface="楷体" panose="02010609060101010101" pitchFamily="49" charset="-122"/>
                <a:ea typeface="楷体" panose="02010609060101010101" pitchFamily="49" charset="-122"/>
              </a:rPr>
              <a:t>6</a:t>
            </a:r>
            <a:r>
              <a:rPr lang="zh-CN" altLang="en-US" sz="2400" b="1" dirty="0">
                <a:solidFill>
                  <a:srgbClr val="FF0000"/>
                </a:solidFill>
                <a:latin typeface="楷体" panose="02010609060101010101" pitchFamily="49" charset="-122"/>
                <a:ea typeface="楷体" panose="02010609060101010101" pitchFamily="49" charset="-122"/>
              </a:rPr>
              <a:t>分</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192000" cy="6858000"/>
          </a:xfrm>
        </p:spPr>
        <p:txBody>
          <a:bodyPr>
            <a:noAutofit/>
          </a:bodyPr>
          <a:lstStyle/>
          <a:p>
            <a:pPr marL="0" indent="0">
              <a:lnSpc>
                <a:spcPct val="120000"/>
              </a:lnSpc>
              <a:buNone/>
            </a:pPr>
            <a:r>
              <a:rPr lang="zh-CN" altLang="en-US" b="1" dirty="0" smtClean="0">
                <a:latin typeface="黑体" panose="02010609060101010101" pitchFamily="49" charset="-122"/>
                <a:ea typeface="黑体" panose="02010609060101010101" pitchFamily="49" charset="-122"/>
              </a:rPr>
              <a:t>（</a:t>
            </a:r>
            <a:r>
              <a:rPr lang="en-US" altLang="zh-CN" b="1" dirty="0" smtClean="0">
                <a:latin typeface="黑体" panose="02010609060101010101" pitchFamily="49" charset="-122"/>
                <a:ea typeface="黑体" panose="02010609060101010101" pitchFamily="49" charset="-122"/>
              </a:rPr>
              <a:t>2</a:t>
            </a:r>
            <a:r>
              <a:rPr lang="zh-CN" altLang="en-US" b="1" dirty="0" smtClean="0">
                <a:latin typeface="黑体" panose="02010609060101010101" pitchFamily="49" charset="-122"/>
                <a:ea typeface="黑体" panose="02010609060101010101" pitchFamily="49" charset="-122"/>
              </a:rPr>
              <a:t>）</a:t>
            </a:r>
            <a:r>
              <a:rPr lang="zh-CN" altLang="en-US" sz="3200" b="1" u="sng" dirty="0" smtClean="0">
                <a:latin typeface="黑体" panose="02010609060101010101" pitchFamily="49" charset="-122"/>
                <a:ea typeface="黑体" panose="02010609060101010101" pitchFamily="49" charset="-122"/>
              </a:rPr>
              <a:t>曹</a:t>
            </a:r>
            <a:r>
              <a:rPr lang="zh-CN" altLang="en-US" sz="3200" b="1" u="sng" dirty="0">
                <a:latin typeface="黑体" panose="02010609060101010101" pitchFamily="49" charset="-122"/>
                <a:ea typeface="黑体" panose="02010609060101010101" pitchFamily="49" charset="-122"/>
              </a:rPr>
              <a:t>雪芹笔下的红楼女子都有两面性</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2</a:t>
            </a:r>
            <a:r>
              <a:rPr lang="zh-CN" altLang="en-US" sz="3200" b="1" dirty="0" smtClean="0">
                <a:latin typeface="黑体" panose="02010609060101010101" pitchFamily="49" charset="-122"/>
                <a:ea typeface="黑体" panose="02010609060101010101" pitchFamily="49" charset="-122"/>
              </a:rPr>
              <a:t>）比</a:t>
            </a:r>
            <a:r>
              <a:rPr lang="zh-CN" altLang="en-US" sz="3200" b="1" dirty="0">
                <a:latin typeface="黑体" panose="02010609060101010101" pitchFamily="49" charset="-122"/>
                <a:ea typeface="黑体" panose="02010609060101010101" pitchFamily="49" charset="-122"/>
              </a:rPr>
              <a:t>如</a:t>
            </a:r>
            <a:r>
              <a:rPr lang="zh-CN" altLang="en-US" sz="3200" b="1" dirty="0" smtClean="0">
                <a:latin typeface="黑体" panose="02010609060101010101" pitchFamily="49" charset="-122"/>
                <a:ea typeface="黑体" panose="02010609060101010101" pitchFamily="49" charset="-122"/>
              </a:rPr>
              <a:t>，宝钗容貌丰美，</a:t>
            </a:r>
            <a:r>
              <a:rPr lang="zh-CN" altLang="en-US" sz="3200" b="1" dirty="0">
                <a:latin typeface="黑体" panose="02010609060101010101" pitchFamily="49" charset="-122"/>
                <a:ea typeface="黑体" panose="02010609060101010101" pitchFamily="49" charset="-122"/>
              </a:rPr>
              <a:t>才</a:t>
            </a:r>
            <a:r>
              <a:rPr lang="zh-CN" altLang="en-US" sz="3200" b="1" dirty="0" smtClean="0">
                <a:latin typeface="黑体" panose="02010609060101010101" pitchFamily="49" charset="-122"/>
                <a:ea typeface="黑体" panose="02010609060101010101" pitchFamily="49" charset="-122"/>
              </a:rPr>
              <a:t>情突出，</a:t>
            </a:r>
            <a:r>
              <a:rPr lang="zh-CN" altLang="en-US" sz="3200" b="1" dirty="0">
                <a:latin typeface="黑体" panose="02010609060101010101" pitchFamily="49" charset="-122"/>
                <a:ea typeface="黑体" panose="02010609060101010101" pitchFamily="49" charset="-122"/>
              </a:rPr>
              <a:t>性</a:t>
            </a:r>
            <a:r>
              <a:rPr lang="zh-CN" altLang="en-US" sz="3200" b="1" dirty="0" smtClean="0">
                <a:latin typeface="黑体" panose="02010609060101010101" pitchFamily="49" charset="-122"/>
                <a:ea typeface="黑体" panose="02010609060101010101" pitchFamily="49" charset="-122"/>
              </a:rPr>
              <a:t>格沉稳，体贴周到；</a:t>
            </a:r>
            <a:r>
              <a:rPr lang="zh-CN" altLang="en-US" sz="3200" b="1" dirty="0">
                <a:latin typeface="黑体" panose="02010609060101010101" pitchFamily="49" charset="-122"/>
                <a:ea typeface="黑体" panose="02010609060101010101" pitchFamily="49" charset="-122"/>
              </a:rPr>
              <a:t>但另一方面， 她</a:t>
            </a:r>
            <a:r>
              <a:rPr lang="zh-CN" altLang="en-US" sz="3200" b="1" dirty="0" smtClean="0">
                <a:latin typeface="黑体" panose="02010609060101010101" pitchFamily="49" charset="-122"/>
                <a:ea typeface="黑体" panose="02010609060101010101" pitchFamily="49" charset="-122"/>
              </a:rPr>
              <a:t>又有心机城府，循规蹈矩，封建仕途经济观念。</a:t>
            </a:r>
            <a:r>
              <a:rPr lang="en-US" altLang="zh-CN" sz="3200" b="1" dirty="0" smtClean="0">
                <a:latin typeface="黑体" panose="02010609060101010101" pitchFamily="49" charset="-122"/>
                <a:ea typeface="黑体" panose="02010609060101010101" pitchFamily="49" charset="-122"/>
              </a:rPr>
              <a:t>4</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3</a:t>
            </a:r>
            <a:r>
              <a:rPr lang="zh-CN" altLang="en-US" sz="3200" b="1" dirty="0" smtClean="0">
                <a:latin typeface="黑体" panose="02010609060101010101" pitchFamily="49" charset="-122"/>
                <a:ea typeface="黑体" panose="02010609060101010101" pitchFamily="49" charset="-122"/>
              </a:rPr>
              <a:t>）</a:t>
            </a:r>
            <a:r>
              <a:rPr lang="zh-CN" altLang="en-US" sz="3200" b="1" u="sng" dirty="0" smtClean="0">
                <a:latin typeface="黑体" panose="02010609060101010101" pitchFamily="49" charset="-122"/>
                <a:ea typeface="黑体" panose="02010609060101010101" pitchFamily="49" charset="-122"/>
              </a:rPr>
              <a:t>如</a:t>
            </a:r>
            <a:r>
              <a:rPr lang="zh-CN" altLang="en-US" sz="3200" b="1" u="sng" dirty="0">
                <a:latin typeface="黑体" panose="02010609060101010101" pitchFamily="49" charset="-122"/>
                <a:ea typeface="黑体" panose="02010609060101010101" pitchFamily="49" charset="-122"/>
              </a:rPr>
              <a:t>实描写其优点和不足，可使红楼女子既十分美好，又有血有肉、真实可信</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endParaRPr lang="en-US" altLang="zh-CN" sz="3200" b="1" dirty="0" smtClean="0">
              <a:latin typeface="黑体" panose="02010609060101010101" pitchFamily="49" charset="-122"/>
              <a:ea typeface="黑体" panose="02010609060101010101" pitchFamily="49" charset="-122"/>
            </a:endParaRPr>
          </a:p>
          <a:p>
            <a:pPr marL="0" indent="0">
              <a:lnSpc>
                <a:spcPct val="120000"/>
              </a:lnSpc>
              <a:buNone/>
            </a:pPr>
            <a:endParaRPr lang="en-US" altLang="zh-CN" sz="3200" b="1" dirty="0" smtClean="0">
              <a:latin typeface="黑体" panose="02010609060101010101" pitchFamily="49" charset="-122"/>
              <a:ea typeface="黑体" panose="02010609060101010101" pitchFamily="49" charset="-122"/>
            </a:endParaRPr>
          </a:p>
          <a:p>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3</a:t>
            </a:r>
            <a:r>
              <a:rPr lang="zh-CN" altLang="en-US" sz="3200" b="1" dirty="0" smtClean="0">
                <a:latin typeface="黑体" panose="02010609060101010101" pitchFamily="49" charset="-122"/>
                <a:ea typeface="黑体" panose="02010609060101010101" pitchFamily="49" charset="-122"/>
              </a:rPr>
              <a:t>）</a:t>
            </a:r>
            <a:r>
              <a:rPr lang="zh-CN" altLang="en-US" sz="3200" b="1" u="sng" dirty="0" smtClean="0">
                <a:latin typeface="黑体" panose="02010609060101010101" pitchFamily="49" charset="-122"/>
                <a:ea typeface="黑体" panose="02010609060101010101" pitchFamily="49" charset="-122"/>
              </a:rPr>
              <a:t>曹雪芹笔下的红楼女子都有两面性</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2</a:t>
            </a:r>
            <a:r>
              <a:rPr lang="zh-CN" altLang="en-US" sz="3200" b="1" dirty="0" smtClean="0">
                <a:latin typeface="黑体" panose="02010609060101010101" pitchFamily="49" charset="-122"/>
                <a:ea typeface="黑体" panose="02010609060101010101" pitchFamily="49" charset="-122"/>
              </a:rPr>
              <a:t>）比如，史湘云</a:t>
            </a:r>
            <a:r>
              <a:rPr lang="zh-CN" altLang="en-US" sz="3200" b="1" dirty="0" smtClean="0">
                <a:latin typeface="宋体" panose="02010600030101010101" pitchFamily="2" charset="-122"/>
                <a:ea typeface="宋体" panose="02010600030101010101" pitchFamily="2" charset="-122"/>
              </a:rPr>
              <a:t>才思敏捷、</a:t>
            </a:r>
            <a:r>
              <a:rPr lang="zh-CN" altLang="en-US" sz="3200" b="1" dirty="0" smtClean="0">
                <a:solidFill>
                  <a:schemeClr val="dk1"/>
                </a:solidFill>
              </a:rPr>
              <a:t>娇憨活泼，开朗爽朗，</a:t>
            </a:r>
            <a:r>
              <a:rPr lang="zh-CN" altLang="en-US" sz="3200" b="1" dirty="0" smtClean="0">
                <a:latin typeface="黑体" panose="02010609060101010101" pitchFamily="49" charset="-122"/>
                <a:ea typeface="黑体" panose="02010609060101010101" pitchFamily="49" charset="-122"/>
              </a:rPr>
              <a:t>心直口快；但另一方面，又常因性格太直率而得罪人。</a:t>
            </a:r>
            <a:r>
              <a:rPr lang="en-US" altLang="zh-CN" sz="3200" b="1" dirty="0" smtClean="0">
                <a:latin typeface="黑体" panose="02010609060101010101" pitchFamily="49" charset="-122"/>
                <a:ea typeface="黑体" panose="02010609060101010101" pitchFamily="49" charset="-122"/>
              </a:rPr>
              <a:t>4</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3</a:t>
            </a:r>
            <a:r>
              <a:rPr lang="zh-CN" altLang="en-US" sz="3200" b="1" dirty="0" smtClean="0">
                <a:latin typeface="黑体" panose="02010609060101010101" pitchFamily="49" charset="-122"/>
                <a:ea typeface="黑体" panose="02010609060101010101" pitchFamily="49" charset="-122"/>
              </a:rPr>
              <a:t>）</a:t>
            </a:r>
            <a:r>
              <a:rPr lang="zh-CN" altLang="en-US" sz="3200" b="1" u="sng" dirty="0" smtClean="0">
                <a:latin typeface="黑体" panose="02010609060101010101" pitchFamily="49" charset="-122"/>
                <a:ea typeface="黑体" panose="02010609060101010101" pitchFamily="49" charset="-122"/>
              </a:rPr>
              <a:t>如实描写其优点和不足，可使红楼女子既十分美好，又有血有肉、真实可信</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endParaRPr lang="en-US" altLang="zh-CN" sz="3200" b="1" dirty="0" smtClean="0">
              <a:latin typeface="宋体" panose="02010600030101010101" pitchFamily="2" charset="-122"/>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78426"/>
            <a:ext cx="12192000" cy="6179574"/>
          </a:xfrm>
        </p:spPr>
        <p:txBody>
          <a:bodyPr>
            <a:noAutofit/>
          </a:bodyPr>
          <a:lstStyle/>
          <a:p>
            <a:pPr marL="0" indent="0">
              <a:lnSpc>
                <a:spcPct val="120000"/>
              </a:lnSpc>
              <a:buNone/>
            </a:pP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5</a:t>
            </a:r>
            <a:r>
              <a:rPr lang="zh-CN" altLang="en-US" sz="3200" b="1" dirty="0" smtClean="0">
                <a:latin typeface="黑体" panose="02010609060101010101" pitchFamily="49" charset="-122"/>
                <a:ea typeface="黑体" panose="02010609060101010101" pitchFamily="49" charset="-122"/>
              </a:rPr>
              <a:t>）</a:t>
            </a:r>
            <a:r>
              <a:rPr lang="zh-CN" altLang="en-US" sz="3200" b="1" u="sng" dirty="0" smtClean="0">
                <a:latin typeface="黑体" panose="02010609060101010101" pitchFamily="49" charset="-122"/>
                <a:ea typeface="黑体" panose="02010609060101010101" pitchFamily="49" charset="-122"/>
              </a:rPr>
              <a:t>曹雪芹笔下的红楼女子都有两面性</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2</a:t>
            </a:r>
            <a:r>
              <a:rPr lang="zh-CN" altLang="en-US" sz="3200" b="1" dirty="0" smtClean="0">
                <a:latin typeface="黑体" panose="02010609060101010101" pitchFamily="49" charset="-122"/>
                <a:ea typeface="黑体" panose="02010609060101010101" pitchFamily="49" charset="-122"/>
              </a:rPr>
              <a:t>）比如，王熙凤一方面</a:t>
            </a:r>
            <a:r>
              <a:rPr lang="zh-CN" altLang="en-US" sz="3200" b="1" dirty="0" smtClean="0">
                <a:solidFill>
                  <a:srgbClr val="FF0000"/>
                </a:solidFill>
                <a:latin typeface="黑体" panose="02010609060101010101" pitchFamily="49" charset="-122"/>
                <a:ea typeface="黑体" panose="02010609060101010101" pitchFamily="49" charset="-122"/>
              </a:rPr>
              <a:t>能</a:t>
            </a:r>
            <a:r>
              <a:rPr lang="zh-CN" altLang="zh-CN" sz="3200" b="1" dirty="0" smtClean="0">
                <a:solidFill>
                  <a:srgbClr val="FF0000"/>
                </a:solidFill>
              </a:rPr>
              <a:t>言善辩</a:t>
            </a:r>
            <a:r>
              <a:rPr lang="zh-CN" altLang="en-US" sz="3200" b="1" dirty="0" smtClean="0">
                <a:solidFill>
                  <a:srgbClr val="FF0000"/>
                </a:solidFill>
              </a:rPr>
              <a:t>，</a:t>
            </a:r>
            <a:r>
              <a:rPr lang="zh-CN" altLang="zh-CN" sz="3200" b="1" dirty="0" smtClean="0">
                <a:solidFill>
                  <a:srgbClr val="FF0000"/>
                </a:solidFill>
              </a:rPr>
              <a:t>机警</a:t>
            </a:r>
            <a:r>
              <a:rPr lang="zh-CN" altLang="en-US" sz="3200" b="1" dirty="0" smtClean="0">
                <a:solidFill>
                  <a:srgbClr val="FF0000"/>
                </a:solidFill>
              </a:rPr>
              <a:t>变通，</a:t>
            </a:r>
            <a:r>
              <a:rPr lang="zh-CN" altLang="zh-CN" sz="3200" b="1" dirty="0" smtClean="0">
                <a:solidFill>
                  <a:srgbClr val="FF0000"/>
                </a:solidFill>
              </a:rPr>
              <a:t>精明强干</a:t>
            </a:r>
            <a:r>
              <a:rPr lang="zh-CN" altLang="en-US" sz="3200" b="1" dirty="0" smtClean="0">
                <a:solidFill>
                  <a:srgbClr val="FF0000"/>
                </a:solidFill>
              </a:rPr>
              <a:t>，思虑周全</a:t>
            </a:r>
            <a:r>
              <a:rPr lang="zh-CN" altLang="en-US" sz="3200" b="1" dirty="0" smtClean="0">
                <a:latin typeface="黑体" panose="02010609060101010101" pitchFamily="49" charset="-122"/>
                <a:ea typeface="黑体" panose="02010609060101010101" pitchFamily="49" charset="-122"/>
              </a:rPr>
              <a:t>；但另一方面， 她又</a:t>
            </a:r>
            <a:r>
              <a:rPr lang="zh-CN" altLang="zh-CN" sz="3200" b="1" dirty="0" smtClean="0">
                <a:solidFill>
                  <a:srgbClr val="FF0000"/>
                </a:solidFill>
              </a:rPr>
              <a:t>贪财好利</a:t>
            </a:r>
            <a:r>
              <a:rPr lang="zh-CN" altLang="en-US" sz="3200" b="1" dirty="0" smtClean="0">
                <a:solidFill>
                  <a:srgbClr val="FF0000"/>
                </a:solidFill>
              </a:rPr>
              <a:t>、</a:t>
            </a:r>
            <a:r>
              <a:rPr lang="zh-CN" altLang="zh-CN" sz="3200" b="1" dirty="0" smtClean="0">
                <a:solidFill>
                  <a:srgbClr val="FF0000"/>
                </a:solidFill>
              </a:rPr>
              <a:t>冷漠</a:t>
            </a:r>
            <a:r>
              <a:rPr lang="zh-CN" altLang="en-US" sz="3200" b="1" dirty="0" smtClean="0">
                <a:solidFill>
                  <a:srgbClr val="FF0000"/>
                </a:solidFill>
              </a:rPr>
              <a:t>无情、</a:t>
            </a:r>
            <a:r>
              <a:rPr lang="zh-CN" altLang="zh-CN" sz="3200" b="1" dirty="0" smtClean="0">
                <a:solidFill>
                  <a:srgbClr val="FF0000"/>
                </a:solidFill>
              </a:rPr>
              <a:t>心狠手辣</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4</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3</a:t>
            </a:r>
            <a:r>
              <a:rPr lang="zh-CN" altLang="en-US" sz="3200" b="1" dirty="0" smtClean="0">
                <a:latin typeface="黑体" panose="02010609060101010101" pitchFamily="49" charset="-122"/>
                <a:ea typeface="黑体" panose="02010609060101010101" pitchFamily="49" charset="-122"/>
              </a:rPr>
              <a:t>）</a:t>
            </a:r>
            <a:r>
              <a:rPr lang="zh-CN" altLang="en-US" sz="3200" b="1" u="sng" dirty="0" smtClean="0">
                <a:latin typeface="黑体" panose="02010609060101010101" pitchFamily="49" charset="-122"/>
                <a:ea typeface="黑体" panose="02010609060101010101" pitchFamily="49" charset="-122"/>
              </a:rPr>
              <a:t>如实描写其优点和不足，可使红楼女子既十分美好，又有血有肉、真实可信</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endParaRPr lang="en-US" altLang="zh-CN" sz="3200" b="1" dirty="0" smtClean="0">
              <a:latin typeface="黑体" panose="02010609060101010101" pitchFamily="49" charset="-122"/>
              <a:ea typeface="黑体" panose="02010609060101010101" pitchFamily="49" charset="-122"/>
            </a:endParaRPr>
          </a:p>
          <a:p>
            <a:pPr marL="0" indent="0">
              <a:lnSpc>
                <a:spcPct val="120000"/>
              </a:lnSpc>
              <a:buNone/>
            </a:pPr>
            <a:endParaRPr lang="en-US" altLang="zh-CN" sz="3200" b="1" dirty="0" smtClean="0">
              <a:latin typeface="黑体" panose="02010609060101010101" pitchFamily="49" charset="-122"/>
              <a:ea typeface="黑体" panose="02010609060101010101" pitchFamily="49" charset="-122"/>
            </a:endParaRPr>
          </a:p>
          <a:p>
            <a:pPr marL="0" indent="0">
              <a:lnSpc>
                <a:spcPct val="120000"/>
              </a:lnSpc>
              <a:buNone/>
            </a:pPr>
            <a:r>
              <a:rPr lang="zh-CN" altLang="en-US" sz="3200" b="1" dirty="0" smtClean="0"/>
              <a:t>（</a:t>
            </a:r>
            <a:r>
              <a:rPr lang="en-US" altLang="zh-CN" sz="3200" b="1" dirty="0" smtClean="0"/>
              <a:t>6</a:t>
            </a:r>
            <a:r>
              <a:rPr lang="zh-CN" altLang="en-US" sz="3200" b="1" dirty="0" smtClean="0"/>
              <a:t>）</a:t>
            </a:r>
            <a:r>
              <a:rPr lang="zh-CN" altLang="en-US" sz="3200" b="1" u="sng" dirty="0" smtClean="0">
                <a:latin typeface="黑体" panose="02010609060101010101" pitchFamily="49" charset="-122"/>
                <a:ea typeface="黑体" panose="02010609060101010101" pitchFamily="49" charset="-122"/>
              </a:rPr>
              <a:t>曹雪芹笔下的红楼女子都有两面性</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2</a:t>
            </a:r>
            <a:r>
              <a:rPr lang="zh-CN" altLang="en-US" sz="3200" b="1" dirty="0" smtClean="0">
                <a:latin typeface="黑体" panose="02010609060101010101" pitchFamily="49" charset="-122"/>
                <a:ea typeface="黑体" panose="02010609060101010101" pitchFamily="49" charset="-122"/>
              </a:rPr>
              <a:t>）比如，探春为人公正，精明能干，自尊自爱，清醒有远见；但另一方面，又有强烈的封建等级观念，鄙视下人。</a:t>
            </a:r>
            <a:r>
              <a:rPr lang="en-US" altLang="zh-CN" sz="3200" b="1" dirty="0" smtClean="0">
                <a:latin typeface="黑体" panose="02010609060101010101" pitchFamily="49" charset="-122"/>
                <a:ea typeface="黑体" panose="02010609060101010101" pitchFamily="49" charset="-122"/>
              </a:rPr>
              <a:t>4</a:t>
            </a:r>
            <a:r>
              <a:rPr lang="zh-CN" altLang="en-US" sz="3200" b="1" dirty="0" smtClean="0">
                <a:latin typeface="黑体" panose="02010609060101010101" pitchFamily="49" charset="-122"/>
                <a:ea typeface="黑体" panose="02010609060101010101" pitchFamily="49" charset="-122"/>
              </a:rPr>
              <a:t>分（</a:t>
            </a:r>
            <a:r>
              <a:rPr lang="en-US" altLang="zh-CN" sz="3200" b="1" dirty="0" smtClean="0">
                <a:latin typeface="黑体" panose="02010609060101010101" pitchFamily="49" charset="-122"/>
                <a:ea typeface="黑体" panose="02010609060101010101" pitchFamily="49" charset="-122"/>
              </a:rPr>
              <a:t>3</a:t>
            </a:r>
            <a:r>
              <a:rPr lang="zh-CN" altLang="en-US" sz="3200" b="1" dirty="0" smtClean="0">
                <a:latin typeface="黑体" panose="02010609060101010101" pitchFamily="49" charset="-122"/>
                <a:ea typeface="黑体" panose="02010609060101010101" pitchFamily="49" charset="-122"/>
              </a:rPr>
              <a:t>）</a:t>
            </a:r>
            <a:r>
              <a:rPr lang="zh-CN" altLang="en-US" sz="3200" b="1" u="sng" dirty="0" smtClean="0">
                <a:latin typeface="黑体" panose="02010609060101010101" pitchFamily="49" charset="-122"/>
                <a:ea typeface="黑体" panose="02010609060101010101" pitchFamily="49" charset="-122"/>
              </a:rPr>
              <a:t>如实描写其优点和不足，可使红楼女子既十分美好，又有血有肉、真实可信</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分</a:t>
            </a:r>
            <a:endParaRPr lang="en-US" altLang="zh-CN" sz="3200" b="1" dirty="0" smtClean="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91729" y="0"/>
            <a:ext cx="11754465" cy="6857999"/>
          </a:xfrm>
          <a:solidFill>
            <a:schemeClr val="bg1"/>
          </a:solidFill>
        </p:spPr>
        <p:txBody>
          <a:bodyPr>
            <a:normAutofit/>
          </a:bodyPr>
          <a:lstStyle/>
          <a:p>
            <a:pPr marL="0" indent="0">
              <a:lnSpc>
                <a:spcPct val="120000"/>
              </a:lnSpc>
              <a:buNone/>
            </a:pPr>
            <a:r>
              <a:rPr lang="en-US" altLang="zh-CN" sz="2400" b="1" dirty="0">
                <a:effectLst/>
                <a:latin typeface="Times New Roman" panose="02020603050405020304" pitchFamily="18" charset="0"/>
                <a:ea typeface="宋体" panose="02010600030101010101" pitchFamily="2" charset="-122"/>
              </a:rPr>
              <a:t>23.</a:t>
            </a:r>
            <a:r>
              <a:rPr lang="zh-CN" altLang="zh-CN" sz="2400" b="1" dirty="0">
                <a:effectLst/>
                <a:latin typeface="Times New Roman" panose="02020603050405020304" pitchFamily="18" charset="0"/>
                <a:ea typeface="宋体" panose="02010600030101010101" pitchFamily="2" charset="-122"/>
              </a:rPr>
              <a:t>阅读下面的材料，根据要求写作。</a:t>
            </a:r>
            <a:r>
              <a:rPr lang="en-US" altLang="zh-CN" sz="2400" b="1" dirty="0">
                <a:effectLst/>
                <a:latin typeface="Times New Roman" panose="02020603050405020304" pitchFamily="18" charset="0"/>
                <a:ea typeface="宋体" panose="02010600030101010101" pitchFamily="2" charset="-122"/>
              </a:rPr>
              <a:t>(60</a:t>
            </a:r>
            <a:r>
              <a:rPr lang="zh-CN" altLang="zh-CN" sz="2400" b="1" dirty="0">
                <a:effectLst/>
                <a:latin typeface="Times New Roman" panose="02020603050405020304" pitchFamily="18" charset="0"/>
                <a:ea typeface="宋体" panose="02010600030101010101" pitchFamily="2" charset="-122"/>
              </a:rPr>
              <a:t>分</a:t>
            </a:r>
            <a:r>
              <a:rPr lang="en-US" altLang="zh-CN" sz="2400" b="1" dirty="0">
                <a:effectLst/>
                <a:latin typeface="Times New Roman" panose="02020603050405020304" pitchFamily="18" charset="0"/>
                <a:ea typeface="宋体" panose="02010600030101010101" pitchFamily="2" charset="-122"/>
              </a:rPr>
              <a:t>)</a:t>
            </a:r>
            <a:endParaRPr lang="zh-CN"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楷体" panose="02010609060101010101" pitchFamily="49" charset="-122"/>
              </a:rPr>
              <a:t>       </a:t>
            </a:r>
            <a:r>
              <a:rPr lang="zh-CN" altLang="zh-CN" sz="2400" b="1" dirty="0">
                <a:effectLst/>
                <a:latin typeface="Times New Roman" panose="02020603050405020304" pitchFamily="18" charset="0"/>
                <a:ea typeface="楷体" panose="02010609060101010101" pitchFamily="49" charset="-122"/>
              </a:rPr>
              <a:t>从上海到北京，坐高铁需要</a:t>
            </a:r>
            <a:r>
              <a:rPr lang="en-US" altLang="zh-CN" sz="2400" b="1" dirty="0">
                <a:effectLst/>
                <a:latin typeface="Times New Roman" panose="02020603050405020304" pitchFamily="18" charset="0"/>
                <a:ea typeface="楷体" panose="02010609060101010101" pitchFamily="49" charset="-122"/>
              </a:rPr>
              <a:t>6</a:t>
            </a:r>
            <a:r>
              <a:rPr lang="zh-CN" altLang="zh-CN" sz="2400" b="1" dirty="0">
                <a:effectLst/>
                <a:latin typeface="Times New Roman" panose="02020603050405020304" pitchFamily="18" charset="0"/>
                <a:ea typeface="楷体" panose="02010609060101010101" pitchFamily="49" charset="-122"/>
              </a:rPr>
              <a:t>个小时，花费</a:t>
            </a:r>
            <a:r>
              <a:rPr lang="en-US" altLang="zh-CN" sz="2400" b="1" dirty="0">
                <a:effectLst/>
                <a:latin typeface="Times New Roman" panose="02020603050405020304" pitchFamily="18" charset="0"/>
                <a:ea typeface="楷体" panose="02010609060101010101" pitchFamily="49" charset="-122"/>
              </a:rPr>
              <a:t>500</a:t>
            </a:r>
            <a:r>
              <a:rPr lang="zh-CN" altLang="zh-CN" sz="2400" b="1" dirty="0">
                <a:effectLst/>
                <a:latin typeface="Times New Roman" panose="02020603050405020304" pitchFamily="18" charset="0"/>
                <a:ea typeface="楷体" panose="02010609060101010101" pitchFamily="49" charset="-122"/>
              </a:rPr>
              <a:t>元左右；坐飞机只需两个半小时，打折机票不到</a:t>
            </a:r>
            <a:r>
              <a:rPr lang="en-US" altLang="zh-CN" sz="2400" b="1" dirty="0">
                <a:effectLst/>
                <a:latin typeface="Times New Roman" panose="02020603050405020304" pitchFamily="18" charset="0"/>
                <a:ea typeface="楷体" panose="02010609060101010101" pitchFamily="49" charset="-122"/>
              </a:rPr>
              <a:t>500</a:t>
            </a:r>
            <a:r>
              <a:rPr lang="zh-CN" altLang="zh-CN" sz="2400" b="1" dirty="0">
                <a:effectLst/>
                <a:latin typeface="Times New Roman" panose="02020603050405020304" pitchFamily="18" charset="0"/>
                <a:ea typeface="楷体" panose="02010609060101010101" pitchFamily="49" charset="-122"/>
              </a:rPr>
              <a:t>元。然而，上海大二学生唐同学却选了更加漫长的道路。他用了</a:t>
            </a:r>
            <a:r>
              <a:rPr lang="en-US" altLang="zh-CN" sz="2400" b="1" dirty="0">
                <a:effectLst/>
                <a:latin typeface="Times New Roman" panose="02020603050405020304" pitchFamily="18" charset="0"/>
                <a:ea typeface="楷体" panose="02010609060101010101" pitchFamily="49" charset="-122"/>
              </a:rPr>
              <a:t>6</a:t>
            </a:r>
            <a:r>
              <a:rPr lang="zh-CN" altLang="zh-CN" sz="2400" b="1" dirty="0">
                <a:effectLst/>
                <a:latin typeface="Times New Roman" panose="02020603050405020304" pitchFamily="18" charset="0"/>
                <a:ea typeface="楷体" panose="02010609060101010101" pitchFamily="49" charset="-122"/>
              </a:rPr>
              <a:t>天时间来规划，又坐了</a:t>
            </a:r>
            <a:r>
              <a:rPr lang="en-US" altLang="zh-CN" sz="2400" b="1" dirty="0">
                <a:effectLst/>
                <a:latin typeface="Times New Roman" panose="02020603050405020304" pitchFamily="18" charset="0"/>
                <a:ea typeface="楷体" panose="02010609060101010101" pitchFamily="49" charset="-122"/>
              </a:rPr>
              <a:t>54</a:t>
            </a:r>
            <a:r>
              <a:rPr lang="zh-CN" altLang="zh-CN" sz="2400" b="1" dirty="0">
                <a:effectLst/>
                <a:latin typeface="Times New Roman" panose="02020603050405020304" pitchFamily="18" charset="0"/>
                <a:ea typeface="楷体" panose="02010609060101010101" pitchFamily="49" charset="-122"/>
              </a:rPr>
              <a:t>辆公交车，经过</a:t>
            </a:r>
            <a:r>
              <a:rPr lang="en-US" altLang="zh-CN" sz="2400" b="1" dirty="0">
                <a:effectLst/>
                <a:latin typeface="Times New Roman" panose="02020603050405020304" pitchFamily="18" charset="0"/>
                <a:ea typeface="楷体" panose="02010609060101010101" pitchFamily="49" charset="-122"/>
              </a:rPr>
              <a:t>1291</a:t>
            </a:r>
            <a:r>
              <a:rPr lang="zh-CN" altLang="zh-CN" sz="2400" b="1" dirty="0">
                <a:effectLst/>
                <a:latin typeface="Times New Roman" panose="02020603050405020304" pitchFamily="18" charset="0"/>
                <a:ea typeface="楷体" panose="02010609060101010101" pitchFamily="49" charset="-122"/>
              </a:rPr>
              <a:t>个站点，全程</a:t>
            </a:r>
            <a:r>
              <a:rPr lang="en-US" altLang="zh-CN" sz="2400" b="1" dirty="0">
                <a:effectLst/>
                <a:latin typeface="Times New Roman" panose="02020603050405020304" pitchFamily="18" charset="0"/>
                <a:ea typeface="楷体" panose="02010609060101010101" pitchFamily="49" charset="-122"/>
              </a:rPr>
              <a:t>1810</a:t>
            </a:r>
            <a:r>
              <a:rPr lang="zh-CN" altLang="zh-CN" sz="2400" b="1" dirty="0">
                <a:effectLst/>
                <a:latin typeface="Times New Roman" panose="02020603050405020304" pitchFamily="18" charset="0"/>
                <a:ea typeface="楷体" panose="02010609060101010101" pitchFamily="49" charset="-122"/>
              </a:rPr>
              <a:t>公里，耗时</a:t>
            </a:r>
            <a:r>
              <a:rPr lang="en-US" altLang="zh-CN" sz="2400" b="1" dirty="0">
                <a:effectLst/>
                <a:latin typeface="Times New Roman" panose="02020603050405020304" pitchFamily="18" charset="0"/>
                <a:ea typeface="楷体" panose="02010609060101010101" pitchFamily="49" charset="-122"/>
              </a:rPr>
              <a:t>6</a:t>
            </a:r>
            <a:r>
              <a:rPr lang="zh-CN" altLang="zh-CN" sz="2400" b="1" dirty="0">
                <a:effectLst/>
                <a:latin typeface="Times New Roman" panose="02020603050405020304" pitchFamily="18" charset="0"/>
                <a:ea typeface="楷体" panose="02010609060101010101" pitchFamily="49" charset="-122"/>
              </a:rPr>
              <a:t>天</a:t>
            </a:r>
            <a:r>
              <a:rPr lang="en-US" altLang="zh-CN" sz="2400" b="1" dirty="0">
                <a:effectLst/>
                <a:latin typeface="Times New Roman" panose="02020603050405020304" pitchFamily="18" charset="0"/>
                <a:ea typeface="楷体" panose="02010609060101010101" pitchFamily="49" charset="-122"/>
              </a:rPr>
              <a:t>5</a:t>
            </a:r>
            <a:r>
              <a:rPr lang="zh-CN" altLang="zh-CN" sz="2400" b="1" dirty="0">
                <a:effectLst/>
                <a:latin typeface="Times New Roman" panose="02020603050405020304" pitchFamily="18" charset="0"/>
                <a:ea typeface="楷体" panose="02010609060101010101" pitchFamily="49" charset="-122"/>
              </a:rPr>
              <a:t>夜，花了</a:t>
            </a:r>
            <a:r>
              <a:rPr lang="en-US" altLang="zh-CN" sz="2400" b="1" dirty="0">
                <a:effectLst/>
                <a:latin typeface="Times New Roman" panose="02020603050405020304" pitchFamily="18" charset="0"/>
                <a:ea typeface="楷体" panose="02010609060101010101" pitchFamily="49" charset="-122"/>
              </a:rPr>
              <a:t>381</a:t>
            </a:r>
            <a:r>
              <a:rPr lang="zh-CN" altLang="zh-CN" sz="2400" b="1" dirty="0">
                <a:effectLst/>
                <a:latin typeface="Times New Roman" panose="02020603050405020304" pitchFamily="18" charset="0"/>
                <a:ea typeface="楷体" panose="02010609060101010101" pitchFamily="49" charset="-122"/>
              </a:rPr>
              <a:t>元车费，才从上海到达北京。一路上屁股酸痛，拖鞋也快烂了，真是“又挤，又慢，又麻烦”。但他一点也不后悔，他说，这样可以感受国家之大，区域之丰富……这些都是无法从教科书中得到的。他又反对那些鄙夷和排斥公交车的言论，他希望自己“脚多沾一点地”，而这趟“公交之旅”让他看到了无数人真实的生活</a:t>
            </a:r>
            <a:r>
              <a:rPr lang="en-US" altLang="zh-CN" sz="2400" b="1" dirty="0">
                <a:effectLst/>
                <a:latin typeface="Times New Roman" panose="02020603050405020304" pitchFamily="18" charset="0"/>
                <a:ea typeface="楷体" panose="02010609060101010101" pitchFamily="49" charset="-122"/>
              </a:rPr>
              <a:t>.</a:t>
            </a:r>
            <a:r>
              <a:rPr lang="zh-CN" altLang="zh-CN" sz="2400" b="1" dirty="0">
                <a:effectLst/>
                <a:latin typeface="Times New Roman" panose="02020603050405020304" pitchFamily="18" charset="0"/>
                <a:ea typeface="楷体" panose="02010609060101010101" pitchFamily="49" charset="-122"/>
              </a:rPr>
              <a:t>他的经历和观念引发了青年群体的热议。</a:t>
            </a:r>
            <a:endParaRPr lang="zh-CN"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effectLst/>
                <a:latin typeface="Times New Roman" panose="02020603050405020304" pitchFamily="18" charset="0"/>
                <a:ea typeface="宋体" panose="02010600030101010101" pitchFamily="2" charset="-122"/>
              </a:rPr>
              <a:t>        </a:t>
            </a:r>
            <a:r>
              <a:rPr lang="zh-CN" altLang="zh-CN" sz="2400" b="1" dirty="0">
                <a:effectLst/>
                <a:latin typeface="Times New Roman" panose="02020603050405020304" pitchFamily="18" charset="0"/>
                <a:ea typeface="宋体" panose="02010600030101010101" pitchFamily="2" charset="-122"/>
              </a:rPr>
              <a:t>对于以上事件，你有怎样的思考</a:t>
            </a:r>
            <a:r>
              <a:rPr lang="en-US" altLang="zh-CN" sz="2400" b="1" dirty="0">
                <a:effectLst/>
                <a:latin typeface="Times New Roman" panose="02020603050405020304" pitchFamily="18" charset="0"/>
                <a:ea typeface="宋体" panose="02010600030101010101" pitchFamily="2" charset="-122"/>
              </a:rPr>
              <a:t>?</a:t>
            </a:r>
            <a:r>
              <a:rPr lang="zh-CN" altLang="zh-CN" sz="2400" b="1" dirty="0">
                <a:effectLst/>
                <a:latin typeface="Times New Roman" panose="02020603050405020304" pitchFamily="18" charset="0"/>
                <a:ea typeface="宋体" panose="02010600030101010101" pitchFamily="2" charset="-122"/>
              </a:rPr>
              <a:t>请给唐同学</a:t>
            </a:r>
            <a:r>
              <a:rPr lang="zh-CN" altLang="zh-CN" sz="2400" b="1" dirty="0">
                <a:solidFill>
                  <a:srgbClr val="FF0000"/>
                </a:solidFill>
                <a:effectLst/>
                <a:latin typeface="Times New Roman" panose="02020603050405020304" pitchFamily="18" charset="0"/>
                <a:ea typeface="宋体" panose="02010600030101010101" pitchFamily="2" charset="-122"/>
              </a:rPr>
              <a:t>写一封信</a:t>
            </a:r>
            <a:r>
              <a:rPr lang="zh-CN" altLang="zh-CN" sz="2400" b="1" dirty="0">
                <a:effectLst/>
                <a:latin typeface="Times New Roman" panose="02020603050405020304" pitchFamily="18" charset="0"/>
                <a:ea typeface="宋体" panose="02010600030101010101" pitchFamily="2" charset="-122"/>
              </a:rPr>
              <a:t>，</a:t>
            </a:r>
            <a:r>
              <a:rPr lang="zh-CN" altLang="zh-CN" sz="2400" b="1" dirty="0">
                <a:solidFill>
                  <a:srgbClr val="FF0000"/>
                </a:solidFill>
                <a:effectLst/>
                <a:latin typeface="Times New Roman" panose="02020603050405020304" pitchFamily="18" charset="0"/>
                <a:ea typeface="宋体" panose="02010600030101010101" pitchFamily="2" charset="-122"/>
              </a:rPr>
              <a:t>表明你的态度，阐述你的看法</a:t>
            </a:r>
            <a:r>
              <a:rPr lang="zh-CN" altLang="zh-CN" sz="2400" b="1" dirty="0">
                <a:effectLst/>
                <a:latin typeface="Times New Roman" panose="02020603050405020304" pitchFamily="18" charset="0"/>
                <a:ea typeface="宋体" panose="02010600030101010101" pitchFamily="2" charset="-122"/>
              </a:rPr>
              <a:t>。</a:t>
            </a:r>
            <a:endParaRPr lang="en-US" altLang="zh-CN" sz="24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2400" b="1" dirty="0">
                <a:latin typeface="Times New Roman" panose="02020603050405020304" pitchFamily="18" charset="0"/>
                <a:ea typeface="宋体" panose="02010600030101010101" pitchFamily="2" charset="-122"/>
              </a:rPr>
              <a:t>        </a:t>
            </a:r>
            <a:r>
              <a:rPr lang="zh-CN" altLang="zh-CN" sz="2400" b="1" dirty="0">
                <a:effectLst/>
                <a:latin typeface="Times New Roman" panose="02020603050405020304" pitchFamily="18" charset="0"/>
                <a:ea typeface="宋体" panose="02010600030101010101" pitchFamily="2" charset="-122"/>
              </a:rPr>
              <a:t>要求：综合材料内容及含意，选好角度，确定立意，自拟标题；</a:t>
            </a:r>
            <a:r>
              <a:rPr lang="zh-CN" altLang="zh-CN" sz="2400" b="1" dirty="0">
                <a:solidFill>
                  <a:srgbClr val="FF0000"/>
                </a:solidFill>
                <a:effectLst/>
                <a:latin typeface="Times New Roman" panose="02020603050405020304" pitchFamily="18" charset="0"/>
                <a:ea typeface="宋体" panose="02010600030101010101" pitchFamily="2" charset="-122"/>
              </a:rPr>
              <a:t>以“鹏飞”为写信人</a:t>
            </a:r>
            <a:r>
              <a:rPr lang="zh-CN" altLang="zh-CN" sz="2400" b="1" dirty="0">
                <a:effectLst/>
                <a:latin typeface="Times New Roman" panose="02020603050405020304" pitchFamily="18" charset="0"/>
                <a:ea typeface="宋体" panose="02010600030101010101" pitchFamily="2" charset="-122"/>
              </a:rPr>
              <a:t>：不要套作，不得抄袭；不得泄露个人信息；不少于</a:t>
            </a:r>
            <a:r>
              <a:rPr lang="en-US" altLang="zh-CN" sz="2400" b="1" dirty="0">
                <a:effectLst/>
                <a:latin typeface="Times New Roman" panose="02020603050405020304" pitchFamily="18" charset="0"/>
                <a:ea typeface="宋体" panose="02010600030101010101" pitchFamily="2" charset="-122"/>
              </a:rPr>
              <a:t>800</a:t>
            </a:r>
            <a:r>
              <a:rPr lang="zh-CN" altLang="zh-CN" sz="2400" b="1" dirty="0">
                <a:effectLst/>
                <a:latin typeface="Times New Roman" panose="02020603050405020304" pitchFamily="18" charset="0"/>
                <a:ea typeface="宋体" panose="02010600030101010101" pitchFamily="2" charset="-122"/>
              </a:rPr>
              <a:t>字。</a:t>
            </a:r>
          </a:p>
          <a:p>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7969" y="355107"/>
            <a:ext cx="10972800" cy="1384995"/>
          </a:xfrm>
          <a:prstGeom prst="rect">
            <a:avLst/>
          </a:prstGeom>
          <a:noFill/>
        </p:spPr>
        <p:txBody>
          <a:bodyPr wrap="square" rtlCol="0">
            <a:spAutoFit/>
          </a:bodyPr>
          <a:lstStyle/>
          <a:p>
            <a:r>
              <a:rPr lang="zh-CN" altLang="en-US" sz="3600" dirty="0" smtClean="0">
                <a:solidFill>
                  <a:srgbClr val="FF0000"/>
                </a:solidFill>
              </a:rPr>
              <a:t>审题立意</a:t>
            </a:r>
            <a:endParaRPr lang="en-US" altLang="zh-CN" sz="3600" dirty="0" smtClean="0">
              <a:solidFill>
                <a:srgbClr val="FF0000"/>
              </a:solidFill>
            </a:endParaRPr>
          </a:p>
          <a:p>
            <a:r>
              <a:rPr lang="zh-CN" altLang="en-US" sz="2400" dirty="0" smtClean="0"/>
              <a:t>   </a:t>
            </a:r>
            <a:r>
              <a:rPr lang="zh-CN" altLang="en-US" sz="2400" dirty="0" smtClean="0">
                <a:solidFill>
                  <a:srgbClr val="0070C0"/>
                </a:solidFill>
              </a:rPr>
              <a:t> 事件</a:t>
            </a:r>
            <a:r>
              <a:rPr lang="zh-CN" altLang="en-US" sz="2400" dirty="0">
                <a:solidFill>
                  <a:srgbClr val="0070C0"/>
                </a:solidFill>
              </a:rPr>
              <a:t>型材</a:t>
            </a:r>
            <a:r>
              <a:rPr lang="zh-CN" altLang="en-US" sz="2400" dirty="0" smtClean="0">
                <a:solidFill>
                  <a:srgbClr val="0070C0"/>
                </a:solidFill>
              </a:rPr>
              <a:t>料任务作文</a:t>
            </a:r>
            <a:r>
              <a:rPr lang="zh-CN" altLang="en-US" sz="2400" dirty="0"/>
              <a:t>，</a:t>
            </a:r>
            <a:r>
              <a:rPr lang="zh-CN" altLang="en-US" sz="2400" u="sng" dirty="0"/>
              <a:t>要紧扣事件分析，综合材料内容及含意，表达对唐同学“公交之旅”的经历和观念的看法</a:t>
            </a:r>
            <a:r>
              <a:rPr lang="zh-CN" altLang="en-US" sz="2400" dirty="0"/>
              <a:t>。</a:t>
            </a:r>
          </a:p>
        </p:txBody>
      </p:sp>
      <p:sp>
        <p:nvSpPr>
          <p:cNvPr id="5" name="文本框 4"/>
          <p:cNvSpPr txBox="1"/>
          <p:nvPr/>
        </p:nvSpPr>
        <p:spPr>
          <a:xfrm>
            <a:off x="798990" y="1935332"/>
            <a:ext cx="10626571" cy="1384995"/>
          </a:xfrm>
          <a:prstGeom prst="rect">
            <a:avLst/>
          </a:prstGeom>
          <a:noFill/>
        </p:spPr>
        <p:txBody>
          <a:bodyPr wrap="square" rtlCol="0">
            <a:spAutoFit/>
          </a:bodyPr>
          <a:lstStyle/>
          <a:p>
            <a:r>
              <a:rPr lang="en-US" altLang="zh-CN" sz="2800" dirty="0">
                <a:solidFill>
                  <a:srgbClr val="C00000"/>
                </a:solidFill>
              </a:rPr>
              <a:t>1.</a:t>
            </a:r>
            <a:r>
              <a:rPr lang="zh-CN" altLang="en-US" sz="2800" dirty="0">
                <a:solidFill>
                  <a:srgbClr val="C00000"/>
                </a:solidFill>
              </a:rPr>
              <a:t>明确态度和看法</a:t>
            </a:r>
            <a:r>
              <a:rPr lang="zh-CN" altLang="en-US" sz="2800" dirty="0" smtClean="0">
                <a:solidFill>
                  <a:srgbClr val="C00000"/>
                </a:solidFill>
              </a:rPr>
              <a:t>：</a:t>
            </a:r>
            <a:endParaRPr lang="en-US" altLang="zh-CN" sz="2800" dirty="0" smtClean="0">
              <a:solidFill>
                <a:srgbClr val="C00000"/>
              </a:solidFill>
            </a:endParaRPr>
          </a:p>
          <a:p>
            <a:r>
              <a:rPr lang="en-US" altLang="zh-CN" sz="2800" dirty="0"/>
              <a:t> </a:t>
            </a:r>
            <a:r>
              <a:rPr lang="en-US" altLang="zh-CN" sz="2800" dirty="0" smtClean="0"/>
              <a:t>   </a:t>
            </a:r>
            <a:r>
              <a:rPr lang="zh-CN" altLang="en-US" sz="2800" dirty="0" smtClean="0"/>
              <a:t>对</a:t>
            </a:r>
            <a:r>
              <a:rPr lang="zh-CN" altLang="en-US" sz="2800" dirty="0"/>
              <a:t>材料中唐同学“公交之旅”的经历和观念表达鲜明的态度，中心明确</a:t>
            </a:r>
            <a:r>
              <a:rPr lang="zh-CN" altLang="en-US" sz="2800" dirty="0" smtClean="0"/>
              <a:t>。考生可以</a:t>
            </a:r>
            <a:r>
              <a:rPr lang="zh-CN" altLang="en-US" sz="2800" dirty="0"/>
              <a:t>有肯定和辩证两方面</a:t>
            </a:r>
            <a:r>
              <a:rPr lang="zh-CN" altLang="en-US" sz="2800" dirty="0" smtClean="0"/>
              <a:t>立意。</a:t>
            </a:r>
            <a:endParaRPr lang="zh-CN" altLang="en-US" sz="2800" dirty="0"/>
          </a:p>
        </p:txBody>
      </p:sp>
      <p:sp>
        <p:nvSpPr>
          <p:cNvPr id="6" name="文本框 5"/>
          <p:cNvSpPr txBox="1"/>
          <p:nvPr/>
        </p:nvSpPr>
        <p:spPr>
          <a:xfrm>
            <a:off x="727969" y="3515557"/>
            <a:ext cx="10768614" cy="2677656"/>
          </a:xfrm>
          <a:prstGeom prst="rect">
            <a:avLst/>
          </a:prstGeom>
          <a:noFill/>
        </p:spPr>
        <p:txBody>
          <a:bodyPr wrap="square" rtlCol="0">
            <a:spAutoFit/>
          </a:bodyPr>
          <a:lstStyle/>
          <a:p>
            <a:r>
              <a:rPr lang="zh-CN" altLang="en-US" sz="2400" dirty="0">
                <a:solidFill>
                  <a:srgbClr val="0070C0"/>
                </a:solidFill>
                <a:latin typeface="楷体" panose="02010609060101010101" pitchFamily="49" charset="-122"/>
                <a:ea typeface="楷体" panose="02010609060101010101" pitchFamily="49" charset="-122"/>
              </a:rPr>
              <a:t>（</a:t>
            </a:r>
            <a:r>
              <a:rPr lang="en-US" altLang="zh-CN" sz="2400" dirty="0">
                <a:solidFill>
                  <a:srgbClr val="0070C0"/>
                </a:solidFill>
                <a:latin typeface="楷体" panose="02010609060101010101" pitchFamily="49" charset="-122"/>
                <a:ea typeface="楷体" panose="02010609060101010101" pitchFamily="49" charset="-122"/>
              </a:rPr>
              <a:t>1</a:t>
            </a:r>
            <a:r>
              <a:rPr lang="zh-CN" altLang="en-US" sz="2400" dirty="0">
                <a:solidFill>
                  <a:srgbClr val="0070C0"/>
                </a:solidFill>
                <a:latin typeface="楷体" panose="02010609060101010101" pitchFamily="49" charset="-122"/>
                <a:ea typeface="楷体" panose="02010609060101010101" pitchFamily="49" charset="-122"/>
              </a:rPr>
              <a:t>）肯定角度：</a:t>
            </a:r>
            <a:r>
              <a:rPr lang="zh-CN" altLang="en-US" sz="2400" dirty="0">
                <a:latin typeface="楷体" panose="02010609060101010101" pitchFamily="49" charset="-122"/>
                <a:ea typeface="楷体" panose="02010609060101010101" pitchFamily="49" charset="-122"/>
              </a:rPr>
              <a:t>肯定唐同学“公交之旅”的经历和观念，认为他的经历（公交车出行）和观念（以实践、慢行、脚步丈量、用心体验、行万里路等观念去体验真实生活、开阔眼界，感受区域之丰富、祖国之辽阔）值得效法和赞扬，此为最佳角度</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r>
              <a:rPr lang="zh-CN" altLang="en-US" sz="2400" dirty="0">
                <a:solidFill>
                  <a:srgbClr val="0070C0"/>
                </a:solidFill>
                <a:latin typeface="楷体" panose="02010609060101010101" pitchFamily="49" charset="-122"/>
                <a:ea typeface="楷体" panose="02010609060101010101" pitchFamily="49" charset="-122"/>
              </a:rPr>
              <a:t>（</a:t>
            </a:r>
            <a:r>
              <a:rPr lang="en-US" altLang="zh-CN" sz="2400" dirty="0">
                <a:solidFill>
                  <a:srgbClr val="0070C0"/>
                </a:solidFill>
                <a:latin typeface="楷体" panose="02010609060101010101" pitchFamily="49" charset="-122"/>
                <a:ea typeface="楷体" panose="02010609060101010101" pitchFamily="49" charset="-122"/>
              </a:rPr>
              <a:t>2</a:t>
            </a:r>
            <a:r>
              <a:rPr lang="zh-CN" altLang="en-US" sz="2400" dirty="0">
                <a:solidFill>
                  <a:srgbClr val="0070C0"/>
                </a:solidFill>
                <a:latin typeface="楷体" panose="02010609060101010101" pitchFamily="49" charset="-122"/>
                <a:ea typeface="楷体" panose="02010609060101010101" pitchFamily="49" charset="-122"/>
              </a:rPr>
              <a:t>）辩证角度：</a:t>
            </a:r>
            <a:r>
              <a:rPr lang="zh-CN" altLang="en-US" sz="2400" dirty="0">
                <a:latin typeface="楷体" panose="02010609060101010101" pitchFamily="49" charset="-122"/>
                <a:ea typeface="楷体" panose="02010609060101010101" pitchFamily="49" charset="-122"/>
              </a:rPr>
              <a:t>辩证看待唐同学“公交之旅”，可以否定他的方式和方法（公交车出行），但是不能否认他的观念（以实践、慢行、脚步丈量、用心体验、行万里路等观念去体验真实生活、开阔眼界，感受区域之丰富、祖国之辽阔）</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6027" y="399494"/>
            <a:ext cx="11150354" cy="461665"/>
          </a:xfrm>
          <a:prstGeom prst="rect">
            <a:avLst/>
          </a:prstGeom>
          <a:noFill/>
        </p:spPr>
        <p:txBody>
          <a:bodyPr wrap="square" rtlCol="0">
            <a:spAutoFit/>
          </a:bodyPr>
          <a:lstStyle/>
          <a:p>
            <a:r>
              <a:rPr lang="zh-CN" altLang="en-US" sz="2400" dirty="0">
                <a:solidFill>
                  <a:srgbClr val="0070C0"/>
                </a:solidFill>
              </a:rPr>
              <a:t>（</a:t>
            </a:r>
            <a:r>
              <a:rPr lang="en-US" altLang="zh-CN" sz="2400" dirty="0">
                <a:solidFill>
                  <a:srgbClr val="0070C0"/>
                </a:solidFill>
              </a:rPr>
              <a:t>3</a:t>
            </a:r>
            <a:r>
              <a:rPr lang="zh-CN" altLang="en-US" sz="2400" dirty="0">
                <a:solidFill>
                  <a:srgbClr val="0070C0"/>
                </a:solidFill>
              </a:rPr>
              <a:t>）全盘否定角度：</a:t>
            </a:r>
            <a:r>
              <a:rPr lang="zh-CN" altLang="en-US" sz="2400" dirty="0"/>
              <a:t>如果学生全盘否定唐同学的经历和观念，得分不高于</a:t>
            </a:r>
            <a:r>
              <a:rPr lang="en-US" altLang="zh-CN" sz="2400" dirty="0"/>
              <a:t>40</a:t>
            </a:r>
            <a:r>
              <a:rPr lang="zh-CN" altLang="en-US" sz="2400" dirty="0"/>
              <a:t>分。</a:t>
            </a:r>
          </a:p>
        </p:txBody>
      </p:sp>
      <p:sp>
        <p:nvSpPr>
          <p:cNvPr id="5" name="文本框 4"/>
          <p:cNvSpPr txBox="1"/>
          <p:nvPr/>
        </p:nvSpPr>
        <p:spPr>
          <a:xfrm>
            <a:off x="727969" y="1100831"/>
            <a:ext cx="10573305" cy="4893647"/>
          </a:xfrm>
          <a:prstGeom prst="rect">
            <a:avLst/>
          </a:prstGeom>
          <a:noFill/>
        </p:spPr>
        <p:txBody>
          <a:bodyPr wrap="square" rtlCol="0">
            <a:spAutoFit/>
          </a:bodyPr>
          <a:lstStyle/>
          <a:p>
            <a:r>
              <a:rPr lang="en-US" altLang="zh-CN" sz="2400" dirty="0">
                <a:solidFill>
                  <a:srgbClr val="C00000"/>
                </a:solidFill>
              </a:rPr>
              <a:t>2.</a:t>
            </a:r>
            <a:r>
              <a:rPr lang="zh-CN" altLang="en-US" sz="2400" dirty="0">
                <a:solidFill>
                  <a:srgbClr val="C00000"/>
                </a:solidFill>
              </a:rPr>
              <a:t>紧扣材料行文</a:t>
            </a:r>
            <a:r>
              <a:rPr lang="zh-CN" altLang="en-US" sz="2400" dirty="0" smtClean="0">
                <a:solidFill>
                  <a:srgbClr val="C00000"/>
                </a:solidFill>
              </a:rPr>
              <a:t>：</a:t>
            </a:r>
            <a:endParaRPr lang="en-US" altLang="zh-CN" sz="2400" dirty="0" smtClean="0">
              <a:solidFill>
                <a:srgbClr val="C00000"/>
              </a:solidFill>
            </a:endParaRPr>
          </a:p>
          <a:p>
            <a:r>
              <a:rPr lang="en-US" altLang="zh-CN" sz="2400" dirty="0"/>
              <a:t> </a:t>
            </a:r>
            <a:r>
              <a:rPr lang="en-US" altLang="zh-CN" sz="2400" dirty="0" smtClean="0"/>
              <a:t>   </a:t>
            </a:r>
            <a:r>
              <a:rPr lang="zh-CN" altLang="en-US" sz="2400" dirty="0" smtClean="0"/>
              <a:t>本文</a:t>
            </a:r>
            <a:r>
              <a:rPr lang="zh-CN" altLang="en-US" sz="2400" dirty="0"/>
              <a:t>为事件型任务驱动材料作文，学生应针对材料中唐同学的经历和观念两方面分析，不能脱离材料的内容和含意行文，否则视为偏题。如果全文中心立意正确，只是开头引用了材料，后面没有紧扣材料分析，分数在</a:t>
            </a:r>
            <a:r>
              <a:rPr lang="en-US" altLang="zh-CN" sz="2400" dirty="0"/>
              <a:t>48</a:t>
            </a:r>
            <a:r>
              <a:rPr lang="zh-CN" altLang="en-US" sz="2400" dirty="0"/>
              <a:t>分以下；如果学生立意正确，只从中心立意延伸行文，全文没有提及材料，分数在</a:t>
            </a:r>
            <a:r>
              <a:rPr lang="en-US" altLang="zh-CN" sz="2400" dirty="0"/>
              <a:t>45</a:t>
            </a:r>
            <a:r>
              <a:rPr lang="zh-CN" altLang="en-US" sz="2400" dirty="0"/>
              <a:t>分以下；如果全文脱离材料，另起炉灶，分数在</a:t>
            </a:r>
            <a:r>
              <a:rPr lang="en-US" altLang="zh-CN" sz="2400" dirty="0"/>
              <a:t>35</a:t>
            </a:r>
            <a:r>
              <a:rPr lang="zh-CN" altLang="en-US" sz="2400" dirty="0"/>
              <a:t>分以下</a:t>
            </a:r>
            <a:r>
              <a:rPr lang="zh-CN" altLang="en-US" sz="2400" dirty="0" smtClean="0"/>
              <a:t>。</a:t>
            </a:r>
            <a:endParaRPr lang="en-US" altLang="zh-CN" sz="2400" dirty="0" smtClean="0"/>
          </a:p>
          <a:p>
            <a:r>
              <a:rPr lang="en-US" altLang="zh-CN" sz="2400" dirty="0">
                <a:solidFill>
                  <a:srgbClr val="C00000"/>
                </a:solidFill>
              </a:rPr>
              <a:t> </a:t>
            </a:r>
            <a:r>
              <a:rPr lang="en-US" altLang="zh-CN" sz="2400" dirty="0" smtClean="0">
                <a:solidFill>
                  <a:srgbClr val="C00000"/>
                </a:solidFill>
              </a:rPr>
              <a:t> 3</a:t>
            </a:r>
            <a:r>
              <a:rPr lang="en-US" altLang="zh-CN" sz="2400" dirty="0">
                <a:solidFill>
                  <a:srgbClr val="C00000"/>
                </a:solidFill>
              </a:rPr>
              <a:t>.</a:t>
            </a:r>
            <a:r>
              <a:rPr lang="zh-CN" altLang="en-US" sz="2400" dirty="0">
                <a:solidFill>
                  <a:srgbClr val="C00000"/>
                </a:solidFill>
              </a:rPr>
              <a:t>由表及里分析</a:t>
            </a:r>
            <a:r>
              <a:rPr lang="zh-CN" altLang="en-US" sz="2400" dirty="0" smtClean="0">
                <a:solidFill>
                  <a:srgbClr val="0070C0"/>
                </a:solidFill>
              </a:rPr>
              <a:t>：</a:t>
            </a:r>
            <a:endParaRPr lang="en-US" altLang="zh-CN" sz="2400" dirty="0" smtClean="0">
              <a:solidFill>
                <a:srgbClr val="0070C0"/>
              </a:solidFill>
            </a:endParaRPr>
          </a:p>
          <a:p>
            <a:r>
              <a:rPr lang="en-US" altLang="zh-CN" sz="2400" dirty="0">
                <a:solidFill>
                  <a:srgbClr val="0070C0"/>
                </a:solidFill>
              </a:rPr>
              <a:t> </a:t>
            </a:r>
            <a:r>
              <a:rPr lang="en-US" altLang="zh-CN" sz="2400" dirty="0" smtClean="0">
                <a:solidFill>
                  <a:srgbClr val="0070C0"/>
                </a:solidFill>
              </a:rPr>
              <a:t>  </a:t>
            </a:r>
            <a:r>
              <a:rPr lang="zh-CN" altLang="en-US" sz="2400" dirty="0" smtClean="0"/>
              <a:t>行文</a:t>
            </a:r>
            <a:r>
              <a:rPr lang="zh-CN" altLang="en-US" sz="2400" dirty="0"/>
              <a:t>要透过现象看本质，学生能通过唐同学“公交车之旅”的现象，看到行为</a:t>
            </a:r>
            <a:r>
              <a:rPr lang="zh-CN" altLang="en-US" sz="2400" dirty="0" smtClean="0"/>
              <a:t>后面的</a:t>
            </a:r>
            <a:r>
              <a:rPr lang="zh-CN" altLang="en-US" sz="2400" dirty="0"/>
              <a:t>本质（如读万卷书，还要行万里路；无字之书胜过有字之书；走进基层，体验真实的生活，了解真实的国情与民情；到更广阔的天地，感受国家之大与区域之丰富；快时代何妨慢慢走，去体验更丰富更真实的社会生活；快节奏的时代，也需要时时放慢脚步，让灵魂在路上等观点）。</a:t>
            </a:r>
          </a:p>
          <a:p>
            <a:endParaRPr lang="zh-CN" alt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2660" y="328474"/>
            <a:ext cx="11141476" cy="6001643"/>
          </a:xfrm>
          <a:prstGeom prst="rect">
            <a:avLst/>
          </a:prstGeom>
          <a:noFill/>
        </p:spPr>
        <p:txBody>
          <a:bodyPr wrap="square" rtlCol="0">
            <a:spAutoFit/>
          </a:bodyPr>
          <a:lstStyle/>
          <a:p>
            <a:r>
              <a:rPr lang="en-US" altLang="zh-CN" sz="3200" dirty="0">
                <a:solidFill>
                  <a:srgbClr val="C00000"/>
                </a:solidFill>
              </a:rPr>
              <a:t>4.</a:t>
            </a:r>
            <a:r>
              <a:rPr lang="zh-CN" altLang="en-US" sz="3200" dirty="0">
                <a:solidFill>
                  <a:srgbClr val="C00000"/>
                </a:solidFill>
              </a:rPr>
              <a:t>结合现实分析：</a:t>
            </a:r>
            <a:r>
              <a:rPr lang="zh-CN" altLang="en-US" sz="3200" dirty="0"/>
              <a:t>文章能结合生活中的现象进行拓展分析，论据丰富，有现实意义，有时代特征。</a:t>
            </a:r>
          </a:p>
          <a:p>
            <a:r>
              <a:rPr lang="en-US" altLang="zh-CN" sz="3200" dirty="0">
                <a:solidFill>
                  <a:srgbClr val="C00000"/>
                </a:solidFill>
              </a:rPr>
              <a:t>5.</a:t>
            </a:r>
            <a:r>
              <a:rPr lang="zh-CN" altLang="en-US" sz="3200" dirty="0">
                <a:solidFill>
                  <a:srgbClr val="C00000"/>
                </a:solidFill>
              </a:rPr>
              <a:t>点明青年身份：</a:t>
            </a:r>
            <a:r>
              <a:rPr lang="zh-CN" altLang="en-US" sz="3200" dirty="0"/>
              <a:t>针对当下“青年”分析，或者以“我”或“我们”代指青年也可。</a:t>
            </a:r>
          </a:p>
          <a:p>
            <a:r>
              <a:rPr lang="en-US" altLang="zh-CN" sz="3200" dirty="0">
                <a:solidFill>
                  <a:srgbClr val="C00000"/>
                </a:solidFill>
              </a:rPr>
              <a:t>6.</a:t>
            </a:r>
            <a:r>
              <a:rPr lang="zh-CN" altLang="en-US" sz="3200" dirty="0">
                <a:solidFill>
                  <a:srgbClr val="C00000"/>
                </a:solidFill>
              </a:rPr>
              <a:t>书信格式规范：</a:t>
            </a:r>
            <a:r>
              <a:rPr lang="zh-CN" altLang="en-US" sz="3200" dirty="0"/>
              <a:t>文中书信格式规范，语言互动性强，有对话感。开头和结尾书信格式都不正确，扣</a:t>
            </a:r>
            <a:r>
              <a:rPr lang="en-US" altLang="zh-CN" sz="3200" dirty="0"/>
              <a:t>2</a:t>
            </a:r>
            <a:r>
              <a:rPr lang="zh-CN" altLang="en-US" sz="3200" dirty="0"/>
              <a:t>分；开头或结尾书信格式一处不正确，扣</a:t>
            </a:r>
            <a:r>
              <a:rPr lang="en-US" altLang="zh-CN" sz="3200" dirty="0"/>
              <a:t>1</a:t>
            </a:r>
            <a:r>
              <a:rPr lang="zh-CN" altLang="en-US" sz="3200" dirty="0"/>
              <a:t>分。如写成非书信文体，视为没有完成任务，则在</a:t>
            </a:r>
            <a:r>
              <a:rPr lang="en-US" altLang="zh-CN" sz="3200" dirty="0"/>
              <a:t>42</a:t>
            </a:r>
            <a:r>
              <a:rPr lang="zh-CN" altLang="en-US" sz="3200" dirty="0"/>
              <a:t>分以下。</a:t>
            </a:r>
          </a:p>
          <a:p>
            <a:r>
              <a:rPr lang="en-US" altLang="zh-CN" sz="3200" dirty="0">
                <a:solidFill>
                  <a:srgbClr val="C00000"/>
                </a:solidFill>
              </a:rPr>
              <a:t>7.</a:t>
            </a:r>
            <a:r>
              <a:rPr lang="zh-CN" altLang="en-US" sz="3200" dirty="0">
                <a:solidFill>
                  <a:srgbClr val="C00000"/>
                </a:solidFill>
              </a:rPr>
              <a:t>体现思辨色彩：</a:t>
            </a:r>
            <a:r>
              <a:rPr lang="zh-CN" altLang="en-US" sz="3200" dirty="0"/>
              <a:t>不管学生从哪个角度谈，需在一定程度上体现思辨性。从肯定角度切入，</a:t>
            </a:r>
            <a:r>
              <a:rPr lang="zh-CN" altLang="en-US" sz="3200" dirty="0">
                <a:solidFill>
                  <a:srgbClr val="0070C0"/>
                </a:solidFill>
              </a:rPr>
              <a:t>需驳斥</a:t>
            </a:r>
            <a:r>
              <a:rPr lang="zh-CN" altLang="en-US" sz="3200" dirty="0"/>
              <a:t>鄙夷和排斥公交的言论；从反对的角度切入，也需辩证看待唐同学的经历和观念。</a:t>
            </a:r>
          </a:p>
          <a:p>
            <a:endParaRPr lang="zh-CN" alt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192000" cy="6858000"/>
          </a:xfrm>
        </p:spPr>
        <p:txBody>
          <a:bodyPr>
            <a:noAutofit/>
          </a:bodyPr>
          <a:lstStyle/>
          <a:p>
            <a:pPr marL="0" indent="0">
              <a:lnSpc>
                <a:spcPct val="120000"/>
              </a:lnSpc>
              <a:buNone/>
            </a:pPr>
            <a:r>
              <a:rPr lang="en-US" altLang="zh-CN" sz="3200" b="1" dirty="0">
                <a:effectLst/>
                <a:latin typeface="Times New Roman" panose="02020603050405020304" pitchFamily="18" charset="0"/>
                <a:ea typeface="宋体" panose="02010600030101010101" pitchFamily="2" charset="-122"/>
              </a:rPr>
              <a:t>3.</a:t>
            </a:r>
            <a:r>
              <a:rPr lang="zh-CN" altLang="zh-CN" sz="3200" b="1" dirty="0">
                <a:effectLst/>
                <a:latin typeface="Times New Roman" panose="02020603050405020304" pitchFamily="18" charset="0"/>
                <a:ea typeface="宋体" panose="02010600030101010101" pitchFamily="2" charset="-122"/>
              </a:rPr>
              <a:t>下列各项中，最适合作为论据来支撑材料一观点的一项是</a:t>
            </a:r>
            <a:r>
              <a:rPr lang="en-US" altLang="zh-CN" sz="3200" b="1" dirty="0">
                <a:effectLst/>
                <a:latin typeface="Times New Roman" panose="02020603050405020304" pitchFamily="18" charset="0"/>
                <a:ea typeface="宋体" panose="02010600030101010101" pitchFamily="2" charset="-122"/>
              </a:rPr>
              <a:t>(3</a:t>
            </a:r>
            <a:r>
              <a:rPr lang="zh-CN" altLang="zh-CN" sz="3200" b="1" dirty="0">
                <a:effectLst/>
                <a:latin typeface="Times New Roman" panose="02020603050405020304" pitchFamily="18" charset="0"/>
                <a:ea typeface="宋体" panose="02010600030101010101" pitchFamily="2" charset="-122"/>
              </a:rPr>
              <a:t>分</a:t>
            </a:r>
            <a:r>
              <a:rPr lang="en-US" altLang="zh-CN" sz="3200" b="1" dirty="0">
                <a:effectLst/>
                <a:latin typeface="Times New Roman" panose="02020603050405020304" pitchFamily="18" charset="0"/>
                <a:ea typeface="宋体" panose="02010600030101010101" pitchFamily="2" charset="-122"/>
              </a:rPr>
              <a:t>)</a:t>
            </a:r>
            <a:r>
              <a:rPr lang="zh-CN" altLang="en-US" sz="3200" b="1" dirty="0">
                <a:effectLst/>
                <a:latin typeface="Times New Roman" panose="02020603050405020304" pitchFamily="18" charset="0"/>
                <a:ea typeface="宋体" panose="02010600030101010101" pitchFamily="2" charset="-122"/>
              </a:rPr>
              <a:t>（</a:t>
            </a:r>
            <a:r>
              <a:rPr lang="en-US" altLang="zh-CN" sz="3200" b="1" dirty="0">
                <a:solidFill>
                  <a:srgbClr val="FF0000"/>
                </a:solidFill>
                <a:effectLst/>
                <a:latin typeface="Times New Roman" panose="02020603050405020304" pitchFamily="18" charset="0"/>
                <a:ea typeface="宋体" panose="02010600030101010101" pitchFamily="2" charset="-122"/>
              </a:rPr>
              <a:t>B</a:t>
            </a:r>
            <a:r>
              <a:rPr lang="zh-CN" altLang="en-US" sz="3200" b="1" dirty="0">
                <a:effectLst/>
                <a:latin typeface="Times New Roman" panose="02020603050405020304" pitchFamily="18" charset="0"/>
                <a:ea typeface="宋体" panose="02010600030101010101" pitchFamily="2" charset="-122"/>
              </a:rPr>
              <a:t>）</a:t>
            </a:r>
            <a:endParaRPr lang="zh-CN" altLang="zh-CN" sz="3200" b="1" dirty="0">
              <a:effectLst/>
              <a:latin typeface="Times New Roman" panose="02020603050405020304" pitchFamily="18" charset="0"/>
              <a:ea typeface="宋体" panose="02010600030101010101" pitchFamily="2" charset="-122"/>
            </a:endParaRP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A.</a:t>
            </a:r>
            <a:r>
              <a:rPr lang="zh-CN" altLang="zh-CN" sz="3200" b="1" dirty="0">
                <a:effectLst/>
                <a:latin typeface="Times New Roman" panose="02020603050405020304" pitchFamily="18" charset="0"/>
                <a:ea typeface="宋体" panose="02010600030101010101" pitchFamily="2" charset="-122"/>
              </a:rPr>
              <a:t>王晋康的《古蜀》将科学幻想和中国神话中的昆仑神话有机地结合在一起。</a:t>
            </a:r>
          </a:p>
          <a:p>
            <a:pPr indent="0">
              <a:lnSpc>
                <a:spcPct val="120000"/>
              </a:lnSpc>
              <a:buNone/>
            </a:pPr>
            <a:r>
              <a:rPr lang="en-US" altLang="zh-CN" sz="3200" b="1" dirty="0">
                <a:solidFill>
                  <a:srgbClr val="FF0000"/>
                </a:solidFill>
                <a:effectLst/>
                <a:latin typeface="Times New Roman" panose="02020603050405020304" pitchFamily="18" charset="0"/>
                <a:ea typeface="宋体" panose="02010600030101010101" pitchFamily="2" charset="-122"/>
              </a:rPr>
              <a:t>B.</a:t>
            </a:r>
            <a:r>
              <a:rPr lang="zh-CN" altLang="zh-CN" sz="3200" b="1" dirty="0">
                <a:solidFill>
                  <a:srgbClr val="FF0000"/>
                </a:solidFill>
                <a:effectLst/>
                <a:latin typeface="Times New Roman" panose="02020603050405020304" pitchFamily="18" charset="0"/>
                <a:ea typeface="宋体" panose="02010600030101010101" pitchFamily="2" charset="-122"/>
              </a:rPr>
              <a:t>凡尔纳的《海底两万里》从生物学的角度对珊瑚进行了专业性的介绍。</a:t>
            </a:r>
          </a:p>
          <a:p>
            <a:pPr indent="0">
              <a:lnSpc>
                <a:spcPct val="120000"/>
              </a:lnSpc>
              <a:buNone/>
            </a:pPr>
            <a:r>
              <a:rPr lang="en-US" altLang="zh-CN" sz="3200" b="1" dirty="0">
                <a:effectLst/>
                <a:latin typeface="Times New Roman" panose="02020603050405020304" pitchFamily="18" charset="0"/>
                <a:ea typeface="宋体" panose="02010600030101010101" pitchFamily="2" charset="-122"/>
              </a:rPr>
              <a:t>C.</a:t>
            </a:r>
            <a:r>
              <a:rPr lang="zh-CN" altLang="zh-CN" sz="3200" b="1" dirty="0">
                <a:effectLst/>
                <a:latin typeface="Times New Roman" panose="02020603050405020304" pitchFamily="18" charset="0"/>
                <a:ea typeface="宋体" panose="02010600030101010101" pitchFamily="2" charset="-122"/>
              </a:rPr>
              <a:t>清风的《十年后的中国》的主人公发明了一种可以战胜欧美列强的光。</a:t>
            </a:r>
          </a:p>
          <a:p>
            <a:pPr marL="0" indent="0">
              <a:buNone/>
            </a:pPr>
            <a:r>
              <a:rPr lang="en-US" altLang="zh-CN" sz="3200" b="1" dirty="0">
                <a:effectLst/>
                <a:latin typeface="Times New Roman" panose="02020603050405020304" pitchFamily="18" charset="0"/>
                <a:ea typeface="宋体" panose="02010600030101010101" pitchFamily="2" charset="-122"/>
              </a:rPr>
              <a:t>    D.</a:t>
            </a: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阿西莫夫的《基地三部曲》以银河帝国的崩溃和重生追问人类未来的发展逻辑</a:t>
            </a:r>
            <a:r>
              <a:rPr lang="zh-CN" altLang="zh-CN" sz="32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zh-CN" altLang="en-US" b="1" dirty="0">
                <a:solidFill>
                  <a:srgbClr val="0070C0"/>
                </a:solidFill>
                <a:latin typeface="黑体" panose="02010609060101010101" pitchFamily="49" charset="-122"/>
                <a:ea typeface="黑体" panose="02010609060101010101" pitchFamily="49" charset="-122"/>
                <a:cs typeface="Times New Roman" panose="02020603050405020304" pitchFamily="18" charset="0"/>
              </a:rPr>
              <a:t>材料一的观点是科学性比文学性更重要。只有</a:t>
            </a:r>
            <a:r>
              <a:rPr lang="en-US" altLang="zh-CN" b="1" dirty="0">
                <a:solidFill>
                  <a:srgbClr val="0070C0"/>
                </a:solidFill>
                <a:latin typeface="黑体" panose="02010609060101010101" pitchFamily="49" charset="-122"/>
                <a:ea typeface="黑体" panose="02010609060101010101" pitchFamily="49" charset="-122"/>
                <a:cs typeface="Times New Roman" panose="02020603050405020304" pitchFamily="18" charset="0"/>
              </a:rPr>
              <a:t>B</a:t>
            </a:r>
            <a:r>
              <a:rPr lang="zh-CN" altLang="en-US" b="1" dirty="0">
                <a:solidFill>
                  <a:srgbClr val="0070C0"/>
                </a:solidFill>
                <a:latin typeface="黑体" panose="02010609060101010101" pitchFamily="49" charset="-122"/>
                <a:ea typeface="黑体" panose="02010609060101010101" pitchFamily="49" charset="-122"/>
                <a:cs typeface="Times New Roman" panose="02020603050405020304" pitchFamily="18" charset="0"/>
              </a:rPr>
              <a:t>的科学性体现得更充分。</a:t>
            </a:r>
            <a:endParaRPr lang="zh-CN" altLang="en-US" b="1" dirty="0">
              <a:solidFill>
                <a:srgbClr val="0070C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8171" y="390617"/>
            <a:ext cx="11114843" cy="4862870"/>
          </a:xfrm>
          <a:prstGeom prst="rect">
            <a:avLst/>
          </a:prstGeom>
          <a:noFill/>
        </p:spPr>
        <p:txBody>
          <a:bodyPr wrap="square" rtlCol="0">
            <a:spAutoFit/>
          </a:bodyPr>
          <a:lstStyle/>
          <a:p>
            <a:r>
              <a:rPr lang="zh-CN" altLang="en-US" sz="2800" dirty="0">
                <a:solidFill>
                  <a:srgbClr val="C00000"/>
                </a:solidFill>
              </a:rPr>
              <a:t>参考</a:t>
            </a:r>
            <a:r>
              <a:rPr lang="zh-CN" altLang="en-US" sz="2800" dirty="0" smtClean="0">
                <a:solidFill>
                  <a:srgbClr val="C00000"/>
                </a:solidFill>
              </a:rPr>
              <a:t>立意</a:t>
            </a:r>
            <a:endParaRPr lang="en-US" altLang="zh-CN" sz="2800" dirty="0" smtClean="0">
              <a:solidFill>
                <a:srgbClr val="C00000"/>
              </a:solidFill>
            </a:endParaRPr>
          </a:p>
          <a:p>
            <a:endParaRPr lang="en-US" altLang="zh-CN" dirty="0"/>
          </a:p>
          <a:p>
            <a:r>
              <a:rPr lang="zh-CN" altLang="en-US" sz="2400" dirty="0" smtClean="0">
                <a:solidFill>
                  <a:srgbClr val="00B0F0"/>
                </a:solidFill>
              </a:rPr>
              <a:t>正确</a:t>
            </a:r>
            <a:r>
              <a:rPr lang="zh-CN" altLang="en-US" sz="2400" dirty="0">
                <a:solidFill>
                  <a:srgbClr val="00B0F0"/>
                </a:solidFill>
              </a:rPr>
              <a:t>立意参考：</a:t>
            </a:r>
          </a:p>
          <a:p>
            <a:r>
              <a:rPr lang="en-US" altLang="zh-CN" sz="2400" dirty="0"/>
              <a:t>1.</a:t>
            </a:r>
            <a:r>
              <a:rPr lang="zh-CN" altLang="en-US" sz="2400" dirty="0"/>
              <a:t>以脚为尺，丈量祖国</a:t>
            </a:r>
          </a:p>
          <a:p>
            <a:r>
              <a:rPr lang="en-US" altLang="zh-CN" sz="2400" dirty="0"/>
              <a:t>2.</a:t>
            </a:r>
            <a:r>
              <a:rPr lang="zh-CN" altLang="en-US" sz="2400" dirty="0"/>
              <a:t>脚踏千里山河，心系伟大祖国</a:t>
            </a:r>
          </a:p>
          <a:p>
            <a:r>
              <a:rPr lang="en-US" altLang="zh-CN" sz="2400" dirty="0"/>
              <a:t>3.</a:t>
            </a:r>
            <a:r>
              <a:rPr lang="zh-CN" altLang="en-US" sz="2400" dirty="0"/>
              <a:t>公交车窗里的人间烟火</a:t>
            </a:r>
          </a:p>
          <a:p>
            <a:r>
              <a:rPr lang="en-US" altLang="zh-CN" sz="2400" dirty="0"/>
              <a:t>4.</a:t>
            </a:r>
            <a:r>
              <a:rPr lang="zh-CN" altLang="en-US" sz="2400" dirty="0"/>
              <a:t>走更长的路，沾更多的地</a:t>
            </a:r>
          </a:p>
          <a:p>
            <a:r>
              <a:rPr lang="en-US" altLang="zh-CN" sz="2400" dirty="0"/>
              <a:t>5.</a:t>
            </a:r>
            <a:r>
              <a:rPr lang="zh-CN" altLang="en-US" sz="2400" dirty="0"/>
              <a:t>凭脚丈量大地，用心体悟生活</a:t>
            </a:r>
          </a:p>
          <a:p>
            <a:r>
              <a:rPr lang="en-US" altLang="zh-CN" sz="2400" dirty="0"/>
              <a:t>6.</a:t>
            </a:r>
            <a:r>
              <a:rPr lang="zh-CN" altLang="en-US" sz="2400" dirty="0"/>
              <a:t>脚踏实地，亲近生活</a:t>
            </a:r>
          </a:p>
          <a:p>
            <a:r>
              <a:rPr lang="en-US" altLang="zh-CN" sz="2400" dirty="0"/>
              <a:t>7.</a:t>
            </a:r>
            <a:r>
              <a:rPr lang="zh-CN" altLang="en-US" sz="2400" dirty="0"/>
              <a:t>脚多沾一点地，眼多看一些景</a:t>
            </a:r>
          </a:p>
          <a:p>
            <a:r>
              <a:rPr lang="en-US" altLang="zh-CN" sz="2400" dirty="0"/>
              <a:t>8.</a:t>
            </a:r>
            <a:r>
              <a:rPr lang="zh-CN" altLang="en-US" sz="2400" dirty="0"/>
              <a:t>一步一个脚印，一山一水风景</a:t>
            </a:r>
          </a:p>
          <a:p>
            <a:r>
              <a:rPr lang="en-US" altLang="zh-CN" sz="2400" dirty="0"/>
              <a:t>9.</a:t>
            </a:r>
            <a:r>
              <a:rPr lang="zh-CN" altLang="en-US" sz="2400" dirty="0"/>
              <a:t>放漫脚步，细赏风景</a:t>
            </a:r>
          </a:p>
          <a:p>
            <a:r>
              <a:rPr lang="en-US" altLang="zh-CN" sz="2400" dirty="0"/>
              <a:t>10.</a:t>
            </a:r>
            <a:r>
              <a:rPr lang="zh-CN" altLang="en-US" sz="2400" dirty="0"/>
              <a:t>踏遍山河，感受大地温热</a:t>
            </a:r>
          </a:p>
        </p:txBody>
      </p:sp>
      <p:sp>
        <p:nvSpPr>
          <p:cNvPr id="5" name="文本框 4"/>
          <p:cNvSpPr txBox="1"/>
          <p:nvPr/>
        </p:nvSpPr>
        <p:spPr>
          <a:xfrm>
            <a:off x="6125592" y="745724"/>
            <a:ext cx="5335480" cy="4524315"/>
          </a:xfrm>
          <a:prstGeom prst="rect">
            <a:avLst/>
          </a:prstGeom>
          <a:noFill/>
        </p:spPr>
        <p:txBody>
          <a:bodyPr wrap="square" rtlCol="0">
            <a:spAutoFit/>
          </a:bodyPr>
          <a:lstStyle/>
          <a:p>
            <a:r>
              <a:rPr lang="en-US" altLang="zh-CN" sz="2400" dirty="0"/>
              <a:t>11.</a:t>
            </a:r>
            <a:r>
              <a:rPr lang="zh-CN" altLang="en-US" sz="2400" dirty="0"/>
              <a:t>千里之行，始于足下</a:t>
            </a:r>
          </a:p>
          <a:p>
            <a:r>
              <a:rPr lang="en-US" altLang="zh-CN" sz="2400" dirty="0"/>
              <a:t>12.</a:t>
            </a:r>
            <a:r>
              <a:rPr lang="zh-CN" altLang="en-US" sz="2400" dirty="0"/>
              <a:t>读万卷书，行万里路</a:t>
            </a:r>
          </a:p>
          <a:p>
            <a:r>
              <a:rPr lang="en-US" altLang="zh-CN" sz="2400" dirty="0"/>
              <a:t>13.</a:t>
            </a:r>
            <a:r>
              <a:rPr lang="zh-CN" altLang="en-US" sz="2400" dirty="0"/>
              <a:t>享受慢过程，感受心世界</a:t>
            </a:r>
          </a:p>
          <a:p>
            <a:r>
              <a:rPr lang="en-US" altLang="zh-CN" sz="2400" dirty="0"/>
              <a:t>14.</a:t>
            </a:r>
            <a:r>
              <a:rPr lang="zh-CN" altLang="en-US" sz="2400" dirty="0"/>
              <a:t>看人间烟火，做为民青年</a:t>
            </a:r>
          </a:p>
          <a:p>
            <a:r>
              <a:rPr lang="en-US" altLang="zh-CN" sz="2400" dirty="0"/>
              <a:t>15.</a:t>
            </a:r>
            <a:r>
              <a:rPr lang="zh-CN" altLang="en-US" sz="2400" dirty="0"/>
              <a:t>用脚步丈量，用眼睛品味</a:t>
            </a:r>
          </a:p>
          <a:p>
            <a:r>
              <a:rPr lang="en-US" altLang="zh-CN" sz="2400" dirty="0"/>
              <a:t>16.</a:t>
            </a:r>
            <a:r>
              <a:rPr lang="zh-CN" altLang="en-US" sz="2400" dirty="0"/>
              <a:t>享受过程，感受美好</a:t>
            </a:r>
          </a:p>
          <a:p>
            <a:r>
              <a:rPr lang="en-US" altLang="zh-CN" sz="2400" dirty="0"/>
              <a:t>17.</a:t>
            </a:r>
            <a:r>
              <a:rPr lang="zh-CN" altLang="en-US" sz="2400" dirty="0"/>
              <a:t>用脚步丈量祖国，风情种种</a:t>
            </a:r>
          </a:p>
          <a:p>
            <a:r>
              <a:rPr lang="en-US" altLang="zh-CN" sz="2400" dirty="0"/>
              <a:t>18.</a:t>
            </a:r>
            <a:r>
              <a:rPr lang="zh-CN" altLang="en-US" sz="2400" dirty="0"/>
              <a:t>舍弃安逸，求真求美</a:t>
            </a:r>
          </a:p>
          <a:p>
            <a:r>
              <a:rPr lang="en-US" altLang="zh-CN" sz="2400" dirty="0"/>
              <a:t>19.</a:t>
            </a:r>
            <a:r>
              <a:rPr lang="zh-CN" altLang="en-US" sz="2400" dirty="0"/>
              <a:t>不同视角（公交慢行）看中国之美</a:t>
            </a:r>
          </a:p>
          <a:p>
            <a:r>
              <a:rPr lang="en-US" altLang="zh-CN" sz="2400" dirty="0"/>
              <a:t>20.</a:t>
            </a:r>
            <a:r>
              <a:rPr lang="zh-CN" altLang="en-US" sz="2400" dirty="0"/>
              <a:t>让灵魂走在路上</a:t>
            </a:r>
          </a:p>
          <a:p>
            <a:r>
              <a:rPr lang="en-US" altLang="zh-CN" sz="2400" dirty="0"/>
              <a:t>21.</a:t>
            </a:r>
            <a:r>
              <a:rPr lang="zh-CN" altLang="en-US" sz="2400" dirty="0"/>
              <a:t>关注真实生活，开阔青年眼界</a:t>
            </a:r>
          </a:p>
          <a:p>
            <a:r>
              <a:rPr lang="en-US" altLang="zh-CN" sz="2400" dirty="0"/>
              <a:t>22.</a:t>
            </a:r>
            <a:r>
              <a:rPr lang="zh-CN" altLang="en-US" sz="2400" dirty="0"/>
              <a:t>足量大地，心感脉搏</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3582" y="284085"/>
            <a:ext cx="10573304" cy="6370975"/>
          </a:xfrm>
          <a:prstGeom prst="rect">
            <a:avLst/>
          </a:prstGeom>
          <a:noFill/>
        </p:spPr>
        <p:txBody>
          <a:bodyPr wrap="square" rtlCol="0">
            <a:spAutoFit/>
          </a:bodyPr>
          <a:lstStyle/>
          <a:p>
            <a:r>
              <a:rPr lang="zh-CN" altLang="en-US" sz="2400" dirty="0">
                <a:solidFill>
                  <a:srgbClr val="0000FF"/>
                </a:solidFill>
              </a:rPr>
              <a:t>偏题</a:t>
            </a:r>
            <a:r>
              <a:rPr lang="zh-CN" altLang="en-US" sz="2400" dirty="0" smtClean="0">
                <a:solidFill>
                  <a:srgbClr val="0000FF"/>
                </a:solidFill>
              </a:rPr>
              <a:t>立意：</a:t>
            </a:r>
            <a:endParaRPr lang="zh-CN" altLang="en-US" sz="2400" dirty="0">
              <a:solidFill>
                <a:srgbClr val="0000FF"/>
              </a:solidFill>
            </a:endParaRPr>
          </a:p>
          <a:p>
            <a:r>
              <a:rPr lang="en-US" altLang="zh-CN" sz="2400" dirty="0"/>
              <a:t>1.</a:t>
            </a:r>
            <a:r>
              <a:rPr lang="zh-CN" altLang="en-US" sz="2400" dirty="0"/>
              <a:t>吃苦耐劳的精神值得学习</a:t>
            </a:r>
          </a:p>
          <a:p>
            <a:r>
              <a:rPr lang="en-US" altLang="zh-CN" sz="2400" dirty="0"/>
              <a:t>2.</a:t>
            </a:r>
            <a:r>
              <a:rPr lang="zh-CN" altLang="en-US" sz="2400" dirty="0"/>
              <a:t>守望信仰（谈理想）</a:t>
            </a:r>
          </a:p>
          <a:p>
            <a:r>
              <a:rPr lang="en-US" altLang="zh-CN" sz="2400" dirty="0"/>
              <a:t>3.</a:t>
            </a:r>
            <a:r>
              <a:rPr lang="zh-CN" altLang="en-US" sz="2400" dirty="0"/>
              <a:t>居安思危，培养忧患意识</a:t>
            </a:r>
          </a:p>
          <a:p>
            <a:r>
              <a:rPr lang="en-US" altLang="zh-CN" sz="2400" dirty="0"/>
              <a:t>4.</a:t>
            </a:r>
            <a:r>
              <a:rPr lang="zh-CN" altLang="en-US" sz="2400" dirty="0"/>
              <a:t>用交流改变人与人之间的冷漠</a:t>
            </a:r>
          </a:p>
          <a:p>
            <a:r>
              <a:rPr lang="en-US" altLang="zh-CN" sz="2400" dirty="0"/>
              <a:t>5.</a:t>
            </a:r>
            <a:r>
              <a:rPr lang="zh-CN" altLang="en-US" sz="2400" dirty="0"/>
              <a:t>细品孔颜之乐</a:t>
            </a:r>
          </a:p>
          <a:p>
            <a:r>
              <a:rPr lang="en-US" altLang="zh-CN" sz="2400" dirty="0"/>
              <a:t>6.</a:t>
            </a:r>
            <a:r>
              <a:rPr lang="zh-CN" altLang="en-US" sz="2400" dirty="0"/>
              <a:t>提高效率、时间就是金钱</a:t>
            </a:r>
          </a:p>
          <a:p>
            <a:r>
              <a:rPr lang="en-US" altLang="zh-CN" sz="2400" dirty="0"/>
              <a:t>7.</a:t>
            </a:r>
            <a:r>
              <a:rPr lang="zh-CN" altLang="en-US" sz="2400" dirty="0"/>
              <a:t>奋斗、成功</a:t>
            </a:r>
          </a:p>
          <a:p>
            <a:r>
              <a:rPr lang="en-US" altLang="zh-CN" sz="2400" dirty="0"/>
              <a:t>8.</a:t>
            </a:r>
            <a:r>
              <a:rPr lang="zh-CN" altLang="en-US" sz="2400" dirty="0"/>
              <a:t>实干精神</a:t>
            </a:r>
          </a:p>
          <a:p>
            <a:r>
              <a:rPr lang="en-US" altLang="zh-CN" sz="2400" dirty="0"/>
              <a:t>9.</a:t>
            </a:r>
            <a:r>
              <a:rPr lang="zh-CN" altLang="en-US" sz="2400" dirty="0"/>
              <a:t>家国情怀、爱国之心</a:t>
            </a:r>
          </a:p>
          <a:p>
            <a:r>
              <a:rPr lang="en-US" altLang="zh-CN" sz="2400" dirty="0"/>
              <a:t>10.</a:t>
            </a:r>
            <a:r>
              <a:rPr lang="zh-CN" altLang="en-US" sz="2400" dirty="0"/>
              <a:t>不忘前辈努力</a:t>
            </a:r>
          </a:p>
          <a:p>
            <a:r>
              <a:rPr lang="en-US" altLang="zh-CN" sz="2400" dirty="0"/>
              <a:t>11.</a:t>
            </a:r>
            <a:r>
              <a:rPr lang="zh-CN" altLang="en-US" sz="2400" dirty="0"/>
              <a:t>人生选择</a:t>
            </a:r>
          </a:p>
          <a:p>
            <a:r>
              <a:rPr lang="en-US" altLang="zh-CN" sz="2400" dirty="0"/>
              <a:t>12.</a:t>
            </a:r>
            <a:r>
              <a:rPr lang="zh-CN" altLang="en-US" sz="2400" dirty="0"/>
              <a:t>青年责任担当</a:t>
            </a:r>
          </a:p>
          <a:p>
            <a:r>
              <a:rPr lang="en-US" altLang="zh-CN" sz="2400" dirty="0"/>
              <a:t>13.</a:t>
            </a:r>
            <a:r>
              <a:rPr lang="zh-CN" altLang="en-US" sz="2400" dirty="0"/>
              <a:t>人要有主见</a:t>
            </a:r>
          </a:p>
          <a:p>
            <a:r>
              <a:rPr lang="en-US" altLang="zh-CN" sz="2400" dirty="0"/>
              <a:t>14.</a:t>
            </a:r>
            <a:r>
              <a:rPr lang="zh-CN" altLang="en-US" sz="2400" dirty="0"/>
              <a:t>不走寻常路</a:t>
            </a:r>
          </a:p>
          <a:p>
            <a:r>
              <a:rPr lang="en-US" altLang="zh-CN" sz="2400" dirty="0"/>
              <a:t>15.</a:t>
            </a:r>
            <a:r>
              <a:rPr lang="zh-CN" altLang="en-US" sz="2400" dirty="0"/>
              <a:t>脚踏实地走向成功</a:t>
            </a:r>
          </a:p>
          <a:p>
            <a:r>
              <a:rPr lang="en-US" altLang="zh-CN" sz="2400" dirty="0"/>
              <a:t>16.</a:t>
            </a:r>
            <a:r>
              <a:rPr lang="zh-CN" altLang="en-US" sz="2400" dirty="0"/>
              <a:t>努力学习</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1695" y="1692275"/>
            <a:ext cx="10895965" cy="3538220"/>
          </a:xfrm>
          <a:prstGeom prst="rect">
            <a:avLst/>
          </a:prstGeom>
          <a:noFill/>
        </p:spPr>
        <p:txBody>
          <a:bodyPr wrap="square" rtlCol="0">
            <a:spAutoFit/>
          </a:bodyPr>
          <a:lstStyle/>
          <a:p>
            <a:r>
              <a:rPr lang="zh-CN" altLang="en-US" sz="3200">
                <a:solidFill>
                  <a:srgbClr val="1D41D5"/>
                </a:solidFill>
              </a:rPr>
              <a:t>参考立意：</a:t>
            </a:r>
          </a:p>
          <a:p>
            <a:r>
              <a:rPr lang="zh-CN" altLang="en-US" sz="3200"/>
              <a:t>快时代如何慢慢走（</a:t>
            </a:r>
            <a:r>
              <a:rPr lang="zh-CN" altLang="zh-CN" sz="3200" b="1" dirty="0">
                <a:effectLst/>
                <a:latin typeface="Times New Roman" panose="02020603050405020304" pitchFamily="18" charset="0"/>
                <a:ea typeface="楷体" panose="02010609060101010101" pitchFamily="49" charset="-122"/>
                <a:sym typeface="+mn-ea"/>
              </a:rPr>
              <a:t>选了更加漫长的道路</a:t>
            </a:r>
            <a:r>
              <a:rPr lang="zh-CN" altLang="en-US" sz="3200" b="1" dirty="0">
                <a:effectLst/>
                <a:latin typeface="Times New Roman" panose="02020603050405020304" pitchFamily="18" charset="0"/>
                <a:ea typeface="楷体" panose="02010609060101010101" pitchFamily="49" charset="-122"/>
                <a:sym typeface="+mn-ea"/>
              </a:rPr>
              <a:t>）</a:t>
            </a:r>
            <a:endParaRPr lang="zh-CN" altLang="en-US" sz="3200"/>
          </a:p>
          <a:p>
            <a:r>
              <a:rPr lang="zh-CN" altLang="en-US" sz="3200"/>
              <a:t>无字书更胜有字书（</a:t>
            </a:r>
            <a:r>
              <a:rPr lang="zh-CN" altLang="zh-CN" sz="3200" b="1" dirty="0">
                <a:effectLst/>
                <a:latin typeface="Times New Roman" panose="02020603050405020304" pitchFamily="18" charset="0"/>
                <a:ea typeface="楷体" panose="02010609060101010101" pitchFamily="49" charset="-122"/>
                <a:sym typeface="+mn-ea"/>
              </a:rPr>
              <a:t>这些都是无法从教科书中得到的）</a:t>
            </a:r>
            <a:endParaRPr lang="zh-CN" altLang="en-US" sz="3200"/>
          </a:p>
          <a:p>
            <a:r>
              <a:rPr lang="zh-CN" altLang="en-US" sz="3200"/>
              <a:t>小我如何变成大我（</a:t>
            </a:r>
            <a:r>
              <a:rPr lang="zh-CN" altLang="zh-CN" sz="3200" b="1" dirty="0">
                <a:effectLst/>
                <a:latin typeface="Times New Roman" panose="02020603050405020304" pitchFamily="18" charset="0"/>
                <a:ea typeface="楷体" panose="02010609060101010101" pitchFamily="49" charset="-122"/>
                <a:sym typeface="+mn-ea"/>
              </a:rPr>
              <a:t>这样可以感受国家之大，区域之丰富）</a:t>
            </a:r>
            <a:endParaRPr lang="zh-CN" altLang="en-US" sz="3200"/>
          </a:p>
          <a:p>
            <a:r>
              <a:rPr lang="zh-CN" altLang="en-US" sz="3200"/>
              <a:t>为了不一样的风景（</a:t>
            </a:r>
            <a:r>
              <a:rPr lang="zh-CN" altLang="zh-CN" sz="3200" b="1" dirty="0">
                <a:effectLst/>
                <a:latin typeface="Times New Roman" panose="02020603050405020304" pitchFamily="18" charset="0"/>
                <a:ea typeface="楷体" panose="02010609060101010101" pitchFamily="49" charset="-122"/>
                <a:sym typeface="+mn-ea"/>
              </a:rPr>
              <a:t>反对那些鄙夷和排斥公交车的言论）</a:t>
            </a:r>
            <a:endParaRPr lang="zh-CN" altLang="en-US" sz="3200"/>
          </a:p>
          <a:p>
            <a:r>
              <a:rPr lang="zh-CN" altLang="en-US" sz="3200"/>
              <a:t>真实的生活的味道（</a:t>
            </a:r>
            <a:r>
              <a:rPr lang="zh-CN" altLang="zh-CN" sz="3200" b="1" dirty="0">
                <a:effectLst/>
                <a:latin typeface="Times New Roman" panose="02020603050405020304" pitchFamily="18" charset="0"/>
                <a:ea typeface="楷体" panose="02010609060101010101" pitchFamily="49" charset="-122"/>
                <a:sym typeface="+mn-ea"/>
              </a:rPr>
              <a:t>希望自己“脚多沾一点地”）</a:t>
            </a:r>
            <a:endParaRPr lang="zh-CN" altLang="en-US" sz="3200"/>
          </a:p>
          <a:p>
            <a:endParaRPr lang="zh-CN" altLang="en-US" sz="3200"/>
          </a:p>
        </p:txBody>
      </p:sp>
      <p:sp>
        <p:nvSpPr>
          <p:cNvPr id="3" name="文本框 2"/>
          <p:cNvSpPr txBox="1"/>
          <p:nvPr/>
        </p:nvSpPr>
        <p:spPr>
          <a:xfrm>
            <a:off x="612775" y="447040"/>
            <a:ext cx="4064000" cy="583565"/>
          </a:xfrm>
          <a:prstGeom prst="rect">
            <a:avLst/>
          </a:prstGeom>
          <a:noFill/>
        </p:spPr>
        <p:txBody>
          <a:bodyPr wrap="square" rtlCol="0">
            <a:spAutoFit/>
          </a:bodyPr>
          <a:lstStyle/>
          <a:p>
            <a:r>
              <a:rPr lang="zh-CN" altLang="en-US" sz="3200">
                <a:solidFill>
                  <a:srgbClr val="C00000"/>
                </a:solidFill>
              </a:rPr>
              <a:t>【审题立意】</a:t>
            </a:r>
          </a:p>
        </p:txBody>
      </p:sp>
      <p:sp>
        <p:nvSpPr>
          <p:cNvPr id="4" name="文本框 3"/>
          <p:cNvSpPr txBox="1"/>
          <p:nvPr/>
        </p:nvSpPr>
        <p:spPr>
          <a:xfrm>
            <a:off x="835025" y="1108710"/>
            <a:ext cx="10658475" cy="583565"/>
          </a:xfrm>
          <a:prstGeom prst="rect">
            <a:avLst/>
          </a:prstGeom>
          <a:noFill/>
        </p:spPr>
        <p:txBody>
          <a:bodyPr wrap="square" rtlCol="0">
            <a:spAutoFit/>
          </a:bodyPr>
          <a:lstStyle/>
          <a:p>
            <a:r>
              <a:rPr lang="zh-CN" altLang="en-US" sz="3200">
                <a:solidFill>
                  <a:srgbClr val="1D41D5"/>
                </a:solidFill>
              </a:rPr>
              <a:t>试题类型：</a:t>
            </a:r>
            <a:r>
              <a:rPr lang="zh-CN" altLang="en-US" sz="3200"/>
              <a:t>新材料任务作文 </a:t>
            </a:r>
          </a:p>
        </p:txBody>
      </p:sp>
      <p:sp>
        <p:nvSpPr>
          <p:cNvPr id="5" name="文本框 4"/>
          <p:cNvSpPr txBox="1"/>
          <p:nvPr/>
        </p:nvSpPr>
        <p:spPr>
          <a:xfrm>
            <a:off x="612775" y="4798060"/>
            <a:ext cx="11261090" cy="1938020"/>
          </a:xfrm>
          <a:prstGeom prst="rect">
            <a:avLst/>
          </a:prstGeom>
          <a:noFill/>
        </p:spPr>
        <p:txBody>
          <a:bodyPr wrap="square" rtlCol="0">
            <a:spAutoFit/>
          </a:bodyPr>
          <a:lstStyle/>
          <a:p>
            <a:r>
              <a:rPr lang="zh-CN" altLang="en-US" sz="2400">
                <a:solidFill>
                  <a:srgbClr val="C00000"/>
                </a:solidFill>
              </a:rPr>
              <a:t>审题立意思路：</a:t>
            </a:r>
          </a:p>
          <a:p>
            <a:r>
              <a:rPr lang="en-US" altLang="zh-CN" sz="2400"/>
              <a:t>1</a:t>
            </a:r>
            <a:r>
              <a:rPr lang="zh-CN" altLang="en-US" sz="2400"/>
              <a:t>、抓关键词句</a:t>
            </a:r>
            <a:r>
              <a:rPr lang="en-US" altLang="zh-CN" sz="2400"/>
              <a:t>——</a:t>
            </a:r>
            <a:r>
              <a:rPr lang="zh-CN" altLang="en-US" sz="2400">
                <a:sym typeface="+mn-ea"/>
              </a:rPr>
              <a:t>抓住材料中能够揭示内容的关键词句反复推敲，如表达情感态  </a:t>
            </a:r>
          </a:p>
          <a:p>
            <a:r>
              <a:rPr lang="zh-CN" altLang="en-US" sz="2400">
                <a:sym typeface="+mn-ea"/>
              </a:rPr>
              <a:t>                               度的句子）</a:t>
            </a:r>
            <a:endParaRPr lang="zh-CN" altLang="en-US" sz="2400"/>
          </a:p>
          <a:p>
            <a:r>
              <a:rPr lang="zh-CN" altLang="en-US" sz="2400"/>
              <a:t> </a:t>
            </a:r>
            <a:r>
              <a:rPr lang="en-US" altLang="zh-CN" sz="2400"/>
              <a:t>2</a:t>
            </a:r>
            <a:r>
              <a:rPr lang="zh-CN" altLang="en-US" sz="2400"/>
              <a:t>、以果溯因</a:t>
            </a:r>
            <a:r>
              <a:rPr lang="en-US" altLang="zh-CN" sz="2400"/>
              <a:t>——</a:t>
            </a:r>
            <a:r>
              <a:rPr lang="zh-CN" altLang="en-US" sz="2400">
                <a:sym typeface="+mn-ea"/>
              </a:rPr>
              <a:t>由材料中列举的现象或结果推究出造成所列现象或结果的本质原</a:t>
            </a:r>
          </a:p>
          <a:p>
            <a:r>
              <a:rPr lang="zh-CN" altLang="en-US" sz="2400">
                <a:sym typeface="+mn-ea"/>
              </a:rPr>
              <a:t>                              因，从多个角度思考提问，分析归纳因果关系）</a:t>
            </a:r>
            <a:endParaRPr lang="zh-CN" altLang="en-US"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0315" y="408373"/>
            <a:ext cx="3471168" cy="523220"/>
          </a:xfrm>
          <a:prstGeom prst="rect">
            <a:avLst/>
          </a:prstGeom>
          <a:noFill/>
        </p:spPr>
        <p:txBody>
          <a:bodyPr wrap="square" rtlCol="0">
            <a:spAutoFit/>
          </a:bodyPr>
          <a:lstStyle/>
          <a:p>
            <a:r>
              <a:rPr lang="zh-CN" altLang="en-US" sz="2800" dirty="0" smtClean="0">
                <a:solidFill>
                  <a:srgbClr val="FF0000"/>
                </a:solidFill>
              </a:rPr>
              <a:t>阅卷反馈</a:t>
            </a:r>
            <a:endParaRPr lang="zh-CN" altLang="en-US" sz="2800" dirty="0">
              <a:solidFill>
                <a:srgbClr val="FF0000"/>
              </a:solidFill>
            </a:endParaRPr>
          </a:p>
        </p:txBody>
      </p:sp>
      <p:sp>
        <p:nvSpPr>
          <p:cNvPr id="2" name="文本框 1"/>
          <p:cNvSpPr txBox="1"/>
          <p:nvPr/>
        </p:nvSpPr>
        <p:spPr>
          <a:xfrm>
            <a:off x="944109" y="1347209"/>
            <a:ext cx="10362966" cy="3046988"/>
          </a:xfrm>
          <a:prstGeom prst="rect">
            <a:avLst/>
          </a:prstGeom>
          <a:noFill/>
        </p:spPr>
        <p:txBody>
          <a:bodyPr wrap="square" rtlCol="0">
            <a:spAutoFit/>
          </a:bodyPr>
          <a:lstStyle/>
          <a:p>
            <a:r>
              <a:rPr lang="en-US" altLang="zh-CN" sz="3200" dirty="0" smtClean="0"/>
              <a:t>1</a:t>
            </a:r>
            <a:r>
              <a:rPr lang="zh-CN" altLang="en-US" sz="3200" dirty="0" smtClean="0"/>
              <a:t>、命题拟题不准确、不鲜明，影响了整个作文的主旨中心的表达。</a:t>
            </a:r>
            <a:endParaRPr lang="en-US" altLang="zh-CN" sz="3200" dirty="0" smtClean="0"/>
          </a:p>
          <a:p>
            <a:r>
              <a:rPr lang="en-US" altLang="zh-CN" sz="3200" dirty="0" smtClean="0"/>
              <a:t>2</a:t>
            </a:r>
            <a:r>
              <a:rPr lang="zh-CN" altLang="en-US" sz="3200" dirty="0" smtClean="0"/>
              <a:t>、没有结合材料故事或者脱离材料去谈“青年”“有为”“理想”“创新”等</a:t>
            </a:r>
            <a:endParaRPr lang="en-US" altLang="zh-CN" sz="3200" dirty="0" smtClean="0"/>
          </a:p>
          <a:p>
            <a:r>
              <a:rPr lang="en-US" altLang="zh-CN" sz="3200" dirty="0" smtClean="0"/>
              <a:t>3</a:t>
            </a:r>
            <a:r>
              <a:rPr lang="zh-CN" altLang="en-US" sz="3200" dirty="0" smtClean="0"/>
              <a:t>、书信体的基本格式和表达不够符合文本特点和要求，语言</a:t>
            </a:r>
            <a:r>
              <a:rPr lang="zh-CN" altLang="en-US" sz="3200" dirty="0"/>
              <a:t>生硬苍白</a:t>
            </a:r>
            <a:r>
              <a:rPr lang="zh-CN" altLang="en-US" sz="3200" dirty="0" smtClean="0"/>
              <a:t>，不够亲切</a:t>
            </a:r>
            <a:r>
              <a:rPr lang="zh-CN" altLang="en-US" sz="3200" dirty="0"/>
              <a:t>、轻松，</a:t>
            </a:r>
            <a:r>
              <a:rPr lang="zh-CN" altLang="en-US" sz="3200" dirty="0" smtClean="0"/>
              <a:t>条理</a:t>
            </a:r>
            <a:r>
              <a:rPr lang="zh-CN" altLang="en-US" sz="3200" dirty="0"/>
              <a:t>、</a:t>
            </a:r>
            <a:r>
              <a:rPr lang="zh-CN" altLang="en-US" sz="3200" dirty="0" smtClean="0"/>
              <a:t>层次不够分明</a:t>
            </a:r>
            <a:r>
              <a:rPr lang="zh-CN" altLang="en-US" sz="3200" dirty="0"/>
              <a:t>。</a:t>
            </a:r>
          </a:p>
        </p:txBody>
      </p:sp>
      <p:sp>
        <p:nvSpPr>
          <p:cNvPr id="3" name="文本框 2"/>
          <p:cNvSpPr txBox="1"/>
          <p:nvPr/>
        </p:nvSpPr>
        <p:spPr>
          <a:xfrm>
            <a:off x="1083076" y="4809813"/>
            <a:ext cx="9942990" cy="1077218"/>
          </a:xfrm>
          <a:prstGeom prst="rect">
            <a:avLst/>
          </a:prstGeom>
          <a:noFill/>
        </p:spPr>
        <p:txBody>
          <a:bodyPr wrap="square" rtlCol="0">
            <a:spAutoFit/>
          </a:bodyPr>
          <a:lstStyle/>
          <a:p>
            <a:r>
              <a:rPr lang="zh-CN" altLang="en-US" sz="3200" dirty="0" smtClean="0">
                <a:solidFill>
                  <a:srgbClr val="0000FF"/>
                </a:solidFill>
              </a:rPr>
              <a:t>提示：故事新闻性材料作文，谈看法一定要紧贴故事本身来写。</a:t>
            </a:r>
            <a:endParaRPr lang="zh-CN" altLang="en-US" sz="3200" dirty="0">
              <a:solidFill>
                <a:srgbClr val="0000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47" y="198310"/>
            <a:ext cx="6697010" cy="271500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734" y="2913314"/>
            <a:ext cx="6525536" cy="3600953"/>
          </a:xfrm>
          <a:prstGeom prst="rect">
            <a:avLst/>
          </a:prstGeom>
        </p:spPr>
      </p:pic>
      <p:sp>
        <p:nvSpPr>
          <p:cNvPr id="6" name="文本框 5"/>
          <p:cNvSpPr txBox="1"/>
          <p:nvPr/>
        </p:nvSpPr>
        <p:spPr>
          <a:xfrm>
            <a:off x="7315200" y="355483"/>
            <a:ext cx="4021585" cy="1200329"/>
          </a:xfrm>
          <a:prstGeom prst="rect">
            <a:avLst/>
          </a:prstGeom>
          <a:noFill/>
        </p:spPr>
        <p:txBody>
          <a:bodyPr wrap="square" rtlCol="0">
            <a:spAutoFit/>
          </a:bodyPr>
          <a:lstStyle/>
          <a:p>
            <a:r>
              <a:rPr lang="zh-CN" altLang="en-US" b="1" dirty="0" smtClean="0">
                <a:solidFill>
                  <a:srgbClr val="FF0000"/>
                </a:solidFill>
              </a:rPr>
              <a:t>好标题：</a:t>
            </a:r>
            <a:endParaRPr lang="en-US" altLang="zh-CN" b="1" dirty="0" smtClean="0">
              <a:solidFill>
                <a:srgbClr val="FF0000"/>
              </a:solidFill>
            </a:endParaRPr>
          </a:p>
          <a:p>
            <a:r>
              <a:rPr lang="en-US" altLang="zh-CN" b="1" dirty="0" smtClean="0">
                <a:solidFill>
                  <a:srgbClr val="002060"/>
                </a:solidFill>
              </a:rPr>
              <a:t>1</a:t>
            </a:r>
            <a:r>
              <a:rPr lang="zh-CN" altLang="en-US" b="1" dirty="0" smtClean="0">
                <a:solidFill>
                  <a:srgbClr val="002060"/>
                </a:solidFill>
              </a:rPr>
              <a:t>、准确（体现材料主旨）</a:t>
            </a:r>
            <a:endParaRPr lang="en-US" altLang="zh-CN" b="1" dirty="0" smtClean="0">
              <a:solidFill>
                <a:srgbClr val="002060"/>
              </a:solidFill>
            </a:endParaRPr>
          </a:p>
          <a:p>
            <a:r>
              <a:rPr lang="en-US" altLang="zh-CN" b="1" dirty="0" smtClean="0">
                <a:solidFill>
                  <a:srgbClr val="002060"/>
                </a:solidFill>
              </a:rPr>
              <a:t>2</a:t>
            </a:r>
            <a:r>
              <a:rPr lang="zh-CN" altLang="en-US" b="1" dirty="0" smtClean="0">
                <a:solidFill>
                  <a:srgbClr val="002060"/>
                </a:solidFill>
              </a:rPr>
              <a:t>、鲜明（体现作者观点）</a:t>
            </a:r>
            <a:endParaRPr lang="en-US" altLang="zh-CN" b="1" dirty="0" smtClean="0">
              <a:solidFill>
                <a:srgbClr val="002060"/>
              </a:solidFill>
            </a:endParaRPr>
          </a:p>
          <a:p>
            <a:r>
              <a:rPr lang="en-US" altLang="zh-CN" b="1" dirty="0" smtClean="0">
                <a:solidFill>
                  <a:srgbClr val="002060"/>
                </a:solidFill>
              </a:rPr>
              <a:t>3</a:t>
            </a:r>
            <a:r>
              <a:rPr lang="zh-CN" altLang="en-US" b="1" dirty="0" smtClean="0">
                <a:solidFill>
                  <a:srgbClr val="002060"/>
                </a:solidFill>
              </a:rPr>
              <a:t>、形象（体现意蕴之美）</a:t>
            </a:r>
            <a:endParaRPr lang="zh-CN" altLang="en-US" b="1" dirty="0">
              <a:solidFill>
                <a:srgbClr val="002060"/>
              </a:solidFill>
            </a:endParaRPr>
          </a:p>
        </p:txBody>
      </p:sp>
      <p:sp>
        <p:nvSpPr>
          <p:cNvPr id="7" name="文本框 6"/>
          <p:cNvSpPr txBox="1"/>
          <p:nvPr/>
        </p:nvSpPr>
        <p:spPr>
          <a:xfrm>
            <a:off x="7164280" y="1740023"/>
            <a:ext cx="4092605" cy="1200329"/>
          </a:xfrm>
          <a:prstGeom prst="rect">
            <a:avLst/>
          </a:prstGeom>
          <a:noFill/>
        </p:spPr>
        <p:txBody>
          <a:bodyPr wrap="square" rtlCol="0">
            <a:spAutoFit/>
          </a:bodyPr>
          <a:lstStyle/>
          <a:p>
            <a:r>
              <a:rPr lang="en-US" altLang="zh-CN" dirty="0" smtClean="0">
                <a:solidFill>
                  <a:srgbClr val="C00000"/>
                </a:solidFill>
              </a:rPr>
              <a:t>《</a:t>
            </a:r>
            <a:r>
              <a:rPr lang="zh-CN" altLang="en-US" dirty="0" smtClean="0">
                <a:solidFill>
                  <a:srgbClr val="C00000"/>
                </a:solidFill>
              </a:rPr>
              <a:t>脚丈山河 不枉少年</a:t>
            </a:r>
            <a:r>
              <a:rPr lang="en-US" altLang="zh-CN" dirty="0" smtClean="0">
                <a:solidFill>
                  <a:srgbClr val="C00000"/>
                </a:solidFill>
              </a:rPr>
              <a:t>》</a:t>
            </a:r>
          </a:p>
          <a:p>
            <a:r>
              <a:rPr lang="en-US" altLang="zh-CN" dirty="0">
                <a:solidFill>
                  <a:srgbClr val="C00000"/>
                </a:solidFill>
              </a:rPr>
              <a:t>《</a:t>
            </a:r>
            <a:r>
              <a:rPr lang="zh-CN" altLang="en-US" dirty="0">
                <a:solidFill>
                  <a:srgbClr val="C00000"/>
                </a:solidFill>
              </a:rPr>
              <a:t>脚踏实地之坚稳，手触时代之风华</a:t>
            </a:r>
            <a:r>
              <a:rPr lang="en-US" altLang="zh-CN" dirty="0" smtClean="0">
                <a:solidFill>
                  <a:srgbClr val="C00000"/>
                </a:solidFill>
              </a:rPr>
              <a:t>》</a:t>
            </a:r>
          </a:p>
          <a:p>
            <a:r>
              <a:rPr lang="en-US" altLang="zh-CN" dirty="0">
                <a:solidFill>
                  <a:srgbClr val="C00000"/>
                </a:solidFill>
              </a:rPr>
              <a:t>《</a:t>
            </a:r>
            <a:r>
              <a:rPr lang="zh-CN" altLang="en-US" dirty="0">
                <a:solidFill>
                  <a:srgbClr val="C00000"/>
                </a:solidFill>
              </a:rPr>
              <a:t>让灵魂走在路上</a:t>
            </a:r>
            <a:r>
              <a:rPr lang="en-US" altLang="zh-CN" dirty="0" smtClean="0">
                <a:solidFill>
                  <a:srgbClr val="C00000"/>
                </a:solidFill>
              </a:rPr>
              <a:t>》</a:t>
            </a:r>
          </a:p>
          <a:p>
            <a:r>
              <a:rPr lang="en-US" altLang="zh-CN" dirty="0">
                <a:solidFill>
                  <a:srgbClr val="C00000"/>
                </a:solidFill>
              </a:rPr>
              <a:t>《</a:t>
            </a:r>
            <a:r>
              <a:rPr lang="zh-CN" altLang="en-US" dirty="0">
                <a:solidFill>
                  <a:srgbClr val="C00000"/>
                </a:solidFill>
              </a:rPr>
              <a:t>亲身感悟社会，创造更好未来</a:t>
            </a:r>
            <a:r>
              <a:rPr lang="en-US" altLang="zh-CN" dirty="0">
                <a:solidFill>
                  <a:srgbClr val="C00000"/>
                </a:solidFill>
              </a:rPr>
              <a:t>》</a:t>
            </a:r>
            <a:endParaRPr lang="zh-CN" altLang="en-US" dirty="0">
              <a:solidFill>
                <a:srgbClr val="C00000"/>
              </a:solidFill>
            </a:endParaRPr>
          </a:p>
        </p:txBody>
      </p:sp>
      <p:sp>
        <p:nvSpPr>
          <p:cNvPr id="8" name="文本框 7"/>
          <p:cNvSpPr txBox="1"/>
          <p:nvPr/>
        </p:nvSpPr>
        <p:spPr>
          <a:xfrm>
            <a:off x="541538" y="3027286"/>
            <a:ext cx="3923930" cy="1200329"/>
          </a:xfrm>
          <a:prstGeom prst="rect">
            <a:avLst/>
          </a:prstGeom>
          <a:noFill/>
        </p:spPr>
        <p:txBody>
          <a:bodyPr wrap="square" rtlCol="0">
            <a:spAutoFit/>
          </a:bodyPr>
          <a:lstStyle/>
          <a:p>
            <a:r>
              <a:rPr lang="zh-CN" altLang="en-US" dirty="0" smtClean="0">
                <a:solidFill>
                  <a:srgbClr val="0000FF"/>
                </a:solidFill>
              </a:rPr>
              <a:t>臭标题</a:t>
            </a:r>
            <a:endParaRPr lang="en-US" altLang="zh-CN" dirty="0" smtClean="0">
              <a:solidFill>
                <a:srgbClr val="0000FF"/>
              </a:solidFill>
            </a:endParaRPr>
          </a:p>
          <a:p>
            <a:r>
              <a:rPr lang="en-US" altLang="zh-CN" dirty="0" smtClean="0">
                <a:solidFill>
                  <a:srgbClr val="002060"/>
                </a:solidFill>
              </a:rPr>
              <a:t>1</a:t>
            </a:r>
            <a:r>
              <a:rPr lang="zh-CN" altLang="en-US" dirty="0" smtClean="0">
                <a:solidFill>
                  <a:srgbClr val="002060"/>
                </a:solidFill>
              </a:rPr>
              <a:t>、不准确（与主题无关）</a:t>
            </a:r>
            <a:endParaRPr lang="en-US" altLang="zh-CN" dirty="0" smtClean="0">
              <a:solidFill>
                <a:srgbClr val="002060"/>
              </a:solidFill>
            </a:endParaRPr>
          </a:p>
          <a:p>
            <a:r>
              <a:rPr lang="en-US" altLang="zh-CN" dirty="0" smtClean="0">
                <a:solidFill>
                  <a:srgbClr val="002060"/>
                </a:solidFill>
              </a:rPr>
              <a:t>2</a:t>
            </a:r>
            <a:r>
              <a:rPr lang="zh-CN" altLang="en-US" dirty="0" smtClean="0">
                <a:solidFill>
                  <a:srgbClr val="002060"/>
                </a:solidFill>
              </a:rPr>
              <a:t>、不鲜明（不知所云）</a:t>
            </a:r>
            <a:endParaRPr lang="en-US" altLang="zh-CN" dirty="0" smtClean="0">
              <a:solidFill>
                <a:srgbClr val="002060"/>
              </a:solidFill>
            </a:endParaRPr>
          </a:p>
          <a:p>
            <a:r>
              <a:rPr lang="en-US" altLang="zh-CN" dirty="0" smtClean="0">
                <a:solidFill>
                  <a:srgbClr val="002060"/>
                </a:solidFill>
              </a:rPr>
              <a:t>3</a:t>
            </a:r>
            <a:r>
              <a:rPr lang="zh-CN" altLang="en-US" dirty="0" smtClean="0">
                <a:solidFill>
                  <a:srgbClr val="002060"/>
                </a:solidFill>
              </a:rPr>
              <a:t>、缺形象（结构修辞乱）</a:t>
            </a:r>
            <a:endParaRPr lang="zh-CN" altLang="en-US" dirty="0">
              <a:solidFill>
                <a:srgbClr val="002060"/>
              </a:solidFill>
            </a:endParaRPr>
          </a:p>
        </p:txBody>
      </p:sp>
      <p:sp>
        <p:nvSpPr>
          <p:cNvPr id="9" name="文本框 8"/>
          <p:cNvSpPr txBox="1"/>
          <p:nvPr/>
        </p:nvSpPr>
        <p:spPr>
          <a:xfrm>
            <a:off x="541538" y="4341587"/>
            <a:ext cx="4145872" cy="2308324"/>
          </a:xfrm>
          <a:prstGeom prst="rect">
            <a:avLst/>
          </a:prstGeom>
          <a:noFill/>
        </p:spPr>
        <p:txBody>
          <a:bodyPr wrap="square" rtlCol="0">
            <a:spAutoFit/>
          </a:bodyPr>
          <a:lstStyle/>
          <a:p>
            <a:r>
              <a:rPr lang="en-US" altLang="zh-CN" dirty="0" smtClean="0">
                <a:solidFill>
                  <a:srgbClr val="0000FF"/>
                </a:solidFill>
              </a:rPr>
              <a:t>《</a:t>
            </a:r>
            <a:r>
              <a:rPr lang="zh-CN" altLang="en-US" dirty="0" smtClean="0">
                <a:solidFill>
                  <a:srgbClr val="0000FF"/>
                </a:solidFill>
              </a:rPr>
              <a:t>正视科技发展</a:t>
            </a:r>
            <a:r>
              <a:rPr lang="en-US" altLang="zh-CN" dirty="0" smtClean="0">
                <a:solidFill>
                  <a:srgbClr val="0000FF"/>
                </a:solidFill>
              </a:rPr>
              <a:t>》</a:t>
            </a:r>
          </a:p>
          <a:p>
            <a:r>
              <a:rPr lang="en-US" altLang="zh-CN" dirty="0" smtClean="0">
                <a:solidFill>
                  <a:srgbClr val="0000FF"/>
                </a:solidFill>
              </a:rPr>
              <a:t>《</a:t>
            </a:r>
            <a:r>
              <a:rPr lang="zh-CN" altLang="en-US" dirty="0" smtClean="0">
                <a:solidFill>
                  <a:srgbClr val="0000FF"/>
                </a:solidFill>
              </a:rPr>
              <a:t>公交车上</a:t>
            </a:r>
            <a:r>
              <a:rPr lang="en-US" altLang="zh-CN" dirty="0" smtClean="0">
                <a:solidFill>
                  <a:srgbClr val="0000FF"/>
                </a:solidFill>
              </a:rPr>
              <a:t>》</a:t>
            </a:r>
          </a:p>
          <a:p>
            <a:r>
              <a:rPr lang="en-US" altLang="zh-CN" dirty="0" smtClean="0">
                <a:solidFill>
                  <a:srgbClr val="0000FF"/>
                </a:solidFill>
              </a:rPr>
              <a:t>《</a:t>
            </a:r>
            <a:r>
              <a:rPr lang="zh-CN" altLang="en-US" dirty="0" smtClean="0">
                <a:solidFill>
                  <a:srgbClr val="0000FF"/>
                </a:solidFill>
              </a:rPr>
              <a:t>触摸</a:t>
            </a:r>
            <a:r>
              <a:rPr lang="en-US" altLang="zh-CN" dirty="0" smtClean="0">
                <a:solidFill>
                  <a:srgbClr val="0000FF"/>
                </a:solidFill>
              </a:rPr>
              <a:t>》</a:t>
            </a:r>
          </a:p>
          <a:p>
            <a:r>
              <a:rPr lang="en-US" altLang="zh-CN" dirty="0" smtClean="0">
                <a:solidFill>
                  <a:srgbClr val="0000FF"/>
                </a:solidFill>
              </a:rPr>
              <a:t>《</a:t>
            </a:r>
            <a:r>
              <a:rPr lang="zh-CN" altLang="en-US" dirty="0" smtClean="0">
                <a:solidFill>
                  <a:srgbClr val="0000FF"/>
                </a:solidFill>
              </a:rPr>
              <a:t>不忘初心</a:t>
            </a:r>
            <a:r>
              <a:rPr lang="en-US" altLang="zh-CN" dirty="0" smtClean="0">
                <a:solidFill>
                  <a:srgbClr val="0000FF"/>
                </a:solidFill>
              </a:rPr>
              <a:t>》</a:t>
            </a:r>
          </a:p>
          <a:p>
            <a:r>
              <a:rPr lang="en-US" altLang="zh-CN" dirty="0" smtClean="0">
                <a:solidFill>
                  <a:srgbClr val="0000FF"/>
                </a:solidFill>
              </a:rPr>
              <a:t>《</a:t>
            </a:r>
            <a:r>
              <a:rPr lang="zh-CN" altLang="en-US" dirty="0" smtClean="0">
                <a:solidFill>
                  <a:srgbClr val="0000FF"/>
                </a:solidFill>
              </a:rPr>
              <a:t>浮游于天地 渺沧海之一粟</a:t>
            </a:r>
            <a:r>
              <a:rPr lang="en-US" altLang="zh-CN" dirty="0" smtClean="0">
                <a:solidFill>
                  <a:srgbClr val="0000FF"/>
                </a:solidFill>
              </a:rPr>
              <a:t>》</a:t>
            </a:r>
          </a:p>
          <a:p>
            <a:r>
              <a:rPr lang="en-US" altLang="zh-CN" dirty="0" smtClean="0">
                <a:solidFill>
                  <a:srgbClr val="0000FF"/>
                </a:solidFill>
              </a:rPr>
              <a:t>《</a:t>
            </a:r>
            <a:r>
              <a:rPr lang="zh-CN" altLang="en-US" dirty="0" smtClean="0">
                <a:solidFill>
                  <a:srgbClr val="0000FF"/>
                </a:solidFill>
              </a:rPr>
              <a:t>探索精神</a:t>
            </a:r>
            <a:r>
              <a:rPr lang="en-US" altLang="zh-CN" dirty="0" smtClean="0">
                <a:solidFill>
                  <a:srgbClr val="0000FF"/>
                </a:solidFill>
              </a:rPr>
              <a:t>》</a:t>
            </a:r>
          </a:p>
          <a:p>
            <a:r>
              <a:rPr lang="en-US" altLang="zh-CN" dirty="0" smtClean="0">
                <a:solidFill>
                  <a:srgbClr val="0000FF"/>
                </a:solidFill>
              </a:rPr>
              <a:t>《</a:t>
            </a:r>
            <a:r>
              <a:rPr lang="zh-CN" altLang="en-US" dirty="0" smtClean="0">
                <a:solidFill>
                  <a:srgbClr val="0000FF"/>
                </a:solidFill>
              </a:rPr>
              <a:t>漫长的旅程</a:t>
            </a:r>
            <a:r>
              <a:rPr lang="en-US" altLang="zh-CN" dirty="0" smtClean="0">
                <a:solidFill>
                  <a:srgbClr val="0000FF"/>
                </a:solidFill>
              </a:rPr>
              <a:t>》</a:t>
            </a:r>
          </a:p>
          <a:p>
            <a:r>
              <a:rPr lang="en-US" altLang="zh-CN" dirty="0" smtClean="0">
                <a:solidFill>
                  <a:srgbClr val="0000FF"/>
                </a:solidFill>
              </a:rPr>
              <a:t>《</a:t>
            </a:r>
            <a:r>
              <a:rPr lang="zh-CN" altLang="en-US" dirty="0" smtClean="0">
                <a:solidFill>
                  <a:srgbClr val="0000FF"/>
                </a:solidFill>
              </a:rPr>
              <a:t>弯路风景</a:t>
            </a:r>
            <a:r>
              <a:rPr lang="en-US" altLang="zh-CN" dirty="0" smtClean="0">
                <a:solidFill>
                  <a:srgbClr val="0000FF"/>
                </a:solidFill>
              </a:rPr>
              <a:t>》《</a:t>
            </a:r>
            <a:r>
              <a:rPr lang="zh-CN" altLang="en-US" smtClean="0">
                <a:solidFill>
                  <a:srgbClr val="0000FF"/>
                </a:solidFill>
              </a:rPr>
              <a:t>观念之群体热议</a:t>
            </a:r>
            <a:r>
              <a:rPr lang="en-US" altLang="zh-CN" smtClean="0">
                <a:solidFill>
                  <a:srgbClr val="0000FF"/>
                </a:solidFill>
              </a:rPr>
              <a:t>》</a:t>
            </a:r>
            <a:endParaRPr lang="zh-CN" altLang="en-US" dirty="0">
              <a:solidFill>
                <a:srgbClr val="0000FF"/>
              </a:solidFill>
            </a:endParaRPr>
          </a:p>
        </p:txBody>
      </p:sp>
      <p:pic>
        <p:nvPicPr>
          <p:cNvPr id="2" name="图片 1"/>
          <p:cNvPicPr>
            <a:picLocks noChangeAspect="1"/>
          </p:cNvPicPr>
          <p:nvPr/>
        </p:nvPicPr>
        <p:blipFill>
          <a:blip r:embed="rId4"/>
          <a:stretch>
            <a:fillRect/>
          </a:stretch>
        </p:blipFill>
        <p:spPr>
          <a:xfrm>
            <a:off x="571182" y="1467801"/>
            <a:ext cx="6467475" cy="153352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49003" y="294018"/>
            <a:ext cx="6611273" cy="2772162"/>
          </a:xfrm>
          <a:prstGeom prst="rect">
            <a:avLst/>
          </a:prstGeom>
        </p:spPr>
      </p:pic>
      <p:pic>
        <p:nvPicPr>
          <p:cNvPr id="5" name="图片 4"/>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9003" y="3384300"/>
            <a:ext cx="6554115" cy="2486372"/>
          </a:xfrm>
          <a:prstGeom prst="rect">
            <a:avLst/>
          </a:prstGeom>
        </p:spPr>
      </p:pic>
      <p:pic>
        <p:nvPicPr>
          <p:cNvPr id="6" name="图片 5"/>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836829" y="399494"/>
            <a:ext cx="4965465" cy="2237174"/>
          </a:xfrm>
          <a:prstGeom prst="rect">
            <a:avLst/>
          </a:prstGeom>
        </p:spPr>
      </p:pic>
      <p:sp>
        <p:nvSpPr>
          <p:cNvPr id="7" name="文本框 6"/>
          <p:cNvSpPr txBox="1"/>
          <p:nvPr/>
        </p:nvSpPr>
        <p:spPr>
          <a:xfrm>
            <a:off x="7638094" y="3167602"/>
            <a:ext cx="3364637" cy="523220"/>
          </a:xfrm>
          <a:prstGeom prst="rect">
            <a:avLst/>
          </a:prstGeom>
          <a:noFill/>
        </p:spPr>
        <p:txBody>
          <a:bodyPr wrap="square" rtlCol="0">
            <a:spAutoFit/>
          </a:bodyPr>
          <a:lstStyle/>
          <a:p>
            <a:r>
              <a:rPr lang="zh-CN" altLang="en-US" sz="2800" dirty="0" smtClean="0">
                <a:solidFill>
                  <a:srgbClr val="C00000"/>
                </a:solidFill>
              </a:rPr>
              <a:t>开头与格式</a:t>
            </a:r>
            <a:endParaRPr lang="zh-CN" altLang="en-US" sz="2800" dirty="0">
              <a:solidFill>
                <a:srgbClr val="C00000"/>
              </a:solidFill>
            </a:endParaRPr>
          </a:p>
        </p:txBody>
      </p:sp>
      <mc:AlternateContent xmlns:mc="http://schemas.openxmlformats.org/markup-compatibility/2006" xmlns:p14="http://schemas.microsoft.com/office/powerpoint/2010/main">
        <mc:Choice Requires="p14">
          <p:contentPart p14:bwMode="auto" r:id="rId9">
            <p14:nvContentPartPr>
              <p14:cNvPr id="8" name="墨迹 7"/>
              <p14:cNvContentPartPr/>
              <p14:nvPr/>
            </p14:nvContentPartPr>
            <p14:xfrm>
              <a:off x="546120" y="641520"/>
              <a:ext cx="9423720" cy="5613480"/>
            </p14:xfrm>
          </p:contentPart>
        </mc:Choice>
        <mc:Fallback xmlns="">
          <p:pic>
            <p:nvPicPr>
              <p:cNvPr id="8" name="墨迹 7"/>
            </p:nvPicPr>
            <p:blipFill>
              <a:blip r:embed="rId10"/>
            </p:blipFill>
            <p:spPr>
              <a:xfrm>
                <a:off x="546120" y="641520"/>
                <a:ext cx="9423720" cy="5613480"/>
              </a:xfrm>
              <a:prstGeom prst="rect"/>
            </p:spPr>
          </p:pic>
        </mc:Fallback>
      </mc:AlternateContent>
      <p:pic>
        <p:nvPicPr>
          <p:cNvPr id="2" name="图片 1"/>
          <p:cNvPicPr>
            <a:picLocks noChangeAspect="1"/>
          </p:cNvPicPr>
          <p:nvPr>
            <p:custDataLst>
              <p:tags r:id="rId4"/>
            </p:custDataLst>
          </p:nvPr>
        </p:nvPicPr>
        <p:blipFill>
          <a:blip r:embed="rId11"/>
          <a:stretch>
            <a:fillRect/>
          </a:stretch>
        </p:blipFill>
        <p:spPr>
          <a:xfrm>
            <a:off x="6837045" y="3827145"/>
            <a:ext cx="5395595" cy="2197100"/>
          </a:xfrm>
          <a:prstGeom prst="rect">
            <a:avLst/>
          </a:prstGeom>
        </p:spPr>
      </p:pic>
      <mc:AlternateContent xmlns:mc="http://schemas.openxmlformats.org/markup-compatibility/2006" xmlns:p14="http://schemas.microsoft.com/office/powerpoint/2010/main">
        <mc:Choice Requires="p14">
          <p:contentPart p14:bwMode="auto" r:id="rId12">
            <p14:nvContentPartPr>
              <p14:cNvPr id="3" name="墨迹 2"/>
              <p14:cNvContentPartPr/>
              <p14:nvPr/>
            </p14:nvContentPartPr>
            <p14:xfrm>
              <a:off x="9290050" y="4146550"/>
              <a:ext cx="946150" cy="476250"/>
            </p14:xfrm>
          </p:contentPart>
        </mc:Choice>
        <mc:Fallback xmlns="">
          <p:pic>
            <p:nvPicPr>
              <p:cNvPr id="3" name="墨迹 2"/>
            </p:nvPicPr>
            <p:blipFill>
              <a:blip r:embed="rId13"/>
            </p:blipFill>
            <p:spPr>
              <a:xfrm>
                <a:off x="9290050" y="4146550"/>
                <a:ext cx="946150" cy="476250"/>
              </a:xfrm>
              <a:prstGeom prst="rect"/>
            </p:spPr>
          </p:pic>
        </mc:Fallback>
      </mc:AlternateContent>
      <mc:AlternateContent xmlns:mc="http://schemas.openxmlformats.org/markup-compatibility/2006" xmlns:p14="http://schemas.microsoft.com/office/powerpoint/2010/main">
        <mc:Choice Requires="p14">
          <p:contentPart p14:bwMode="auto" r:id="rId14">
            <p14:nvContentPartPr>
              <p14:cNvPr id="9" name="墨迹 8"/>
              <p14:cNvContentPartPr/>
              <p14:nvPr/>
            </p14:nvContentPartPr>
            <p14:xfrm>
              <a:off x="10521950" y="4165600"/>
              <a:ext cx="387350" cy="450850"/>
            </p14:xfrm>
          </p:contentPart>
        </mc:Choice>
        <mc:Fallback xmlns="">
          <p:pic>
            <p:nvPicPr>
              <p:cNvPr id="9" name="墨迹 8"/>
            </p:nvPicPr>
            <p:blipFill>
              <a:blip r:embed="rId15"/>
            </p:blipFill>
            <p:spPr>
              <a:xfrm>
                <a:off x="10521950" y="4165600"/>
                <a:ext cx="387350" cy="45085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10" name="墨迹 9"/>
              <p14:cNvContentPartPr/>
              <p14:nvPr/>
            </p14:nvContentPartPr>
            <p14:xfrm>
              <a:off x="10718800" y="4718050"/>
              <a:ext cx="12700" cy="360"/>
            </p14:xfrm>
          </p:contentPart>
        </mc:Choice>
        <mc:Fallback xmlns="">
          <p:pic>
            <p:nvPicPr>
              <p:cNvPr id="10" name="墨迹 9"/>
            </p:nvPicPr>
            <p:blipFill>
              <a:blip r:embed="rId17"/>
            </p:blipFill>
            <p:spPr>
              <a:xfrm>
                <a:off x="10718800" y="4718050"/>
                <a:ext cx="12700" cy="36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11" name="墨迹 10"/>
              <p14:cNvContentPartPr/>
              <p14:nvPr/>
            </p14:nvContentPartPr>
            <p14:xfrm>
              <a:off x="10718800" y="4718050"/>
              <a:ext cx="12700" cy="360"/>
            </p14:xfrm>
          </p:contentPart>
        </mc:Choice>
        <mc:Fallback xmlns="">
          <p:pic>
            <p:nvPicPr>
              <p:cNvPr id="11" name="墨迹 10"/>
            </p:nvPicPr>
            <p:blipFill>
              <a:blip r:embed="rId17"/>
            </p:blipFill>
            <p:spPr>
              <a:xfrm>
                <a:off x="10718800" y="4718050"/>
                <a:ext cx="12700" cy="360"/>
              </a:xfrm>
              <a:prstGeom prst="rect"/>
            </p:spPr>
          </p:pic>
        </mc:Fallback>
      </mc:AlternateContent>
      <mc:AlternateContent xmlns:mc="http://schemas.openxmlformats.org/markup-compatibility/2006" xmlns:p14="http://schemas.microsoft.com/office/powerpoint/2010/main">
        <mc:Choice Requires="p14">
          <p:contentPart p14:bwMode="auto" r:id="rId19">
            <p14:nvContentPartPr>
              <p14:cNvPr id="12" name="墨迹 11"/>
              <p14:cNvContentPartPr/>
              <p14:nvPr/>
            </p14:nvContentPartPr>
            <p14:xfrm>
              <a:off x="10718800" y="4718050"/>
              <a:ext cx="12700" cy="360"/>
            </p14:xfrm>
          </p:contentPart>
        </mc:Choice>
        <mc:Fallback xmlns="">
          <p:pic>
            <p:nvPicPr>
              <p:cNvPr id="12" name="墨迹 11"/>
            </p:nvPicPr>
            <p:blipFill>
              <a:blip r:embed="rId17"/>
            </p:blipFill>
            <p:spPr>
              <a:xfrm>
                <a:off x="10718800" y="4718050"/>
                <a:ext cx="12700" cy="360"/>
              </a:xfrm>
              <a:prstGeom prst="rect"/>
            </p:spPr>
          </p:pic>
        </mc:Fallback>
      </mc:AlternateContent>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64" y="229168"/>
            <a:ext cx="6258798" cy="253400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854" y="71019"/>
            <a:ext cx="5477893" cy="538430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376" y="2566247"/>
            <a:ext cx="4509898" cy="3744066"/>
          </a:xfrm>
          <a:prstGeom prst="rect">
            <a:avLst/>
          </a:prstGeom>
        </p:spPr>
      </p:pic>
      <p:sp>
        <p:nvSpPr>
          <p:cNvPr id="7" name="文本框 6"/>
          <p:cNvSpPr txBox="1"/>
          <p:nvPr/>
        </p:nvSpPr>
        <p:spPr>
          <a:xfrm>
            <a:off x="346229" y="3080551"/>
            <a:ext cx="1455938" cy="1569660"/>
          </a:xfrm>
          <a:prstGeom prst="rect">
            <a:avLst/>
          </a:prstGeom>
          <a:noFill/>
        </p:spPr>
        <p:txBody>
          <a:bodyPr wrap="square" rtlCol="0">
            <a:spAutoFit/>
          </a:bodyPr>
          <a:lstStyle/>
          <a:p>
            <a:r>
              <a:rPr lang="zh-CN" altLang="en-US" sz="2400" dirty="0" smtClean="0">
                <a:solidFill>
                  <a:srgbClr val="C00000"/>
                </a:solidFill>
              </a:rPr>
              <a:t>不结合材料，偏离事件，空谈。</a:t>
            </a:r>
            <a:endParaRPr lang="zh-CN" altLang="en-US" sz="2400" dirty="0">
              <a:solidFill>
                <a:srgbClr val="C00000"/>
              </a:solidFill>
            </a:endParaRPr>
          </a:p>
        </p:txBody>
      </p:sp>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488880" y="82440"/>
              <a:ext cx="10427040" cy="6299640"/>
            </p14:xfrm>
          </p:contentPart>
        </mc:Choice>
        <mc:Fallback xmlns="">
          <p:pic>
            <p:nvPicPr>
              <p:cNvPr id="8" name="墨迹 7"/>
            </p:nvPicPr>
            <p:blipFill>
              <a:blip r:embed="rId6"/>
            </p:blipFill>
            <p:spPr>
              <a:xfrm>
                <a:off x="488880" y="82440"/>
                <a:ext cx="10427040" cy="6299640"/>
              </a:xfrm>
              <a:prstGeom prst="rect"/>
            </p:spPr>
          </p:pic>
        </mc:Fallback>
      </mc:AlternateContent>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35" y="292387"/>
            <a:ext cx="6487430" cy="6173061"/>
          </a:xfrm>
          <a:prstGeom prst="rect">
            <a:avLst/>
          </a:prstGeom>
        </p:spPr>
      </p:pic>
      <p:sp>
        <p:nvSpPr>
          <p:cNvPr id="5" name="文本框 4"/>
          <p:cNvSpPr txBox="1"/>
          <p:nvPr/>
        </p:nvSpPr>
        <p:spPr>
          <a:xfrm>
            <a:off x="248574" y="0"/>
            <a:ext cx="2574525" cy="584775"/>
          </a:xfrm>
          <a:prstGeom prst="rect">
            <a:avLst/>
          </a:prstGeom>
          <a:noFill/>
        </p:spPr>
        <p:txBody>
          <a:bodyPr wrap="square" rtlCol="0">
            <a:spAutoFit/>
          </a:bodyPr>
          <a:lstStyle/>
          <a:p>
            <a:r>
              <a:rPr lang="zh-CN" altLang="en-US" sz="3200" dirty="0" smtClean="0">
                <a:solidFill>
                  <a:srgbClr val="C00000"/>
                </a:solidFill>
              </a:rPr>
              <a:t>反面否定</a:t>
            </a:r>
            <a:endParaRPr lang="zh-CN" altLang="en-US" sz="3200" dirty="0">
              <a:solidFill>
                <a:srgbClr val="C0000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330" y="292387"/>
            <a:ext cx="5266670" cy="6378606"/>
          </a:xfrm>
          <a:prstGeom prst="rect">
            <a:avLst/>
          </a:prstGeom>
        </p:spPr>
      </p:pic>
      <p:sp>
        <p:nvSpPr>
          <p:cNvPr id="7" name="文本框 6"/>
          <p:cNvSpPr txBox="1"/>
          <p:nvPr/>
        </p:nvSpPr>
        <p:spPr>
          <a:xfrm>
            <a:off x="7183514" y="0"/>
            <a:ext cx="2574525" cy="584775"/>
          </a:xfrm>
          <a:prstGeom prst="rect">
            <a:avLst/>
          </a:prstGeom>
          <a:noFill/>
        </p:spPr>
        <p:txBody>
          <a:bodyPr wrap="square" rtlCol="0">
            <a:spAutoFit/>
          </a:bodyPr>
          <a:lstStyle/>
          <a:p>
            <a:r>
              <a:rPr lang="zh-CN" altLang="en-US" sz="3200" dirty="0" smtClean="0">
                <a:solidFill>
                  <a:srgbClr val="C00000"/>
                </a:solidFill>
              </a:rPr>
              <a:t>不结合故事</a:t>
            </a:r>
            <a:endParaRPr lang="zh-CN" altLang="en-US" sz="3200" dirty="0">
              <a:solidFill>
                <a:srgbClr val="C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58" y="230336"/>
            <a:ext cx="6354062" cy="229584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3" y="2445319"/>
            <a:ext cx="6496957" cy="253400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220" y="305886"/>
            <a:ext cx="5094081" cy="222029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6341" y="2844250"/>
            <a:ext cx="5555659" cy="1736143"/>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570" y="4238292"/>
            <a:ext cx="4292962" cy="2108491"/>
          </a:xfrm>
          <a:prstGeom prst="rect">
            <a:avLst/>
          </a:prstGeom>
        </p:spPr>
      </p:pic>
      <mc:AlternateContent xmlns:mc="http://schemas.openxmlformats.org/markup-compatibility/2006" xmlns:p14="http://schemas.microsoft.com/office/powerpoint/2010/main">
        <mc:Choice Requires="p14">
          <p:contentPart p14:bwMode="auto" r:id="rId7">
            <p14:nvContentPartPr>
              <p14:cNvPr id="11" name="墨迹 10"/>
              <p14:cNvContentPartPr/>
              <p14:nvPr/>
            </p14:nvContentPartPr>
            <p14:xfrm>
              <a:off x="946080" y="1270080"/>
              <a:ext cx="11131920" cy="4858200"/>
            </p14:xfrm>
          </p:contentPart>
        </mc:Choice>
        <mc:Fallback xmlns="">
          <p:pic>
            <p:nvPicPr>
              <p:cNvPr id="11" name="墨迹 10"/>
            </p:nvPicPr>
            <p:blipFill>
              <a:blip r:embed="rId8"/>
            </p:blipFill>
            <p:spPr>
              <a:xfrm>
                <a:off x="946080" y="1270080"/>
                <a:ext cx="11131920" cy="4858200"/>
              </a:xfrm>
              <a:prstGeom prst="rect"/>
            </p:spPr>
          </p:pic>
        </mc:Fallback>
      </mc:AlternateContent>
      <p:sp>
        <p:nvSpPr>
          <p:cNvPr id="12" name="文本框 11"/>
          <p:cNvSpPr txBox="1"/>
          <p:nvPr/>
        </p:nvSpPr>
        <p:spPr>
          <a:xfrm>
            <a:off x="7443037" y="2589752"/>
            <a:ext cx="2867488" cy="369332"/>
          </a:xfrm>
          <a:prstGeom prst="rect">
            <a:avLst/>
          </a:prstGeom>
          <a:noFill/>
        </p:spPr>
        <p:txBody>
          <a:bodyPr wrap="square" rtlCol="0">
            <a:spAutoFit/>
          </a:bodyPr>
          <a:lstStyle/>
          <a:p>
            <a:r>
              <a:rPr lang="zh-CN" altLang="en-US" dirty="0" smtClean="0">
                <a:solidFill>
                  <a:srgbClr val="C00000"/>
                </a:solidFill>
              </a:rPr>
              <a:t>结尾假大空</a:t>
            </a:r>
            <a:endParaRPr lang="zh-CN" altLang="en-US" dirty="0">
              <a:solidFill>
                <a:srgbClr val="C00000"/>
              </a:solidFill>
            </a:endParaRPr>
          </a:p>
        </p:txBody>
      </p:sp>
      <p:sp>
        <p:nvSpPr>
          <p:cNvPr id="2" name="文本框 1"/>
          <p:cNvSpPr txBox="1"/>
          <p:nvPr/>
        </p:nvSpPr>
        <p:spPr>
          <a:xfrm>
            <a:off x="7128769" y="5282214"/>
            <a:ext cx="3181756" cy="461665"/>
          </a:xfrm>
          <a:prstGeom prst="rect">
            <a:avLst/>
          </a:prstGeom>
          <a:noFill/>
        </p:spPr>
        <p:txBody>
          <a:bodyPr wrap="square" rtlCol="0">
            <a:spAutoFit/>
          </a:bodyPr>
          <a:lstStyle/>
          <a:p>
            <a:r>
              <a:rPr lang="zh-CN" altLang="en-US" sz="2400" dirty="0" smtClean="0">
                <a:solidFill>
                  <a:srgbClr val="FF0000"/>
                </a:solidFill>
              </a:rPr>
              <a:t>落款不符合</a:t>
            </a:r>
            <a:endParaRPr lang="zh-CN" altLang="en-US" sz="24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423545"/>
            <a:ext cx="5605780" cy="2886075"/>
          </a:xfrm>
          <a:prstGeom prst="rect">
            <a:avLst/>
          </a:prstGeom>
        </p:spPr>
      </p:pic>
      <p:sp>
        <p:nvSpPr>
          <p:cNvPr id="5" name="文本框 4"/>
          <p:cNvSpPr txBox="1"/>
          <p:nvPr/>
        </p:nvSpPr>
        <p:spPr>
          <a:xfrm>
            <a:off x="903852" y="5011192"/>
            <a:ext cx="9321553" cy="521970"/>
          </a:xfrm>
          <a:prstGeom prst="rect">
            <a:avLst/>
          </a:prstGeom>
          <a:noFill/>
        </p:spPr>
        <p:txBody>
          <a:bodyPr wrap="square" rtlCol="0">
            <a:spAutoFit/>
          </a:bodyPr>
          <a:lstStyle/>
          <a:p>
            <a:r>
              <a:rPr lang="zh-CN" altLang="en-US" sz="2800" b="1" dirty="0" smtClean="0">
                <a:solidFill>
                  <a:srgbClr val="0000FF"/>
                </a:solidFill>
              </a:rPr>
              <a:t>结尾：</a:t>
            </a:r>
            <a:r>
              <a:rPr lang="zh-CN" altLang="en-US" sz="2800" dirty="0" smtClean="0">
                <a:solidFill>
                  <a:srgbClr val="FF0000"/>
                </a:solidFill>
              </a:rPr>
              <a:t>升华、点题照应、语言流畅，给人启迪或意味深长。</a:t>
            </a:r>
            <a:endParaRPr lang="zh-CN" altLang="en-US" sz="28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6" name="墨迹 5"/>
              <p14:cNvContentPartPr/>
              <p14:nvPr/>
            </p14:nvContentPartPr>
            <p14:xfrm>
              <a:off x="1251000" y="1866960"/>
              <a:ext cx="5073840" cy="724320"/>
            </p14:xfrm>
          </p:contentPart>
        </mc:Choice>
        <mc:Fallback xmlns="">
          <p:pic>
            <p:nvPicPr>
              <p:cNvPr id="6" name="墨迹 5"/>
            </p:nvPicPr>
            <p:blipFill>
              <a:blip r:embed="rId4"/>
            </p:blipFill>
            <p:spPr>
              <a:xfrm>
                <a:off x="1251000" y="1866960"/>
                <a:ext cx="5073840" cy="724320"/>
              </a:xfrm>
              <a:prstGeom prst="rect"/>
            </p:spPr>
          </p:pic>
        </mc:Fallback>
      </mc:AlternateContent>
      <p:pic>
        <p:nvPicPr>
          <p:cNvPr id="2" name="图片 1"/>
          <p:cNvPicPr>
            <a:picLocks noChangeAspect="1"/>
          </p:cNvPicPr>
          <p:nvPr/>
        </p:nvPicPr>
        <p:blipFill>
          <a:blip r:embed="rId5"/>
          <a:stretch>
            <a:fillRect/>
          </a:stretch>
        </p:blipFill>
        <p:spPr>
          <a:xfrm>
            <a:off x="5821680" y="423545"/>
            <a:ext cx="6102985" cy="3015615"/>
          </a:xfrm>
          <a:prstGeom prst="rect">
            <a:avLst/>
          </a:prstGeom>
        </p:spPr>
      </p:pic>
      <p:sp>
        <p:nvSpPr>
          <p:cNvPr id="3" name="矩形 2"/>
          <p:cNvSpPr/>
          <p:nvPr/>
        </p:nvSpPr>
        <p:spPr>
          <a:xfrm>
            <a:off x="1651000" y="2944495"/>
            <a:ext cx="1097280" cy="1198880"/>
          </a:xfrm>
          <a:prstGeom prst="rect">
            <a:avLst/>
          </a:prstGeom>
          <a:noFill/>
          <a:ln>
            <a:noFill/>
          </a:ln>
        </p:spPr>
        <p:txBody>
          <a:bodyPr wrap="none" rtlCol="0" anchor="t">
            <a:spAutoFit/>
          </a:bodyPr>
          <a:lstStyle/>
          <a:p>
            <a:pPr algn="ctr"/>
            <a:r>
              <a:rPr lang="zh-CN" altLang="en-US" sz="7200" b="1">
                <a:ln/>
                <a:solidFill>
                  <a:srgbClr val="FF0000"/>
                </a:solidFill>
                <a:effectLst>
                  <a:reflection blurRad="6350" stA="53000" endA="300" endPos="35500" dir="5400000" sy="-90000" algn="bl" rotWithShape="0"/>
                </a:effectLst>
              </a:rPr>
              <a:t>优</a:t>
            </a:r>
          </a:p>
        </p:txBody>
      </p:sp>
      <p:sp>
        <p:nvSpPr>
          <p:cNvPr id="7" name="矩形 6"/>
          <p:cNvSpPr/>
          <p:nvPr/>
        </p:nvSpPr>
        <p:spPr>
          <a:xfrm>
            <a:off x="9982200" y="3136900"/>
            <a:ext cx="1097280" cy="1198880"/>
          </a:xfrm>
          <a:prstGeom prst="rect">
            <a:avLst/>
          </a:prstGeom>
          <a:noFill/>
          <a:ln>
            <a:noFill/>
          </a:ln>
        </p:spPr>
        <p:txBody>
          <a:bodyPr wrap="none" rtlCol="0" anchor="t">
            <a:spAutoFit/>
          </a:bodyPr>
          <a:lstStyle/>
          <a:p>
            <a:pPr algn="ctr"/>
            <a:r>
              <a:rPr lang="zh-CN" altLang="en-US" sz="7200" b="1">
                <a:solidFill>
                  <a:srgbClr val="FF0000"/>
                </a:solidFill>
                <a:effectLst>
                  <a:reflection blurRad="6350" stA="53000" endA="300" endPos="35500" dir="5400000" sy="-90000" algn="bl" rotWithShape="0"/>
                </a:effectLst>
              </a:rPr>
              <a:t>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206476"/>
            <a:ext cx="12192000" cy="6651523"/>
          </a:xfrm>
        </p:spPr>
        <p:txBody>
          <a:bodyPr>
            <a:normAutofit/>
          </a:bodyPr>
          <a:lstStyle/>
          <a:p>
            <a:pPr marL="0" indent="0">
              <a:lnSpc>
                <a:spcPct val="150000"/>
              </a:lnSpc>
              <a:buNone/>
            </a:pPr>
            <a:r>
              <a:rPr lang="en-US" altLang="zh-CN" sz="3600" b="1" dirty="0">
                <a:effectLst/>
                <a:latin typeface="宋体" panose="02010600030101010101" pitchFamily="2" charset="-122"/>
                <a:ea typeface="宋体" panose="02010600030101010101" pitchFamily="2" charset="-122"/>
              </a:rPr>
              <a:t>4.</a:t>
            </a:r>
            <a:r>
              <a:rPr lang="zh-CN" altLang="zh-CN" sz="3600" b="1" dirty="0">
                <a:effectLst/>
                <a:latin typeface="宋体" panose="02010600030101010101" pitchFamily="2" charset="-122"/>
                <a:ea typeface="宋体" panose="02010600030101010101" pitchFamily="2" charset="-122"/>
              </a:rPr>
              <a:t>请简要梳理材料一的行文思路。</a:t>
            </a:r>
            <a:r>
              <a:rPr lang="en-US" altLang="zh-CN" sz="3600" b="1" dirty="0">
                <a:effectLst/>
                <a:latin typeface="宋体" panose="02010600030101010101" pitchFamily="2" charset="-122"/>
                <a:ea typeface="宋体" panose="02010600030101010101" pitchFamily="2" charset="-122"/>
              </a:rPr>
              <a:t>(4</a:t>
            </a:r>
            <a:r>
              <a:rPr lang="zh-CN" altLang="zh-CN" sz="3600" b="1" dirty="0">
                <a:effectLst/>
                <a:latin typeface="宋体" panose="02010600030101010101" pitchFamily="2" charset="-122"/>
                <a:ea typeface="宋体" panose="02010600030101010101" pitchFamily="2" charset="-122"/>
              </a:rPr>
              <a:t>分</a:t>
            </a:r>
            <a:r>
              <a:rPr lang="en-US" altLang="zh-CN" sz="3600" b="1" dirty="0">
                <a:effectLst/>
                <a:latin typeface="宋体" panose="02010600030101010101" pitchFamily="2" charset="-122"/>
                <a:ea typeface="宋体" panose="02010600030101010101" pitchFamily="2" charset="-122"/>
              </a:rPr>
              <a:t>)</a:t>
            </a:r>
            <a:endParaRPr lang="zh-CN" altLang="zh-CN" sz="3600" b="1" dirty="0">
              <a:effectLst/>
              <a:latin typeface="宋体" panose="02010600030101010101" pitchFamily="2" charset="-122"/>
              <a:ea typeface="宋体" panose="02010600030101010101" pitchFamily="2" charset="-122"/>
            </a:endParaRPr>
          </a:p>
          <a:p>
            <a:pPr marL="0" indent="0">
              <a:lnSpc>
                <a:spcPct val="150000"/>
              </a:lnSpc>
              <a:buNone/>
            </a:pPr>
            <a:r>
              <a:rPr lang="zh-CN" altLang="zh-CN" sz="3600" b="1" dirty="0" smtClean="0">
                <a:solidFill>
                  <a:srgbClr val="FF0000"/>
                </a:solidFill>
                <a:latin typeface="宋体" panose="02010600030101010101" pitchFamily="2" charset="-122"/>
                <a:ea typeface="宋体" panose="02010600030101010101" pitchFamily="2" charset="-122"/>
              </a:rPr>
              <a:t>行文思路</a:t>
            </a:r>
            <a:r>
              <a:rPr lang="en-US" altLang="zh-CN" sz="3600" b="1" dirty="0" smtClean="0">
                <a:solidFill>
                  <a:srgbClr val="FF0000"/>
                </a:solidFill>
                <a:latin typeface="宋体" panose="02010600030101010101" pitchFamily="2" charset="-122"/>
                <a:ea typeface="宋体" panose="02010600030101010101" pitchFamily="2" charset="-122"/>
              </a:rPr>
              <a:t>:</a:t>
            </a:r>
            <a:r>
              <a:rPr lang="zh-CN" altLang="en-US" sz="3600" b="1" dirty="0" smtClean="0">
                <a:solidFill>
                  <a:srgbClr val="FF0000"/>
                </a:solidFill>
                <a:latin typeface="宋体" panose="02010600030101010101" pitchFamily="2" charset="-122"/>
                <a:ea typeface="宋体" panose="02010600030101010101" pitchFamily="2" charset="-122"/>
              </a:rPr>
              <a:t>结构（首先</a:t>
            </a:r>
            <a:r>
              <a:rPr lang="en-US" altLang="zh-CN" sz="3600" b="1" dirty="0" smtClean="0">
                <a:solidFill>
                  <a:srgbClr val="FF0000"/>
                </a:solidFill>
                <a:latin typeface="宋体" panose="02010600030101010101" pitchFamily="2" charset="-122"/>
                <a:ea typeface="宋体" panose="02010600030101010101" pitchFamily="2" charset="-122"/>
              </a:rPr>
              <a:t>……</a:t>
            </a:r>
            <a:r>
              <a:rPr lang="zh-CN" altLang="en-US" sz="3600" b="1" dirty="0" smtClean="0">
                <a:solidFill>
                  <a:srgbClr val="FF0000"/>
                </a:solidFill>
                <a:latin typeface="宋体" panose="02010600030101010101" pitchFamily="2" charset="-122"/>
                <a:ea typeface="宋体" panose="02010600030101010101" pitchFamily="2" charset="-122"/>
              </a:rPr>
              <a:t>接着</a:t>
            </a:r>
            <a:r>
              <a:rPr lang="en-US" altLang="zh-CN" sz="3600" b="1" dirty="0" smtClean="0">
                <a:solidFill>
                  <a:srgbClr val="FF0000"/>
                </a:solidFill>
                <a:latin typeface="宋体" panose="02010600030101010101" pitchFamily="2" charset="-122"/>
                <a:ea typeface="宋体" panose="02010600030101010101" pitchFamily="2" charset="-122"/>
              </a:rPr>
              <a:t>……</a:t>
            </a:r>
            <a:r>
              <a:rPr lang="zh-CN" altLang="en-US" sz="3600" b="1" dirty="0" smtClean="0">
                <a:solidFill>
                  <a:srgbClr val="FF0000"/>
                </a:solidFill>
                <a:latin typeface="宋体" panose="02010600030101010101" pitchFamily="2" charset="-122"/>
                <a:ea typeface="宋体" panose="02010600030101010101" pitchFamily="2" charset="-122"/>
              </a:rPr>
              <a:t>最后）</a:t>
            </a:r>
            <a:endParaRPr lang="en-US" altLang="zh-CN" sz="3600" b="1" dirty="0" smtClean="0">
              <a:solidFill>
                <a:srgbClr val="FF0000"/>
              </a:solidFill>
              <a:latin typeface="宋体" panose="02010600030101010101" pitchFamily="2" charset="-122"/>
              <a:ea typeface="宋体" panose="02010600030101010101" pitchFamily="2" charset="-122"/>
            </a:endParaRPr>
          </a:p>
          <a:p>
            <a:pPr marL="0" indent="0">
              <a:lnSpc>
                <a:spcPct val="150000"/>
              </a:lnSpc>
              <a:buNone/>
            </a:pPr>
            <a:r>
              <a:rPr lang="zh-CN" altLang="en-US" sz="3600" b="1" dirty="0" smtClean="0">
                <a:solidFill>
                  <a:srgbClr val="0070C0"/>
                </a:solidFill>
                <a:latin typeface="黑体" panose="02010609060101010101" pitchFamily="49" charset="-122"/>
                <a:ea typeface="黑体" panose="02010609060101010101" pitchFamily="49" charset="-122"/>
              </a:rPr>
              <a:t>（</a:t>
            </a:r>
            <a:r>
              <a:rPr lang="en-US" altLang="zh-CN" sz="3600" b="1" dirty="0" smtClean="0">
                <a:solidFill>
                  <a:srgbClr val="0070C0"/>
                </a:solidFill>
                <a:latin typeface="黑体" panose="02010609060101010101" pitchFamily="49" charset="-122"/>
                <a:ea typeface="黑体" panose="02010609060101010101" pitchFamily="49" charset="-122"/>
              </a:rPr>
              <a:t>1</a:t>
            </a:r>
            <a:r>
              <a:rPr lang="zh-CN" altLang="en-US" sz="3600" b="1" dirty="0" smtClean="0">
                <a:solidFill>
                  <a:srgbClr val="0070C0"/>
                </a:solidFill>
                <a:latin typeface="黑体" panose="02010609060101010101" pitchFamily="49" charset="-122"/>
                <a:ea typeface="黑体" panose="02010609060101010101" pitchFamily="49" charset="-122"/>
              </a:rPr>
              <a:t>）首</a:t>
            </a:r>
            <a:r>
              <a:rPr lang="zh-CN" altLang="en-US" sz="3600" b="1" dirty="0">
                <a:solidFill>
                  <a:srgbClr val="0070C0"/>
                </a:solidFill>
                <a:latin typeface="黑体" panose="02010609060101010101" pitchFamily="49" charset="-122"/>
                <a:ea typeface="黑体" panose="02010609060101010101" pitchFamily="49" charset="-122"/>
              </a:rPr>
              <a:t>先以设问引出话题。（</a:t>
            </a:r>
            <a:r>
              <a:rPr lang="en-US" altLang="zh-CN" sz="3600" b="1" dirty="0">
                <a:solidFill>
                  <a:srgbClr val="0070C0"/>
                </a:solidFill>
                <a:latin typeface="黑体" panose="02010609060101010101" pitchFamily="49" charset="-122"/>
                <a:ea typeface="黑体" panose="02010609060101010101" pitchFamily="49" charset="-122"/>
              </a:rPr>
              <a:t>1</a:t>
            </a:r>
            <a:r>
              <a:rPr lang="zh-CN" altLang="en-US" sz="3600" b="1" dirty="0">
                <a:solidFill>
                  <a:srgbClr val="0070C0"/>
                </a:solidFill>
                <a:latin typeface="黑体" panose="02010609060101010101" pitchFamily="49" charset="-122"/>
                <a:ea typeface="黑体" panose="02010609060101010101" pitchFamily="49" charset="-122"/>
              </a:rPr>
              <a:t>分</a:t>
            </a:r>
            <a:r>
              <a:rPr lang="zh-CN" altLang="en-US" sz="3600" b="1" dirty="0" smtClean="0">
                <a:solidFill>
                  <a:srgbClr val="0070C0"/>
                </a:solidFill>
                <a:latin typeface="黑体" panose="02010609060101010101" pitchFamily="49" charset="-122"/>
                <a:ea typeface="黑体" panose="02010609060101010101" pitchFamily="49" charset="-122"/>
              </a:rPr>
              <a:t>）</a:t>
            </a:r>
            <a:endParaRPr lang="en-US" altLang="zh-CN" sz="3600" b="1" dirty="0" smtClean="0">
              <a:solidFill>
                <a:srgbClr val="0070C0"/>
              </a:solidFill>
              <a:latin typeface="黑体" panose="02010609060101010101" pitchFamily="49" charset="-122"/>
              <a:ea typeface="黑体" panose="02010609060101010101" pitchFamily="49" charset="-122"/>
            </a:endParaRPr>
          </a:p>
          <a:p>
            <a:pPr marL="0" indent="0">
              <a:lnSpc>
                <a:spcPct val="150000"/>
              </a:lnSpc>
              <a:buNone/>
            </a:pPr>
            <a:r>
              <a:rPr lang="zh-CN" altLang="en-US" sz="3600" b="1" dirty="0" smtClean="0">
                <a:solidFill>
                  <a:srgbClr val="0070C0"/>
                </a:solidFill>
                <a:latin typeface="黑体" panose="02010609060101010101" pitchFamily="49" charset="-122"/>
                <a:ea typeface="黑体" panose="02010609060101010101" pitchFamily="49" charset="-122"/>
              </a:rPr>
              <a:t>（</a:t>
            </a:r>
            <a:r>
              <a:rPr lang="en-US" altLang="zh-CN" sz="3600" b="1" dirty="0" smtClean="0">
                <a:solidFill>
                  <a:srgbClr val="0070C0"/>
                </a:solidFill>
                <a:latin typeface="黑体" panose="02010609060101010101" pitchFamily="49" charset="-122"/>
                <a:ea typeface="黑体" panose="02010609060101010101" pitchFamily="49" charset="-122"/>
              </a:rPr>
              <a:t>2</a:t>
            </a:r>
            <a:r>
              <a:rPr lang="zh-CN" altLang="en-US" sz="3600" b="1" dirty="0" smtClean="0">
                <a:solidFill>
                  <a:srgbClr val="0070C0"/>
                </a:solidFill>
                <a:latin typeface="黑体" panose="02010609060101010101" pitchFamily="49" charset="-122"/>
                <a:ea typeface="黑体" panose="02010609060101010101" pitchFamily="49" charset="-122"/>
              </a:rPr>
              <a:t>）接着驳</a:t>
            </a:r>
            <a:r>
              <a:rPr lang="zh-CN" altLang="en-US" sz="3600" b="1" dirty="0">
                <a:solidFill>
                  <a:srgbClr val="0070C0"/>
                </a:solidFill>
                <a:latin typeface="黑体" panose="02010609060101010101" pitchFamily="49" charset="-122"/>
                <a:ea typeface="黑体" panose="02010609060101010101" pitchFamily="49" charset="-122"/>
              </a:rPr>
              <a:t>斥科幻姓“文”的观点。（</a:t>
            </a:r>
            <a:r>
              <a:rPr lang="en-US" altLang="zh-CN" sz="3600" b="1" dirty="0">
                <a:solidFill>
                  <a:srgbClr val="0070C0"/>
                </a:solidFill>
                <a:latin typeface="黑体" panose="02010609060101010101" pitchFamily="49" charset="-122"/>
                <a:ea typeface="黑体" panose="02010609060101010101" pitchFamily="49" charset="-122"/>
              </a:rPr>
              <a:t>1</a:t>
            </a:r>
            <a:r>
              <a:rPr lang="zh-CN" altLang="en-US" sz="3600" b="1" dirty="0">
                <a:solidFill>
                  <a:srgbClr val="0070C0"/>
                </a:solidFill>
                <a:latin typeface="黑体" panose="02010609060101010101" pitchFamily="49" charset="-122"/>
                <a:ea typeface="黑体" panose="02010609060101010101" pitchFamily="49" charset="-122"/>
              </a:rPr>
              <a:t>分</a:t>
            </a:r>
            <a:r>
              <a:rPr lang="zh-CN" altLang="en-US" sz="3600" b="1" dirty="0" smtClean="0">
                <a:solidFill>
                  <a:srgbClr val="0070C0"/>
                </a:solidFill>
                <a:latin typeface="黑体" panose="02010609060101010101" pitchFamily="49" charset="-122"/>
                <a:ea typeface="黑体" panose="02010609060101010101" pitchFamily="49" charset="-122"/>
              </a:rPr>
              <a:t>）</a:t>
            </a:r>
            <a:endParaRPr lang="en-US" altLang="zh-CN" sz="3600" b="1" dirty="0" smtClean="0">
              <a:solidFill>
                <a:srgbClr val="0070C0"/>
              </a:solidFill>
              <a:latin typeface="黑体" panose="02010609060101010101" pitchFamily="49" charset="-122"/>
              <a:ea typeface="黑体" panose="02010609060101010101" pitchFamily="49" charset="-122"/>
            </a:endParaRPr>
          </a:p>
          <a:p>
            <a:pPr marL="0" indent="0">
              <a:lnSpc>
                <a:spcPct val="150000"/>
              </a:lnSpc>
              <a:buNone/>
            </a:pPr>
            <a:r>
              <a:rPr lang="zh-CN" altLang="en-US" sz="3600" b="1" dirty="0" smtClean="0">
                <a:solidFill>
                  <a:srgbClr val="0070C0"/>
                </a:solidFill>
                <a:latin typeface="黑体" panose="02010609060101010101" pitchFamily="49" charset="-122"/>
                <a:ea typeface="黑体" panose="02010609060101010101" pitchFamily="49" charset="-122"/>
              </a:rPr>
              <a:t>（</a:t>
            </a:r>
            <a:r>
              <a:rPr lang="en-US" altLang="zh-CN" sz="3600" b="1" dirty="0" smtClean="0">
                <a:solidFill>
                  <a:srgbClr val="0070C0"/>
                </a:solidFill>
                <a:latin typeface="黑体" panose="02010609060101010101" pitchFamily="49" charset="-122"/>
                <a:ea typeface="黑体" panose="02010609060101010101" pitchFamily="49" charset="-122"/>
              </a:rPr>
              <a:t>3</a:t>
            </a:r>
            <a:r>
              <a:rPr lang="zh-CN" altLang="en-US" sz="3600" b="1" dirty="0" smtClean="0">
                <a:solidFill>
                  <a:srgbClr val="0070C0"/>
                </a:solidFill>
                <a:latin typeface="黑体" panose="02010609060101010101" pitchFamily="49" charset="-122"/>
                <a:ea typeface="黑体" panose="02010609060101010101" pitchFamily="49" charset="-122"/>
              </a:rPr>
              <a:t>）再</a:t>
            </a:r>
            <a:r>
              <a:rPr lang="zh-CN" altLang="en-US" sz="3600" b="1" dirty="0">
                <a:solidFill>
                  <a:srgbClr val="0070C0"/>
                </a:solidFill>
                <a:latin typeface="黑体" panose="02010609060101010101" pitchFamily="49" charset="-122"/>
                <a:ea typeface="黑体" panose="02010609060101010101" pitchFamily="49" charset="-122"/>
              </a:rPr>
              <a:t>从“科学”和“幻想”两个角度正面论述科幻文学姓“科”。（</a:t>
            </a:r>
            <a:r>
              <a:rPr lang="en-US" altLang="zh-CN" sz="3600" b="1" dirty="0">
                <a:solidFill>
                  <a:srgbClr val="0070C0"/>
                </a:solidFill>
                <a:latin typeface="黑体" panose="02010609060101010101" pitchFamily="49" charset="-122"/>
                <a:ea typeface="黑体" panose="02010609060101010101" pitchFamily="49" charset="-122"/>
              </a:rPr>
              <a:t>2</a:t>
            </a:r>
            <a:r>
              <a:rPr lang="zh-CN" altLang="en-US" sz="3600" b="1" dirty="0">
                <a:solidFill>
                  <a:srgbClr val="0070C0"/>
                </a:solidFill>
                <a:latin typeface="黑体" panose="02010609060101010101" pitchFamily="49" charset="-122"/>
                <a:ea typeface="黑体" panose="02010609060101010101" pitchFamily="49" charset="-122"/>
              </a:rPr>
              <a:t>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12" y="381740"/>
            <a:ext cx="5331882" cy="557073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81" y="381740"/>
            <a:ext cx="4551088" cy="555298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290" y="4222692"/>
            <a:ext cx="6344535" cy="2372056"/>
          </a:xfrm>
          <a:prstGeom prst="rect">
            <a:avLst/>
          </a:prstGeom>
        </p:spPr>
      </p:pic>
      <p:sp>
        <p:nvSpPr>
          <p:cNvPr id="7" name="文本框 6"/>
          <p:cNvSpPr txBox="1"/>
          <p:nvPr/>
        </p:nvSpPr>
        <p:spPr>
          <a:xfrm>
            <a:off x="8629096" y="6098959"/>
            <a:ext cx="2086252" cy="646331"/>
          </a:xfrm>
          <a:prstGeom prst="rect">
            <a:avLst/>
          </a:prstGeom>
          <a:noFill/>
        </p:spPr>
        <p:txBody>
          <a:bodyPr wrap="square" rtlCol="0">
            <a:spAutoFit/>
          </a:bodyPr>
          <a:lstStyle/>
          <a:p>
            <a:r>
              <a:rPr lang="zh-CN" altLang="en-US" sz="3600" smtClean="0">
                <a:solidFill>
                  <a:srgbClr val="FF0000"/>
                </a:solidFill>
              </a:rPr>
              <a:t>字迹！</a:t>
            </a:r>
            <a:endParaRPr lang="zh-CN" altLang="en-US" sz="3600" dirty="0">
              <a:solidFill>
                <a:srgbClr val="FF0000"/>
              </a:solidFill>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27" y="132153"/>
            <a:ext cx="8328090" cy="1635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48070" y="337351"/>
            <a:ext cx="10910656" cy="6494085"/>
          </a:xfrm>
          <a:prstGeom prst="rect">
            <a:avLst/>
          </a:prstGeom>
          <a:noFill/>
        </p:spPr>
        <p:txBody>
          <a:bodyPr wrap="square" rtlCol="0">
            <a:spAutoFit/>
          </a:bodyPr>
          <a:lstStyle/>
          <a:p>
            <a:r>
              <a:rPr lang="zh-CN" altLang="en-US" sz="3200" dirty="0" smtClean="0">
                <a:solidFill>
                  <a:srgbClr val="C00000"/>
                </a:solidFill>
              </a:rPr>
              <a:t>                     脚踏实地</a:t>
            </a:r>
            <a:r>
              <a:rPr lang="zh-CN" altLang="en-US" sz="3200" dirty="0">
                <a:solidFill>
                  <a:srgbClr val="C00000"/>
                </a:solidFill>
              </a:rPr>
              <a:t>之坚稳，手触时代之</a:t>
            </a:r>
            <a:r>
              <a:rPr lang="zh-CN" altLang="en-US" sz="3200" dirty="0" smtClean="0">
                <a:solidFill>
                  <a:srgbClr val="C00000"/>
                </a:solidFill>
              </a:rPr>
              <a:t>风华</a:t>
            </a:r>
            <a:endParaRPr lang="en-US" altLang="zh-CN" sz="3200" dirty="0">
              <a:solidFill>
                <a:srgbClr val="C00000"/>
              </a:solidFill>
            </a:endParaRPr>
          </a:p>
          <a:p>
            <a:r>
              <a:rPr lang="zh-CN" altLang="en-US" sz="3200" dirty="0"/>
              <a:t>亲爱的唐同学：</a:t>
            </a:r>
          </a:p>
          <a:p>
            <a:r>
              <a:rPr lang="zh-CN" altLang="en-US" sz="3200" dirty="0" smtClean="0"/>
              <a:t>     你好</a:t>
            </a:r>
            <a:r>
              <a:rPr lang="zh-CN" altLang="en-US" sz="3200" dirty="0"/>
              <a:t>！听闻你用六天时间规划，并且实践了从上海到北京的公交之行，我对此感到十分敬佩！我想在此行中，你一定感受到了脚踏实地的坚实，社会万象的丰富和时代发展的风华。</a:t>
            </a:r>
          </a:p>
          <a:p>
            <a:r>
              <a:rPr lang="zh-CN" altLang="en-US" sz="3200" dirty="0" smtClean="0"/>
              <a:t>     公交</a:t>
            </a:r>
            <a:r>
              <a:rPr lang="zh-CN" altLang="en-US" sz="3200" dirty="0"/>
              <a:t>是最日常的交通工具，想必你一定看到了社会的万象，丰富的生活气息。社会万象是喧闹但温暖的，你或许看到了急于上班的工作族，悠哉闲适的老年人，活力四射的儿童。你可以见到不同年龄、不同阶层、不同目的的人们的汇聚，见世间包罗万象。由此来体味这个社会的真实的一面，而非网络上的虚实交错的宣传。见社会之丰富，推及自身的无限可能，前方会更多彩。</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5926" y="319596"/>
            <a:ext cx="11034944" cy="5632311"/>
          </a:xfrm>
          <a:prstGeom prst="rect">
            <a:avLst/>
          </a:prstGeom>
          <a:noFill/>
        </p:spPr>
        <p:txBody>
          <a:bodyPr wrap="square" rtlCol="0">
            <a:spAutoFit/>
          </a:bodyPr>
          <a:lstStyle/>
          <a:p>
            <a:r>
              <a:rPr lang="zh-CN" altLang="en-US" dirty="0" smtClean="0"/>
              <a:t>        </a:t>
            </a:r>
            <a:r>
              <a:rPr lang="zh-CN" altLang="en-US" sz="2400" dirty="0" smtClean="0"/>
              <a:t>你</a:t>
            </a:r>
            <a:r>
              <a:rPr lang="zh-CN" altLang="en-US" sz="2400" dirty="0"/>
              <a:t>没有选择高铁和飞机，而是选择了一次脚踏实地的旅程。你走在街上路上，走在晨光与霓虹灯中，是在真实地触碰一座座鲜海的城市，感受它的人文、地理、情怀、氛围，而非高铁飞机的一带而过。你被真实裹挟，拥有踏实的力量。习总书记说过，要脚踏实地。而你正是将它付之于实践，相信你在“脚多沾一占地”的过程中，变得更加沉稳，更加有坚实的信念了。</a:t>
            </a:r>
          </a:p>
          <a:p>
            <a:r>
              <a:rPr lang="zh-CN" altLang="en-US" sz="2400" dirty="0" smtClean="0"/>
              <a:t>      旅途</a:t>
            </a:r>
            <a:r>
              <a:rPr lang="zh-CN" altLang="en-US" sz="2400" dirty="0"/>
              <a:t>中走过了许多城，令国家山河的美，区域差异的多样的美都呈现在了你的眼前。先见苏杭一带的乌衣白巷，小桥流水滴嗒，再见山东豪迈、干燥凉爽、山水清秀，后看京津干晚，红墙华丽，京话中的气息。你领略了不同地区的美，感受了国家之大和丰富。这些，都是书本中只可见不可触的。经过此行，你一定对国家山河多了一分敬仰，对地区文化多了一分认同。</a:t>
            </a:r>
          </a:p>
          <a:p>
            <a:r>
              <a:rPr lang="zh-CN" altLang="en-US" sz="2400" dirty="0" smtClean="0"/>
              <a:t>    你</a:t>
            </a:r>
            <a:r>
              <a:rPr lang="zh-CN" altLang="en-US" sz="2400" dirty="0"/>
              <a:t>慢下了脚步，从时间的快浮躁中抽离，在亲身体验中看到了发展的风华，也看到了发展的问题。穿梭于城市，会见高楼林立，和其中偶尔的城中村，既惊叹了改革开放带来的发展之快，但在不见村县时，也会见到发展的不平衡不充分。如环境与发展的平衡，发展与文化的背离，都只在慢慢观察中可见。经过此行，你一定对发展有了新的全面的认知。</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2459" y="346230"/>
            <a:ext cx="10741980" cy="4154984"/>
          </a:xfrm>
          <a:prstGeom prst="rect">
            <a:avLst/>
          </a:prstGeom>
          <a:noFill/>
        </p:spPr>
        <p:txBody>
          <a:bodyPr wrap="square" rtlCol="0">
            <a:spAutoFit/>
          </a:bodyPr>
          <a:lstStyle/>
          <a:p>
            <a:r>
              <a:rPr lang="zh-CN" altLang="en-US" sz="2400" dirty="0" smtClean="0"/>
              <a:t>        或许</a:t>
            </a:r>
            <a:r>
              <a:rPr lang="zh-CN" altLang="en-US" sz="2400" dirty="0"/>
              <a:t>有人说，你是闲的没事子，守旧。在我看来，你却正是用此行见到了社会真实、发展真景，感受到了脚踏实地之可贵，往后会对个人和国家时代的前方有更为明确的方向感使命感。凡事有其利弊，在我看来利远大于弊。</a:t>
            </a:r>
          </a:p>
          <a:p>
            <a:r>
              <a:rPr lang="zh-CN" altLang="en-US" sz="2400" dirty="0"/>
              <a:t>时代需要的人才，是既脚踏实地，仰望星空的人，可若不知何为实地，又怎见何为星空？我们是新时代的青年，身上有时代国家鹏飞的重任，便该看遍万景，脚有基石，心有蓝图，展时代风采！</a:t>
            </a:r>
          </a:p>
          <a:p>
            <a:r>
              <a:rPr lang="zh-CN" altLang="en-US" sz="2400" dirty="0" smtClean="0"/>
              <a:t>       此致</a:t>
            </a:r>
            <a:endParaRPr lang="zh-CN" altLang="en-US" sz="2400" dirty="0"/>
          </a:p>
          <a:p>
            <a:r>
              <a:rPr lang="zh-CN" altLang="en-US" sz="2400" dirty="0" smtClean="0"/>
              <a:t> 敬礼</a:t>
            </a:r>
            <a:endParaRPr lang="en-US" altLang="zh-CN" sz="2400" dirty="0" smtClean="0"/>
          </a:p>
          <a:p>
            <a:r>
              <a:rPr lang="en-US" altLang="zh-CN" sz="2400" dirty="0"/>
              <a:t> </a:t>
            </a:r>
            <a:r>
              <a:rPr lang="en-US" altLang="zh-CN" sz="2400" dirty="0" smtClean="0"/>
              <a:t>                                                                                                                                                               </a:t>
            </a:r>
          </a:p>
          <a:p>
            <a:r>
              <a:rPr lang="en-US" altLang="zh-CN" sz="2400" dirty="0"/>
              <a:t> </a:t>
            </a:r>
            <a:r>
              <a:rPr lang="en-US" altLang="zh-CN" sz="2400" dirty="0" smtClean="0"/>
              <a:t>                                                                                            </a:t>
            </a:r>
            <a:r>
              <a:rPr lang="zh-CN" altLang="en-US" sz="2400" dirty="0" smtClean="0"/>
              <a:t>鹏</a:t>
            </a:r>
            <a:r>
              <a:rPr lang="zh-CN" altLang="en-US" sz="2400" dirty="0"/>
              <a:t>飞</a:t>
            </a:r>
          </a:p>
          <a:p>
            <a:pPr algn="r"/>
            <a:r>
              <a:rPr lang="en-US" altLang="zh-CN" sz="2400" dirty="0"/>
              <a:t>2021</a:t>
            </a:r>
            <a:r>
              <a:rPr lang="zh-CN" altLang="en-US" sz="2400" dirty="0"/>
              <a:t>年</a:t>
            </a:r>
            <a:r>
              <a:rPr lang="en-US" altLang="zh-CN" sz="2400" dirty="0"/>
              <a:t>7</a:t>
            </a:r>
            <a:r>
              <a:rPr lang="zh-CN" altLang="en-US" sz="2400" dirty="0"/>
              <a:t>月</a:t>
            </a:r>
            <a:r>
              <a:rPr lang="en-US" altLang="zh-CN" sz="2400" dirty="0"/>
              <a:t>1</a:t>
            </a:r>
            <a:r>
              <a:rPr lang="zh-CN" altLang="en-US" sz="2400" dirty="0"/>
              <a:t>日</a:t>
            </a:r>
          </a:p>
        </p:txBody>
      </p:sp>
      <p:sp>
        <p:nvSpPr>
          <p:cNvPr id="5" name="文本框 4"/>
          <p:cNvSpPr txBox="1"/>
          <p:nvPr/>
        </p:nvSpPr>
        <p:spPr>
          <a:xfrm>
            <a:off x="497150" y="4427497"/>
            <a:ext cx="11132597" cy="2308324"/>
          </a:xfrm>
          <a:prstGeom prst="rect">
            <a:avLst/>
          </a:prstGeom>
          <a:noFill/>
        </p:spPr>
        <p:txBody>
          <a:bodyPr wrap="square" rtlCol="0">
            <a:spAutoFit/>
          </a:bodyPr>
          <a:lstStyle/>
          <a:p>
            <a:r>
              <a:rPr lang="zh-CN" altLang="en-US" dirty="0" smtClean="0">
                <a:solidFill>
                  <a:srgbClr val="C00000"/>
                </a:solidFill>
              </a:rPr>
              <a:t>     </a:t>
            </a:r>
            <a:r>
              <a:rPr lang="zh-CN" altLang="en-US" sz="2400" dirty="0" smtClean="0">
                <a:solidFill>
                  <a:srgbClr val="C00000"/>
                </a:solidFill>
                <a:latin typeface="华文楷体" panose="02010600040101010101" pitchFamily="2" charset="-122"/>
                <a:ea typeface="华文楷体" panose="02010600040101010101" pitchFamily="2" charset="-122"/>
              </a:rPr>
              <a:t>简评：</a:t>
            </a:r>
            <a:r>
              <a:rPr lang="zh-CN" altLang="en-US" sz="2400" dirty="0" smtClean="0">
                <a:latin typeface="华文楷体" panose="02010600040101010101" pitchFamily="2" charset="-122"/>
                <a:ea typeface="华文楷体" panose="02010600040101010101" pitchFamily="2" charset="-122"/>
              </a:rPr>
              <a:t>本文</a:t>
            </a:r>
            <a:r>
              <a:rPr lang="zh-CN" altLang="en-US" sz="2400" dirty="0">
                <a:latin typeface="华文楷体" panose="02010600040101010101" pitchFamily="2" charset="-122"/>
                <a:ea typeface="华文楷体" panose="02010600040101010101" pitchFamily="2" charset="-122"/>
              </a:rPr>
              <a:t>作者审题细致，理清并完成情境类任务驱动型作文各项写作任务</a:t>
            </a:r>
            <a:r>
              <a:rPr lang="zh-CN" altLang="en-US" sz="2400" dirty="0" smtClean="0">
                <a:latin typeface="华文楷体" panose="02010600040101010101" pitchFamily="2" charset="-122"/>
                <a:ea typeface="华文楷体" panose="02010600040101010101" pitchFamily="2" charset="-122"/>
              </a:rPr>
              <a:t>。第</a:t>
            </a:r>
            <a:r>
              <a:rPr lang="zh-CN" altLang="en-US" sz="2400" dirty="0">
                <a:latin typeface="华文楷体" panose="02010600040101010101" pitchFamily="2" charset="-122"/>
                <a:ea typeface="华文楷体" panose="02010600040101010101" pitchFamily="2" charset="-122"/>
              </a:rPr>
              <a:t>一段鲜明地表明态度，表达了对唐同学的敬佩之情，从正面肯定唐同学的言行，满足写信表明态度的要求；文章的主体部分紧扣材料，针对唐同学的“经历和观念”进行了由表及里的分析，完成了“你的思考”“阐述看法”两项任务；文章运用了对比论证和驳论的方法，突出自己的观点和态度。文章结合现实，有时代感；青年身份明确；语言有书信的对话色彩；书信格式正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176981"/>
            <a:ext cx="12192000" cy="5924058"/>
          </a:xfrm>
          <a:prstGeom prst="rect">
            <a:avLst/>
          </a:prstGeom>
          <a:noFill/>
        </p:spPr>
        <p:txBody>
          <a:bodyPr wrap="square">
            <a:spAutoFit/>
          </a:bodyPr>
          <a:lstStyle/>
          <a:p>
            <a:pPr>
              <a:lnSpc>
                <a:spcPct val="150000"/>
              </a:lnSpc>
            </a:pPr>
            <a:r>
              <a:rPr lang="en-US" altLang="zh-CN" sz="3600" b="1" dirty="0">
                <a:latin typeface="黑体" panose="02010609060101010101" pitchFamily="49" charset="-122"/>
                <a:ea typeface="黑体" panose="02010609060101010101" pitchFamily="49" charset="-122"/>
              </a:rPr>
              <a:t>5.</a:t>
            </a:r>
            <a:r>
              <a:rPr lang="zh-CN" altLang="zh-CN" sz="3600" b="1" dirty="0">
                <a:latin typeface="黑体" panose="02010609060101010101" pitchFamily="49" charset="-122"/>
                <a:ea typeface="黑体" panose="02010609060101010101" pitchFamily="49" charset="-122"/>
              </a:rPr>
              <a:t>对于</a:t>
            </a:r>
            <a:r>
              <a:rPr lang="zh-CN" altLang="zh-CN" sz="3600" b="1" u="sng" dirty="0">
                <a:solidFill>
                  <a:srgbClr val="FF0000"/>
                </a:solidFill>
                <a:latin typeface="黑体" panose="02010609060101010101" pitchFamily="49" charset="-122"/>
                <a:ea typeface="黑体" panose="02010609060101010101" pitchFamily="49" charset="-122"/>
              </a:rPr>
              <a:t>科幻文学创作的方向</a:t>
            </a:r>
            <a:r>
              <a:rPr lang="zh-CN" altLang="zh-CN" sz="3600" b="1" dirty="0">
                <a:latin typeface="黑体" panose="02010609060101010101" pitchFamily="49" charset="-122"/>
                <a:ea typeface="黑体" panose="02010609060101010101" pitchFamily="49" charset="-122"/>
              </a:rPr>
              <a:t>，材料一与材料二看法</a:t>
            </a:r>
            <a:r>
              <a:rPr lang="zh-CN" altLang="zh-CN" sz="3600" b="1" dirty="0">
                <a:solidFill>
                  <a:srgbClr val="FF0000"/>
                </a:solidFill>
                <a:latin typeface="黑体" panose="02010609060101010101" pitchFamily="49" charset="-122"/>
                <a:ea typeface="黑体" panose="02010609060101010101" pitchFamily="49" charset="-122"/>
              </a:rPr>
              <a:t>有何不同</a:t>
            </a:r>
            <a:r>
              <a:rPr lang="en-US" altLang="zh-CN" sz="3600" b="1" dirty="0">
                <a:latin typeface="黑体" panose="02010609060101010101" pitchFamily="49" charset="-122"/>
                <a:ea typeface="黑体" panose="02010609060101010101" pitchFamily="49" charset="-122"/>
              </a:rPr>
              <a:t>?</a:t>
            </a:r>
            <a:r>
              <a:rPr lang="zh-CN" altLang="zh-CN" sz="3600" b="1" dirty="0">
                <a:latin typeface="黑体" panose="02010609060101010101" pitchFamily="49" charset="-122"/>
                <a:ea typeface="黑体" panose="02010609060101010101" pitchFamily="49" charset="-122"/>
              </a:rPr>
              <a:t>请简要分析。</a:t>
            </a:r>
            <a:r>
              <a:rPr lang="en-US" altLang="zh-CN" sz="3600" b="1" dirty="0">
                <a:latin typeface="黑体" panose="02010609060101010101" pitchFamily="49" charset="-122"/>
                <a:ea typeface="黑体" panose="02010609060101010101" pitchFamily="49" charset="-122"/>
              </a:rPr>
              <a:t>(6</a:t>
            </a:r>
            <a:r>
              <a:rPr lang="zh-CN" altLang="zh-CN" sz="3600" b="1" dirty="0">
                <a:latin typeface="黑体" panose="02010609060101010101" pitchFamily="49" charset="-122"/>
                <a:ea typeface="黑体" panose="02010609060101010101" pitchFamily="49" charset="-122"/>
              </a:rPr>
              <a:t>分</a:t>
            </a:r>
            <a:r>
              <a:rPr lang="en-US" altLang="zh-CN" sz="3600" b="1" dirty="0" smtClean="0">
                <a:latin typeface="黑体" panose="02010609060101010101" pitchFamily="49" charset="-122"/>
                <a:ea typeface="黑体" panose="02010609060101010101" pitchFamily="49" charset="-122"/>
              </a:rPr>
              <a:t>)</a:t>
            </a:r>
          </a:p>
          <a:p>
            <a:pPr>
              <a:lnSpc>
                <a:spcPct val="150000"/>
              </a:lnSpc>
            </a:pPr>
            <a:r>
              <a:rPr lang="zh-CN" altLang="en-US" sz="3600" b="1" dirty="0" smtClean="0">
                <a:latin typeface="黑体" panose="02010609060101010101" pitchFamily="49" charset="-122"/>
                <a:ea typeface="黑体" panose="02010609060101010101" pitchFamily="49" charset="-122"/>
              </a:rPr>
              <a:t>每则材料的侧重点：扣住“</a:t>
            </a:r>
            <a:r>
              <a:rPr lang="zh-CN" altLang="zh-CN" sz="3600" b="1" u="sng" dirty="0" smtClean="0">
                <a:solidFill>
                  <a:srgbClr val="FF0000"/>
                </a:solidFill>
                <a:latin typeface="黑体" panose="02010609060101010101" pitchFamily="49" charset="-122"/>
                <a:ea typeface="黑体" panose="02010609060101010101" pitchFamily="49" charset="-122"/>
              </a:rPr>
              <a:t>科幻文学创作</a:t>
            </a:r>
            <a:r>
              <a:rPr lang="zh-CN" altLang="en-US" sz="3600" b="1" dirty="0" smtClean="0">
                <a:latin typeface="黑体" panose="02010609060101010101" pitchFamily="49" charset="-122"/>
                <a:ea typeface="黑体" panose="02010609060101010101" pitchFamily="49" charset="-122"/>
              </a:rPr>
              <a:t>”。</a:t>
            </a:r>
            <a:endParaRPr lang="en-US" altLang="zh-CN" sz="3600" b="1" dirty="0">
              <a:latin typeface="黑体" panose="02010609060101010101" pitchFamily="49" charset="-122"/>
              <a:ea typeface="黑体" panose="02010609060101010101" pitchFamily="49" charset="-122"/>
            </a:endParaRPr>
          </a:p>
          <a:p>
            <a:pPr>
              <a:lnSpc>
                <a:spcPct val="150000"/>
              </a:lnSpc>
            </a:pPr>
            <a:r>
              <a:rPr lang="en-US" altLang="zh-CN" sz="3600" b="1" dirty="0" smtClean="0">
                <a:solidFill>
                  <a:srgbClr val="0070C0"/>
                </a:solidFill>
                <a:latin typeface="黑体" panose="02010609060101010101" pitchFamily="49" charset="-122"/>
                <a:ea typeface="黑体" panose="02010609060101010101" pitchFamily="49" charset="-122"/>
              </a:rPr>
              <a:t>(</a:t>
            </a:r>
            <a:r>
              <a:rPr lang="en-US" altLang="zh-CN" sz="3600" b="1" dirty="0">
                <a:solidFill>
                  <a:srgbClr val="0070C0"/>
                </a:solidFill>
                <a:latin typeface="黑体" panose="02010609060101010101" pitchFamily="49" charset="-122"/>
                <a:ea typeface="黑体" panose="02010609060101010101" pitchFamily="49" charset="-122"/>
              </a:rPr>
              <a:t>1)</a:t>
            </a:r>
            <a:r>
              <a:rPr lang="zh-CN" altLang="en-US" sz="3600" b="1" dirty="0">
                <a:solidFill>
                  <a:srgbClr val="0070C0"/>
                </a:solidFill>
                <a:latin typeface="黑体" panose="02010609060101010101" pitchFamily="49" charset="-122"/>
                <a:ea typeface="黑体" panose="02010609060101010101" pitchFamily="49" charset="-122"/>
              </a:rPr>
              <a:t>材料一认为，科幻文学要重视内容的科学性，把科学普及放在重要位置</a:t>
            </a:r>
            <a:r>
              <a:rPr lang="en-US" altLang="zh-CN" sz="3600" b="1" dirty="0">
                <a:solidFill>
                  <a:srgbClr val="0070C0"/>
                </a:solidFill>
                <a:latin typeface="黑体" panose="02010609060101010101" pitchFamily="49" charset="-122"/>
                <a:ea typeface="黑体" panose="02010609060101010101" pitchFamily="49" charset="-122"/>
              </a:rPr>
              <a:t>; (2</a:t>
            </a:r>
            <a:r>
              <a:rPr lang="zh-CN" altLang="en-US" sz="3600" b="1" dirty="0">
                <a:solidFill>
                  <a:srgbClr val="0070C0"/>
                </a:solidFill>
                <a:latin typeface="黑体" panose="02010609060101010101" pitchFamily="49" charset="-122"/>
                <a:ea typeface="黑体" panose="02010609060101010101" pitchFamily="49" charset="-122"/>
              </a:rPr>
              <a:t>分</a:t>
            </a:r>
            <a:r>
              <a:rPr lang="en-US" altLang="zh-CN" sz="3600" b="1" dirty="0" smtClean="0">
                <a:solidFill>
                  <a:srgbClr val="0070C0"/>
                </a:solidFill>
                <a:latin typeface="黑体" panose="02010609060101010101" pitchFamily="49" charset="-122"/>
                <a:ea typeface="黑体" panose="02010609060101010101" pitchFamily="49" charset="-122"/>
              </a:rPr>
              <a:t>)</a:t>
            </a:r>
          </a:p>
          <a:p>
            <a:pPr>
              <a:lnSpc>
                <a:spcPct val="150000"/>
              </a:lnSpc>
            </a:pPr>
            <a:r>
              <a:rPr lang="en-US" altLang="zh-CN" sz="3600" b="1" dirty="0" smtClean="0">
                <a:solidFill>
                  <a:srgbClr val="0070C0"/>
                </a:solidFill>
                <a:latin typeface="黑体" panose="02010609060101010101" pitchFamily="49" charset="-122"/>
                <a:ea typeface="黑体" panose="02010609060101010101" pitchFamily="49" charset="-122"/>
              </a:rPr>
              <a:t>(</a:t>
            </a:r>
            <a:r>
              <a:rPr lang="en-US" altLang="zh-CN" sz="3600" b="1" dirty="0">
                <a:solidFill>
                  <a:srgbClr val="0070C0"/>
                </a:solidFill>
                <a:latin typeface="黑体" panose="02010609060101010101" pitchFamily="49" charset="-122"/>
                <a:ea typeface="黑体" panose="02010609060101010101" pitchFamily="49" charset="-122"/>
              </a:rPr>
              <a:t>2)</a:t>
            </a:r>
            <a:r>
              <a:rPr lang="zh-CN" altLang="en-US" sz="3600" b="1" dirty="0">
                <a:solidFill>
                  <a:srgbClr val="0070C0"/>
                </a:solidFill>
                <a:latin typeface="黑体" panose="02010609060101010101" pitchFamily="49" charset="-122"/>
                <a:ea typeface="黑体" panose="02010609060101010101" pitchFamily="49" charset="-122"/>
              </a:rPr>
              <a:t>材料二认为，科幻文学要摆脱科学普及的功利目的，既要具有科学内涵，又要追求艺术美感和思想深度。</a:t>
            </a:r>
            <a:r>
              <a:rPr lang="en-US" altLang="zh-CN" sz="3600" b="1" dirty="0">
                <a:solidFill>
                  <a:srgbClr val="0070C0"/>
                </a:solidFill>
                <a:latin typeface="黑体" panose="02010609060101010101" pitchFamily="49" charset="-122"/>
                <a:ea typeface="黑体" panose="02010609060101010101" pitchFamily="49" charset="-122"/>
              </a:rPr>
              <a:t>(4</a:t>
            </a:r>
            <a:r>
              <a:rPr lang="zh-CN" altLang="en-US" sz="3600" b="1" dirty="0">
                <a:solidFill>
                  <a:srgbClr val="0070C0"/>
                </a:solidFill>
                <a:latin typeface="黑体" panose="02010609060101010101" pitchFamily="49" charset="-122"/>
                <a:ea typeface="黑体" panose="02010609060101010101" pitchFamily="49" charset="-122"/>
              </a:rPr>
              <a:t>分</a:t>
            </a:r>
            <a:r>
              <a:rPr lang="en-US" altLang="zh-CN" sz="3600" b="1" dirty="0">
                <a:solidFill>
                  <a:srgbClr val="0070C0"/>
                </a:solidFill>
                <a:latin typeface="黑体" panose="02010609060101010101" pitchFamily="49" charset="-122"/>
                <a:ea typeface="黑体" panose="02010609060101010101" pitchFamily="49" charset="-122"/>
              </a:rPr>
              <a:t>)</a:t>
            </a:r>
            <a:endParaRPr lang="zh-CN" altLang="en-US" sz="3600" b="1" dirty="0">
              <a:solidFill>
                <a:srgbClr val="0070C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rc=http---5b0988e595225.cdn.sohucs.com-images-20190801-afefa330a85841959821cfb1d75b6145.jpeg&amp;refer=http---5b0988e595225.cdn.sohucs.jpg"/>
          <p:cNvPicPr>
            <a:picLocks noChangeAspect="1"/>
          </p:cNvPicPr>
          <p:nvPr/>
        </p:nvPicPr>
        <p:blipFill>
          <a:blip r:embed="rId2" cstate="print"/>
          <a:srcRect l="12050" t="5161" r="11015" b="2581"/>
          <a:stretch>
            <a:fillRect/>
          </a:stretch>
        </p:blipFill>
        <p:spPr>
          <a:xfrm>
            <a:off x="0" y="1292919"/>
            <a:ext cx="5324167" cy="5122630"/>
          </a:xfrm>
          <a:prstGeom prst="rect">
            <a:avLst/>
          </a:prstGeom>
        </p:spPr>
      </p:pic>
      <p:sp>
        <p:nvSpPr>
          <p:cNvPr id="2" name="标题 1"/>
          <p:cNvSpPr>
            <a:spLocks noGrp="1"/>
          </p:cNvSpPr>
          <p:nvPr>
            <p:ph type="title"/>
          </p:nvPr>
        </p:nvSpPr>
        <p:spPr>
          <a:xfrm>
            <a:off x="1" y="191729"/>
            <a:ext cx="11353800" cy="1498959"/>
          </a:xfrm>
        </p:spPr>
        <p:txBody>
          <a:bodyPr>
            <a:normAutofit fontScale="90000"/>
          </a:bodyPr>
          <a:lstStyle/>
          <a:p>
            <a:pPr algn="ctr"/>
            <a:r>
              <a:rPr lang="zh-CN" altLang="en-US" b="1" dirty="0" smtClean="0"/>
              <a:t>春夜奇遇</a:t>
            </a:r>
            <a:r>
              <a:rPr lang="zh-CN" altLang="en-US" dirty="0" smtClean="0"/>
              <a:t/>
            </a:r>
            <a:br>
              <a:rPr lang="zh-CN" altLang="en-US" dirty="0" smtClean="0"/>
            </a:br>
            <a:r>
              <a:rPr lang="zh-CN" altLang="en-US" dirty="0" smtClean="0"/>
              <a:t>汤素兰</a:t>
            </a:r>
            <a:br>
              <a:rPr lang="zh-CN" altLang="en-US" dirty="0" smtClean="0"/>
            </a:br>
            <a:endParaRPr lang="zh-CN" altLang="en-US" dirty="0"/>
          </a:p>
        </p:txBody>
      </p:sp>
      <p:sp>
        <p:nvSpPr>
          <p:cNvPr id="3" name="内容占位符 2"/>
          <p:cNvSpPr>
            <a:spLocks noGrp="1"/>
          </p:cNvSpPr>
          <p:nvPr>
            <p:ph idx="1"/>
          </p:nvPr>
        </p:nvSpPr>
        <p:spPr>
          <a:xfrm>
            <a:off x="5805950" y="1725562"/>
            <a:ext cx="6386050" cy="4775866"/>
          </a:xfrm>
        </p:spPr>
        <p:txBody>
          <a:bodyPr>
            <a:normAutofit/>
          </a:bodyPr>
          <a:lstStyle/>
          <a:p>
            <a:r>
              <a:rPr lang="zh-CN" altLang="en-US" sz="3200" b="1" dirty="0" smtClean="0">
                <a:latin typeface="楷体" panose="02010609060101010101" pitchFamily="49" charset="-122"/>
                <a:ea typeface="楷体" panose="02010609060101010101" pitchFamily="49" charset="-122"/>
              </a:rPr>
              <a:t>汤素兰，女，汉族，</a:t>
            </a:r>
            <a:r>
              <a:rPr lang="en-US" altLang="zh-CN" sz="3200" b="1" dirty="0" smtClean="0">
                <a:latin typeface="楷体" panose="02010609060101010101" pitchFamily="49" charset="-122"/>
                <a:ea typeface="楷体" panose="02010609060101010101" pitchFamily="49" charset="-122"/>
              </a:rPr>
              <a:t>1965</a:t>
            </a:r>
            <a:r>
              <a:rPr lang="zh-CN" altLang="en-US" sz="3200" b="1" dirty="0" smtClean="0">
                <a:latin typeface="楷体" panose="02010609060101010101" pitchFamily="49" charset="-122"/>
                <a:ea typeface="楷体" panose="02010609060101010101" pitchFamily="49" charset="-122"/>
              </a:rPr>
              <a:t>年</a:t>
            </a:r>
            <a:r>
              <a:rPr lang="en-US" altLang="zh-CN" sz="3200" b="1" dirty="0" smtClean="0">
                <a:latin typeface="楷体" panose="02010609060101010101" pitchFamily="49" charset="-122"/>
                <a:ea typeface="楷体" panose="02010609060101010101" pitchFamily="49" charset="-122"/>
              </a:rPr>
              <a:t>1</a:t>
            </a:r>
            <a:r>
              <a:rPr lang="zh-CN" altLang="en-US" sz="3200" b="1" dirty="0" smtClean="0">
                <a:latin typeface="楷体" panose="02010609060101010101" pitchFamily="49" charset="-122"/>
                <a:ea typeface="楷体" panose="02010609060101010101" pitchFamily="49" charset="-122"/>
              </a:rPr>
              <a:t>月出生，硕士研究生，文学硕士，。中国一级作家，创作出版儿童文学作品</a:t>
            </a:r>
            <a:r>
              <a:rPr lang="en-US" altLang="zh-CN" sz="3200" b="1" dirty="0" smtClean="0">
                <a:latin typeface="楷体" panose="02010609060101010101" pitchFamily="49" charset="-122"/>
                <a:ea typeface="楷体" panose="02010609060101010101" pitchFamily="49" charset="-122"/>
              </a:rPr>
              <a:t>40</a:t>
            </a:r>
            <a:r>
              <a:rPr lang="zh-CN" altLang="en-US" sz="3200" b="1" dirty="0" smtClean="0">
                <a:latin typeface="楷体" panose="02010609060101010101" pitchFamily="49" charset="-122"/>
                <a:ea typeface="楷体" panose="02010609060101010101" pitchFamily="49" charset="-122"/>
              </a:rPr>
              <a:t>余部，曾获得全国优秀儿童文学奖、宋庆龄儿童文学奖、冰心儿童文学新作奖大奖、陈伯吹儿童文学奖等。代表作有</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笨狼的故事</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小巫婆真美丽</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阁楼上的精灵</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等。</a:t>
            </a:r>
          </a:p>
          <a:p>
            <a:endParaRPr lang="zh-CN" altLang="en-US" sz="3200" b="1" dirty="0">
              <a:latin typeface="楷体" panose="02010609060101010101" pitchFamily="49" charset="-122"/>
              <a:ea typeface="楷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4465" y="1032387"/>
            <a:ext cx="11606980" cy="5144576"/>
          </a:xfrm>
        </p:spPr>
        <p:txBody>
          <a:bodyPr>
            <a:normAutofit/>
          </a:bodyPr>
          <a:lstStyle/>
          <a:p>
            <a:r>
              <a:rPr lang="zh-CN" altLang="en-US" sz="4000" b="1" dirty="0" smtClean="0">
                <a:latin typeface="楷体" panose="02010609060101010101" pitchFamily="49" charset="-122"/>
                <a:ea typeface="楷体" panose="02010609060101010101" pitchFamily="49" charset="-122"/>
              </a:rPr>
              <a:t>童话：</a:t>
            </a:r>
            <a:endParaRPr lang="en-US" altLang="zh-CN" sz="4000" b="1" dirty="0" smtClean="0">
              <a:latin typeface="楷体" panose="02010609060101010101" pitchFamily="49" charset="-122"/>
              <a:ea typeface="楷体" panose="02010609060101010101" pitchFamily="49" charset="-122"/>
            </a:endParaRPr>
          </a:p>
          <a:p>
            <a:r>
              <a:rPr lang="en-US" altLang="zh-CN" sz="4000" b="1" dirty="0" smtClean="0">
                <a:latin typeface="楷体" panose="02010609060101010101" pitchFamily="49" charset="-122"/>
                <a:ea typeface="楷体" panose="02010609060101010101" pitchFamily="49" charset="-122"/>
              </a:rPr>
              <a:t>    </a:t>
            </a:r>
            <a:r>
              <a:rPr lang="zh-CN" altLang="en-US" sz="4000" b="1" dirty="0" smtClean="0">
                <a:latin typeface="楷体" panose="02010609060101010101" pitchFamily="49" charset="-122"/>
                <a:ea typeface="楷体" panose="02010609060101010101" pitchFamily="49" charset="-122"/>
              </a:rPr>
              <a:t>儿童文学的一种体裁，通过</a:t>
            </a:r>
            <a:r>
              <a:rPr lang="zh-CN" altLang="en-US" sz="4000" b="1" dirty="0" smtClean="0">
                <a:solidFill>
                  <a:srgbClr val="FF0000"/>
                </a:solidFill>
                <a:latin typeface="楷体" panose="02010609060101010101" pitchFamily="49" charset="-122"/>
                <a:ea typeface="楷体" panose="02010609060101010101" pitchFamily="49" charset="-122"/>
              </a:rPr>
              <a:t>丰富的想象、幻想和夸张</a:t>
            </a:r>
            <a:r>
              <a:rPr lang="zh-CN" altLang="en-US" sz="4000" b="1" dirty="0" smtClean="0">
                <a:latin typeface="楷体" panose="02010609060101010101" pitchFamily="49" charset="-122"/>
                <a:ea typeface="楷体" panose="02010609060101010101" pitchFamily="49" charset="-122"/>
              </a:rPr>
              <a:t>来编写适合于儿童欣赏的故事。童话具有</a:t>
            </a:r>
            <a:r>
              <a:rPr lang="zh-CN" altLang="en-US" sz="4000" b="1" dirty="0" smtClean="0">
                <a:solidFill>
                  <a:srgbClr val="FF0000"/>
                </a:solidFill>
                <a:latin typeface="楷体" panose="02010609060101010101" pitchFamily="49" charset="-122"/>
                <a:ea typeface="楷体" panose="02010609060101010101" pitchFamily="49" charset="-122"/>
              </a:rPr>
              <a:t>语言通俗生动，故事情节离奇曲折、引人入胜</a:t>
            </a:r>
            <a:r>
              <a:rPr lang="zh-CN" altLang="en-US" sz="4000" b="1" dirty="0" smtClean="0">
                <a:latin typeface="楷体" panose="02010609060101010101" pitchFamily="49" charset="-122"/>
                <a:ea typeface="楷体" panose="02010609060101010101" pitchFamily="49" charset="-122"/>
              </a:rPr>
              <a:t>的特点。童话常采用拟人的手法，赋予鸟兽虫鱼花草树木等生命，使其拥有人的思想感情。</a:t>
            </a:r>
            <a:endParaRPr lang="zh-CN" altLang="en-US" sz="4000" b="1" dirty="0">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65.6094488188974,&quot;width&quot;:10411.45354330708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915.5464566929131,&quot;width&quot;:10321.44094488189}"/>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23.1086614173228,&quot;width&quot;:7819.6299212598424}"/>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45,&quot;width&quot;:104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10168</Words>
  <Application>Microsoft Office PowerPoint</Application>
  <PresentationFormat>宽屏</PresentationFormat>
  <Paragraphs>388</Paragraphs>
  <Slides>64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64</vt:i4>
      </vt:variant>
    </vt:vector>
  </HeadingPairs>
  <TitlesOfParts>
    <vt:vector size="75" baseType="lpstr">
      <vt:lpstr>等线</vt:lpstr>
      <vt:lpstr>等线 Light</vt:lpstr>
      <vt:lpstr>黑体</vt:lpstr>
      <vt:lpstr>华文楷体</vt:lpstr>
      <vt:lpstr>楷体</vt:lpstr>
      <vt:lpstr>柳公权柳体</vt:lpstr>
      <vt:lpstr>宋体</vt:lpstr>
      <vt:lpstr>Arial</vt:lpstr>
      <vt:lpstr>Times New Roman</vt:lpstr>
      <vt:lpstr>Wingdings</vt:lpstr>
      <vt:lpstr>Office 主题​​</vt:lpstr>
      <vt:lpstr>2021年深圳市普通高中高一年级调研考试 语    文</vt:lpstr>
      <vt:lpstr>PowerPoint 演示文稿</vt:lpstr>
      <vt:lpstr>PowerPoint 演示文稿</vt:lpstr>
      <vt:lpstr>PowerPoint 演示文稿</vt:lpstr>
      <vt:lpstr>PowerPoint 演示文稿</vt:lpstr>
      <vt:lpstr>PowerPoint 演示文稿</vt:lpstr>
      <vt:lpstr>PowerPoint 演示文稿</vt:lpstr>
      <vt:lpstr>春夜奇遇 汤素兰 </vt:lpstr>
      <vt:lpstr>PowerPoint 演示文稿</vt:lpstr>
      <vt:lpstr>PowerPoint 演示文稿</vt:lpstr>
      <vt:lpstr>PowerPoint 演示文稿</vt:lpstr>
      <vt:lpstr>PowerPoint 演示文稿</vt:lpstr>
      <vt:lpstr>如：平凡的世界(节选)    路遥 </vt:lpstr>
      <vt:lpstr>PowerPoint 演示文稿</vt:lpstr>
      <vt:lpstr>PowerPoint 演示文稿</vt:lpstr>
      <vt:lpstr>命题：《春夜奇遇》用了童话中将动物拟人化的叙事手法，让动物与人沟通交流，这样写有什么好处？请简要分析。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创作背景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高勇</cp:lastModifiedBy>
  <cp:revision>63</cp:revision>
  <dcterms:created xsi:type="dcterms:W3CDTF">2021-06-30T07:04:00Z</dcterms:created>
  <dcterms:modified xsi:type="dcterms:W3CDTF">2021-07-07T06:44:06Z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