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3"/>
  </p:notesMasterIdLst>
  <p:sldIdLst>
    <p:sldId id="285" r:id="rId2"/>
    <p:sldId id="258" r:id="rId3"/>
    <p:sldId id="274" r:id="rId4"/>
    <p:sldId id="273" r:id="rId5"/>
    <p:sldId id="272" r:id="rId6"/>
    <p:sldId id="271" r:id="rId7"/>
    <p:sldId id="296" r:id="rId8"/>
    <p:sldId id="295" r:id="rId9"/>
    <p:sldId id="332" r:id="rId10"/>
    <p:sldId id="314" r:id="rId11"/>
    <p:sldId id="270" r:id="rId12"/>
    <p:sldId id="269" r:id="rId13"/>
    <p:sldId id="267" r:id="rId14"/>
    <p:sldId id="316" r:id="rId15"/>
    <p:sldId id="315" r:id="rId16"/>
    <p:sldId id="341" r:id="rId17"/>
    <p:sldId id="345" r:id="rId18"/>
    <p:sldId id="344" r:id="rId19"/>
    <p:sldId id="343" r:id="rId20"/>
    <p:sldId id="282" r:id="rId21"/>
    <p:sldId id="342"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FD1"/>
    <a:srgbClr val="FFF0DC"/>
    <a:srgbClr val="355678"/>
    <a:srgbClr val="7F9CB9"/>
    <a:srgbClr val="D52739"/>
    <a:srgbClr val="E6E6E6"/>
    <a:srgbClr val="F2F2F2"/>
    <a:srgbClr val="774B43"/>
    <a:srgbClr val="A9A9A9"/>
    <a:srgbClr val="FD1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6182" autoAdjust="0"/>
  </p:normalViewPr>
  <p:slideViewPr>
    <p:cSldViewPr snapToGrid="0">
      <p:cViewPr varScale="1">
        <p:scale>
          <a:sx n="115" d="100"/>
          <a:sy n="115" d="100"/>
        </p:scale>
        <p:origin x="432" y="114"/>
      </p:cViewPr>
      <p:guideLst>
        <p:guide orient="horz" pos="2161"/>
        <p:guide pos="3876"/>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2022/6/17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7" name="标题 1"/>
          <p:cNvSpPr txBox="1"/>
          <p:nvPr userDrawn="1"/>
        </p:nvSpPr>
        <p:spPr>
          <a:xfrm>
            <a:off x="1314450" y="4433887"/>
            <a:ext cx="1428750" cy="957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6" name="标题 1"/>
          <p:cNvSpPr txBox="1"/>
          <p:nvPr userDrawn="1"/>
        </p:nvSpPr>
        <p:spPr>
          <a:xfrm>
            <a:off x="7067550" y="409575"/>
            <a:ext cx="1428750" cy="20955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标题 1"/>
          <p:cNvSpPr txBox="1"/>
          <p:nvPr userDrawn="1"/>
        </p:nvSpPr>
        <p:spPr>
          <a:xfrm>
            <a:off x="9429750" y="333375"/>
            <a:ext cx="1428750" cy="20955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622" y="325005"/>
            <a:ext cx="4779817" cy="629100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2" y="324968"/>
            <a:ext cx="4903691" cy="6175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rot="16200000">
            <a:off x="765969" y="407857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1" name="任意多边形: 形状 10"/>
          <p:cNvSpPr/>
          <p:nvPr/>
        </p:nvSpPr>
        <p:spPr>
          <a:xfrm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43" name="文本框 42"/>
          <p:cNvSpPr txBox="1"/>
          <p:nvPr/>
        </p:nvSpPr>
        <p:spPr>
          <a:xfrm>
            <a:off x="1462670" y="247276"/>
            <a:ext cx="3938905" cy="368300"/>
          </a:xfrm>
          <a:prstGeom prst="rect">
            <a:avLst/>
          </a:prstGeom>
          <a:noFill/>
        </p:spPr>
        <p:txBody>
          <a:bodyPr wrap="square" rtlCol="0">
            <a:spAutoFit/>
          </a:bodyPr>
          <a:lstStyle/>
          <a:p>
            <a:pPr marL="342900" indent="-342900" algn="dist">
              <a:buFont typeface="Arial" panose="020B0604020202020204" pitchFamily="34" charset="0"/>
              <a:buChar char="•"/>
            </a:pPr>
            <a:r>
              <a:rPr lang="zh-CN" altLang="en-US" i="1" dirty="0" smtClean="0">
                <a:solidFill>
                  <a:schemeClr val="accent1">
                    <a:lumMod val="25000"/>
                    <a:lumOff val="75000"/>
                  </a:schemeClr>
                </a:solidFill>
                <a:latin typeface="字酷堂清楷体"/>
              </a:rPr>
              <a:t>选修性必修下 中国现当代文学</a:t>
            </a:r>
          </a:p>
        </p:txBody>
      </p:sp>
      <p:pic>
        <p:nvPicPr>
          <p:cNvPr id="2" name="图片 1"/>
          <p:cNvPicPr>
            <a:picLocks noChangeAspect="1"/>
          </p:cNvPicPr>
          <p:nvPr/>
        </p:nvPicPr>
        <p:blipFill>
          <a:blip r:embed="rId3"/>
          <a:stretch>
            <a:fillRect/>
          </a:stretch>
        </p:blipFill>
        <p:spPr>
          <a:xfrm>
            <a:off x="1584960" y="2931160"/>
            <a:ext cx="8867775" cy="1000125"/>
          </a:xfrm>
          <a:prstGeom prst="rect">
            <a:avLst/>
          </a:prstGeom>
        </p:spPr>
      </p:pic>
      <p:pic>
        <p:nvPicPr>
          <p:cNvPr id="6" name="图片 5" descr="t01ae0a7b840c7fc4f4"/>
          <p:cNvPicPr>
            <a:picLocks noChangeAspect="1"/>
          </p:cNvPicPr>
          <p:nvPr/>
        </p:nvPicPr>
        <p:blipFill>
          <a:blip r:embed="rId4"/>
          <a:stretch>
            <a:fillRect/>
          </a:stretch>
        </p:blipFill>
        <p:spPr>
          <a:xfrm>
            <a:off x="8188325" y="448310"/>
            <a:ext cx="3592195" cy="2336800"/>
          </a:xfrm>
          <a:prstGeom prst="rect">
            <a:avLst/>
          </a:prstGeom>
        </p:spPr>
      </p:pic>
      <p:sp>
        <p:nvSpPr>
          <p:cNvPr id="9" name="文本框 8"/>
          <p:cNvSpPr txBox="1"/>
          <p:nvPr/>
        </p:nvSpPr>
        <p:spPr>
          <a:xfrm>
            <a:off x="6315710" y="5160645"/>
            <a:ext cx="4677410" cy="460375"/>
          </a:xfrm>
          <a:prstGeom prst="rect">
            <a:avLst/>
          </a:prstGeom>
          <a:noFill/>
        </p:spPr>
        <p:txBody>
          <a:bodyPr wrap="square" rtlCol="0">
            <a:spAutoFit/>
          </a:bodyPr>
          <a:lstStyle/>
          <a:p>
            <a:r>
              <a:rPr lang="en-US" altLang="zh-CN" sz="2400">
                <a:solidFill>
                  <a:schemeClr val="bg2">
                    <a:lumMod val="50000"/>
                  </a:schemeClr>
                </a:solidFill>
              </a:rPr>
              <a:t>     </a:t>
            </a:r>
            <a:r>
              <a:rPr lang="zh-CN" altLang="en-US" sz="2400">
                <a:solidFill>
                  <a:schemeClr val="bg2">
                    <a:lumMod val="50000"/>
                  </a:schemeClr>
                </a:solidFill>
              </a:rPr>
              <a:t>新思想 </a:t>
            </a:r>
            <a:r>
              <a:rPr lang="zh-CN" altLang="en-US" sz="2400">
                <a:solidFill>
                  <a:schemeClr val="bg2">
                    <a:lumMod val="50000"/>
                  </a:schemeClr>
                </a:solidFill>
                <a:latin typeface="微软雅黑" panose="020B0503020204020204" pitchFamily="34" charset="-122"/>
                <a:ea typeface="微软雅黑" panose="020B0503020204020204" pitchFamily="34" charset="-122"/>
              </a:rPr>
              <a:t>•</a:t>
            </a:r>
            <a:r>
              <a:rPr lang="zh-CN" altLang="en-US" sz="2400">
                <a:solidFill>
                  <a:schemeClr val="bg2">
                    <a:lumMod val="50000"/>
                  </a:schemeClr>
                </a:solidFill>
              </a:rPr>
              <a:t> 新语言  </a:t>
            </a:r>
            <a:r>
              <a:rPr lang="zh-CN" altLang="en-US" sz="2400">
                <a:solidFill>
                  <a:schemeClr val="bg2">
                    <a:lumMod val="50000"/>
                  </a:schemeClr>
                </a:solidFill>
                <a:latin typeface="微软雅黑" panose="020B0503020204020204" pitchFamily="34" charset="-122"/>
                <a:ea typeface="微软雅黑" panose="020B0503020204020204" pitchFamily="34" charset="-122"/>
              </a:rPr>
              <a:t>•</a:t>
            </a:r>
            <a:r>
              <a:rPr lang="zh-CN" altLang="en-US" sz="2400">
                <a:solidFill>
                  <a:schemeClr val="bg2">
                    <a:lumMod val="50000"/>
                  </a:schemeClr>
                </a:solidFill>
              </a:rPr>
              <a:t> 新样式</a:t>
            </a:r>
          </a:p>
        </p:txBody>
      </p:sp>
      <p:pic>
        <p:nvPicPr>
          <p:cNvPr id="12" name="图片 11" descr="高勇之印"/>
          <p:cNvPicPr>
            <a:picLocks noChangeAspect="1"/>
          </p:cNvPicPr>
          <p:nvPr/>
        </p:nvPicPr>
        <p:blipFill>
          <a:blip r:embed="rId5"/>
          <a:stretch>
            <a:fillRect/>
          </a:stretch>
        </p:blipFill>
        <p:spPr>
          <a:xfrm>
            <a:off x="10993120" y="5752465"/>
            <a:ext cx="399415" cy="399415"/>
          </a:xfrm>
          <a:prstGeom prst="rect">
            <a:avLst/>
          </a:prstGeom>
        </p:spPr>
      </p:pic>
      <p:sp>
        <p:nvSpPr>
          <p:cNvPr id="10"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13" name="组合 12"/>
          <p:cNvGrpSpPr/>
          <p:nvPr/>
        </p:nvGrpSpPr>
        <p:grpSpPr>
          <a:xfrm>
            <a:off x="86321" y="16048"/>
            <a:ext cx="900000" cy="900000"/>
            <a:chOff x="5610000" y="2943000"/>
            <a:chExt cx="972000" cy="972000"/>
          </a:xfrm>
          <a:solidFill>
            <a:srgbClr val="D52739"/>
          </a:solidFill>
        </p:grpSpPr>
        <p:sp>
          <p:nvSpPr>
            <p:cNvPr id="14" name="椭圆 13"/>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3" name="文本框 2"/>
          <p:cNvSpPr txBox="1"/>
          <p:nvPr/>
        </p:nvSpPr>
        <p:spPr>
          <a:xfrm>
            <a:off x="3957955" y="3943350"/>
            <a:ext cx="2683510" cy="521970"/>
          </a:xfrm>
          <a:prstGeom prst="rect">
            <a:avLst/>
          </a:prstGeom>
          <a:noFill/>
        </p:spPr>
        <p:txBody>
          <a:bodyPr wrap="square" rtlCol="0">
            <a:spAutoFit/>
          </a:bodyPr>
          <a:lstStyle/>
          <a:p>
            <a:r>
              <a:rPr lang="zh-CN" altLang="en-US" sz="2800"/>
              <a:t>（第二课时段）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4595" y="-114595"/>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4" name="文本框 3"/>
          <p:cNvSpPr txBox="1"/>
          <p:nvPr/>
        </p:nvSpPr>
        <p:spPr>
          <a:xfrm>
            <a:off x="1053465" y="509905"/>
            <a:ext cx="10169525" cy="5507990"/>
          </a:xfrm>
          <a:prstGeom prst="rect">
            <a:avLst/>
          </a:prstGeom>
          <a:noFill/>
        </p:spPr>
        <p:txBody>
          <a:bodyPr wrap="square" rtlCol="0">
            <a:spAutoFit/>
          </a:bodyPr>
          <a:lstStyle/>
          <a:p>
            <a:r>
              <a:rPr lang="en-US" altLang="zh-CN" dirty="0"/>
              <a:t>     </a:t>
            </a:r>
            <a:r>
              <a:rPr lang="zh-CN" altLang="en-US" sz="3200" dirty="0" smtClean="0">
                <a:sym typeface="+mn-ea"/>
              </a:rPr>
              <a:t>二、研读细爵，人物形象塑造与创作风格特点</a:t>
            </a:r>
            <a:endParaRPr lang="zh-CN" altLang="en-US" sz="3200" dirty="0" smtClean="0"/>
          </a:p>
          <a:p>
            <a:r>
              <a:rPr lang="zh-CN" altLang="en-US" sz="3200" b="1" dirty="0">
                <a:solidFill>
                  <a:srgbClr val="C00000"/>
                </a:solidFill>
              </a:rPr>
              <a:t>        </a:t>
            </a:r>
            <a:r>
              <a:rPr lang="zh-CN" altLang="en-US" sz="3200" b="1" dirty="0" smtClean="0">
                <a:solidFill>
                  <a:srgbClr val="C00000"/>
                </a:solidFill>
                <a:latin typeface="仿宋" panose="02010609060101010101" pitchFamily="49" charset="-122"/>
                <a:ea typeface="仿宋" panose="02010609060101010101" pitchFamily="49" charset="-122"/>
              </a:rPr>
              <a:t>任务</a:t>
            </a:r>
            <a:r>
              <a:rPr lang="en-US" altLang="zh-CN" sz="3200" b="1" dirty="0" smtClean="0">
                <a:solidFill>
                  <a:srgbClr val="C00000"/>
                </a:solidFill>
                <a:latin typeface="仿宋" panose="02010609060101010101" pitchFamily="49" charset="-122"/>
                <a:ea typeface="仿宋" panose="02010609060101010101" pitchFamily="49" charset="-122"/>
              </a:rPr>
              <a:t>3</a:t>
            </a:r>
            <a:r>
              <a:rPr lang="zh-CN" altLang="en-US" sz="3200" dirty="0" smtClean="0">
                <a:latin typeface="仿宋" panose="02010609060101010101" pitchFamily="49" charset="-122"/>
                <a:ea typeface="仿宋" panose="02010609060101010101" pitchFamily="49" charset="-122"/>
              </a:rPr>
              <a:t>：为进一步了解百年来中国现当代文学史的变迁，探索作品中蕴含的民族心理与时代精神，校文学社近期将策划出版《中国现当代文学之典型》系列专题期刊。《阿Q正传》与《边城》两部作品也被选入其中。作为文学社的一员，请分别为以</a:t>
            </a:r>
          </a:p>
          <a:p>
            <a:r>
              <a:rPr lang="zh-CN" altLang="en-US" sz="3200" b="1" dirty="0">
                <a:solidFill>
                  <a:srgbClr val="0B5FD1"/>
                </a:solidFill>
                <a:latin typeface="仿宋" panose="02010609060101010101" pitchFamily="49" charset="-122"/>
                <a:ea typeface="仿宋" panose="02010609060101010101" pitchFamily="49" charset="-122"/>
                <a:sym typeface="+mn-ea"/>
              </a:rPr>
              <a:t>    “阿</a:t>
            </a:r>
            <a:r>
              <a:rPr lang="en-US" altLang="zh-CN" sz="3200" b="1" dirty="0">
                <a:solidFill>
                  <a:srgbClr val="0B5FD1"/>
                </a:solidFill>
                <a:latin typeface="仿宋" panose="02010609060101010101" pitchFamily="49" charset="-122"/>
                <a:ea typeface="仿宋" panose="02010609060101010101" pitchFamily="49" charset="-122"/>
                <a:sym typeface="+mn-ea"/>
              </a:rPr>
              <a:t>Q”</a:t>
            </a:r>
            <a:r>
              <a:rPr lang="zh-CN" altLang="en-US" sz="3200" b="1" dirty="0">
                <a:solidFill>
                  <a:srgbClr val="0B5FD1"/>
                </a:solidFill>
                <a:latin typeface="仿宋" panose="02010609060101010101" pitchFamily="49" charset="-122"/>
                <a:ea typeface="仿宋" panose="02010609060101010101" pitchFamily="49" charset="-122"/>
                <a:sym typeface="+mn-ea"/>
              </a:rPr>
              <a:t>形象我</a:t>
            </a:r>
            <a:r>
              <a:rPr lang="zh-CN" altLang="en-US" sz="3200" b="1" dirty="0" smtClean="0">
                <a:solidFill>
                  <a:srgbClr val="0B5FD1"/>
                </a:solidFill>
                <a:latin typeface="仿宋" panose="02010609060101010101" pitchFamily="49" charset="-122"/>
                <a:ea typeface="仿宋" panose="02010609060101010101" pitchFamily="49" charset="-122"/>
                <a:sym typeface="+mn-ea"/>
              </a:rPr>
              <a:t>来说</a:t>
            </a:r>
            <a:r>
              <a:rPr lang="en-US" altLang="zh-CN" sz="3200" b="1" dirty="0" smtClean="0">
                <a:solidFill>
                  <a:srgbClr val="0B5FD1"/>
                </a:solidFill>
                <a:latin typeface="仿宋" panose="02010609060101010101" pitchFamily="49" charset="-122"/>
                <a:ea typeface="仿宋" panose="02010609060101010101" pitchFamily="49" charset="-122"/>
                <a:sym typeface="+mn-ea"/>
              </a:rPr>
              <a:t>”——</a:t>
            </a:r>
            <a:endParaRPr lang="zh-CN" altLang="en-US" sz="3200" b="1" dirty="0" smtClean="0">
              <a:solidFill>
                <a:srgbClr val="0B5FD1"/>
              </a:solidFill>
              <a:latin typeface="仿宋" panose="02010609060101010101" pitchFamily="49" charset="-122"/>
              <a:ea typeface="仿宋" panose="02010609060101010101" pitchFamily="49" charset="-122"/>
              <a:sym typeface="+mn-ea"/>
            </a:endParaRPr>
          </a:p>
          <a:p>
            <a:r>
              <a:rPr lang="zh-CN" altLang="en-US" sz="3200" b="1" dirty="0" smtClean="0">
                <a:solidFill>
                  <a:srgbClr val="0B5FD1"/>
                </a:solidFill>
                <a:latin typeface="仿宋" panose="02010609060101010101" pitchFamily="49" charset="-122"/>
                <a:ea typeface="仿宋" panose="02010609060101010101" pitchFamily="49" charset="-122"/>
                <a:sym typeface="+mn-ea"/>
              </a:rPr>
              <a:t>    “边城”</a:t>
            </a:r>
            <a:r>
              <a:rPr lang="zh-CN" altLang="en-US" sz="3200" b="1" dirty="0">
                <a:solidFill>
                  <a:srgbClr val="0B5FD1"/>
                </a:solidFill>
                <a:latin typeface="仿宋" panose="02010609060101010101" pitchFamily="49" charset="-122"/>
                <a:ea typeface="仿宋" panose="02010609060101010101" pitchFamily="49" charset="-122"/>
                <a:sym typeface="+mn-ea"/>
              </a:rPr>
              <a:t>风情我来摹</a:t>
            </a:r>
            <a:r>
              <a:rPr lang="en-US" altLang="zh-CN" sz="3200" b="1" dirty="0">
                <a:solidFill>
                  <a:srgbClr val="0B5FD1"/>
                </a:solidFill>
                <a:latin typeface="仿宋" panose="02010609060101010101" pitchFamily="49" charset="-122"/>
                <a:ea typeface="仿宋" panose="02010609060101010101" pitchFamily="49" charset="-122"/>
                <a:sym typeface="+mn-ea"/>
              </a:rPr>
              <a:t>”——</a:t>
            </a:r>
          </a:p>
          <a:p>
            <a:r>
              <a:rPr lang="en-US" altLang="zh-CN" sz="3200" b="1" dirty="0">
                <a:latin typeface="仿宋" panose="02010609060101010101" pitchFamily="49" charset="-122"/>
                <a:ea typeface="仿宋" panose="02010609060101010101" pitchFamily="49" charset="-122"/>
                <a:sym typeface="+mn-ea"/>
              </a:rPr>
              <a:t>   </a:t>
            </a:r>
            <a:r>
              <a:rPr lang="zh-CN" altLang="en-US" sz="3200" b="1" dirty="0">
                <a:latin typeface="仿宋" panose="02010609060101010101" pitchFamily="49" charset="-122"/>
                <a:ea typeface="仿宋" panose="02010609060101010101" pitchFamily="49" charset="-122"/>
                <a:sym typeface="+mn-ea"/>
              </a:rPr>
              <a:t>对</a:t>
            </a:r>
            <a:r>
              <a:rPr lang="zh-CN" altLang="en-US" sz="3200" dirty="0" smtClean="0">
                <a:latin typeface="仿宋" panose="02010609060101010101" pitchFamily="49" charset="-122"/>
                <a:ea typeface="仿宋" panose="02010609060101010101" pitchFamily="49" charset="-122"/>
              </a:rPr>
              <a:t>典型人物、典型社会环境以及风格特点专题从两篇节选文章中选择相应内容进行研讨。</a:t>
            </a:r>
          </a:p>
          <a:p>
            <a:r>
              <a:rPr lang="zh-CN" altLang="en-US" sz="3200" dirty="0" smtClean="0">
                <a:latin typeface="仿宋" panose="02010609060101010101" pitchFamily="49" charset="-122"/>
                <a:ea typeface="仿宋" panose="02010609060101010101" pitchFamily="49" charset="-122"/>
              </a:rPr>
              <a:t>     </a:t>
            </a:r>
            <a:endParaRPr lang="zh-CN" alt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7" name="文本框 6"/>
          <p:cNvSpPr txBox="1"/>
          <p:nvPr/>
        </p:nvSpPr>
        <p:spPr>
          <a:xfrm>
            <a:off x="1725930" y="690880"/>
            <a:ext cx="8740775" cy="1076325"/>
          </a:xfrm>
          <a:prstGeom prst="rect">
            <a:avLst/>
          </a:prstGeom>
          <a:noFill/>
        </p:spPr>
        <p:txBody>
          <a:bodyPr wrap="square" rtlCol="0">
            <a:spAutoFit/>
          </a:bodyPr>
          <a:lstStyle/>
          <a:p>
            <a:r>
              <a:rPr lang="zh-CN" altLang="en-US" sz="3200" b="1" dirty="0">
                <a:latin typeface="仿宋" panose="02010609060101010101" pitchFamily="49" charset="-122"/>
                <a:ea typeface="仿宋" panose="02010609060101010101" pitchFamily="49" charset="-122"/>
              </a:rPr>
              <a:t>“阿</a:t>
            </a:r>
            <a:r>
              <a:rPr lang="en-US" altLang="zh-CN" sz="3200" b="1" dirty="0">
                <a:latin typeface="仿宋" panose="02010609060101010101" pitchFamily="49" charset="-122"/>
                <a:ea typeface="仿宋" panose="02010609060101010101" pitchFamily="49" charset="-122"/>
              </a:rPr>
              <a:t>Q”</a:t>
            </a:r>
            <a:r>
              <a:rPr lang="zh-CN" altLang="en-US" sz="3200" b="1" dirty="0">
                <a:latin typeface="仿宋" panose="02010609060101010101" pitchFamily="49" charset="-122"/>
                <a:ea typeface="仿宋" panose="02010609060101010101" pitchFamily="49" charset="-122"/>
              </a:rPr>
              <a:t>形象我</a:t>
            </a:r>
            <a:r>
              <a:rPr lang="zh-CN" altLang="en-US" sz="3200" b="1" dirty="0" smtClean="0">
                <a:latin typeface="仿宋" panose="02010609060101010101" pitchFamily="49" charset="-122"/>
                <a:ea typeface="仿宋" panose="02010609060101010101" pitchFamily="49" charset="-122"/>
              </a:rPr>
              <a:t>来说   “边城”</a:t>
            </a:r>
            <a:r>
              <a:rPr lang="zh-CN" altLang="en-US" sz="3200" b="1" dirty="0">
                <a:latin typeface="仿宋" panose="02010609060101010101" pitchFamily="49" charset="-122"/>
                <a:ea typeface="仿宋" panose="02010609060101010101" pitchFamily="49" charset="-122"/>
              </a:rPr>
              <a:t>风情我来摹</a:t>
            </a:r>
          </a:p>
          <a:p>
            <a:endParaRPr lang="zh-CN" altLang="en-US" sz="3200" dirty="0">
              <a:latin typeface="仿宋" panose="02010609060101010101" pitchFamily="49" charset="-122"/>
              <a:ea typeface="仿宋" panose="02010609060101010101" pitchFamily="49" charset="-122"/>
            </a:endParaRPr>
          </a:p>
        </p:txBody>
      </p:sp>
      <p:sp>
        <p:nvSpPr>
          <p:cNvPr id="8" name="文本框 7"/>
          <p:cNvSpPr txBox="1"/>
          <p:nvPr/>
        </p:nvSpPr>
        <p:spPr>
          <a:xfrm>
            <a:off x="3881062" y="1841154"/>
            <a:ext cx="4045528" cy="1600438"/>
          </a:xfrm>
          <a:prstGeom prst="rect">
            <a:avLst/>
          </a:prstGeom>
          <a:noFill/>
        </p:spPr>
        <p:txBody>
          <a:bodyPr wrap="square" rtlCol="0">
            <a:spAutoFit/>
          </a:bodyPr>
          <a:lstStyle/>
          <a:p>
            <a:r>
              <a:rPr lang="zh-CN" altLang="en-US" dirty="0" smtClean="0"/>
              <a:t>角度：</a:t>
            </a:r>
            <a:endParaRPr lang="en-US" altLang="zh-CN" dirty="0" smtClean="0"/>
          </a:p>
          <a:p>
            <a:r>
              <a:rPr lang="zh-CN" altLang="en-US" sz="2000" dirty="0" smtClean="0">
                <a:latin typeface="仿宋" panose="02010609060101010101" pitchFamily="49" charset="-122"/>
                <a:ea typeface="仿宋" panose="02010609060101010101" pitchFamily="49" charset="-122"/>
              </a:rPr>
              <a:t>世情事件（</a:t>
            </a:r>
            <a:r>
              <a:rPr lang="zh-CN" altLang="en-US" sz="2000" dirty="0">
                <a:latin typeface="仿宋" panose="02010609060101010101" pitchFamily="49" charset="-122"/>
                <a:ea typeface="仿宋" panose="02010609060101010101" pitchFamily="49" charset="-122"/>
              </a:rPr>
              <a:t>背景环境、故事事件</a:t>
            </a:r>
            <a:r>
              <a:rPr lang="zh-CN" altLang="en-US" sz="2000" dirty="0" smtClean="0">
                <a:latin typeface="仿宋" panose="02010609060101010101" pitchFamily="49" charset="-122"/>
                <a:ea typeface="仿宋" panose="02010609060101010101" pitchFamily="49" charset="-122"/>
              </a:rPr>
              <a:t>）</a:t>
            </a:r>
            <a:endParaRPr lang="en-US" altLang="zh-CN" sz="2000" dirty="0" smtClean="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人物</a:t>
            </a:r>
            <a:r>
              <a:rPr lang="zh-CN" altLang="en-US" sz="2000" dirty="0" smtClean="0">
                <a:latin typeface="仿宋" panose="02010609060101010101" pitchFamily="49" charset="-122"/>
                <a:ea typeface="仿宋" panose="02010609060101010101" pitchFamily="49" charset="-122"/>
              </a:rPr>
              <a:t>形象（</a:t>
            </a:r>
            <a:r>
              <a:rPr lang="zh-CN" altLang="en-US" sz="2000" dirty="0">
                <a:latin typeface="仿宋" panose="02010609060101010101" pitchFamily="49" charset="-122"/>
                <a:ea typeface="仿宋" panose="02010609060101010101" pitchFamily="49" charset="-122"/>
              </a:rPr>
              <a:t>性格</a:t>
            </a:r>
            <a:r>
              <a:rPr lang="zh-CN" altLang="en-US" sz="2000" dirty="0" smtClean="0">
                <a:latin typeface="仿宋" panose="02010609060101010101" pitchFamily="49" charset="-122"/>
                <a:ea typeface="仿宋" panose="02010609060101010101" pitchFamily="49" charset="-122"/>
              </a:rPr>
              <a:t>特点、思想</a:t>
            </a:r>
            <a:r>
              <a:rPr lang="zh-CN" altLang="en-US" sz="2000" dirty="0">
                <a:latin typeface="仿宋" panose="02010609060101010101" pitchFamily="49" charset="-122"/>
                <a:ea typeface="仿宋" panose="02010609060101010101" pitchFamily="49" charset="-122"/>
              </a:rPr>
              <a:t>情感</a:t>
            </a:r>
            <a:r>
              <a:rPr lang="zh-CN" altLang="en-US" sz="2000" dirty="0" smtClean="0">
                <a:latin typeface="仿宋" panose="02010609060101010101" pitchFamily="49" charset="-122"/>
                <a:ea typeface="仿宋" panose="02010609060101010101" pitchFamily="49" charset="-122"/>
              </a:rPr>
              <a:t>）</a:t>
            </a:r>
            <a:endParaRPr lang="en-US" altLang="zh-CN" sz="2000" dirty="0" smtClean="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艺术</a:t>
            </a:r>
            <a:r>
              <a:rPr lang="zh-CN" altLang="en-US" sz="2000" dirty="0" smtClean="0">
                <a:latin typeface="仿宋" panose="02010609060101010101" pitchFamily="49" charset="-122"/>
                <a:ea typeface="仿宋" panose="02010609060101010101" pitchFamily="49" charset="-122"/>
              </a:rPr>
              <a:t>特色（人物方式、语言风格）</a:t>
            </a:r>
            <a:endParaRPr lang="zh-CN" altLang="en-US" sz="2000" dirty="0">
              <a:latin typeface="仿宋" panose="02010609060101010101" pitchFamily="49" charset="-122"/>
              <a:ea typeface="仿宋" panose="02010609060101010101" pitchFamily="49" charset="-122"/>
            </a:endParaRPr>
          </a:p>
          <a:p>
            <a:endParaRPr lang="zh-CN" altLang="en-US" sz="2000" dirty="0">
              <a:latin typeface="仿宋" panose="02010609060101010101" pitchFamily="49" charset="-122"/>
              <a:ea typeface="仿宋" panose="02010609060101010101" pitchFamily="49" charset="-122"/>
            </a:endParaRPr>
          </a:p>
        </p:txBody>
      </p:sp>
      <p:sp>
        <p:nvSpPr>
          <p:cNvPr id="9" name="下箭头 8"/>
          <p:cNvSpPr/>
          <p:nvPr/>
        </p:nvSpPr>
        <p:spPr>
          <a:xfrm>
            <a:off x="5268941" y="1231554"/>
            <a:ext cx="849746" cy="6096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76630" y="3102610"/>
            <a:ext cx="2665730" cy="2861310"/>
          </a:xfrm>
          <a:prstGeom prst="rect">
            <a:avLst/>
          </a:prstGeom>
          <a:noFill/>
        </p:spPr>
        <p:txBody>
          <a:bodyPr wrap="square" rtlCol="0">
            <a:spAutoFit/>
          </a:bodyPr>
          <a:lstStyle/>
          <a:p>
            <a:r>
              <a:rPr lang="zh-CN" altLang="en-US" sz="2000" dirty="0">
                <a:latin typeface="方正楷体简体" panose="02000000000000000000" charset="-122"/>
                <a:ea typeface="方正楷体简体" panose="02000000000000000000" charset="-122"/>
                <a:cs typeface="方正楷体简体" panose="02000000000000000000" charset="-122"/>
              </a:rPr>
              <a:t>人情淡薄、虚情假意、</a:t>
            </a:r>
          </a:p>
          <a:p>
            <a:r>
              <a:rPr lang="zh-CN" altLang="en-US" sz="2000" dirty="0">
                <a:latin typeface="方正楷体简体" panose="02000000000000000000" charset="-122"/>
                <a:ea typeface="方正楷体简体" panose="02000000000000000000" charset="-122"/>
                <a:cs typeface="方正楷体简体" panose="02000000000000000000" charset="-122"/>
              </a:rPr>
              <a:t>麻木自私、贪慕权势</a:t>
            </a:r>
          </a:p>
          <a:p>
            <a:endParaRPr lang="zh-CN" altLang="en-US" sz="2000" dirty="0">
              <a:latin typeface="方正楷体简体" panose="02000000000000000000" charset="-122"/>
              <a:ea typeface="方正楷体简体" panose="02000000000000000000" charset="-122"/>
              <a:cs typeface="方正楷体简体" panose="02000000000000000000" charset="-122"/>
            </a:endParaRPr>
          </a:p>
          <a:p>
            <a:r>
              <a:rPr lang="zh-CN" altLang="en-US" sz="2000" dirty="0">
                <a:latin typeface="方正楷体简体" panose="02000000000000000000" charset="-122"/>
                <a:ea typeface="方正楷体简体" panose="02000000000000000000" charset="-122"/>
                <a:cs typeface="方正楷体简体" panose="02000000000000000000" charset="-122"/>
              </a:rPr>
              <a:t>自尊自大、自轻自贱；</a:t>
            </a:r>
          </a:p>
          <a:p>
            <a:r>
              <a:rPr lang="zh-CN" altLang="en-US" sz="2000" dirty="0">
                <a:latin typeface="方正楷体简体" panose="02000000000000000000" charset="-122"/>
                <a:ea typeface="方正楷体简体" panose="02000000000000000000" charset="-122"/>
                <a:cs typeface="方正楷体简体" panose="02000000000000000000" charset="-122"/>
              </a:rPr>
              <a:t>争强好胜、忍辱屈从；</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憎恶权势、</a:t>
            </a:r>
            <a:r>
              <a:rPr lang="zh-CN" altLang="en-US" sz="2000" dirty="0">
                <a:latin typeface="方正楷体简体" panose="02000000000000000000" charset="-122"/>
                <a:ea typeface="方正楷体简体" panose="02000000000000000000" charset="-122"/>
                <a:cs typeface="方正楷体简体" panose="02000000000000000000" charset="-122"/>
              </a:rPr>
              <a:t>懦弱卑怯；</a:t>
            </a:r>
          </a:p>
          <a:p>
            <a:endParaRPr lang="zh-CN" altLang="en-US" sz="2000" dirty="0">
              <a:latin typeface="方正楷体简体" panose="02000000000000000000" charset="-122"/>
              <a:ea typeface="方正楷体简体" panose="02000000000000000000" charset="-122"/>
              <a:cs typeface="方正楷体简体" panose="02000000000000000000" charset="-122"/>
            </a:endParaRPr>
          </a:p>
          <a:p>
            <a:r>
              <a:rPr lang="zh-CN" altLang="en-US" sz="2000" dirty="0">
                <a:latin typeface="方正楷体简体" panose="02000000000000000000" charset="-122"/>
                <a:ea typeface="方正楷体简体" panose="02000000000000000000" charset="-122"/>
                <a:cs typeface="方正楷体简体" panose="02000000000000000000" charset="-122"/>
              </a:rPr>
              <a:t>幽默、诙谐的语言</a:t>
            </a:r>
          </a:p>
          <a:p>
            <a:r>
              <a:rPr lang="zh-CN" altLang="en-US" sz="2000" dirty="0">
                <a:latin typeface="方正楷体简体" panose="02000000000000000000" charset="-122"/>
                <a:ea typeface="方正楷体简体" panose="02000000000000000000" charset="-122"/>
                <a:cs typeface="方正楷体简体" panose="02000000000000000000" charset="-122"/>
              </a:rPr>
              <a:t>动作神态描写生动</a:t>
            </a:r>
          </a:p>
        </p:txBody>
      </p:sp>
      <p:sp>
        <p:nvSpPr>
          <p:cNvPr id="6" name="文本框 5"/>
          <p:cNvSpPr txBox="1"/>
          <p:nvPr/>
        </p:nvSpPr>
        <p:spPr>
          <a:xfrm>
            <a:off x="7858760" y="3317240"/>
            <a:ext cx="3296920" cy="3169285"/>
          </a:xfrm>
          <a:prstGeom prst="rect">
            <a:avLst/>
          </a:prstGeom>
          <a:noFill/>
        </p:spPr>
        <p:txBody>
          <a:bodyPr wrap="square" rtlCol="0">
            <a:spAutoFit/>
          </a:bodyPr>
          <a:lstStyle/>
          <a:p>
            <a:r>
              <a:rPr lang="en-US" altLang="zh-CN" dirty="0"/>
              <a:t>   </a:t>
            </a:r>
            <a:r>
              <a:rPr lang="zh-CN" altLang="en-US" sz="2000" dirty="0">
                <a:latin typeface="方正楷体简体" panose="02000000000000000000" charset="-122"/>
                <a:ea typeface="方正楷体简体" panose="02000000000000000000" charset="-122"/>
                <a:cs typeface="方正楷体简体" panose="02000000000000000000" charset="-122"/>
              </a:rPr>
              <a:t>两省接壤、安定宁静、</a:t>
            </a:r>
          </a:p>
          <a:p>
            <a:r>
              <a:rPr lang="zh-CN" altLang="en-US" sz="2000" dirty="0">
                <a:latin typeface="方正楷体简体" panose="02000000000000000000" charset="-122"/>
                <a:ea typeface="方正楷体简体" panose="02000000000000000000" charset="-122"/>
                <a:cs typeface="方正楷体简体" panose="02000000000000000000" charset="-122"/>
              </a:rPr>
              <a:t>   环境优美、军民</a:t>
            </a:r>
            <a:r>
              <a:rPr lang="zh-CN" altLang="en-US" sz="2000" dirty="0">
                <a:latin typeface="方正楷体简体" panose="02000000000000000000" charset="-122"/>
                <a:ea typeface="方正楷体简体" panose="02000000000000000000" charset="-122"/>
                <a:cs typeface="方正楷体简体" panose="02000000000000000000" charset="-122"/>
                <a:sym typeface="+mn-ea"/>
              </a:rPr>
              <a:t>同乐、</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重义重情、纯真爱情</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含蓄矜持   纯真美丽</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善良聪慧    天真淳朴</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阳光明媚、和平安乐</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散文化的语言</a:t>
            </a:r>
          </a:p>
          <a:p>
            <a:r>
              <a:rPr lang="zh-CN" altLang="en-US" sz="2000" dirty="0">
                <a:latin typeface="方正楷体简体" panose="02000000000000000000" charset="-122"/>
                <a:ea typeface="方正楷体简体" panose="02000000000000000000" charset="-122"/>
                <a:cs typeface="方正楷体简体" panose="02000000000000000000" charset="-122"/>
                <a:sym typeface="+mn-ea"/>
              </a:rPr>
              <a:t>   自然朴素饱满</a:t>
            </a:r>
          </a:p>
        </p:txBody>
      </p:sp>
      <p:sp>
        <p:nvSpPr>
          <p:cNvPr id="10" name="下箭头 9"/>
          <p:cNvSpPr/>
          <p:nvPr/>
        </p:nvSpPr>
        <p:spPr>
          <a:xfrm rot="2580000">
            <a:off x="3431540" y="2849880"/>
            <a:ext cx="504825" cy="5524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rot="19020000">
            <a:off x="7569200" y="2957830"/>
            <a:ext cx="504825" cy="55245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9105" y="3231515"/>
            <a:ext cx="536575" cy="2732405"/>
          </a:xfrm>
          <a:prstGeom prst="rect">
            <a:avLst/>
          </a:prstGeom>
          <a:solidFill>
            <a:schemeClr val="accent6">
              <a:lumMod val="20000"/>
              <a:lumOff val="80000"/>
            </a:schemeClr>
          </a:solidFill>
        </p:spPr>
        <p:txBody>
          <a:bodyPr vert="eaVert" wrap="square" rtlCol="0">
            <a:spAutoFit/>
          </a:bodyPr>
          <a:lstStyle/>
          <a:p>
            <a:r>
              <a:rPr lang="zh-CN" altLang="en-US" sz="2300" dirty="0"/>
              <a:t>世情冷漠的农村小镇</a:t>
            </a:r>
          </a:p>
        </p:txBody>
      </p:sp>
      <p:sp>
        <p:nvSpPr>
          <p:cNvPr id="13" name="文本框 12"/>
          <p:cNvSpPr txBox="1"/>
          <p:nvPr/>
        </p:nvSpPr>
        <p:spPr>
          <a:xfrm>
            <a:off x="10868025" y="3317240"/>
            <a:ext cx="536575" cy="3009900"/>
          </a:xfrm>
          <a:prstGeom prst="rect">
            <a:avLst/>
          </a:prstGeom>
          <a:solidFill>
            <a:schemeClr val="accent6">
              <a:lumMod val="40000"/>
              <a:lumOff val="60000"/>
            </a:schemeClr>
          </a:solidFill>
        </p:spPr>
        <p:txBody>
          <a:bodyPr vert="eaVert" wrap="square" rtlCol="0">
            <a:spAutoFit/>
          </a:bodyPr>
          <a:lstStyle/>
          <a:p>
            <a:r>
              <a:rPr lang="zh-CN" altLang="en-US" sz="2300" dirty="0"/>
              <a:t>优美宁静的湘西小城</a:t>
            </a:r>
          </a:p>
        </p:txBody>
      </p:sp>
      <p:sp>
        <p:nvSpPr>
          <p:cNvPr id="5" name="文本框 4"/>
          <p:cNvSpPr txBox="1"/>
          <p:nvPr/>
        </p:nvSpPr>
        <p:spPr>
          <a:xfrm>
            <a:off x="4600979" y="3891857"/>
            <a:ext cx="2185670" cy="2062103"/>
          </a:xfrm>
          <a:prstGeom prst="rect">
            <a:avLst/>
          </a:prstGeom>
          <a:noFill/>
        </p:spPr>
        <p:txBody>
          <a:bodyPr wrap="square" rtlCol="0">
            <a:spAutoFit/>
          </a:bodyPr>
          <a:lstStyle/>
          <a:p>
            <a:r>
              <a:rPr lang="zh-CN" altLang="en-US" sz="3200" dirty="0">
                <a:latin typeface="华文楷体" panose="02010600040101010101" pitchFamily="2" charset="-122"/>
                <a:ea typeface="华文楷体" panose="02010600040101010101" pitchFamily="2" charset="-122"/>
              </a:rPr>
              <a:t>国民性？</a:t>
            </a:r>
          </a:p>
          <a:p>
            <a:r>
              <a:rPr lang="zh-CN" altLang="en-US" sz="3200" dirty="0">
                <a:latin typeface="华文楷体" panose="02010600040101010101" pitchFamily="2" charset="-122"/>
                <a:ea typeface="华文楷体" panose="02010600040101010101" pitchFamily="2" charset="-122"/>
              </a:rPr>
              <a:t>人间情爱？</a:t>
            </a:r>
          </a:p>
          <a:p>
            <a:r>
              <a:rPr lang="zh-CN" altLang="en-US" sz="3200" dirty="0">
                <a:latin typeface="华文楷体" panose="02010600040101010101" pitchFamily="2" charset="-122"/>
                <a:ea typeface="华文楷体" panose="02010600040101010101" pitchFamily="2" charset="-122"/>
              </a:rPr>
              <a:t>人的命运</a:t>
            </a:r>
            <a:r>
              <a:rPr lang="zh-CN" altLang="en-US" sz="3200" dirty="0" smtClean="0">
                <a:latin typeface="华文楷体" panose="02010600040101010101" pitchFamily="2" charset="-122"/>
                <a:ea typeface="华文楷体" panose="02010600040101010101" pitchFamily="2" charset="-122"/>
              </a:rPr>
              <a:t>？</a:t>
            </a:r>
            <a:endParaRPr lang="en-US" altLang="zh-CN" sz="3200" dirty="0" smtClean="0">
              <a:latin typeface="华文楷体" panose="02010600040101010101" pitchFamily="2" charset="-122"/>
              <a:ea typeface="华文楷体" panose="02010600040101010101" pitchFamily="2" charset="-122"/>
            </a:endParaRPr>
          </a:p>
          <a:p>
            <a:r>
              <a:rPr lang="en-US" altLang="zh-CN" sz="3200" dirty="0" smtClean="0">
                <a:latin typeface="华文楷体" panose="02010600040101010101" pitchFamily="2" charset="-122"/>
                <a:ea typeface="华文楷体" panose="02010600040101010101" pitchFamily="2" charset="-122"/>
              </a:rPr>
              <a:t>……</a:t>
            </a:r>
            <a:endParaRPr lang="zh-CN" altLang="en-US" sz="3200"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animBg="1"/>
      <p:bldP spid="11" grpId="0" animBg="1"/>
      <p:bldP spid="12" grpId="0" animBg="1"/>
      <p:bldP spid="1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9525"/>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5" name="文本框 4"/>
          <p:cNvSpPr txBox="1"/>
          <p:nvPr/>
        </p:nvSpPr>
        <p:spPr>
          <a:xfrm>
            <a:off x="1462669" y="615576"/>
            <a:ext cx="10042145" cy="5539978"/>
          </a:xfrm>
          <a:prstGeom prst="rect">
            <a:avLst/>
          </a:prstGeom>
          <a:noFill/>
        </p:spPr>
        <p:txBody>
          <a:bodyPr wrap="square" rtlCol="0">
            <a:spAutoFit/>
          </a:bodyPr>
          <a:lstStyle/>
          <a:p>
            <a:r>
              <a:rPr lang="zh-CN" altLang="en-US" sz="2400" dirty="0" smtClean="0"/>
              <a:t>     </a:t>
            </a:r>
            <a:r>
              <a:rPr lang="zh-CN" altLang="en-US" sz="2400" dirty="0" smtClean="0">
                <a:solidFill>
                  <a:srgbClr val="C00000"/>
                </a:solidFill>
              </a:rPr>
              <a:t>任务</a:t>
            </a:r>
            <a:r>
              <a:rPr lang="en-US" altLang="zh-CN" sz="2400" dirty="0" smtClean="0">
                <a:solidFill>
                  <a:srgbClr val="C00000"/>
                </a:solidFill>
              </a:rPr>
              <a:t>4</a:t>
            </a:r>
            <a:r>
              <a:rPr lang="zh-CN" altLang="en-US" sz="2400" dirty="0" smtClean="0">
                <a:solidFill>
                  <a:srgbClr val="C00000"/>
                </a:solidFill>
              </a:rPr>
              <a:t>：</a:t>
            </a:r>
            <a:r>
              <a:rPr lang="en-US" altLang="zh-CN" sz="2400" dirty="0" smtClean="0"/>
              <a:t>《</a:t>
            </a:r>
            <a:r>
              <a:rPr lang="zh-CN" altLang="en-US" sz="2400" dirty="0"/>
              <a:t>阿</a:t>
            </a:r>
            <a:r>
              <a:rPr lang="en-US" altLang="zh-CN" sz="2400" dirty="0"/>
              <a:t>Q</a:t>
            </a:r>
            <a:r>
              <a:rPr lang="zh-CN" altLang="en-US" sz="2400" dirty="0"/>
              <a:t>正传</a:t>
            </a:r>
            <a:r>
              <a:rPr lang="en-US" altLang="zh-CN" sz="2400" dirty="0"/>
              <a:t>》</a:t>
            </a:r>
            <a:r>
              <a:rPr lang="zh-CN" altLang="en-US" sz="2400" dirty="0"/>
              <a:t>（节选）与</a:t>
            </a:r>
            <a:r>
              <a:rPr lang="en-US" altLang="zh-CN" sz="2400" dirty="0"/>
              <a:t>《</a:t>
            </a:r>
            <a:r>
              <a:rPr lang="zh-CN" altLang="en-US" sz="2400" dirty="0"/>
              <a:t>边城</a:t>
            </a:r>
            <a:r>
              <a:rPr lang="en-US" altLang="zh-CN" sz="2400" dirty="0"/>
              <a:t>》</a:t>
            </a:r>
            <a:r>
              <a:rPr lang="zh-CN" altLang="en-US" sz="2400" dirty="0"/>
              <a:t>（节选）两篇小说的作者鲁迅与沈从文都十分关注中国普通民众的生活与精神世界</a:t>
            </a:r>
            <a:r>
              <a:rPr lang="zh-CN" altLang="en-US" sz="2400" dirty="0" smtClean="0"/>
              <a:t>，其作品都从角度折射出民族</a:t>
            </a:r>
            <a:r>
              <a:rPr lang="zh-CN" altLang="en-US" sz="2400" dirty="0"/>
              <a:t>心理和时代精神的</a:t>
            </a:r>
            <a:r>
              <a:rPr lang="zh-CN" altLang="en-US" sz="2400" dirty="0" smtClean="0"/>
              <a:t>。</a:t>
            </a:r>
            <a:endParaRPr lang="en-US" altLang="zh-CN" sz="2400" dirty="0" smtClean="0"/>
          </a:p>
          <a:p>
            <a:r>
              <a:rPr lang="zh-CN" altLang="en-US" sz="2400" dirty="0" smtClean="0"/>
              <a:t>    </a:t>
            </a:r>
            <a:endParaRPr lang="en-US" altLang="zh-CN" sz="2400" dirty="0" smtClean="0"/>
          </a:p>
          <a:p>
            <a:r>
              <a:rPr lang="en-US" altLang="zh-CN" dirty="0"/>
              <a:t> </a:t>
            </a:r>
            <a:r>
              <a:rPr lang="en-US" altLang="zh-CN" dirty="0" smtClean="0"/>
              <a:t>   </a:t>
            </a:r>
            <a:r>
              <a:rPr lang="en-US" altLang="zh-CN" sz="2000" dirty="0" smtClean="0">
                <a:latin typeface="宋体" panose="02010600030101010101" pitchFamily="2" charset="-122"/>
                <a:ea typeface="宋体" panose="02010600030101010101" pitchFamily="2" charset="-122"/>
              </a:rPr>
              <a:t>①</a:t>
            </a:r>
            <a:r>
              <a:rPr lang="zh-CN" altLang="en-US" sz="2000" dirty="0" smtClean="0"/>
              <a:t>鲁迅</a:t>
            </a:r>
            <a:r>
              <a:rPr lang="zh-CN" altLang="en-US" sz="2000" dirty="0"/>
              <a:t>说他写</a:t>
            </a:r>
            <a:r>
              <a:rPr lang="en-US" altLang="zh-CN" sz="2000" dirty="0"/>
              <a:t>《</a:t>
            </a:r>
            <a:r>
              <a:rPr lang="zh-CN" altLang="en-US" sz="2000" dirty="0"/>
              <a:t>阿</a:t>
            </a:r>
            <a:r>
              <a:rPr lang="en-US" altLang="zh-CN" sz="2000" dirty="0"/>
              <a:t>Q</a:t>
            </a:r>
            <a:r>
              <a:rPr lang="zh-CN" altLang="en-US" sz="2000" dirty="0"/>
              <a:t>正传</a:t>
            </a:r>
            <a:r>
              <a:rPr lang="en-US" altLang="zh-CN" sz="2000" dirty="0"/>
              <a:t>》</a:t>
            </a:r>
            <a:r>
              <a:rPr lang="zh-CN" altLang="en-US" sz="2000" dirty="0"/>
              <a:t>是因为“</a:t>
            </a:r>
            <a:r>
              <a:rPr lang="zh-CN" altLang="en-US" sz="2000" dirty="0">
                <a:latin typeface="楷体" panose="02010609060101010101" pitchFamily="49" charset="-122"/>
                <a:ea typeface="楷体" panose="02010609060101010101" pitchFamily="49" charset="-122"/>
              </a:rPr>
              <a:t>要画出这样沉默的国民的魂灵来</a:t>
            </a:r>
            <a:r>
              <a:rPr lang="zh-CN" altLang="en-US" sz="2000" dirty="0" smtClean="0"/>
              <a:t>”；郑振铎说</a:t>
            </a:r>
            <a:r>
              <a:rPr lang="zh-CN" altLang="en-US" sz="2000" dirty="0" smtClean="0">
                <a:latin typeface="楷体" panose="02010609060101010101" pitchFamily="49" charset="-122"/>
                <a:ea typeface="楷体" panose="02010609060101010101" pitchFamily="49" charset="-122"/>
              </a:rPr>
              <a:t>“</a:t>
            </a:r>
            <a:r>
              <a:rPr lang="en-US" altLang="zh-CN" sz="2000" dirty="0" smtClean="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阿</a:t>
            </a:r>
            <a:r>
              <a:rPr lang="en-US" altLang="zh-CN" sz="2000" dirty="0">
                <a:latin typeface="楷体" panose="02010609060101010101" pitchFamily="49" charset="-122"/>
                <a:ea typeface="楷体" panose="02010609060101010101" pitchFamily="49" charset="-122"/>
              </a:rPr>
              <a:t>Q</a:t>
            </a:r>
            <a:r>
              <a:rPr lang="zh-CN" altLang="en-US" sz="2000" dirty="0">
                <a:latin typeface="楷体" panose="02010609060101010101" pitchFamily="49" charset="-122"/>
                <a:ea typeface="楷体" panose="02010609060101010101" pitchFamily="49" charset="-122"/>
              </a:rPr>
              <a:t>正传</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在中国近来文坛上的地位却是无比的；将来恐也成世界最熟知中国现代的代表作了</a:t>
            </a:r>
            <a:r>
              <a:rPr lang="zh-CN" altLang="en-US" sz="2000" dirty="0" smtClean="0"/>
              <a:t>。</a:t>
            </a:r>
            <a:r>
              <a:rPr lang="zh-CN" altLang="en-US" sz="2000" dirty="0" smtClean="0">
                <a:latin typeface="楷体" panose="02010609060101010101" pitchFamily="49" charset="-122"/>
                <a:ea typeface="楷体" panose="02010609060101010101" pitchFamily="49" charset="-122"/>
              </a:rPr>
              <a:t>”</a:t>
            </a:r>
            <a:endParaRPr lang="en-US" altLang="zh-CN" sz="2000" dirty="0" smtClean="0"/>
          </a:p>
          <a:p>
            <a:r>
              <a:rPr lang="zh-CN" altLang="en-US" sz="2000" dirty="0" smtClean="0"/>
              <a:t>   </a:t>
            </a:r>
            <a:endParaRPr lang="en-US" altLang="zh-CN" sz="2000" dirty="0" smtClean="0"/>
          </a:p>
          <a:p>
            <a:r>
              <a:rPr lang="zh-CN" altLang="en-US" sz="2000" dirty="0" smtClean="0"/>
              <a:t>    </a:t>
            </a:r>
            <a:r>
              <a:rPr lang="zh-CN" altLang="en-US" sz="2000" dirty="0" smtClean="0">
                <a:latin typeface="宋体" panose="02010600030101010101" pitchFamily="2" charset="-122"/>
                <a:ea typeface="宋体" panose="02010600030101010101" pitchFamily="2" charset="-122"/>
              </a:rPr>
              <a:t>②</a:t>
            </a:r>
            <a:r>
              <a:rPr lang="zh-CN" altLang="en-US" sz="2000" dirty="0" smtClean="0"/>
              <a:t> 沈从文说 </a:t>
            </a:r>
            <a:r>
              <a:rPr lang="zh-CN" altLang="en-US" sz="2000" dirty="0">
                <a:latin typeface="楷体" panose="02010609060101010101" pitchFamily="49" charset="-122"/>
                <a:ea typeface="楷体" panose="02010609060101010101" pitchFamily="49" charset="-122"/>
              </a:rPr>
              <a:t>“我要表现的本是一种‘人生的形式’，一种‘优美、健康、自然，而又不悖乎人性的人生形式’</a:t>
            </a:r>
            <a:r>
              <a:rPr lang="zh-CN" altLang="en-US" sz="2000" dirty="0" smtClean="0">
                <a:latin typeface="楷体" panose="02010609060101010101" pitchFamily="49" charset="-122"/>
                <a:ea typeface="楷体" panose="02010609060101010101" pitchFamily="49" charset="-122"/>
              </a:rPr>
              <a:t>”；</a:t>
            </a:r>
            <a:r>
              <a:rPr lang="zh-CN" altLang="en-US" sz="2000" dirty="0" smtClean="0"/>
              <a:t>汪曾祺在</a:t>
            </a:r>
            <a:r>
              <a:rPr lang="en-US" altLang="zh-CN" sz="2000" dirty="0"/>
              <a:t>《</a:t>
            </a:r>
            <a:r>
              <a:rPr lang="zh-CN" altLang="en-US" sz="2000" dirty="0"/>
              <a:t>又读</a:t>
            </a:r>
            <a:r>
              <a:rPr lang="en-US" altLang="zh-CN" sz="2000" dirty="0"/>
              <a:t>〈</a:t>
            </a:r>
            <a:r>
              <a:rPr lang="zh-CN" altLang="en-US" sz="2000" dirty="0"/>
              <a:t>边城</a:t>
            </a:r>
            <a:r>
              <a:rPr lang="en-US" altLang="zh-CN" sz="2000" dirty="0"/>
              <a:t>〉》</a:t>
            </a:r>
            <a:r>
              <a:rPr lang="zh-CN" altLang="en-US" sz="2000" dirty="0"/>
              <a:t>中</a:t>
            </a:r>
            <a:r>
              <a:rPr lang="zh-CN" altLang="en-US" sz="2000" dirty="0" smtClean="0"/>
              <a:t>说“</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边城</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的生活是真实的</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同时又是理想化了的</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这是一种理想化了的现实</a:t>
            </a:r>
            <a:r>
              <a:rPr lang="zh-CN" altLang="en-US" sz="2000" dirty="0" smtClean="0">
                <a:latin typeface="楷体" panose="02010609060101010101" pitchFamily="49" charset="-122"/>
                <a:ea typeface="楷体" panose="02010609060101010101" pitchFamily="49" charset="-122"/>
              </a:rPr>
              <a:t>”</a:t>
            </a:r>
            <a:r>
              <a:rPr lang="zh-CN" altLang="en-US" sz="2000" dirty="0" smtClean="0"/>
              <a:t> 。</a:t>
            </a:r>
            <a:endParaRPr lang="en-US" altLang="zh-CN" sz="2000" dirty="0" smtClean="0"/>
          </a:p>
          <a:p>
            <a:endParaRPr lang="en-US" altLang="zh-CN" dirty="0">
              <a:latin typeface="楷体" panose="02010609060101010101" pitchFamily="49" charset="-122"/>
              <a:ea typeface="楷体" panose="02010609060101010101" pitchFamily="49" charset="-122"/>
            </a:endParaRPr>
          </a:p>
          <a:p>
            <a:r>
              <a:rPr lang="zh-CN" altLang="en-US" sz="3600" dirty="0" smtClean="0">
                <a:latin typeface="方正舒体" panose="02010601030101010101" pitchFamily="2" charset="-122"/>
                <a:ea typeface="方正舒体" panose="02010601030101010101" pitchFamily="2" charset="-122"/>
              </a:rPr>
              <a:t>探究</a:t>
            </a:r>
            <a:endParaRPr lang="en-US" altLang="zh-CN" sz="3600" dirty="0" smtClean="0">
              <a:latin typeface="方正舒体" panose="02010601030101010101" pitchFamily="2" charset="-122"/>
              <a:ea typeface="方正舒体" panose="02010601030101010101" pitchFamily="2" charset="-122"/>
            </a:endParaRPr>
          </a:p>
          <a:p>
            <a:r>
              <a:rPr lang="zh-CN" altLang="en-US" sz="3200" b="1" dirty="0" smtClean="0">
                <a:solidFill>
                  <a:srgbClr val="0B5FD1"/>
                </a:solidFill>
                <a:latin typeface="楷体" panose="02010609060101010101" pitchFamily="49" charset="-122"/>
                <a:ea typeface="楷体" panose="02010609060101010101" pitchFamily="49" charset="-122"/>
              </a:rPr>
              <a:t>“精神胜利法”</a:t>
            </a:r>
            <a:r>
              <a:rPr lang="en-US" altLang="zh-CN" sz="3200" b="1" dirty="0" smtClean="0">
                <a:solidFill>
                  <a:srgbClr val="0B5FD1"/>
                </a:solidFill>
                <a:latin typeface="楷体" panose="02010609060101010101" pitchFamily="49" charset="-122"/>
                <a:ea typeface="楷体" panose="02010609060101010101" pitchFamily="49" charset="-122"/>
              </a:rPr>
              <a:t>——</a:t>
            </a:r>
            <a:r>
              <a:rPr lang="zh-CN" altLang="en-US" sz="3200" b="1" dirty="0">
                <a:solidFill>
                  <a:srgbClr val="0B5FD1"/>
                </a:solidFill>
                <a:latin typeface="楷体" panose="02010609060101010101" pitchFamily="49" charset="-122"/>
                <a:ea typeface="楷体" panose="02010609060101010101" pitchFamily="49" charset="-122"/>
              </a:rPr>
              <a:t>说不尽的阿</a:t>
            </a:r>
            <a:r>
              <a:rPr lang="en-US" altLang="zh-CN" sz="3200" b="1" dirty="0" smtClean="0">
                <a:solidFill>
                  <a:srgbClr val="0B5FD1"/>
                </a:solidFill>
                <a:latin typeface="楷体" panose="02010609060101010101" pitchFamily="49" charset="-122"/>
                <a:ea typeface="楷体" panose="02010609060101010101" pitchFamily="49" charset="-122"/>
              </a:rPr>
              <a:t>Q</a:t>
            </a:r>
            <a:endParaRPr lang="en-US" altLang="zh-CN" sz="3200" b="1" dirty="0">
              <a:solidFill>
                <a:srgbClr val="0B5FD1"/>
              </a:solidFill>
              <a:latin typeface="楷体" panose="02010609060101010101" pitchFamily="49" charset="-122"/>
              <a:ea typeface="楷体" panose="02010609060101010101" pitchFamily="49" charset="-122"/>
            </a:endParaRPr>
          </a:p>
          <a:p>
            <a:r>
              <a:rPr lang="zh-CN" altLang="en-US" sz="3200" b="1" dirty="0">
                <a:solidFill>
                  <a:srgbClr val="0B5FD1"/>
                </a:solidFill>
                <a:latin typeface="楷体" panose="02010609060101010101" pitchFamily="49" charset="-122"/>
                <a:ea typeface="楷体" panose="02010609060101010101" pitchFamily="49" charset="-122"/>
              </a:rPr>
              <a:t>“理想化了的现实”</a:t>
            </a:r>
            <a:r>
              <a:rPr lang="en-US" altLang="zh-CN" sz="3200" b="1" dirty="0">
                <a:solidFill>
                  <a:srgbClr val="0B5FD1"/>
                </a:solidFill>
                <a:latin typeface="楷体" panose="02010609060101010101" pitchFamily="49" charset="-122"/>
                <a:ea typeface="楷体" panose="02010609060101010101" pitchFamily="49" charset="-122"/>
              </a:rPr>
              <a:t>——</a:t>
            </a:r>
            <a:r>
              <a:rPr lang="zh-CN" altLang="en-US" sz="3200" b="1" dirty="0">
                <a:solidFill>
                  <a:srgbClr val="0B5FD1"/>
                </a:solidFill>
                <a:latin typeface="楷体" panose="02010609060101010101" pitchFamily="49" charset="-122"/>
                <a:ea typeface="楷体" panose="02010609060101010101" pitchFamily="49" charset="-122"/>
              </a:rPr>
              <a:t>《</a:t>
            </a:r>
            <a:r>
              <a:rPr lang="en-US" altLang="zh-CN" sz="3200" b="1" dirty="0" err="1">
                <a:solidFill>
                  <a:srgbClr val="0B5FD1"/>
                </a:solidFill>
                <a:latin typeface="楷体" panose="02010609060101010101" pitchFamily="49" charset="-122"/>
                <a:ea typeface="楷体" panose="02010609060101010101" pitchFamily="49" charset="-122"/>
              </a:rPr>
              <a:t>边城</a:t>
            </a:r>
            <a:r>
              <a:rPr lang="zh-CN" altLang="en-US" sz="3200" b="1" dirty="0">
                <a:solidFill>
                  <a:srgbClr val="0B5FD1"/>
                </a:solidFill>
                <a:latin typeface="楷体" panose="02010609060101010101" pitchFamily="49" charset="-122"/>
                <a:ea typeface="楷体" panose="02010609060101010101" pitchFamily="49" charset="-122"/>
              </a:rPr>
              <a:t>》</a:t>
            </a:r>
            <a:r>
              <a:rPr lang="en-US" altLang="zh-CN" sz="3200" b="1" dirty="0" err="1">
                <a:solidFill>
                  <a:srgbClr val="0B5FD1"/>
                </a:solidFill>
                <a:latin typeface="楷体" panose="02010609060101010101" pitchFamily="49" charset="-122"/>
                <a:ea typeface="楷体" panose="02010609060101010101" pitchFamily="49" charset="-122"/>
              </a:rPr>
              <a:t>中的矛盾</a:t>
            </a:r>
            <a:endParaRPr lang="zh-CN" altLang="en-US" sz="3200" b="1" dirty="0">
              <a:solidFill>
                <a:srgbClr val="0B5FD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1350" y="863600"/>
            <a:ext cx="7487285" cy="5631180"/>
          </a:xfrm>
          <a:prstGeom prst="rect">
            <a:avLst/>
          </a:prstGeom>
          <a:noFill/>
        </p:spPr>
        <p:txBody>
          <a:bodyPr wrap="square" rtlCol="0">
            <a:spAutoFit/>
          </a:bodyPr>
          <a:lstStyle/>
          <a:p>
            <a:r>
              <a:rPr lang="en-US" altLang="zh-CN"/>
              <a:t>     </a:t>
            </a:r>
            <a:r>
              <a:rPr lang="zh-CN" altLang="en-US">
                <a:latin typeface="华文楷体" panose="02010600040101010101" pitchFamily="2" charset="-122"/>
                <a:ea typeface="华文楷体" panose="02010600040101010101" pitchFamily="2" charset="-122"/>
                <a:cs typeface="华文楷体" panose="02010600040101010101" pitchFamily="2" charset="-122"/>
              </a:rPr>
              <a:t>老头子使了一个眼色，阿Ｑ便又被抓进栅栏门里了。他第二次抓出栅栏门，是第二天的上午。</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大堂的情形都照旧。上面仍然坐着光头的老头子，阿Ｑ也仍然下了跪。</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老头子和气的问道，“你还有什么话说么？”</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阿Ｑ一想，没有话，便回答说，“没有。”</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于是一个长衫人物拿了一张纸，并一支笔送到阿Ｑ的面前，要将笔塞在他手里。阿Ｑ这时很吃惊，几乎“魂飞魄散”了：因为他的手和笔相关，这回是初次。他正不知怎样拿；那人却又指着一处地方教他画花押。</a:t>
            </a:r>
          </a:p>
          <a:p>
            <a:r>
              <a:rPr lang="zh-CN" altLang="en-US">
                <a:latin typeface="华文楷体" panose="02010600040101010101" pitchFamily="2" charset="-122"/>
                <a:ea typeface="华文楷体" panose="02010600040101010101" pitchFamily="2" charset="-122"/>
                <a:cs typeface="华文楷体" panose="02010600040101010101" pitchFamily="2" charset="-122"/>
              </a:rPr>
              <a:t>“我……我……不认得字。”阿Ｑ一把抓住了笔，惶恐而且惭愧的说。</a:t>
            </a:r>
          </a:p>
          <a:p>
            <a:r>
              <a:rPr lang="zh-CN" altLang="en-US">
                <a:latin typeface="华文楷体" panose="02010600040101010101" pitchFamily="2" charset="-122"/>
                <a:ea typeface="华文楷体" panose="02010600040101010101" pitchFamily="2" charset="-122"/>
                <a:cs typeface="华文楷体" panose="02010600040101010101" pitchFamily="2" charset="-122"/>
              </a:rPr>
              <a:t>“那么，便宜你，画一个圆圈！”</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阿Ｑ要画圆圈了，那手捏着笔却只是抖。于是那人替他将纸铺在地上，阿Ｑ伏下去，使尽了平生的力画圆圈。他生怕被人笑话，立志要画得圆，但这可恶的笔不但很沉重，并且不听话，刚刚一抖一抖的几乎要合缝，却又向外一耸，画成瓜子模样了。</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阿Ｑ正羞愧自己画得不圆，那人却不计较，早已掣了纸笔去，许多人又将他第二次抓进栅栏门。</a:t>
            </a:r>
          </a:p>
          <a:p>
            <a:r>
              <a:rPr lang="zh-CN" altLang="en-US">
                <a:latin typeface="华文楷体" panose="02010600040101010101" pitchFamily="2" charset="-122"/>
                <a:ea typeface="华文楷体" panose="02010600040101010101" pitchFamily="2" charset="-122"/>
                <a:cs typeface="华文楷体" panose="02010600040101010101" pitchFamily="2" charset="-122"/>
              </a:rPr>
              <a:t>      他第二次进了栅栏，倒也并不十分懊恼。他以为人生天地之间，大约本来有时要抓进抓出，有时要在纸上画圆圈的，惟有圈而不圆，却是他“行状”上的一个污点。但不多时也就释然了，他想：孙子才画得很圆的圆圈呢。于是他睡着了。</a:t>
            </a:r>
            <a:r>
              <a:rPr lang="zh-CN" altLang="en-US"/>
              <a:t>（《阿</a:t>
            </a:r>
            <a:r>
              <a:rPr lang="en-US" altLang="zh-CN"/>
              <a:t>Q</a:t>
            </a:r>
            <a:r>
              <a:rPr lang="zh-CN" altLang="en-US"/>
              <a:t>正传》大团圆）</a:t>
            </a:r>
          </a:p>
        </p:txBody>
      </p:sp>
      <p:pic>
        <p:nvPicPr>
          <p:cNvPr id="3" name="图片 2"/>
          <p:cNvPicPr>
            <a:picLocks noChangeAspect="1"/>
          </p:cNvPicPr>
          <p:nvPr/>
        </p:nvPicPr>
        <p:blipFill>
          <a:blip r:embed="rId2"/>
          <a:stretch>
            <a:fillRect/>
          </a:stretch>
        </p:blipFill>
        <p:spPr>
          <a:xfrm>
            <a:off x="8416290" y="537845"/>
            <a:ext cx="3141980" cy="2573020"/>
          </a:xfrm>
          <a:prstGeom prst="rect">
            <a:avLst/>
          </a:prstGeom>
        </p:spPr>
      </p:pic>
      <p:pic>
        <p:nvPicPr>
          <p:cNvPr id="4" name="图片 3"/>
          <p:cNvPicPr>
            <a:picLocks noChangeAspect="1"/>
          </p:cNvPicPr>
          <p:nvPr/>
        </p:nvPicPr>
        <p:blipFill>
          <a:blip r:embed="rId3"/>
          <a:stretch>
            <a:fillRect/>
          </a:stretch>
        </p:blipFill>
        <p:spPr>
          <a:xfrm>
            <a:off x="8351520" y="3171825"/>
            <a:ext cx="3293745" cy="2564765"/>
          </a:xfrm>
          <a:prstGeom prst="rect">
            <a:avLst/>
          </a:prstGeom>
        </p:spPr>
      </p:pic>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5" name="组合 4"/>
          <p:cNvGrpSpPr/>
          <p:nvPr/>
        </p:nvGrpSpPr>
        <p:grpSpPr>
          <a:xfrm>
            <a:off x="0" y="-9525"/>
            <a:ext cx="900000" cy="900000"/>
            <a:chOff x="5610000" y="2943000"/>
            <a:chExt cx="972000" cy="972000"/>
          </a:xfrm>
          <a:solidFill>
            <a:srgbClr val="D52739"/>
          </a:solidFill>
        </p:grpSpPr>
        <p:sp>
          <p:nvSpPr>
            <p:cNvPr id="6" name="椭圆 5"/>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260840" y="191770"/>
            <a:ext cx="2746375" cy="3170555"/>
          </a:xfrm>
          <a:prstGeom prst="rect">
            <a:avLst/>
          </a:prstGeom>
        </p:spPr>
      </p:pic>
      <p:sp>
        <p:nvSpPr>
          <p:cNvPr id="5" name="文本框 4"/>
          <p:cNvSpPr txBox="1"/>
          <p:nvPr/>
        </p:nvSpPr>
        <p:spPr>
          <a:xfrm>
            <a:off x="732155" y="770255"/>
            <a:ext cx="8455025" cy="5815965"/>
          </a:xfrm>
          <a:prstGeom prst="rect">
            <a:avLst/>
          </a:prstGeom>
          <a:noFill/>
        </p:spPr>
        <p:txBody>
          <a:bodyPr wrap="square" rtlCol="0">
            <a:spAutoFit/>
          </a:bodyPr>
          <a:lstStyle/>
          <a:p>
            <a:r>
              <a:rPr lang="en-US" altLang="zh-CN"/>
              <a:t>       </a:t>
            </a:r>
            <a:r>
              <a:rPr lang="zh-CN" altLang="en-US" sz="1600">
                <a:latin typeface="华文楷体" panose="02010600040101010101" pitchFamily="2" charset="-122"/>
                <a:ea typeface="华文楷体" panose="02010600040101010101" pitchFamily="2" charset="-122"/>
                <a:cs typeface="华文楷体" panose="02010600040101010101" pitchFamily="2" charset="-122"/>
              </a:rPr>
              <a:t>翠翠在风日里长养着，把皮肤变得黑黑的，触目为青山绿水，一对眸子清明如水晶。自然既长养她且教育她，为人天真活泼，处处俨然如一只小兽物。人又那么乖，如山头黄麂一样，从不想到残忍事情，从不发愁，从不动气。平时在渡船上遇陌生人对她有所注意时，便把光光的眼睛瞅着那陌生人，作成随时皆可举步逃入深山的神气，但明白了人无机心后，就又从从容容的在水边玩耍了。</a:t>
            </a:r>
          </a:p>
          <a:p>
            <a:r>
              <a:rPr lang="zh-CN" altLang="en-US" sz="1600">
                <a:latin typeface="华文楷体" panose="02010600040101010101" pitchFamily="2" charset="-122"/>
                <a:ea typeface="华文楷体" panose="02010600040101010101" pitchFamily="2" charset="-122"/>
                <a:cs typeface="华文楷体" panose="02010600040101010101" pitchFamily="2" charset="-122"/>
              </a:rPr>
              <a:t>      老船夫不论晴雨，必守在船头。有人过渡时，便略弯着腰，两手缘引了竹缆，把船横渡过小溪。有时疲倦了，躺在临溪大石上睡着了，人在隔岸招手喊过渡，翠翠不让祖父起身，就跳下船去，很敏捷的替祖父把路人渡过溪，一切皆溜刷在行，从不误事。有时又和祖父黄狗一同在船上，过渡时和祖父一同动手，船将近岸边，祖父正向客人招呼：“慢点，慢点”时，那只黄狗便口衔绳子，最先一跃而上，且俨然懂得如何方为尽职似的，把船绳紧衔着拖船拢岸。</a:t>
            </a:r>
          </a:p>
          <a:p>
            <a:r>
              <a:rPr lang="zh-CN" altLang="en-US" sz="1600">
                <a:latin typeface="华文楷体" panose="02010600040101010101" pitchFamily="2" charset="-122"/>
                <a:ea typeface="华文楷体" panose="02010600040101010101" pitchFamily="2" charset="-122"/>
                <a:cs typeface="华文楷体" panose="02010600040101010101" pitchFamily="2" charset="-122"/>
              </a:rPr>
              <a:t>      风日清和的天气，无人过渡，镇日长闲，祖父同翠翠便坐在门前大岩石上晒太阳。或把一段木头从高处向水中抛去，嗾（sǒu）使身边黄狗自岩石高处跃下，把木头衔回来。或翠翠与黄狗皆张着耳朵，听祖父说些城中多年以前的战争故事。或祖父同翠翠两人，各把小竹作成的竖笛，逗在嘴边吹着迎亲送女的曲子。</a:t>
            </a:r>
          </a:p>
          <a:p>
            <a:r>
              <a:rPr lang="en-US" altLang="zh-CN" sz="1600">
                <a:latin typeface="华文楷体" panose="02010600040101010101" pitchFamily="2" charset="-122"/>
                <a:ea typeface="华文楷体" panose="02010600040101010101" pitchFamily="2" charset="-122"/>
                <a:cs typeface="华文楷体" panose="02010600040101010101" pitchFamily="2" charset="-122"/>
              </a:rPr>
              <a:t>……</a:t>
            </a:r>
          </a:p>
          <a:p>
            <a:r>
              <a:rPr lang="en-US" altLang="zh-CN" sz="1600">
                <a:latin typeface="华文楷体" panose="02010600040101010101" pitchFamily="2" charset="-122"/>
                <a:ea typeface="华文楷体" panose="02010600040101010101" pitchFamily="2" charset="-122"/>
                <a:cs typeface="华文楷体" panose="02010600040101010101" pitchFamily="2" charset="-122"/>
              </a:rPr>
              <a:t>     茶峒地方凭水依山筑城，近山的一面，城墙如一条长蛇，缘山爬去。临水一面则在城外河边留出余地设码头，湾泊小小篷船。船下行时运桐油青盐，染色的棓</a:t>
            </a:r>
            <a:r>
              <a:rPr lang="zh-CN" altLang="en-US" sz="1600">
                <a:latin typeface="华文楷体" panose="02010600040101010101" pitchFamily="2" charset="-122"/>
                <a:ea typeface="华文楷体" panose="02010600040101010101" pitchFamily="2" charset="-122"/>
                <a:cs typeface="华文楷体" panose="02010600040101010101" pitchFamily="2" charset="-122"/>
              </a:rPr>
              <a:t>（</a:t>
            </a:r>
            <a:r>
              <a:rPr lang="en-US" altLang="zh-CN" sz="1600">
                <a:latin typeface="华文楷体" panose="02010600040101010101" pitchFamily="2" charset="-122"/>
                <a:ea typeface="华文楷体" panose="02010600040101010101" pitchFamily="2" charset="-122"/>
                <a:cs typeface="华文楷体" panose="02010600040101010101" pitchFamily="2" charset="-122"/>
              </a:rPr>
              <a:t>bàng</a:t>
            </a:r>
            <a:r>
              <a:rPr lang="zh-CN" altLang="en-US" sz="1600">
                <a:latin typeface="华文楷体" panose="02010600040101010101" pitchFamily="2" charset="-122"/>
                <a:ea typeface="华文楷体" panose="02010600040101010101" pitchFamily="2" charset="-122"/>
                <a:cs typeface="华文楷体" panose="02010600040101010101" pitchFamily="2" charset="-122"/>
              </a:rPr>
              <a:t>）</a:t>
            </a:r>
            <a:r>
              <a:rPr lang="en-US" altLang="zh-CN" sz="1600">
                <a:latin typeface="华文楷体" panose="02010600040101010101" pitchFamily="2" charset="-122"/>
                <a:ea typeface="华文楷体" panose="02010600040101010101" pitchFamily="2" charset="-122"/>
                <a:cs typeface="华文楷体" panose="02010600040101010101" pitchFamily="2" charset="-122"/>
              </a:rPr>
              <a:t>子。上行则运棉花棉纱以及布匹杂货同海味。贯串各个码头有一条河街，人家房子多一半着陆，一半在水，因为余地有限，那些房子莫不设有吊脚楼。河中涨了春水，到水逐渐进街后，河街上人家，便各用长长的梯子，一端搭在屋檐口，一端搭在城墙上，人人皆骂着嚷着，带了包袱、铺盖、米缸，从梯子上进城里去，水退时方又从城门口出城。……在这小城中生存的，各人也一定皆各在分定一份日子里，怀了对于人事爱憎必然的期待。</a:t>
            </a:r>
            <a:r>
              <a:rPr lang="zh-CN" altLang="en-US"/>
              <a:t>（《边城》第</a:t>
            </a:r>
            <a:r>
              <a:rPr lang="en-US" altLang="zh-CN"/>
              <a:t>1</a:t>
            </a:r>
            <a:r>
              <a:rPr lang="zh-CN" altLang="en-US"/>
              <a:t>、</a:t>
            </a:r>
            <a:r>
              <a:rPr lang="en-US" altLang="zh-CN"/>
              <a:t>2</a:t>
            </a:r>
            <a:r>
              <a:rPr lang="zh-CN" altLang="en-US"/>
              <a:t>章）</a:t>
            </a:r>
            <a:endParaRPr lang="zh-CN" altLang="en-US">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3" name="图片 2"/>
          <p:cNvPicPr>
            <a:picLocks noChangeAspect="1"/>
          </p:cNvPicPr>
          <p:nvPr/>
        </p:nvPicPr>
        <p:blipFill>
          <a:blip r:embed="rId3"/>
          <a:stretch>
            <a:fillRect/>
          </a:stretch>
        </p:blipFill>
        <p:spPr>
          <a:xfrm>
            <a:off x="9260840" y="3761105"/>
            <a:ext cx="2742565" cy="2459355"/>
          </a:xfrm>
          <a:prstGeom prst="rect">
            <a:avLst/>
          </a:prstGeom>
        </p:spPr>
      </p:pic>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4" name="组合 3"/>
          <p:cNvGrpSpPr/>
          <p:nvPr/>
        </p:nvGrpSpPr>
        <p:grpSpPr>
          <a:xfrm>
            <a:off x="0" y="-9525"/>
            <a:ext cx="900000" cy="900000"/>
            <a:chOff x="5610000" y="2943000"/>
            <a:chExt cx="972000" cy="972000"/>
          </a:xfrm>
          <a:solidFill>
            <a:srgbClr val="D52739"/>
          </a:solidFill>
        </p:grpSpPr>
        <p:sp>
          <p:nvSpPr>
            <p:cNvPr id="6" name="椭圆 5"/>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9525"/>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4" name="文本框 3"/>
          <p:cNvSpPr txBox="1"/>
          <p:nvPr/>
        </p:nvSpPr>
        <p:spPr>
          <a:xfrm>
            <a:off x="6756400" y="2483485"/>
            <a:ext cx="4897755" cy="3692525"/>
          </a:xfrm>
          <a:prstGeom prst="rect">
            <a:avLst/>
          </a:prstGeom>
          <a:noFill/>
        </p:spPr>
        <p:txBody>
          <a:bodyPr wrap="square" rtlCol="0">
            <a:spAutoFit/>
          </a:bodyPr>
          <a:lstStyle/>
          <a:p>
            <a:r>
              <a:rPr lang="en-US" altLang="zh-CN"/>
              <a:t>     </a:t>
            </a:r>
            <a:r>
              <a:rPr lang="zh-CN" altLang="en-US">
                <a:solidFill>
                  <a:srgbClr val="0B5FD1"/>
                </a:solidFill>
              </a:rPr>
              <a:t>散文化小说</a:t>
            </a:r>
            <a:r>
              <a:rPr lang="zh-CN" altLang="en-US"/>
              <a:t>，是介于散文与小说之间的一种小说文体，是中国现当代小说的新样式。这类小说情节散文化(或淡化情节)，结构散化，不以曲折的故事情节取胜，也少有冲突，缺乏悬念，呈现给读者的多是日常生活的自然状态，主张事实原状，展示生活的本色”，叙述者的情致，自然地融注在色调平淡的描写中。 沈从文的创作风格趋向浪漫主义，</a:t>
            </a:r>
            <a:r>
              <a:rPr lang="zh-CN" altLang="en-US">
                <a:solidFill>
                  <a:srgbClr val="FF0000"/>
                </a:solidFill>
              </a:rPr>
              <a:t>质朴、简约、平和、典雅、含蓄、古朴</a:t>
            </a:r>
            <a:r>
              <a:rPr lang="zh-CN" altLang="en-US"/>
              <a:t>的文字，诉说着作者内敛却又喷薄欲出的情感，展示了淡淡哀愁，浓郁的怀旧情绪及充满诗情画意的乡土风情，具有浓郁的</a:t>
            </a:r>
            <a:r>
              <a:rPr lang="zh-CN" altLang="en-US">
                <a:solidFill>
                  <a:srgbClr val="FF0000"/>
                </a:solidFill>
              </a:rPr>
              <a:t>地方色彩</a:t>
            </a:r>
            <a:r>
              <a:rPr lang="zh-CN" altLang="en-US"/>
              <a:t>，凸现出乡村人性特有的风韵与神采。</a:t>
            </a:r>
          </a:p>
        </p:txBody>
      </p:sp>
      <p:sp>
        <p:nvSpPr>
          <p:cNvPr id="6" name="文本框 5"/>
          <p:cNvSpPr txBox="1"/>
          <p:nvPr/>
        </p:nvSpPr>
        <p:spPr>
          <a:xfrm>
            <a:off x="842010" y="2483485"/>
            <a:ext cx="4591685" cy="3476625"/>
          </a:xfrm>
          <a:prstGeom prst="rect">
            <a:avLst/>
          </a:prstGeom>
          <a:noFill/>
        </p:spPr>
        <p:txBody>
          <a:bodyPr wrap="square" rtlCol="0">
            <a:spAutoFit/>
          </a:bodyPr>
          <a:lstStyle/>
          <a:p>
            <a:r>
              <a:rPr lang="en-US" altLang="zh-CN">
                <a:sym typeface="+mn-ea"/>
              </a:rPr>
              <a:t>     </a:t>
            </a:r>
            <a:r>
              <a:rPr lang="en-US" altLang="zh-CN" sz="2000">
                <a:sym typeface="+mn-ea"/>
              </a:rPr>
              <a:t>整篇文章</a:t>
            </a:r>
            <a:r>
              <a:rPr lang="zh-CN" altLang="en-US" sz="2000">
                <a:sym typeface="+mn-ea"/>
              </a:rPr>
              <a:t>（节选）</a:t>
            </a:r>
            <a:r>
              <a:rPr lang="en-US" altLang="zh-CN" sz="2000">
                <a:solidFill>
                  <a:srgbClr val="0B5FD1"/>
                </a:solidFill>
                <a:sym typeface="+mn-ea"/>
              </a:rPr>
              <a:t>幽默与讽刺</a:t>
            </a:r>
            <a:r>
              <a:rPr lang="en-US" altLang="zh-CN" sz="2000">
                <a:sym typeface="+mn-ea"/>
              </a:rPr>
              <a:t>的语言风格于一体</a:t>
            </a:r>
            <a:r>
              <a:rPr lang="zh-CN" altLang="en-US" sz="2000">
                <a:sym typeface="+mn-ea"/>
              </a:rPr>
              <a:t>，围绕阿 Q 病态的心理精神胜利法，在幽默和谐趣中产生共鸣，使人们在笑中了解阿</a:t>
            </a:r>
            <a:r>
              <a:rPr lang="en-US" altLang="zh-CN" sz="2000">
                <a:sym typeface="+mn-ea"/>
              </a:rPr>
              <a:t>Q</a:t>
            </a:r>
            <a:r>
              <a:rPr lang="zh-CN" altLang="en-US" sz="2000">
                <a:sym typeface="+mn-ea"/>
              </a:rPr>
              <a:t>悲惨一生。语言丰富多彩，如</a:t>
            </a:r>
            <a:r>
              <a:rPr lang="en-US" altLang="zh-CN" sz="2000">
                <a:solidFill>
                  <a:srgbClr val="FF0000"/>
                </a:solidFill>
                <a:sym typeface="+mn-ea"/>
              </a:rPr>
              <a:t>寓庄于谐</a:t>
            </a:r>
            <a:r>
              <a:rPr lang="zh-CN" altLang="en-US" sz="2000">
                <a:solidFill>
                  <a:srgbClr val="FF0000"/>
                </a:solidFill>
                <a:sym typeface="+mn-ea"/>
              </a:rPr>
              <a:t>、正话反说（反语）、仿词（造词）、庄词谐用、妙用虚词、漫画夸张</a:t>
            </a:r>
            <a:r>
              <a:rPr lang="zh-CN" altLang="en-US" sz="2000">
                <a:sym typeface="+mn-ea"/>
              </a:rPr>
              <a:t>等将阿 Q畸形病态心理的精神胜利法的通过语言生动形象的描述展示出来，无情犀利地鞭挞出国民性的中种种恶劣的品性和所描写的是恶浊的“病态社会”。</a:t>
            </a:r>
          </a:p>
        </p:txBody>
      </p:sp>
      <p:sp>
        <p:nvSpPr>
          <p:cNvPr id="7" name="文本框 6"/>
          <p:cNvSpPr txBox="1"/>
          <p:nvPr/>
        </p:nvSpPr>
        <p:spPr>
          <a:xfrm>
            <a:off x="1590675" y="489585"/>
            <a:ext cx="9307830" cy="521970"/>
          </a:xfrm>
          <a:prstGeom prst="rect">
            <a:avLst/>
          </a:prstGeom>
          <a:noFill/>
        </p:spPr>
        <p:txBody>
          <a:bodyPr wrap="square" rtlCol="0">
            <a:spAutoFit/>
          </a:bodyPr>
          <a:lstStyle/>
          <a:p>
            <a:r>
              <a:rPr lang="zh-CN" altLang="en-US" sz="2800" dirty="0" smtClean="0">
                <a:solidFill>
                  <a:srgbClr val="C00000"/>
                </a:solidFill>
                <a:sym typeface="+mn-ea"/>
              </a:rPr>
              <a:t>任务</a:t>
            </a:r>
            <a:r>
              <a:rPr lang="en-US" altLang="zh-CN" sz="2800" dirty="0" smtClean="0">
                <a:solidFill>
                  <a:srgbClr val="C00000"/>
                </a:solidFill>
                <a:sym typeface="+mn-ea"/>
              </a:rPr>
              <a:t>5</a:t>
            </a:r>
            <a:r>
              <a:rPr lang="zh-CN" altLang="en-US" sz="2800" dirty="0" smtClean="0">
                <a:solidFill>
                  <a:srgbClr val="C00000"/>
                </a:solidFill>
                <a:sym typeface="+mn-ea"/>
              </a:rPr>
              <a:t>：</a:t>
            </a:r>
            <a:r>
              <a:rPr lang="en-US" altLang="zh-CN" sz="2800" dirty="0" smtClean="0">
                <a:sym typeface="+mn-ea"/>
              </a:rPr>
              <a:t>《</a:t>
            </a:r>
            <a:r>
              <a:rPr lang="zh-CN" altLang="en-US" sz="2800" dirty="0">
                <a:sym typeface="+mn-ea"/>
              </a:rPr>
              <a:t>阿</a:t>
            </a:r>
            <a:r>
              <a:rPr lang="en-US" altLang="zh-CN" sz="2800" dirty="0">
                <a:sym typeface="+mn-ea"/>
              </a:rPr>
              <a:t>Q</a:t>
            </a:r>
            <a:r>
              <a:rPr lang="zh-CN" altLang="en-US" sz="2800" dirty="0">
                <a:sym typeface="+mn-ea"/>
              </a:rPr>
              <a:t>正传</a:t>
            </a:r>
            <a:r>
              <a:rPr lang="en-US" altLang="zh-CN" sz="2800" dirty="0">
                <a:sym typeface="+mn-ea"/>
              </a:rPr>
              <a:t>》</a:t>
            </a:r>
            <a:r>
              <a:rPr lang="zh-CN" altLang="en-US" sz="2800" dirty="0">
                <a:sym typeface="+mn-ea"/>
              </a:rPr>
              <a:t>与</a:t>
            </a:r>
            <a:r>
              <a:rPr lang="en-US" altLang="zh-CN" sz="2800" dirty="0">
                <a:sym typeface="+mn-ea"/>
              </a:rPr>
              <a:t>《</a:t>
            </a:r>
            <a:r>
              <a:rPr lang="zh-CN" altLang="en-US" sz="2800" dirty="0">
                <a:sym typeface="+mn-ea"/>
              </a:rPr>
              <a:t>边城</a:t>
            </a:r>
            <a:r>
              <a:rPr lang="en-US" altLang="zh-CN" sz="2800" dirty="0">
                <a:sym typeface="+mn-ea"/>
              </a:rPr>
              <a:t>》</a:t>
            </a:r>
            <a:r>
              <a:rPr lang="zh-CN" altLang="en-US" sz="2800" dirty="0">
                <a:sym typeface="+mn-ea"/>
              </a:rPr>
              <a:t>两篇小说的语言艺术特点</a:t>
            </a:r>
          </a:p>
        </p:txBody>
      </p:sp>
      <p:sp>
        <p:nvSpPr>
          <p:cNvPr id="8" name="文本框 7"/>
          <p:cNvSpPr txBox="1"/>
          <p:nvPr/>
        </p:nvSpPr>
        <p:spPr>
          <a:xfrm>
            <a:off x="2127250" y="1233805"/>
            <a:ext cx="8491855" cy="645160"/>
          </a:xfrm>
          <a:prstGeom prst="rect">
            <a:avLst/>
          </a:prstGeom>
          <a:noFill/>
        </p:spPr>
        <p:txBody>
          <a:bodyPr wrap="square" rtlCol="0">
            <a:spAutoFit/>
          </a:bodyPr>
          <a:lstStyle/>
          <a:p>
            <a:r>
              <a:rPr lang="en-US" altLang="zh-CN"/>
              <a:t>   </a:t>
            </a:r>
            <a:r>
              <a:rPr lang="zh-CN" altLang="en-US"/>
              <a:t>文学是语言的艺术，</a:t>
            </a:r>
            <a:r>
              <a:rPr lang="en-US" altLang="zh-CN">
                <a:sym typeface="+mn-ea"/>
              </a:rPr>
              <a:t>《阿 Q 正传》是幽默文学、讽刺文学</a:t>
            </a:r>
            <a:r>
              <a:rPr lang="zh-CN" altLang="en-US">
                <a:sym typeface="+mn-ea"/>
              </a:rPr>
              <a:t>的代表，而《边城》以恬静平淡的风格，小品散文的笔调，语言简约含蓄、朴素生动、优美传神。</a:t>
            </a:r>
          </a:p>
        </p:txBody>
      </p:sp>
      <p:cxnSp>
        <p:nvCxnSpPr>
          <p:cNvPr id="9" name="直接连接符 8"/>
          <p:cNvCxnSpPr/>
          <p:nvPr/>
        </p:nvCxnSpPr>
        <p:spPr>
          <a:xfrm>
            <a:off x="5979795" y="2556510"/>
            <a:ext cx="0" cy="3498215"/>
          </a:xfrm>
          <a:prstGeom prst="line">
            <a:avLst/>
          </a:prstGeom>
          <a:ln w="28575">
            <a:solidFill>
              <a:srgbClr val="7F9CB9"/>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27250" y="6176010"/>
            <a:ext cx="9267825" cy="460375"/>
          </a:xfrm>
          <a:prstGeom prst="rect">
            <a:avLst/>
          </a:prstGeom>
          <a:gradFill>
            <a:gsLst>
              <a:gs pos="50000">
                <a:srgbClr val="97C8E1"/>
              </a:gs>
              <a:gs pos="0">
                <a:srgbClr val="BADAEB"/>
              </a:gs>
              <a:gs pos="100000">
                <a:srgbClr val="74B5D6"/>
              </a:gs>
            </a:gsLst>
            <a:lin scaled="1"/>
          </a:gradFill>
        </p:spPr>
        <p:txBody>
          <a:bodyPr wrap="square" rtlCol="0">
            <a:spAutoFit/>
          </a:bodyPr>
          <a:lstStyle/>
          <a:p>
            <a:r>
              <a:rPr lang="zh-CN" altLang="en-US" sz="2400"/>
              <a:t>作业：课后结合阅读小说文本，进一步概括列举，《摘抄本》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997700" y="364029"/>
            <a:ext cx="3829050" cy="54483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698" y="468058"/>
            <a:ext cx="3829584" cy="5344271"/>
          </a:xfrm>
          <a:prstGeom prst="rect">
            <a:avLst/>
          </a:prstGeom>
        </p:spPr>
      </p:pic>
    </p:spTree>
    <p:extLst>
      <p:ext uri="{BB962C8B-B14F-4D97-AF65-F5344CB8AC3E}">
        <p14:creationId xmlns:p14="http://schemas.microsoft.com/office/powerpoint/2010/main" val="25244823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28" y="874547"/>
            <a:ext cx="4055492" cy="5596579"/>
          </a:xfrm>
          <a:prstGeom prst="rect">
            <a:avLst/>
          </a:prstGeom>
        </p:spPr>
      </p:pic>
      <p:pic>
        <p:nvPicPr>
          <p:cNvPr id="3" name="图片 2"/>
          <p:cNvPicPr>
            <a:picLocks noChangeAspect="1"/>
          </p:cNvPicPr>
          <p:nvPr/>
        </p:nvPicPr>
        <p:blipFill>
          <a:blip r:embed="rId3"/>
          <a:stretch>
            <a:fillRect/>
          </a:stretch>
        </p:blipFill>
        <p:spPr>
          <a:xfrm>
            <a:off x="5792043" y="702463"/>
            <a:ext cx="4756808" cy="5972835"/>
          </a:xfrm>
          <a:prstGeom prst="rect">
            <a:avLst/>
          </a:prstGeom>
        </p:spPr>
      </p:pic>
    </p:spTree>
    <p:extLst>
      <p:ext uri="{BB962C8B-B14F-4D97-AF65-F5344CB8AC3E}">
        <p14:creationId xmlns:p14="http://schemas.microsoft.com/office/powerpoint/2010/main" val="17229848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83" y="435277"/>
            <a:ext cx="4059041" cy="5523959"/>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227458"/>
            <a:ext cx="4885459" cy="6123465"/>
          </a:xfrm>
          <a:prstGeom prst="rect">
            <a:avLst/>
          </a:prstGeom>
        </p:spPr>
      </p:pic>
    </p:spTree>
    <p:extLst>
      <p:ext uri="{BB962C8B-B14F-4D97-AF65-F5344CB8AC3E}">
        <p14:creationId xmlns:p14="http://schemas.microsoft.com/office/powerpoint/2010/main" val="38589417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p:nvPr/>
        </p:nvSpPr>
        <p:spPr>
          <a:xfrm rot="16200000">
            <a:off x="765969" y="4078578"/>
            <a:ext cx="2012420" cy="3544970"/>
          </a:xfrm>
          <a:custGeom>
            <a:avLst/>
            <a:gdLst>
              <a:gd name="connsiteX0" fmla="*/ 1377125 w 1377125"/>
              <a:gd name="connsiteY0" fmla="*/ 1071179 h 2683877"/>
              <a:gd name="connsiteX1" fmla="*/ 1211200 w 1377125"/>
              <a:gd name="connsiteY1" fmla="*/ 1472677 h 2683877"/>
              <a:gd name="connsiteX2" fmla="*/ 0 w 1377125"/>
              <a:gd name="connsiteY2" fmla="*/ 2683877 h 2683877"/>
              <a:gd name="connsiteX3" fmla="*/ 0 w 1377125"/>
              <a:gd name="connsiteY3" fmla="*/ 0 h 2683877"/>
              <a:gd name="connsiteX4" fmla="*/ 541517 w 1377125"/>
              <a:gd name="connsiteY4" fmla="*/ 0 h 2683877"/>
              <a:gd name="connsiteX5" fmla="*/ 1211200 w 1377125"/>
              <a:gd name="connsiteY5" fmla="*/ 669683 h 2683877"/>
              <a:gd name="connsiteX6" fmla="*/ 1377125 w 1377125"/>
              <a:gd name="connsiteY6" fmla="*/ 1071179 h 268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125" h="2683877">
                <a:moveTo>
                  <a:pt x="1377125" y="1071179"/>
                </a:moveTo>
                <a:cubicBezTo>
                  <a:pt x="1377125" y="1216620"/>
                  <a:pt x="1321816" y="1362060"/>
                  <a:pt x="1211200" y="1472677"/>
                </a:cubicBezTo>
                <a:lnTo>
                  <a:pt x="0" y="2683877"/>
                </a:lnTo>
                <a:lnTo>
                  <a:pt x="0" y="0"/>
                </a:lnTo>
                <a:lnTo>
                  <a:pt x="541517" y="0"/>
                </a:lnTo>
                <a:lnTo>
                  <a:pt x="1211200" y="669683"/>
                </a:lnTo>
                <a:cubicBezTo>
                  <a:pt x="1321816" y="780299"/>
                  <a:pt x="1377125" y="925739"/>
                  <a:pt x="1377125" y="1071179"/>
                </a:cubicBezTo>
                <a:close/>
              </a:path>
            </a:pathLst>
          </a:custGeom>
          <a:solidFill>
            <a:schemeClr val="accent6">
              <a:alpha val="27000"/>
            </a:schemeClr>
          </a:solidFill>
          <a:ln w="45692" cap="flat">
            <a:noFill/>
            <a:prstDash val="solid"/>
            <a:miter/>
          </a:ln>
        </p:spPr>
        <p:txBody>
          <a:bodyPr rtlCol="0" anchor="ctr"/>
          <a:lstStyle/>
          <a:p>
            <a:endParaRPr lang="zh-CN" altLang="en-US"/>
          </a:p>
        </p:txBody>
      </p:sp>
      <p:sp>
        <p:nvSpPr>
          <p:cNvPr id="11" name="任意多边形: 形状 10"/>
          <p:cNvSpPr/>
          <p:nvPr/>
        </p:nvSpPr>
        <p:spPr>
          <a:xfrm flipH="1">
            <a:off x="-50371" y="4226"/>
            <a:ext cx="4897844" cy="6852908"/>
          </a:xfrm>
          <a:custGeom>
            <a:avLst/>
            <a:gdLst>
              <a:gd name="connsiteX0" fmla="*/ 0 w 4581525"/>
              <a:gd name="connsiteY0" fmla="*/ 0 h 6410325"/>
              <a:gd name="connsiteX1" fmla="*/ 4586288 w 4581525"/>
              <a:gd name="connsiteY1" fmla="*/ 0 h 6410325"/>
              <a:gd name="connsiteX2" fmla="*/ 4586288 w 4581525"/>
              <a:gd name="connsiteY2" fmla="*/ 6415088 h 6410325"/>
              <a:gd name="connsiteX3" fmla="*/ 0 w 4581525"/>
              <a:gd name="connsiteY3" fmla="*/ 6415088 h 6410325"/>
            </a:gdLst>
            <a:ahLst/>
            <a:cxnLst>
              <a:cxn ang="0">
                <a:pos x="connsiteX0" y="connsiteY0"/>
              </a:cxn>
              <a:cxn ang="0">
                <a:pos x="connsiteX1" y="connsiteY1"/>
              </a:cxn>
              <a:cxn ang="0">
                <a:pos x="connsiteX2" y="connsiteY2"/>
              </a:cxn>
              <a:cxn ang="0">
                <a:pos x="connsiteX3" y="connsiteY3"/>
              </a:cxn>
            </a:cxnLst>
            <a:rect l="l" t="t" r="r" b="b"/>
            <a:pathLst>
              <a:path w="4581525" h="6410325">
                <a:moveTo>
                  <a:pt x="0" y="0"/>
                </a:moveTo>
                <a:lnTo>
                  <a:pt x="4586288" y="0"/>
                </a:lnTo>
                <a:lnTo>
                  <a:pt x="4586288" y="6415088"/>
                </a:lnTo>
                <a:lnTo>
                  <a:pt x="0" y="6415088"/>
                </a:lnTo>
                <a:close/>
              </a:path>
            </a:pathLst>
          </a:custGeom>
          <a:noFill/>
          <a:ln w="9525" cap="flat">
            <a:noFill/>
            <a:prstDash val="solid"/>
            <a:miter/>
          </a:ln>
        </p:spPr>
        <p:txBody>
          <a:bodyPr rtlCol="0" anchor="ctr"/>
          <a:lstStyle/>
          <a:p>
            <a:endParaRPr lang="zh-CN" altLang="en-US"/>
          </a:p>
        </p:txBody>
      </p:sp>
      <p:sp>
        <p:nvSpPr>
          <p:cNvPr id="43" name="文本框 42"/>
          <p:cNvSpPr txBox="1"/>
          <p:nvPr/>
        </p:nvSpPr>
        <p:spPr>
          <a:xfrm>
            <a:off x="1462670" y="247276"/>
            <a:ext cx="3938905" cy="368300"/>
          </a:xfrm>
          <a:prstGeom prst="rect">
            <a:avLst/>
          </a:prstGeom>
          <a:noFill/>
        </p:spPr>
        <p:txBody>
          <a:bodyPr wrap="square" rtlCol="0">
            <a:spAutoFit/>
          </a:bodyPr>
          <a:lstStyle/>
          <a:p>
            <a:pPr marL="342900" indent="-342900" algn="dist">
              <a:buFont typeface="Arial" panose="020B0604020202020204" pitchFamily="34" charset="0"/>
              <a:buChar char="•"/>
            </a:pPr>
            <a:r>
              <a:rPr lang="zh-CN" altLang="en-US" i="1" dirty="0" smtClean="0">
                <a:solidFill>
                  <a:schemeClr val="accent1">
                    <a:lumMod val="25000"/>
                    <a:lumOff val="75000"/>
                  </a:schemeClr>
                </a:solidFill>
                <a:latin typeface="字酷堂清楷体"/>
              </a:rPr>
              <a:t>选修性必修下 中国现当代文学</a:t>
            </a:r>
          </a:p>
        </p:txBody>
      </p:sp>
      <p:pic>
        <p:nvPicPr>
          <p:cNvPr id="2" name="图片 1"/>
          <p:cNvPicPr>
            <a:picLocks noChangeAspect="1"/>
          </p:cNvPicPr>
          <p:nvPr/>
        </p:nvPicPr>
        <p:blipFill>
          <a:blip r:embed="rId3"/>
          <a:stretch>
            <a:fillRect/>
          </a:stretch>
        </p:blipFill>
        <p:spPr>
          <a:xfrm>
            <a:off x="1584960" y="2931160"/>
            <a:ext cx="8867775" cy="1000125"/>
          </a:xfrm>
          <a:prstGeom prst="rect">
            <a:avLst/>
          </a:prstGeom>
        </p:spPr>
      </p:pic>
      <p:pic>
        <p:nvPicPr>
          <p:cNvPr id="6" name="图片 5" descr="t01ae0a7b840c7fc4f4"/>
          <p:cNvPicPr>
            <a:picLocks noChangeAspect="1"/>
          </p:cNvPicPr>
          <p:nvPr/>
        </p:nvPicPr>
        <p:blipFill>
          <a:blip r:embed="rId4"/>
          <a:stretch>
            <a:fillRect/>
          </a:stretch>
        </p:blipFill>
        <p:spPr>
          <a:xfrm>
            <a:off x="8188325" y="448310"/>
            <a:ext cx="3592195" cy="2336800"/>
          </a:xfrm>
          <a:prstGeom prst="rect">
            <a:avLst/>
          </a:prstGeom>
        </p:spPr>
      </p:pic>
      <p:sp>
        <p:nvSpPr>
          <p:cNvPr id="9" name="文本框 8"/>
          <p:cNvSpPr txBox="1"/>
          <p:nvPr/>
        </p:nvSpPr>
        <p:spPr>
          <a:xfrm>
            <a:off x="6315710" y="5160645"/>
            <a:ext cx="4677410" cy="460375"/>
          </a:xfrm>
          <a:prstGeom prst="rect">
            <a:avLst/>
          </a:prstGeom>
          <a:noFill/>
        </p:spPr>
        <p:txBody>
          <a:bodyPr wrap="square" rtlCol="0">
            <a:spAutoFit/>
          </a:bodyPr>
          <a:lstStyle/>
          <a:p>
            <a:r>
              <a:rPr lang="en-US" altLang="zh-CN" sz="2400">
                <a:solidFill>
                  <a:schemeClr val="bg2">
                    <a:lumMod val="50000"/>
                  </a:schemeClr>
                </a:solidFill>
              </a:rPr>
              <a:t>     </a:t>
            </a:r>
            <a:r>
              <a:rPr lang="zh-CN" altLang="en-US" sz="2400">
                <a:solidFill>
                  <a:schemeClr val="bg2">
                    <a:lumMod val="50000"/>
                  </a:schemeClr>
                </a:solidFill>
              </a:rPr>
              <a:t>新思想 </a:t>
            </a:r>
            <a:r>
              <a:rPr lang="zh-CN" altLang="en-US" sz="2400">
                <a:solidFill>
                  <a:schemeClr val="bg2">
                    <a:lumMod val="50000"/>
                  </a:schemeClr>
                </a:solidFill>
                <a:latin typeface="微软雅黑" panose="020B0503020204020204" pitchFamily="34" charset="-122"/>
                <a:ea typeface="微软雅黑" panose="020B0503020204020204" pitchFamily="34" charset="-122"/>
              </a:rPr>
              <a:t>•</a:t>
            </a:r>
            <a:r>
              <a:rPr lang="zh-CN" altLang="en-US" sz="2400">
                <a:solidFill>
                  <a:schemeClr val="bg2">
                    <a:lumMod val="50000"/>
                  </a:schemeClr>
                </a:solidFill>
              </a:rPr>
              <a:t> 新语言  </a:t>
            </a:r>
            <a:r>
              <a:rPr lang="zh-CN" altLang="en-US" sz="2400">
                <a:solidFill>
                  <a:schemeClr val="bg2">
                    <a:lumMod val="50000"/>
                  </a:schemeClr>
                </a:solidFill>
                <a:latin typeface="微软雅黑" panose="020B0503020204020204" pitchFamily="34" charset="-122"/>
                <a:ea typeface="微软雅黑" panose="020B0503020204020204" pitchFamily="34" charset="-122"/>
              </a:rPr>
              <a:t>•</a:t>
            </a:r>
            <a:r>
              <a:rPr lang="zh-CN" altLang="en-US" sz="2400">
                <a:solidFill>
                  <a:schemeClr val="bg2">
                    <a:lumMod val="50000"/>
                  </a:schemeClr>
                </a:solidFill>
              </a:rPr>
              <a:t> 新样式</a:t>
            </a:r>
          </a:p>
        </p:txBody>
      </p:sp>
      <p:pic>
        <p:nvPicPr>
          <p:cNvPr id="12" name="图片 11" descr="高勇之印"/>
          <p:cNvPicPr>
            <a:picLocks noChangeAspect="1"/>
          </p:cNvPicPr>
          <p:nvPr/>
        </p:nvPicPr>
        <p:blipFill>
          <a:blip r:embed="rId5"/>
          <a:stretch>
            <a:fillRect/>
          </a:stretch>
        </p:blipFill>
        <p:spPr>
          <a:xfrm>
            <a:off x="10993120" y="5752465"/>
            <a:ext cx="399415" cy="399415"/>
          </a:xfrm>
          <a:prstGeom prst="rect">
            <a:avLst/>
          </a:prstGeom>
        </p:spPr>
      </p:pic>
      <p:sp>
        <p:nvSpPr>
          <p:cNvPr id="10"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13" name="组合 12"/>
          <p:cNvGrpSpPr/>
          <p:nvPr/>
        </p:nvGrpSpPr>
        <p:grpSpPr>
          <a:xfrm>
            <a:off x="86321" y="16048"/>
            <a:ext cx="900000" cy="900000"/>
            <a:chOff x="5610000" y="2943000"/>
            <a:chExt cx="972000" cy="972000"/>
          </a:xfrm>
          <a:solidFill>
            <a:srgbClr val="D52739"/>
          </a:solidFill>
        </p:grpSpPr>
        <p:sp>
          <p:nvSpPr>
            <p:cNvPr id="14" name="椭圆 13"/>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3" name="文本框 2"/>
          <p:cNvSpPr txBox="1"/>
          <p:nvPr/>
        </p:nvSpPr>
        <p:spPr>
          <a:xfrm>
            <a:off x="3957955" y="3943350"/>
            <a:ext cx="2683510" cy="521970"/>
          </a:xfrm>
          <a:prstGeom prst="rect">
            <a:avLst/>
          </a:prstGeom>
          <a:noFill/>
        </p:spPr>
        <p:txBody>
          <a:bodyPr wrap="square" rtlCol="0">
            <a:spAutoFit/>
          </a:bodyPr>
          <a:lstStyle/>
          <a:p>
            <a:r>
              <a:rPr lang="zh-CN" altLang="en-US" sz="2800"/>
              <a:t>（第一课时段）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95020" y="899795"/>
            <a:ext cx="10601325" cy="3476625"/>
          </a:xfrm>
          <a:prstGeom prst="rect">
            <a:avLst/>
          </a:prstGeom>
          <a:noFill/>
        </p:spPr>
        <p:txBody>
          <a:bodyPr wrap="square" rtlCol="0">
            <a:spAutoFit/>
          </a:bodyPr>
          <a:lstStyle/>
          <a:p>
            <a:r>
              <a:rPr lang="zh-CN" altLang="en-US" sz="2800" dirty="0" smtClean="0"/>
              <a:t>   </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一部文学作品，其文化</a:t>
            </a:r>
            <a:r>
              <a:rPr lang="zh-CN" altLang="en-US" sz="2400" dirty="0" smtClean="0">
                <a:latin typeface="楷体" panose="02010609060101010101" pitchFamily="49" charset="-122"/>
                <a:ea typeface="楷体" panose="02010609060101010101" pitchFamily="49" charset="-122"/>
              </a:rPr>
              <a:t>隐喻</a:t>
            </a:r>
            <a:r>
              <a:rPr lang="zh-CN" altLang="en-US" sz="2400" dirty="0">
                <a:latin typeface="楷体" panose="02010609060101010101" pitchFamily="49" charset="-122"/>
                <a:ea typeface="楷体" panose="02010609060101010101" pitchFamily="49" charset="-122"/>
              </a:rPr>
              <a:t>被提升到民族、国家形象的层面上，除艺术品质的精湛外，高度的概括性和相当的容量是必不可少的</a:t>
            </a:r>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而</a:t>
            </a:r>
            <a:r>
              <a:rPr lang="zh-CN" altLang="en-US" sz="2400" dirty="0">
                <a:latin typeface="楷体" panose="02010609060101010101" pitchFamily="49" charset="-122"/>
                <a:ea typeface="楷体" panose="02010609060101010101" pitchFamily="49" charset="-122"/>
              </a:rPr>
              <a:t>鲁迅的</a:t>
            </a:r>
            <a:r>
              <a:rPr lang="zh-CN" altLang="en-US" sz="2400" dirty="0" smtClean="0">
                <a:latin typeface="楷体" panose="02010609060101010101" pitchFamily="49" charset="-122"/>
                <a:ea typeface="楷体" panose="02010609060101010101" pitchFamily="49" charset="-122"/>
              </a:rPr>
              <a:t>《阿Q正传》</a:t>
            </a:r>
            <a:r>
              <a:rPr lang="zh-CN" altLang="en-US" sz="2400" dirty="0">
                <a:latin typeface="楷体" panose="02010609060101010101" pitchFamily="49" charset="-122"/>
                <a:ea typeface="楷体" panose="02010609060101010101" pitchFamily="49" charset="-122"/>
              </a:rPr>
              <a:t>和</a:t>
            </a:r>
            <a:r>
              <a:rPr lang="zh-CN" altLang="en-US" sz="2400" dirty="0" smtClean="0">
                <a:latin typeface="楷体" panose="02010609060101010101" pitchFamily="49" charset="-122"/>
                <a:ea typeface="楷体" panose="02010609060101010101" pitchFamily="49" charset="-122"/>
              </a:rPr>
              <a:t>沈从文</a:t>
            </a:r>
            <a:r>
              <a:rPr lang="zh-CN" altLang="en-US" sz="2400" dirty="0">
                <a:latin typeface="楷体" panose="02010609060101010101" pitchFamily="49" charset="-122"/>
                <a:ea typeface="楷体" panose="02010609060101010101" pitchFamily="49" charset="-122"/>
              </a:rPr>
              <a:t>的《边城》是其中最有代表性，文化隐喻又完全相反的两部”</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r>
              <a:rPr lang="en-US" altLang="zh-CN" sz="2400" dirty="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我认为国民性中</a:t>
            </a:r>
            <a:r>
              <a:rPr lang="zh-CN" altLang="en-US" sz="2400" dirty="0" smtClean="0">
                <a:latin typeface="楷体" panose="02010609060101010101" pitchFamily="49" charset="-122"/>
                <a:ea typeface="楷体" panose="02010609060101010101" pitchFamily="49" charset="-122"/>
              </a:rPr>
              <a:t>不仅</a:t>
            </a:r>
            <a:r>
              <a:rPr lang="zh-CN" altLang="en-US" sz="2400" dirty="0">
                <a:latin typeface="楷体" panose="02010609060101010101" pitchFamily="49" charset="-122"/>
                <a:ea typeface="楷体" panose="02010609060101010101" pitchFamily="49" charset="-122"/>
              </a:rPr>
              <a:t>有</a:t>
            </a:r>
            <a:r>
              <a:rPr lang="zh-CN" altLang="en-US" sz="2400" dirty="0">
                <a:solidFill>
                  <a:srgbClr val="FF0000"/>
                </a:solidFill>
                <a:latin typeface="楷体" panose="02010609060101010101" pitchFamily="49" charset="-122"/>
                <a:ea typeface="楷体" panose="02010609060101010101" pitchFamily="49" charset="-122"/>
              </a:rPr>
              <a:t>劣根性</a:t>
            </a:r>
            <a:r>
              <a:rPr lang="zh-CN" altLang="en-US" sz="2400" dirty="0">
                <a:latin typeface="楷体" panose="02010609060101010101" pitchFamily="49" charset="-122"/>
                <a:ea typeface="楷体" panose="02010609060101010101" pitchFamily="49" charset="-122"/>
              </a:rPr>
              <a:t>的一面，还应该包括姑且称为</a:t>
            </a:r>
            <a:r>
              <a:rPr lang="zh-CN" altLang="en-US" sz="2400" dirty="0">
                <a:solidFill>
                  <a:srgbClr val="FF0000"/>
                </a:solidFill>
                <a:latin typeface="楷体" panose="02010609060101010101" pitchFamily="49" charset="-122"/>
                <a:ea typeface="楷体" panose="02010609060101010101" pitchFamily="49" charset="-122"/>
              </a:rPr>
              <a:t>优根性</a:t>
            </a:r>
            <a:r>
              <a:rPr lang="zh-CN" altLang="en-US" sz="2400" dirty="0">
                <a:latin typeface="楷体" panose="02010609060101010101" pitchFamily="49" charset="-122"/>
                <a:ea typeface="楷体" panose="02010609060101010101" pitchFamily="49" charset="-122"/>
              </a:rPr>
              <a:t>的一面。沈从文的小说大约与鲁迅同时代，</a:t>
            </a:r>
            <a:r>
              <a:rPr lang="zh-CN" altLang="en-US" sz="2400" dirty="0" smtClean="0">
                <a:latin typeface="楷体" panose="02010609060101010101" pitchFamily="49" charset="-122"/>
                <a:ea typeface="楷体" panose="02010609060101010101" pitchFamily="49" charset="-122"/>
              </a:rPr>
              <a:t>不过</a:t>
            </a:r>
            <a:r>
              <a:rPr lang="zh-CN" altLang="en-US" sz="2400" dirty="0">
                <a:latin typeface="楷体" panose="02010609060101010101" pitchFamily="49" charset="-122"/>
                <a:ea typeface="楷体" panose="02010609060101010101" pitchFamily="49" charset="-122"/>
              </a:rPr>
              <a:t>一个写浙东，一个写湘西。在沈从文的小说中可以看到另一些中国人，他们非常安祥、和谐、 善良，恰恰就没有鲁迅小说中劣根性的东西，把两位大师的小说放在一起谈，可能会帮助</a:t>
            </a:r>
            <a:r>
              <a:rPr lang="zh-CN" altLang="en-US" sz="2400" dirty="0" smtClean="0">
                <a:latin typeface="楷体" panose="02010609060101010101" pitchFamily="49" charset="-122"/>
                <a:ea typeface="楷体" panose="02010609060101010101" pitchFamily="49" charset="-122"/>
              </a:rPr>
              <a:t>我们得到</a:t>
            </a:r>
            <a:r>
              <a:rPr lang="zh-CN" altLang="en-US" sz="2400" dirty="0">
                <a:solidFill>
                  <a:srgbClr val="0B5FD1"/>
                </a:solidFill>
                <a:latin typeface="楷体" panose="02010609060101010101" pitchFamily="49" charset="-122"/>
                <a:ea typeface="楷体" panose="02010609060101010101" pitchFamily="49" charset="-122"/>
              </a:rPr>
              <a:t>国民性</a:t>
            </a:r>
            <a:r>
              <a:rPr lang="zh-CN" altLang="en-US" sz="2400" dirty="0">
                <a:latin typeface="楷体" panose="02010609060101010101" pitchFamily="49" charset="-122"/>
                <a:ea typeface="楷体" panose="02010609060101010101" pitchFamily="49" charset="-122"/>
              </a:rPr>
              <a:t>的完整形象”</a:t>
            </a:r>
            <a:r>
              <a:rPr lang="zh-CN" altLang="en-US" sz="2400" dirty="0" smtClean="0">
                <a:latin typeface="楷体" panose="02010609060101010101" pitchFamily="49" charset="-122"/>
                <a:ea typeface="楷体" panose="02010609060101010101" pitchFamily="49" charset="-122"/>
              </a:rPr>
              <a:t>。</a:t>
            </a:r>
            <a:r>
              <a:rPr lang="en-US" altLang="zh-CN" sz="2400" dirty="0">
                <a:latin typeface="方正苏新诗柳楷简体" panose="02000000000000000000" pitchFamily="2" charset="-122"/>
                <a:ea typeface="方正苏新诗柳楷简体" panose="02000000000000000000" pitchFamily="2" charset="-122"/>
              </a:rPr>
              <a:t> </a:t>
            </a:r>
            <a:r>
              <a:rPr lang="en-US" altLang="zh-CN" sz="2400" dirty="0" smtClean="0">
                <a:latin typeface="方正苏新诗柳楷简体" panose="02000000000000000000" pitchFamily="2" charset="-122"/>
                <a:ea typeface="方正苏新诗柳楷简体" panose="02000000000000000000" pitchFamily="2" charset="-122"/>
              </a:rPr>
              <a:t> </a:t>
            </a:r>
            <a:r>
              <a:rPr lang="en-US" altLang="zh-CN" sz="2400" dirty="0" smtClean="0">
                <a:sym typeface="+mn-ea"/>
              </a:rPr>
              <a:t>——</a:t>
            </a:r>
            <a:r>
              <a:rPr lang="zh-CN" altLang="en-US" sz="2400" dirty="0">
                <a:sym typeface="+mn-ea"/>
              </a:rPr>
              <a:t>刘洪涛</a:t>
            </a:r>
            <a:endParaRPr lang="zh-CN" altLang="en-US" sz="2400" dirty="0"/>
          </a:p>
          <a:p>
            <a:r>
              <a:rPr lang="en-US" altLang="zh-CN" sz="2400" dirty="0" smtClean="0">
                <a:latin typeface="方正苏新诗柳楷简体" panose="02000000000000000000" pitchFamily="2" charset="-122"/>
                <a:ea typeface="方正苏新诗柳楷简体" panose="02000000000000000000" pitchFamily="2" charset="-122"/>
              </a:rPr>
              <a:t>                                                                         </a:t>
            </a:r>
            <a:endParaRPr lang="zh-CN" altLang="en-US" sz="2400" dirty="0"/>
          </a:p>
        </p:txBody>
      </p:sp>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4" name="椭圆 3"/>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5" name="文本框 4"/>
          <p:cNvSpPr txBox="1"/>
          <p:nvPr/>
        </p:nvSpPr>
        <p:spPr>
          <a:xfrm>
            <a:off x="900430" y="4290060"/>
            <a:ext cx="10648315" cy="2214880"/>
          </a:xfrm>
          <a:prstGeom prst="rect">
            <a:avLst/>
          </a:prstGeom>
          <a:noFill/>
        </p:spPr>
        <p:txBody>
          <a:bodyPr wrap="square" rtlCol="0">
            <a:spAutoFit/>
          </a:bodyPr>
          <a:lstStyle/>
          <a:p>
            <a:r>
              <a:rPr lang="en-US" altLang="zh-CN" b="1" dirty="0" smtClean="0">
                <a:solidFill>
                  <a:srgbClr val="C00000"/>
                </a:solidFill>
                <a:latin typeface="宋体" panose="02010600030101010101" pitchFamily="2" charset="-122"/>
                <a:ea typeface="宋体" panose="02010600030101010101" pitchFamily="2" charset="-122"/>
                <a:sym typeface="+mn-ea"/>
              </a:rPr>
              <a:t>【</a:t>
            </a:r>
            <a:r>
              <a:rPr lang="zh-CN" altLang="en-US" b="1" dirty="0" smtClean="0">
                <a:solidFill>
                  <a:srgbClr val="C00000"/>
                </a:solidFill>
                <a:latin typeface="宋体" panose="02010600030101010101" pitchFamily="2" charset="-122"/>
                <a:ea typeface="宋体" panose="02010600030101010101" pitchFamily="2" charset="-122"/>
                <a:sym typeface="+mn-ea"/>
              </a:rPr>
              <a:t>写评论</a:t>
            </a:r>
            <a:r>
              <a:rPr lang="en-US" altLang="zh-CN" b="1" dirty="0" smtClean="0">
                <a:solidFill>
                  <a:srgbClr val="C00000"/>
                </a:solidFill>
                <a:latin typeface="宋体" panose="02010600030101010101" pitchFamily="2" charset="-122"/>
                <a:ea typeface="宋体" panose="02010600030101010101" pitchFamily="2" charset="-122"/>
                <a:sym typeface="+mn-ea"/>
              </a:rPr>
              <a:t>】</a:t>
            </a:r>
            <a:endParaRPr lang="zh-CN" altLang="en-US" b="1" dirty="0"/>
          </a:p>
          <a:p>
            <a:r>
              <a:rPr lang="zh-CN" altLang="en-US" dirty="0"/>
              <a:t>   </a:t>
            </a:r>
            <a:r>
              <a:rPr lang="zh-CN" altLang="en-US" sz="2000" dirty="0">
                <a:latin typeface="华文中宋" panose="02010600040101010101" charset="-122"/>
                <a:ea typeface="华文中宋" panose="02010600040101010101" charset="-122"/>
                <a:cs typeface="华文中宋" panose="02010600040101010101" charset="-122"/>
              </a:rPr>
              <a:t> </a:t>
            </a:r>
            <a:r>
              <a:rPr lang="zh-CN" altLang="en-US" sz="2000" dirty="0" smtClean="0">
                <a:latin typeface="华文中宋" panose="02010600040101010101" charset="-122"/>
                <a:ea typeface="华文中宋" panose="02010600040101010101" charset="-122"/>
                <a:cs typeface="华文中宋" panose="02010600040101010101" charset="-122"/>
                <a:sym typeface="+mn-ea"/>
              </a:rPr>
              <a:t>两篇小说都是以悲剧收尾，阿</a:t>
            </a:r>
            <a:r>
              <a:rPr lang="en-US" altLang="zh-CN" sz="2000" dirty="0">
                <a:latin typeface="华文中宋" panose="02010600040101010101" charset="-122"/>
                <a:ea typeface="华文中宋" panose="02010600040101010101" charset="-122"/>
                <a:cs typeface="华文中宋" panose="02010600040101010101" charset="-122"/>
                <a:sym typeface="+mn-ea"/>
              </a:rPr>
              <a:t>Q</a:t>
            </a:r>
            <a:r>
              <a:rPr lang="zh-CN" altLang="en-US" sz="2000" dirty="0">
                <a:latin typeface="华文中宋" panose="02010600040101010101" charset="-122"/>
                <a:ea typeface="华文中宋" panose="02010600040101010101" charset="-122"/>
                <a:cs typeface="华文中宋" panose="02010600040101010101" charset="-122"/>
                <a:sym typeface="+mn-ea"/>
              </a:rPr>
              <a:t>死</a:t>
            </a:r>
            <a:r>
              <a:rPr lang="zh-CN" altLang="en-US" sz="2000" dirty="0" smtClean="0">
                <a:latin typeface="华文中宋" panose="02010600040101010101" charset="-122"/>
                <a:ea typeface="华文中宋" panose="02010600040101010101" charset="-122"/>
                <a:cs typeface="华文中宋" panose="02010600040101010101" charset="-122"/>
                <a:sym typeface="+mn-ea"/>
              </a:rPr>
              <a:t>了，但</a:t>
            </a:r>
            <a:r>
              <a:rPr lang="zh-CN" altLang="en-US" sz="2000" dirty="0">
                <a:latin typeface="华文中宋" panose="02010600040101010101" charset="-122"/>
                <a:ea typeface="华文中宋" panose="02010600040101010101" charset="-122"/>
                <a:cs typeface="华文中宋" panose="02010600040101010101" charset="-122"/>
                <a:sym typeface="+mn-ea"/>
              </a:rPr>
              <a:t>其</a:t>
            </a:r>
            <a:r>
              <a:rPr lang="en-US" altLang="zh-CN" sz="2000" dirty="0">
                <a:latin typeface="华文中宋" panose="02010600040101010101" charset="-122"/>
                <a:ea typeface="华文中宋" panose="02010600040101010101" charset="-122"/>
                <a:cs typeface="华文中宋" panose="02010600040101010101" charset="-122"/>
                <a:sym typeface="+mn-ea"/>
              </a:rPr>
              <a:t>“</a:t>
            </a:r>
            <a:r>
              <a:rPr lang="zh-CN" altLang="en-US" sz="2000" dirty="0">
                <a:latin typeface="华文中宋" panose="02010600040101010101" charset="-122"/>
                <a:ea typeface="华文中宋" panose="02010600040101010101" charset="-122"/>
                <a:cs typeface="华文中宋" panose="02010600040101010101" charset="-122"/>
                <a:sym typeface="+mn-ea"/>
              </a:rPr>
              <a:t>精神胜利法</a:t>
            </a:r>
            <a:r>
              <a:rPr lang="en-US" altLang="zh-CN" sz="2000" dirty="0">
                <a:latin typeface="华文中宋" panose="02010600040101010101" charset="-122"/>
                <a:ea typeface="华文中宋" panose="02010600040101010101" charset="-122"/>
                <a:cs typeface="华文中宋" panose="02010600040101010101" charset="-122"/>
                <a:sym typeface="+mn-ea"/>
              </a:rPr>
              <a:t>”</a:t>
            </a:r>
            <a:r>
              <a:rPr lang="zh-CN" altLang="en-US" sz="2000" dirty="0">
                <a:latin typeface="华文中宋" panose="02010600040101010101" charset="-122"/>
                <a:ea typeface="华文中宋" panose="02010600040101010101" charset="-122"/>
                <a:cs typeface="华文中宋" panose="02010600040101010101" charset="-122"/>
                <a:sym typeface="+mn-ea"/>
              </a:rPr>
              <a:t>确留在我们的生活中；</a:t>
            </a:r>
            <a:r>
              <a:rPr lang="en-US" sz="2000" dirty="0" smtClean="0">
                <a:latin typeface="华文中宋" panose="02010600040101010101" charset="-122"/>
                <a:ea typeface="华文中宋" panose="02010600040101010101" charset="-122"/>
                <a:cs typeface="华文中宋" panose="02010600040101010101" charset="-122"/>
                <a:sym typeface="+mn-ea"/>
              </a:rPr>
              <a:t>“</a:t>
            </a:r>
            <a:r>
              <a:rPr sz="2000" dirty="0" smtClean="0">
                <a:latin typeface="华文中宋" panose="02010600040101010101" charset="-122"/>
                <a:ea typeface="华文中宋" panose="02010600040101010101" charset="-122"/>
                <a:cs typeface="华文中宋" panose="02010600040101010101" charset="-122"/>
                <a:sym typeface="+mn-ea"/>
              </a:rPr>
              <a:t>那个使翠翠在睡梦里为歌声把灵魂轻轻浮起来的年轻人也许永远回不来了</a:t>
            </a:r>
            <a:r>
              <a:rPr lang="en-US" sz="2000" dirty="0" smtClean="0">
                <a:latin typeface="华文中宋" panose="02010600040101010101" charset="-122"/>
                <a:ea typeface="华文中宋" panose="02010600040101010101" charset="-122"/>
                <a:cs typeface="华文中宋" panose="02010600040101010101" charset="-122"/>
                <a:sym typeface="+mn-ea"/>
              </a:rPr>
              <a:t>”</a:t>
            </a:r>
            <a:r>
              <a:rPr lang="zh-CN" altLang="en-US" sz="2000" dirty="0" smtClean="0">
                <a:latin typeface="华文中宋" panose="02010600040101010101" charset="-122"/>
                <a:ea typeface="华文中宋" panose="02010600040101010101" charset="-122"/>
                <a:cs typeface="华文中宋" panose="02010600040101010101" charset="-122"/>
                <a:sym typeface="+mn-ea"/>
              </a:rPr>
              <a:t>！</a:t>
            </a:r>
            <a:r>
              <a:rPr lang="zh-CN" altLang="en-US" sz="2000" dirty="0">
                <a:latin typeface="华文中宋" panose="02010600040101010101" charset="-122"/>
                <a:ea typeface="华文中宋" panose="02010600040101010101" charset="-122"/>
                <a:cs typeface="华文中宋" panose="02010600040101010101" charset="-122"/>
              </a:rPr>
              <a:t>无论是</a:t>
            </a:r>
            <a:r>
              <a:rPr lang="en-US" altLang="zh-CN" sz="2000" dirty="0">
                <a:latin typeface="华文中宋" panose="02010600040101010101" charset="-122"/>
                <a:ea typeface="华文中宋" panose="02010600040101010101" charset="-122"/>
                <a:cs typeface="华文中宋" panose="02010600040101010101" charset="-122"/>
              </a:rPr>
              <a:t>《</a:t>
            </a:r>
            <a:r>
              <a:rPr lang="zh-CN" altLang="en-US" sz="2000" dirty="0">
                <a:latin typeface="华文中宋" panose="02010600040101010101" charset="-122"/>
                <a:ea typeface="华文中宋" panose="02010600040101010101" charset="-122"/>
                <a:cs typeface="华文中宋" panose="02010600040101010101" charset="-122"/>
              </a:rPr>
              <a:t>阿</a:t>
            </a:r>
            <a:r>
              <a:rPr lang="en-US" altLang="zh-CN" sz="2000" dirty="0">
                <a:latin typeface="华文中宋" panose="02010600040101010101" charset="-122"/>
                <a:ea typeface="华文中宋" panose="02010600040101010101" charset="-122"/>
                <a:cs typeface="华文中宋" panose="02010600040101010101" charset="-122"/>
              </a:rPr>
              <a:t>Q</a:t>
            </a:r>
            <a:r>
              <a:rPr lang="zh-CN" altLang="en-US" sz="2000" dirty="0">
                <a:latin typeface="华文中宋" panose="02010600040101010101" charset="-122"/>
                <a:ea typeface="华文中宋" panose="02010600040101010101" charset="-122"/>
                <a:cs typeface="华文中宋" panose="02010600040101010101" charset="-122"/>
              </a:rPr>
              <a:t>正传</a:t>
            </a:r>
            <a:r>
              <a:rPr lang="en-US" altLang="zh-CN" sz="2000" dirty="0">
                <a:latin typeface="华文中宋" panose="02010600040101010101" charset="-122"/>
                <a:ea typeface="华文中宋" panose="02010600040101010101" charset="-122"/>
                <a:cs typeface="华文中宋" panose="02010600040101010101" charset="-122"/>
              </a:rPr>
              <a:t>》</a:t>
            </a:r>
            <a:r>
              <a:rPr lang="zh-CN" altLang="en-US" sz="2000" dirty="0">
                <a:latin typeface="华文中宋" panose="02010600040101010101" charset="-122"/>
                <a:ea typeface="华文中宋" panose="02010600040101010101" charset="-122"/>
                <a:cs typeface="华文中宋" panose="02010600040101010101" charset="-122"/>
              </a:rPr>
              <a:t>还是</a:t>
            </a:r>
            <a:r>
              <a:rPr lang="en-US" altLang="zh-CN" sz="2000" dirty="0">
                <a:latin typeface="华文中宋" panose="02010600040101010101" charset="-122"/>
                <a:ea typeface="华文中宋" panose="02010600040101010101" charset="-122"/>
                <a:cs typeface="华文中宋" panose="02010600040101010101" charset="-122"/>
              </a:rPr>
              <a:t>《</a:t>
            </a:r>
            <a:r>
              <a:rPr lang="zh-CN" altLang="en-US" sz="2000" dirty="0">
                <a:latin typeface="华文中宋" panose="02010600040101010101" charset="-122"/>
                <a:ea typeface="华文中宋" panose="02010600040101010101" charset="-122"/>
                <a:cs typeface="华文中宋" panose="02010600040101010101" charset="-122"/>
              </a:rPr>
              <a:t>边城</a:t>
            </a:r>
            <a:r>
              <a:rPr lang="en-US" altLang="zh-CN" sz="2000" dirty="0">
                <a:latin typeface="华文中宋" panose="02010600040101010101" charset="-122"/>
                <a:ea typeface="华文中宋" panose="02010600040101010101" charset="-122"/>
                <a:cs typeface="华文中宋" panose="02010600040101010101" charset="-122"/>
              </a:rPr>
              <a:t>》</a:t>
            </a:r>
            <a:r>
              <a:rPr lang="zh-CN" altLang="en-US" sz="2000" dirty="0">
                <a:latin typeface="华文中宋" panose="02010600040101010101" charset="-122"/>
                <a:ea typeface="华文中宋" panose="02010600040101010101" charset="-122"/>
                <a:cs typeface="华文中宋" panose="02010600040101010101" charset="-122"/>
              </a:rPr>
              <a:t>面对命运的无奈和悲凉，生活中必不可少的就是人的精神，尤其是在对理想的追求中这种精神体现更为</a:t>
            </a:r>
            <a:r>
              <a:rPr lang="zh-CN" altLang="en-US" sz="2000" dirty="0" smtClean="0">
                <a:latin typeface="华文中宋" panose="02010600040101010101" charset="-122"/>
                <a:ea typeface="华文中宋" panose="02010600040101010101" charset="-122"/>
                <a:cs typeface="华文中宋" panose="02010600040101010101" charset="-122"/>
              </a:rPr>
              <a:t>突出！</a:t>
            </a:r>
            <a:r>
              <a:rPr lang="zh-CN" altLang="en-US" sz="2000" dirty="0" smtClean="0">
                <a:latin typeface="华文中宋" panose="02010600040101010101" charset="-122"/>
                <a:ea typeface="华文中宋" panose="02010600040101010101" charset="-122"/>
                <a:cs typeface="华文中宋" panose="02010600040101010101" charset="-122"/>
                <a:sym typeface="+mn-ea"/>
              </a:rPr>
              <a:t>有人就说中国现代文学作品“</a:t>
            </a:r>
            <a:r>
              <a:rPr lang="zh-CN" altLang="en-US" sz="2000" dirty="0">
                <a:latin typeface="华文中宋" panose="02010600040101010101" charset="-122"/>
                <a:ea typeface="华文中宋" panose="02010600040101010101" charset="-122"/>
                <a:cs typeface="华文中宋" panose="02010600040101010101" charset="-122"/>
                <a:sym typeface="+mn-ea"/>
              </a:rPr>
              <a:t>感时忧国</a:t>
            </a:r>
            <a:r>
              <a:rPr lang="zh-CN" altLang="en-US" sz="2000" dirty="0" smtClean="0">
                <a:latin typeface="华文中宋" panose="02010600040101010101" charset="-122"/>
                <a:ea typeface="华文中宋" panose="02010600040101010101" charset="-122"/>
                <a:cs typeface="华文中宋" panose="02010600040101010101" charset="-122"/>
                <a:sym typeface="+mn-ea"/>
              </a:rPr>
              <a:t>”，其目光</a:t>
            </a:r>
            <a:r>
              <a:rPr lang="zh-CN" altLang="en-US" sz="2000" dirty="0">
                <a:latin typeface="华文中宋" panose="02010600040101010101" charset="-122"/>
                <a:ea typeface="华文中宋" panose="02010600040101010101" charset="-122"/>
                <a:cs typeface="华文中宋" panose="02010600040101010101" charset="-122"/>
                <a:sym typeface="+mn-ea"/>
              </a:rPr>
              <a:t>更多地凝聚在国家命运与民族悲欢上。你是否赞同这一概括</a:t>
            </a:r>
            <a:r>
              <a:rPr lang="zh-CN" altLang="en-US" sz="2000" dirty="0" smtClean="0">
                <a:latin typeface="华文中宋" panose="02010600040101010101" charset="-122"/>
                <a:ea typeface="华文中宋" panose="02010600040101010101" charset="-122"/>
                <a:cs typeface="华文中宋" panose="02010600040101010101" charset="-122"/>
                <a:sym typeface="+mn-ea"/>
              </a:rPr>
              <a:t>？</a:t>
            </a:r>
            <a:endParaRPr lang="en-US" altLang="zh-CN" sz="2000" dirty="0" smtClean="0">
              <a:latin typeface="华文中宋" panose="02010600040101010101" charset="-122"/>
              <a:ea typeface="华文中宋" panose="02010600040101010101" charset="-122"/>
              <a:cs typeface="华文中宋" panose="02010600040101010101" charset="-122"/>
            </a:endParaRPr>
          </a:p>
          <a:p>
            <a:r>
              <a:rPr lang="zh-CN" altLang="en-US" sz="2000" dirty="0" smtClean="0">
                <a:latin typeface="华文中宋" panose="02010600040101010101" charset="-122"/>
                <a:ea typeface="华文中宋" panose="02010600040101010101" charset="-122"/>
                <a:cs typeface="华文中宋" panose="02010600040101010101" charset="-122"/>
              </a:rPr>
              <a:t>    请据此写一篇评论：</a:t>
            </a:r>
            <a:r>
              <a:rPr lang="en-US" altLang="zh-CN" sz="2000" dirty="0" smtClean="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000" dirty="0" smtClean="0">
                <a:solidFill>
                  <a:srgbClr val="C00000"/>
                </a:solidFill>
                <a:latin typeface="华文中宋" panose="02010600040101010101" charset="-122"/>
                <a:ea typeface="华文中宋" panose="02010600040101010101" charset="-122"/>
                <a:cs typeface="华文中宋" panose="02010600040101010101" charset="-122"/>
              </a:rPr>
              <a:t>我读《阿</a:t>
            </a:r>
            <a:r>
              <a:rPr lang="en-US" altLang="zh-CN" sz="2000" dirty="0" smtClean="0">
                <a:solidFill>
                  <a:srgbClr val="C00000"/>
                </a:solidFill>
                <a:latin typeface="华文中宋" panose="02010600040101010101" charset="-122"/>
                <a:ea typeface="华文中宋" panose="02010600040101010101" charset="-122"/>
                <a:cs typeface="华文中宋" panose="02010600040101010101" charset="-122"/>
              </a:rPr>
              <a:t>Q</a:t>
            </a:r>
            <a:r>
              <a:rPr lang="zh-CN" altLang="en-US" sz="2000" dirty="0" smtClean="0">
                <a:solidFill>
                  <a:srgbClr val="C00000"/>
                </a:solidFill>
                <a:latin typeface="华文中宋" panose="02010600040101010101" charset="-122"/>
                <a:ea typeface="华文中宋" panose="02010600040101010101" charset="-122"/>
                <a:cs typeface="华文中宋" panose="02010600040101010101" charset="-122"/>
              </a:rPr>
              <a:t>正传》《边城》</a:t>
            </a:r>
            <a:r>
              <a:rPr lang="zh-CN" altLang="en-US" sz="2000" dirty="0" smtClean="0">
                <a:latin typeface="华文中宋" panose="02010600040101010101" charset="-122"/>
                <a:ea typeface="华文中宋" panose="02010600040101010101" charset="-122"/>
                <a:cs typeface="华文中宋" panose="02010600040101010101" charset="-122"/>
              </a:rPr>
              <a:t>（正标题自拟</a:t>
            </a:r>
            <a:r>
              <a:rPr lang="en-US" altLang="zh-CN" sz="2000" dirty="0" smtClean="0">
                <a:latin typeface="华文中宋" panose="02010600040101010101" charset="-122"/>
                <a:ea typeface="华文中宋" panose="02010600040101010101" charset="-122"/>
                <a:cs typeface="华文中宋" panose="02010600040101010101" charset="-122"/>
              </a:rPr>
              <a:t>500</a:t>
            </a:r>
            <a:r>
              <a:rPr lang="zh-CN" altLang="en-US" sz="2000" dirty="0" smtClean="0">
                <a:latin typeface="华文中宋" panose="02010600040101010101" charset="-122"/>
                <a:ea typeface="华文中宋" panose="02010600040101010101" charset="-122"/>
                <a:cs typeface="华文中宋" panose="02010600040101010101" charset="-122"/>
              </a:rPr>
              <a:t>字）。</a:t>
            </a:r>
          </a:p>
        </p:txBody>
      </p:sp>
      <p:sp>
        <p:nvSpPr>
          <p:cNvPr id="6" name="文本框 5"/>
          <p:cNvSpPr txBox="1"/>
          <p:nvPr/>
        </p:nvSpPr>
        <p:spPr>
          <a:xfrm>
            <a:off x="1628775" y="289560"/>
            <a:ext cx="4015105" cy="521970"/>
          </a:xfrm>
          <a:prstGeom prst="rect">
            <a:avLst/>
          </a:prstGeom>
          <a:noFill/>
        </p:spPr>
        <p:txBody>
          <a:bodyPr wrap="square" rtlCol="0">
            <a:spAutoFit/>
          </a:bodyPr>
          <a:lstStyle/>
          <a:p>
            <a:r>
              <a:rPr lang="zh-CN" altLang="en-US" sz="2800"/>
              <a:t>作业思考（</a:t>
            </a:r>
            <a:r>
              <a:rPr lang="en-US" altLang="zh-CN" sz="2800"/>
              <a:t>2</a:t>
            </a:r>
            <a:r>
              <a:rPr lang="zh-CN" altLang="en-US" sz="2800"/>
              <a:t>）：写评论</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5" name="组合 4"/>
          <p:cNvGrpSpPr/>
          <p:nvPr/>
        </p:nvGrpSpPr>
        <p:grpSpPr>
          <a:xfrm>
            <a:off x="0" y="-9525"/>
            <a:ext cx="900000" cy="900000"/>
            <a:chOff x="5610000" y="2943000"/>
            <a:chExt cx="972000" cy="972000"/>
          </a:xfrm>
          <a:solidFill>
            <a:srgbClr val="D52739"/>
          </a:solidFill>
        </p:grpSpPr>
        <p:sp>
          <p:nvSpPr>
            <p:cNvPr id="6" name="椭圆 5"/>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7" name="文本框 6"/>
          <p:cNvSpPr txBox="1"/>
          <p:nvPr/>
        </p:nvSpPr>
        <p:spPr>
          <a:xfrm>
            <a:off x="986790" y="200025"/>
            <a:ext cx="10360025" cy="6492875"/>
          </a:xfrm>
          <a:prstGeom prst="rect">
            <a:avLst/>
          </a:prstGeom>
          <a:noFill/>
        </p:spPr>
        <p:txBody>
          <a:bodyPr wrap="square" rtlCol="0">
            <a:spAutoFit/>
          </a:bodyPr>
          <a:lstStyle/>
          <a:p>
            <a:pPr algn="l"/>
            <a:r>
              <a:rPr lang="zh-CN" altLang="en-US" sz="3200">
                <a:solidFill>
                  <a:srgbClr val="0B5FD1"/>
                </a:solidFill>
              </a:rPr>
              <a:t>推荐阅读：</a:t>
            </a:r>
            <a:endParaRPr lang="zh-CN" altLang="en-US" sz="3200"/>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《&lt;阿Q正传&gt;鲁迅想说什么？》                            (41期《学习报》2版）</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《怀念鲁迅先生》巴金                                            (41期《学习报》1版）</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《谈谈&lt;阿Q正传&gt;中的精神胜利法》                   (41期《学习报》2版）</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《&lt;边城&gt;的人性美》                                               (41期《学习报》3版）</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《为什么沈从文总是以乡下人自居？》                 (41期《学习报》3版）</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《呐喊﹒自序》                                                          鲁迅</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《&lt;阿Q正传&gt;的成因》                                              鲁迅</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《论&lt;阿Q正传&gt;》                                                      张天翼</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《对国民性的思考和发掘——关于&lt;阿Q正传&gt;》  林非 </a:t>
            </a:r>
          </a:p>
          <a:p>
            <a:pPr algn="l"/>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《论&lt;阿Q正传&gt;的幽默讽刺语言》  </a:t>
            </a:r>
            <a:r>
              <a:rPr lang="zh-CN" altLang="en-US" sz="2400">
                <a:latin typeface="华文楷体" panose="02010600040101010101" pitchFamily="2" charset="-122"/>
                <a:ea typeface="华文楷体" panose="02010600040101010101" pitchFamily="2" charset="-122"/>
                <a:cs typeface="华文楷体" panose="02010600040101010101" pitchFamily="2" charset="-122"/>
              </a:rPr>
              <a:t>                        刘福勤</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《悼鲁迅先生》                                                           巴　金</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 《又读&lt;边城&gt;》                                                         汪曾祺</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《先生是水》                                                               胡启涌</a:t>
            </a:r>
          </a:p>
          <a:p>
            <a:pPr algn="l"/>
            <a:r>
              <a:rPr lang="zh-CN" altLang="en-US" sz="2400">
                <a:latin typeface="华文楷体" panose="02010600040101010101" pitchFamily="2" charset="-122"/>
                <a:ea typeface="华文楷体" panose="02010600040101010101" pitchFamily="2" charset="-122"/>
                <a:cs typeface="华文楷体" panose="02010600040101010101" pitchFamily="2" charset="-122"/>
              </a:rPr>
              <a:t>《近十年沈从文&lt;边城&gt;研究述评》                          温泉</a:t>
            </a:r>
          </a:p>
          <a:p>
            <a:pPr algn="l"/>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《揭示国民性美丑的镜子——</a:t>
            </a:r>
            <a:r>
              <a:rPr lang="en-US" altLang="zh-CN"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&lt;</a:t>
            </a:r>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阿 Q 正传</a:t>
            </a:r>
            <a:r>
              <a:rPr lang="en-US" altLang="zh-CN"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&gt;</a:t>
            </a:r>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a:t>
            </a:r>
            <a:r>
              <a:rPr lang="en-US" altLang="zh-CN"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&lt;</a:t>
            </a:r>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边城</a:t>
            </a:r>
            <a:r>
              <a:rPr lang="en-US" altLang="zh-CN"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&gt;</a:t>
            </a:r>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国民性比较》</a:t>
            </a:r>
            <a:r>
              <a:rPr lang="zh-CN" altLang="en-US" sz="2400" b="1">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刘玉芳</a:t>
            </a:r>
          </a:p>
          <a:p>
            <a:pPr algn="l"/>
            <a:r>
              <a:rPr lang="zh-CN" altLang="en-US" sz="2400">
                <a:solidFill>
                  <a:srgbClr val="C00000"/>
                </a:solidFill>
                <a:latin typeface="华文楷体" panose="02010600040101010101" pitchFamily="2" charset="-122"/>
                <a:ea typeface="华文楷体" panose="02010600040101010101" pitchFamily="2" charset="-122"/>
                <a:cs typeface="华文楷体" panose="02010600040101010101" pitchFamily="2" charset="-122"/>
              </a:rPr>
              <a:t>《沈从文《边城》的语言艺术特色》</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4" name="文本框 3"/>
          <p:cNvSpPr txBox="1"/>
          <p:nvPr/>
        </p:nvSpPr>
        <p:spPr>
          <a:xfrm>
            <a:off x="834390" y="675005"/>
            <a:ext cx="10638790" cy="5139055"/>
          </a:xfrm>
          <a:prstGeom prst="rect">
            <a:avLst/>
          </a:prstGeom>
          <a:noFill/>
        </p:spPr>
        <p:txBody>
          <a:bodyPr wrap="square" rtlCol="0">
            <a:spAutoFit/>
          </a:bodyPr>
          <a:lstStyle/>
          <a:p>
            <a:r>
              <a:rPr lang="zh-CN" altLang="en-US" sz="4000" dirty="0">
                <a:solidFill>
                  <a:srgbClr val="C00000"/>
                </a:solidFill>
              </a:rPr>
              <a:t>【单元导读】</a:t>
            </a:r>
          </a:p>
          <a:p>
            <a:r>
              <a:rPr lang="zh-CN" altLang="en-US" sz="2400" dirty="0"/>
              <a:t>     </a:t>
            </a:r>
            <a:r>
              <a:rPr lang="zh-CN" altLang="en-US" sz="2400" dirty="0">
                <a:latin typeface="仿宋" panose="02010609060101010101" pitchFamily="49" charset="-122"/>
                <a:ea typeface="仿宋" panose="02010609060101010101" pitchFamily="49" charset="-122"/>
              </a:rPr>
              <a:t>中国现当代文学是中国近现代社会变革的产物，它伴随着中国革命、建设和改革的洪流不断发展，用</a:t>
            </a:r>
            <a:r>
              <a:rPr lang="zh-CN" altLang="en-US" sz="2400" dirty="0">
                <a:solidFill>
                  <a:srgbClr val="0B5FD1"/>
                </a:solidFill>
                <a:latin typeface="仿宋" panose="02010609060101010101" pitchFamily="49" charset="-122"/>
                <a:ea typeface="仿宋" panose="02010609060101010101" pitchFamily="49" charset="-122"/>
              </a:rPr>
              <a:t>新的思想、新的语言、新的样式</a:t>
            </a:r>
            <a:r>
              <a:rPr lang="zh-CN" altLang="en-US" sz="2400" dirty="0">
                <a:latin typeface="仿宋" panose="02010609060101010101" pitchFamily="49" charset="-122"/>
                <a:ea typeface="仿宋" panose="02010609060101010101" pitchFamily="49" charset="-122"/>
              </a:rPr>
              <a:t>为中国文学开辟了新的天地。 </a:t>
            </a:r>
          </a:p>
          <a:p>
            <a:r>
              <a:rPr lang="zh-CN" altLang="en-US" sz="2400" dirty="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本</a:t>
            </a:r>
            <a:r>
              <a:rPr lang="zh-CN" altLang="en-US" sz="2400" dirty="0">
                <a:latin typeface="仿宋" panose="02010609060101010101" pitchFamily="49" charset="-122"/>
                <a:ea typeface="仿宋" panose="02010609060101010101" pitchFamily="49" charset="-122"/>
              </a:rPr>
              <a:t>单元所选都是现当代文学中的优秀作品，中国现当代文坛群星璀璨。包括鲁迅、老舍、沈从文、艾青、徐志摩、冯至、贾平凹，有小说、诗歌、散文、话剧，涵盖了新文学的主要体裁，体现了现当代文学创作的多方面成就。把这些作品集中起来研读，可以对现当代文学创作的概貌有个大致的了解，还可以加深对百年来中国社会变革与发展，特别是对人的心灵变化的认识。 </a:t>
            </a:r>
          </a:p>
          <a:p>
            <a:r>
              <a:rPr lang="zh-CN" altLang="en-US" sz="2400" dirty="0">
                <a:latin typeface="仿宋" panose="02010609060101010101" pitchFamily="49" charset="-122"/>
                <a:ea typeface="仿宋" panose="02010609060101010101" pitchFamily="49" charset="-122"/>
              </a:rPr>
              <a:t>    研习本单元，要结合特定的社会历史背景，理解作品的思想文化内涵，探索其中蕴含的</a:t>
            </a:r>
            <a:r>
              <a:rPr lang="zh-CN" altLang="en-US" sz="2400" dirty="0">
                <a:solidFill>
                  <a:srgbClr val="FF0000"/>
                </a:solidFill>
                <a:latin typeface="仿宋" panose="02010609060101010101" pitchFamily="49" charset="-122"/>
                <a:ea typeface="仿宋" panose="02010609060101010101" pitchFamily="49" charset="-122"/>
              </a:rPr>
              <a:t>民族心理和时代精神</a:t>
            </a:r>
            <a:r>
              <a:rPr lang="zh-CN" altLang="en-US" sz="2400" dirty="0">
                <a:latin typeface="仿宋" panose="02010609060101010101" pitchFamily="49" charset="-122"/>
                <a:ea typeface="仿宋" panose="02010609060101010101" pitchFamily="49" charset="-122"/>
              </a:rPr>
              <a:t>，了解百年来人们社会生活和情感世界变动的轨迹。要根据各种文学体裁不同的艺术表现方式，多角度、多层面探究作品的意蕴；注重对作品的个性化解读，获得鲜活的</a:t>
            </a:r>
            <a:r>
              <a:rPr lang="zh-CN" altLang="en-US" sz="2400" dirty="0">
                <a:solidFill>
                  <a:srgbClr val="FF0000"/>
                </a:solidFill>
                <a:latin typeface="仿宋" panose="02010609060101010101" pitchFamily="49" charset="-122"/>
                <a:ea typeface="仿宋" panose="02010609060101010101" pitchFamily="49" charset="-122"/>
              </a:rPr>
              <a:t>审美体验</a:t>
            </a:r>
            <a:r>
              <a:rPr lang="zh-CN" altLang="en-US" dirty="0">
                <a:latin typeface="仿宋" panose="02010609060101010101" pitchFamily="49" charset="-122"/>
                <a:ea typeface="仿宋" panose="02010609060101010101" pitchFamily="49"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4" name="文本框 3"/>
          <p:cNvSpPr txBox="1"/>
          <p:nvPr/>
        </p:nvSpPr>
        <p:spPr>
          <a:xfrm>
            <a:off x="1043940" y="615315"/>
            <a:ext cx="10600055" cy="5016758"/>
          </a:xfrm>
          <a:prstGeom prst="rect">
            <a:avLst/>
          </a:prstGeom>
          <a:noFill/>
        </p:spPr>
        <p:txBody>
          <a:bodyPr wrap="square" rtlCol="0">
            <a:spAutoFit/>
          </a:bodyPr>
          <a:lstStyle/>
          <a:p>
            <a:r>
              <a:rPr lang="zh-CN" altLang="en-US" sz="4000" dirty="0">
                <a:solidFill>
                  <a:srgbClr val="C00000"/>
                </a:solidFill>
              </a:rPr>
              <a:t>【单元目标】</a:t>
            </a:r>
          </a:p>
          <a:p>
            <a:r>
              <a:rPr lang="zh-CN" altLang="en-US" sz="2800" dirty="0"/>
              <a:t> </a:t>
            </a:r>
            <a:r>
              <a:rPr lang="zh-CN" altLang="en-US" sz="2800" dirty="0">
                <a:latin typeface="仿宋" panose="02010609060101010101" pitchFamily="49" charset="-122"/>
                <a:ea typeface="仿宋" panose="02010609060101010101" pitchFamily="49" charset="-122"/>
              </a:rPr>
              <a:t>1、人文目标——</a:t>
            </a:r>
          </a:p>
          <a:p>
            <a:r>
              <a:rPr lang="zh-CN" altLang="en-US" sz="2800" dirty="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cs typeface="华文新魏" panose="02010800040101010101" charset="-122"/>
              </a:rPr>
              <a:t>感时忧国和审美体验，以《阿Q正传》《边城》；《大堰河——我的保姆》《再别康桥》群文阅读为重点阅读，了解不同文学作品中所体现出的感时忧国的情怀，获得鲜活的审美体验。</a:t>
            </a:r>
            <a:endParaRPr lang="zh-CN" altLang="en-US" sz="2800" dirty="0">
              <a:latin typeface="仿宋" panose="02010609060101010101" pitchFamily="49" charset="-122"/>
              <a:ea typeface="仿宋" panose="02010609060101010101" pitchFamily="49" charset="-122"/>
            </a:endParaRPr>
          </a:p>
          <a:p>
            <a:r>
              <a:rPr lang="zh-CN" altLang="en-US" sz="2800" dirty="0">
                <a:latin typeface="仿宋" panose="02010609060101010101" pitchFamily="49" charset="-122"/>
                <a:ea typeface="仿宋" panose="02010609060101010101" pitchFamily="49" charset="-122"/>
              </a:rPr>
              <a:t>  2、素养目标——</a:t>
            </a:r>
          </a:p>
          <a:p>
            <a:r>
              <a:rPr lang="zh-CN" altLang="en-US" sz="2800" dirty="0">
                <a:latin typeface="仿宋" panose="02010609060101010101" pitchFamily="49" charset="-122"/>
                <a:ea typeface="仿宋" panose="02010609060101010101" pitchFamily="49" charset="-122"/>
                <a:cs typeface="华文新魏" panose="02010800040101010101" charset="-122"/>
              </a:rPr>
              <a:t>    (1) 把握小说、诗歌、散文、戏剧等各文学门类的代表性作品，根据各种文学体裁不同的艺术表现方式，多角度、多层面地探究作品的意蕴，提高文学鉴赏能力和审美品位。</a:t>
            </a:r>
          </a:p>
          <a:p>
            <a:r>
              <a:rPr lang="zh-CN" altLang="en-US" sz="2800" dirty="0">
                <a:latin typeface="仿宋" panose="02010609060101010101" pitchFamily="49" charset="-122"/>
                <a:ea typeface="仿宋" panose="02010609060101010101" pitchFamily="49" charset="-122"/>
                <a:cs typeface="华文新魏" panose="02010800040101010101" charset="-122"/>
              </a:rPr>
              <a:t>    (2)把握不同作家、不同作品的不同风格，尤其是语言风格，学写文学评论，学写语言鉴赏札记。</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4" name="文本框 3"/>
          <p:cNvSpPr txBox="1"/>
          <p:nvPr/>
        </p:nvSpPr>
        <p:spPr>
          <a:xfrm>
            <a:off x="1024255" y="1075055"/>
            <a:ext cx="10264775" cy="4154170"/>
          </a:xfrm>
          <a:prstGeom prst="rect">
            <a:avLst/>
          </a:prstGeom>
          <a:noFill/>
        </p:spPr>
        <p:txBody>
          <a:bodyPr wrap="square" rtlCol="0">
            <a:spAutoFit/>
          </a:bodyPr>
          <a:lstStyle/>
          <a:p>
            <a:pPr algn="l">
              <a:buClrTx/>
              <a:buSzTx/>
              <a:buFontTx/>
            </a:pPr>
            <a:r>
              <a:rPr lang="zh-CN" altLang="en-US" sz="4000">
                <a:solidFill>
                  <a:srgbClr val="C00000"/>
                </a:solidFill>
              </a:rPr>
              <a:t>【学法指导】</a:t>
            </a:r>
          </a:p>
          <a:p>
            <a:r>
              <a:rPr lang="zh-CN" altLang="en-US" sz="2800">
                <a:latin typeface="仿宋" panose="02010609060101010101" pitchFamily="49" charset="-122"/>
                <a:ea typeface="仿宋" panose="02010609060101010101" pitchFamily="49" charset="-122"/>
                <a:cs typeface="仿宋" panose="02010609060101010101" pitchFamily="49" charset="-122"/>
              </a:rPr>
              <a:t>  1．熟知背景：利用相关资料，自学阅读，充分了解作品创作的历史背景和作者相关信息。</a:t>
            </a:r>
          </a:p>
          <a:p>
            <a:r>
              <a:rPr lang="zh-CN" altLang="en-US" sz="2800">
                <a:latin typeface="仿宋" panose="02010609060101010101" pitchFamily="49" charset="-122"/>
                <a:ea typeface="仿宋" panose="02010609060101010101" pitchFamily="49" charset="-122"/>
                <a:cs typeface="仿宋" panose="02010609060101010101" pitchFamily="49" charset="-122"/>
              </a:rPr>
              <a:t>  2．赏读形象：在阅读中重点赏析塑造的人物形象和文本呈现的典型的生活的场景，学写文学评论。</a:t>
            </a:r>
          </a:p>
          <a:p>
            <a:r>
              <a:rPr lang="zh-CN" altLang="en-US" sz="2800">
                <a:latin typeface="仿宋" panose="02010609060101010101" pitchFamily="49" charset="-122"/>
                <a:ea typeface="仿宋" panose="02010609060101010101" pitchFamily="49" charset="-122"/>
                <a:cs typeface="仿宋" panose="02010609060101010101" pitchFamily="49" charset="-122"/>
              </a:rPr>
              <a:t>  3．品味语言：一个时代的作品有一个时代的风格，通过精读重点语段，细致品味文本的语言特点，学习写“语言鉴赏”札记。</a:t>
            </a:r>
          </a:p>
          <a:p>
            <a:r>
              <a:rPr lang="zh-CN" altLang="en-US" sz="2800">
                <a:latin typeface="仿宋" panose="02010609060101010101" pitchFamily="49" charset="-122"/>
                <a:ea typeface="仿宋" panose="02010609060101010101" pitchFamily="49" charset="-122"/>
                <a:cs typeface="仿宋" panose="02010609060101010101" pitchFamily="49" charset="-122"/>
              </a:rPr>
              <a:t>  4．升华感情：在阅读、朗读、赏析文本中，体会作者通过作品所表达的情感。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graphicFrame>
        <p:nvGraphicFramePr>
          <p:cNvPr id="4" name="表格 3"/>
          <p:cNvGraphicFramePr>
            <a:graphicFrameLocks noGrp="1"/>
          </p:cNvGraphicFramePr>
          <p:nvPr/>
        </p:nvGraphicFramePr>
        <p:xfrm>
          <a:off x="1462670" y="1975870"/>
          <a:ext cx="9983585" cy="4800600"/>
        </p:xfrm>
        <a:graphic>
          <a:graphicData uri="http://schemas.openxmlformats.org/drawingml/2006/table">
            <a:tbl>
              <a:tblPr firstRow="1" firstCol="1" bandRow="1"/>
              <a:tblGrid>
                <a:gridCol w="1147526">
                  <a:extLst>
                    <a:ext uri="{9D8B030D-6E8A-4147-A177-3AD203B41FA5}">
                      <a16:colId xmlns:a16="http://schemas.microsoft.com/office/drawing/2014/main" val="20000"/>
                    </a:ext>
                  </a:extLst>
                </a:gridCol>
                <a:gridCol w="2947511">
                  <a:extLst>
                    <a:ext uri="{9D8B030D-6E8A-4147-A177-3AD203B41FA5}">
                      <a16:colId xmlns:a16="http://schemas.microsoft.com/office/drawing/2014/main" val="20001"/>
                    </a:ext>
                  </a:extLst>
                </a:gridCol>
                <a:gridCol w="2355612">
                  <a:extLst>
                    <a:ext uri="{9D8B030D-6E8A-4147-A177-3AD203B41FA5}">
                      <a16:colId xmlns:a16="http://schemas.microsoft.com/office/drawing/2014/main" val="20002"/>
                    </a:ext>
                  </a:extLst>
                </a:gridCol>
                <a:gridCol w="1979870">
                  <a:extLst>
                    <a:ext uri="{9D8B030D-6E8A-4147-A177-3AD203B41FA5}">
                      <a16:colId xmlns:a16="http://schemas.microsoft.com/office/drawing/2014/main" val="20003"/>
                    </a:ext>
                  </a:extLst>
                </a:gridCol>
                <a:gridCol w="1553066">
                  <a:extLst>
                    <a:ext uri="{9D8B030D-6E8A-4147-A177-3AD203B41FA5}">
                      <a16:colId xmlns:a16="http://schemas.microsoft.com/office/drawing/2014/main" val="20004"/>
                    </a:ext>
                  </a:extLst>
                </a:gridCol>
              </a:tblGrid>
              <a:tr h="222681">
                <a:tc>
                  <a:txBody>
                    <a:bodyPr/>
                    <a:lstStyle/>
                    <a:p>
                      <a:pPr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25000"/>
                        </a:lnSpc>
                        <a:spcAft>
                          <a:spcPts val="0"/>
                        </a:spcAft>
                        <a:tabLst>
                          <a:tab pos="409575" algn="l"/>
                        </a:tabLst>
                      </a:pPr>
                      <a:r>
                        <a:rPr lang="en-US" alt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           </a:t>
                      </a:r>
                      <a:r>
                        <a:rPr 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写作</a:t>
                      </a: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背景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just">
                        <a:lnSpc>
                          <a:spcPct val="125000"/>
                        </a:lnSpc>
                        <a:spcAft>
                          <a:spcPts val="0"/>
                        </a:spcAft>
                        <a:tabLst>
                          <a:tab pos="409575" algn="l"/>
                        </a:tabLst>
                      </a:pPr>
                      <a:r>
                        <a:rPr lang="en-US" alt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     </a:t>
                      </a:r>
                      <a:r>
                        <a:rPr 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魅力</a:t>
                      </a: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作家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409575" algn="l"/>
                        </a:tabLst>
                      </a:pPr>
                      <a:r>
                        <a:rPr lang="en-US" alt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      </a:t>
                      </a:r>
                      <a:r>
                        <a:rPr 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故事</a:t>
                      </a: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概述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25000"/>
                        </a:lnSpc>
                        <a:spcAft>
                          <a:spcPts val="0"/>
                        </a:spcAft>
                        <a:tabLst>
                          <a:tab pos="409575" algn="l"/>
                        </a:tabLst>
                      </a:pP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语言特色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8769">
                <a:tc>
                  <a:txBody>
                    <a:bodyPr/>
                    <a:lstStyle/>
                    <a:p>
                      <a:pPr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《阿</a:t>
                      </a: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Q</a:t>
                      </a: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正传</a:t>
                      </a:r>
                      <a:r>
                        <a:rPr 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r>
                        <a:rPr 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a:t>
                      </a: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画出沉默国民的灵魂</a:t>
                      </a:r>
                      <a:r>
                        <a:rPr 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25000"/>
                        </a:lnSpc>
                        <a:spcAft>
                          <a:spcPts val="0"/>
                        </a:spcAft>
                        <a:tabLst>
                          <a:tab pos="409575" algn="l"/>
                        </a:tabLst>
                      </a:pPr>
                      <a:endParaRPr lang="en-US"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lnSpc>
                          <a:spcPct val="125000"/>
                        </a:lnSpc>
                        <a:spcAft>
                          <a:spcPts val="0"/>
                        </a:spcAft>
                        <a:tabLst>
                          <a:tab pos="409575" algn="l"/>
                        </a:tabLst>
                      </a:pPr>
                      <a:endParaRPr lang="en-US"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lnSpc>
                          <a:spcPct val="125000"/>
                        </a:lnSpc>
                        <a:spcAft>
                          <a:spcPts val="0"/>
                        </a:spcAft>
                        <a:tabLst>
                          <a:tab pos="409575" algn="l"/>
                        </a:tabLst>
                      </a:pPr>
                      <a:endParaRPr lang="en-US"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lnSpc>
                          <a:spcPct val="125000"/>
                        </a:lnSpc>
                        <a:spcAft>
                          <a:spcPts val="0"/>
                        </a:spcAft>
                        <a:tabLst>
                          <a:tab pos="409575" algn="l"/>
                        </a:tabLst>
                      </a:pPr>
                      <a:endParaRPr lang="en-US"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lnSpc>
                          <a:spcPct val="125000"/>
                        </a:lnSpc>
                        <a:spcAft>
                          <a:spcPts val="0"/>
                        </a:spcAft>
                        <a:tabLst>
                          <a:tab pos="409575" algn="l"/>
                        </a:tabLst>
                      </a:pPr>
                      <a:endParaRPr lang="en-US"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lnSpc>
                          <a:spcPct val="125000"/>
                        </a:lnSpc>
                        <a:spcAft>
                          <a:spcPts val="0"/>
                        </a:spcAft>
                        <a:tabLst>
                          <a:tab pos="409575" algn="l"/>
                        </a:tabLst>
                      </a:pPr>
                      <a:endParaRPr lang="en-US"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indent="133350"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409575" algn="l"/>
                        </a:tabLst>
                      </a:pP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3350"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4131">
                <a:tc>
                  <a:txBody>
                    <a:bodyPr/>
                    <a:lstStyle/>
                    <a:p>
                      <a:pPr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《边城》</a:t>
                      </a:r>
                    </a:p>
                    <a:p>
                      <a:pPr algn="just">
                        <a:lnSpc>
                          <a:spcPct val="125000"/>
                        </a:lnSpc>
                        <a:spcAft>
                          <a:spcPts val="0"/>
                        </a:spcAft>
                        <a:tabLst>
                          <a:tab pos="409575" algn="l"/>
                        </a:tabLst>
                      </a:pP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（重造观念</a:t>
                      </a: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sz="1400" kern="100" dirty="0">
                          <a:effectLst/>
                          <a:latin typeface="等线" panose="02010600030101010101" pitchFamily="2" charset="-122"/>
                          <a:ea typeface="等线" panose="02010600030101010101" pitchFamily="2" charset="-122"/>
                          <a:cs typeface="Times New Roman" panose="02020603050405020304" pitchFamily="18" charset="0"/>
                        </a:rPr>
                        <a:t>重铸国魂</a:t>
                      </a:r>
                      <a:r>
                        <a:rPr lang="zh-CN" sz="1400" kern="100" dirty="0" smtClean="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en-US"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0"/>
                        </a:spcAft>
                        <a:tabLst>
                          <a:tab pos="409575" algn="l"/>
                        </a:tabLst>
                      </a:pP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409575" algn="l"/>
                        </a:tabLs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文本框 4"/>
          <p:cNvSpPr txBox="1"/>
          <p:nvPr/>
        </p:nvSpPr>
        <p:spPr>
          <a:xfrm>
            <a:off x="1305098" y="443259"/>
            <a:ext cx="9742517" cy="1446550"/>
          </a:xfrm>
          <a:prstGeom prst="rect">
            <a:avLst/>
          </a:prstGeom>
          <a:noFill/>
        </p:spPr>
        <p:txBody>
          <a:bodyPr wrap="square" rtlCol="0">
            <a:spAutoFit/>
          </a:bodyPr>
          <a:lstStyle/>
          <a:p>
            <a:r>
              <a:rPr lang="zh-CN" altLang="en-US" sz="2800" dirty="0" smtClean="0"/>
              <a:t>一、自学</a:t>
            </a:r>
            <a:r>
              <a:rPr lang="zh-CN" altLang="en-US" sz="2800" dirty="0"/>
              <a:t>预习</a:t>
            </a:r>
            <a:r>
              <a:rPr lang="en-US" altLang="zh-CN" sz="2800" dirty="0"/>
              <a:t>《</a:t>
            </a:r>
            <a:r>
              <a:rPr lang="zh-CN" altLang="en-US" sz="2800" dirty="0"/>
              <a:t>阿</a:t>
            </a:r>
            <a:r>
              <a:rPr lang="en-US" altLang="zh-CN" sz="2800" dirty="0"/>
              <a:t>Q</a:t>
            </a:r>
            <a:r>
              <a:rPr lang="zh-CN" altLang="en-US" sz="2800" dirty="0"/>
              <a:t>正传</a:t>
            </a:r>
            <a:r>
              <a:rPr lang="en-US" altLang="zh-CN" sz="2800" dirty="0"/>
              <a:t>》《</a:t>
            </a:r>
            <a:r>
              <a:rPr lang="zh-CN" altLang="en-US" sz="2800" dirty="0"/>
              <a:t>边城</a:t>
            </a:r>
            <a:r>
              <a:rPr lang="en-US" altLang="zh-CN" sz="2800" dirty="0" smtClean="0"/>
              <a:t>》</a:t>
            </a:r>
            <a:r>
              <a:rPr lang="zh-CN" altLang="en-US" sz="2800" dirty="0" smtClean="0"/>
              <a:t>交流</a:t>
            </a:r>
            <a:endParaRPr lang="zh-CN" altLang="en-US" sz="2800" dirty="0"/>
          </a:p>
          <a:p>
            <a:r>
              <a:rPr lang="zh-CN" altLang="en-US" sz="2000" dirty="0" smtClean="0">
                <a:latin typeface="仿宋" panose="02010609060101010101" pitchFamily="49" charset="-122"/>
                <a:ea typeface="仿宋" panose="02010609060101010101" pitchFamily="49" charset="-122"/>
              </a:rPr>
              <a:t>     </a:t>
            </a:r>
            <a:r>
              <a:rPr lang="zh-CN" altLang="en-US" sz="2000" b="1" dirty="0" smtClean="0">
                <a:solidFill>
                  <a:srgbClr val="C00000"/>
                </a:solidFill>
                <a:latin typeface="仿宋" panose="02010609060101010101" pitchFamily="49" charset="-122"/>
                <a:ea typeface="仿宋" panose="02010609060101010101" pitchFamily="49" charset="-122"/>
              </a:rPr>
              <a:t>任务</a:t>
            </a:r>
            <a:r>
              <a:rPr lang="en-US" altLang="zh-CN" sz="2000" b="1" dirty="0" smtClean="0">
                <a:solidFill>
                  <a:srgbClr val="C00000"/>
                </a:solidFill>
                <a:latin typeface="仿宋" panose="02010609060101010101" pitchFamily="49" charset="-122"/>
                <a:ea typeface="仿宋" panose="02010609060101010101" pitchFamily="49" charset="-122"/>
              </a:rPr>
              <a:t>1</a:t>
            </a:r>
            <a:r>
              <a:rPr lang="zh-CN" altLang="en-US" sz="2000" b="1" dirty="0">
                <a:solidFill>
                  <a:srgbClr val="C00000"/>
                </a:solidFill>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鲁迅和沈从文都十分关注中国普通民众的生活和精神世界</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但观察和描写的角度却有很大的不同。结合互联网整本阅读</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研读这两篇小说（节选）</a:t>
            </a:r>
            <a:r>
              <a:rPr lang="en-US" altLang="zh-CN" sz="2000" dirty="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整体感知</a:t>
            </a:r>
            <a:r>
              <a:rPr lang="zh-CN" altLang="en-US" sz="2000" dirty="0" smtClean="0">
                <a:latin typeface="仿宋" panose="02010609060101010101" pitchFamily="49" charset="-122"/>
                <a:ea typeface="仿宋" panose="02010609060101010101" pitchFamily="49" charset="-122"/>
              </a:rPr>
              <a:t>，从以下几个方面梳理初探（学生活动）。</a:t>
            </a:r>
            <a:endParaRPr lang="zh-CN" altLang="en-US" sz="2000" dirty="0">
              <a:latin typeface="仿宋" panose="02010609060101010101" pitchFamily="49" charset="-122"/>
              <a:ea typeface="仿宋" panose="02010609060101010101" pitchFamily="49" charset="-122"/>
            </a:endParaRPr>
          </a:p>
        </p:txBody>
      </p:sp>
      <p:sp>
        <p:nvSpPr>
          <p:cNvPr id="6" name="文本框 5"/>
          <p:cNvSpPr txBox="1"/>
          <p:nvPr/>
        </p:nvSpPr>
        <p:spPr>
          <a:xfrm>
            <a:off x="8000330" y="2336655"/>
            <a:ext cx="1887659" cy="1708160"/>
          </a:xfrm>
          <a:prstGeom prst="rect">
            <a:avLst/>
          </a:prstGeom>
          <a:noFill/>
        </p:spPr>
        <p:txBody>
          <a:bodyPr wrap="square" rtlCol="0">
            <a:spAutoFit/>
          </a:bodyPr>
          <a:lstStyle/>
          <a:p>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   小说以辛亥革命前后的中国农村为背景，描写了一个无名无姓、无家无业的贫苦雇农阿</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Q</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短暂的一生。描述的是阿</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Q</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的若干生活片段，节选这段精练地刻画出阿</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Q</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的</a:t>
            </a:r>
            <a:r>
              <a:rPr lang="zh-CN" altLang="en-US" sz="13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“精神胜利法”</a:t>
            </a:r>
            <a:r>
              <a:rPr lang="zh-CN" altLang="en-US" sz="1400" b="1" dirty="0" smtClean="0">
                <a:latin typeface="仿宋" panose="02010609060101010101" pitchFamily="49" charset="-122"/>
                <a:ea typeface="仿宋" panose="02010609060101010101" pitchFamily="49" charset="-122"/>
              </a:rPr>
              <a:t>。</a:t>
            </a:r>
            <a:endParaRPr lang="zh-CN" altLang="en-US" sz="1400" b="1" dirty="0">
              <a:latin typeface="仿宋" panose="02010609060101010101" pitchFamily="49" charset="-122"/>
              <a:ea typeface="仿宋" panose="02010609060101010101" pitchFamily="49" charset="-122"/>
            </a:endParaRPr>
          </a:p>
        </p:txBody>
      </p:sp>
      <p:sp>
        <p:nvSpPr>
          <p:cNvPr id="7" name="文本框 6"/>
          <p:cNvSpPr txBox="1"/>
          <p:nvPr/>
        </p:nvSpPr>
        <p:spPr>
          <a:xfrm>
            <a:off x="2743200" y="2220020"/>
            <a:ext cx="2783724" cy="2153218"/>
          </a:xfrm>
          <a:prstGeom prst="rect">
            <a:avLst/>
          </a:prstGeom>
          <a:noFill/>
        </p:spPr>
        <p:txBody>
          <a:bodyPr wrap="square" rtlCol="0">
            <a:spAutoFit/>
          </a:bodyPr>
          <a:lstStyle/>
          <a:p>
            <a:pPr lvl="0" indent="133350" algn="just">
              <a:lnSpc>
                <a:spcPct val="125000"/>
              </a:lnSpc>
              <a:tabLst>
                <a:tab pos="409575" algn="l"/>
              </a:tabLst>
            </a:pP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鸦片战争之后，到辛亥革命，中国内忧外患，政治腐败，民众愚昧。广大农民在辛亥革命之后，仍处于帝国主义和封建主义的残酷剥削和压迫之下，承受着政治上的压迫，经济上的剥削和精神上的奴役。鲁迅在</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呐喊</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自序</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中曾说：我“</a:t>
            </a:r>
            <a:r>
              <a:rPr lang="zh-CN" altLang="en-US" sz="1200" b="1" kern="100" dirty="0">
                <a:solidFill>
                  <a:srgbClr val="0B5FD1"/>
                </a:solidFill>
                <a:latin typeface="等线" panose="02010600030101010101" pitchFamily="2" charset="-122"/>
                <a:ea typeface="等线" panose="02010600030101010101" pitchFamily="2" charset="-122"/>
                <a:cs typeface="Times New Roman" panose="02020603050405020304" pitchFamily="18" charset="0"/>
              </a:rPr>
              <a:t>或者也还未能忘怀于当日自己的寂寞的悲哀罢，所以有时候仍不免呐喊几声”。</a:t>
            </a:r>
            <a:r>
              <a:rPr lang="zh-CN" altLang="en-US" sz="1200" b="1" kern="100" dirty="0">
                <a:latin typeface="等线" panose="02010600030101010101" pitchFamily="2" charset="-122"/>
                <a:ea typeface="等线" panose="02010600030101010101" pitchFamily="2" charset="-122"/>
                <a:cs typeface="Times New Roman" panose="02020603050405020304" pitchFamily="18" charset="0"/>
              </a:rPr>
              <a:t>借以总结失败的历史</a:t>
            </a:r>
            <a:r>
              <a:rPr lang="zh-CN" altLang="en-US" sz="1200" b="1" kern="100" dirty="0" smtClean="0">
                <a:latin typeface="等线" panose="02010600030101010101" pitchFamily="2" charset="-122"/>
                <a:ea typeface="等线" panose="02010600030101010101" pitchFamily="2" charset="-122"/>
                <a:cs typeface="Times New Roman" panose="02020603050405020304" pitchFamily="18" charset="0"/>
              </a:rPr>
              <a:t>教训</a:t>
            </a:r>
            <a:r>
              <a:rPr lang="zh-CN" altLang="en-US" sz="1200" b="1" kern="100" dirty="0" smtClean="0">
                <a:solidFill>
                  <a:srgbClr val="0B5FD1"/>
                </a:solidFill>
                <a:latin typeface="等线" panose="02010600030101010101" pitchFamily="2" charset="-122"/>
                <a:ea typeface="等线" panose="02010600030101010101" pitchFamily="2" charset="-122"/>
                <a:cs typeface="Times New Roman" panose="02020603050405020304" pitchFamily="18" charset="0"/>
              </a:rPr>
              <a:t>。</a:t>
            </a:r>
            <a:endParaRPr lang="zh-CN" altLang="en-US" sz="1200" b="1" kern="100" dirty="0">
              <a:solidFill>
                <a:srgbClr val="0B5FD1"/>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8" name="文本框 7"/>
          <p:cNvSpPr txBox="1"/>
          <p:nvPr/>
        </p:nvSpPr>
        <p:spPr>
          <a:xfrm>
            <a:off x="2743200" y="4393145"/>
            <a:ext cx="2587706" cy="2092881"/>
          </a:xfrm>
          <a:prstGeom prst="rect">
            <a:avLst/>
          </a:prstGeom>
          <a:noFill/>
        </p:spPr>
        <p:txBody>
          <a:bodyPr wrap="square" rtlCol="0">
            <a:spAutoFit/>
          </a:bodyPr>
          <a:lstStyle/>
          <a:p>
            <a:pPr lvl="0" algn="just">
              <a:lnSpc>
                <a:spcPct val="125000"/>
              </a:lnSpc>
              <a:tabLst>
                <a:tab pos="409575" algn="l"/>
              </a:tabLst>
            </a:pP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边城</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成书于</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1931</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年，其创作源于对人性的本质的思考，</a:t>
            </a:r>
            <a:r>
              <a:rPr lang="zh-CN" altLang="en-US" sz="13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“我要表现的本是一种‘人生的形式’，一种‘优美、健康、自然，而又不悖乎人性的人生形式”</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，描写了一个近似于桃花源的湘西小城，给都市文明中迷茫的人性指一条明路。</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 </a:t>
            </a:r>
            <a:endPar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9" name="文本框 8"/>
          <p:cNvSpPr txBox="1"/>
          <p:nvPr/>
        </p:nvSpPr>
        <p:spPr>
          <a:xfrm>
            <a:off x="7901247" y="4501015"/>
            <a:ext cx="1986742" cy="1938992"/>
          </a:xfrm>
          <a:prstGeom prst="rect">
            <a:avLst/>
          </a:prstGeom>
          <a:noFill/>
        </p:spPr>
        <p:txBody>
          <a:bodyPr wrap="square" rtlCol="0">
            <a:spAutoFit/>
          </a:bodyPr>
          <a:lstStyle/>
          <a:p>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   在湘</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西风光秀丽、人情质朴的边远小城，生活着靠摆渡为生的祖孙二</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人，</a:t>
            </a:r>
            <a:r>
              <a:rPr lang="en-US" altLang="zh-CN"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70</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的外公和</a:t>
            </a:r>
            <a:r>
              <a:rPr lang="en-US" altLang="zh-CN"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15</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岁的孙女翠翠。水码头的船总的两个儿子同时爱上翠翠</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，但翠</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翠只钟情于老</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二，全篇</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以翠翠的爱情悲剧作为线索，淋漓尽致地表现了湘西地方的风情美和人性美。</a:t>
            </a:r>
          </a:p>
        </p:txBody>
      </p:sp>
      <p:sp>
        <p:nvSpPr>
          <p:cNvPr id="10" name="文本框 9"/>
          <p:cNvSpPr txBox="1"/>
          <p:nvPr/>
        </p:nvSpPr>
        <p:spPr>
          <a:xfrm>
            <a:off x="5589613" y="2331796"/>
            <a:ext cx="2219498" cy="1892826"/>
          </a:xfrm>
          <a:prstGeom prst="rect">
            <a:avLst/>
          </a:prstGeom>
          <a:noFill/>
        </p:spPr>
        <p:txBody>
          <a:bodyPr wrap="square" rtlCol="0">
            <a:spAutoFit/>
          </a:bodyPr>
          <a:lstStyle/>
          <a:p>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   </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中国现代著名文学家、思想家、民主战士，五四新文化运动的重要参与者，中国现代文学的奠基人。中国白话小说的开山祖师。</a:t>
            </a:r>
            <a:r>
              <a:rPr lang="zh-CN"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中国现代意义上的第一篇白话小说是鲁迅的《狂人日记》</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r>
              <a:rPr lang="zh-CN" altLang="en-US" sz="13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“横眉冷对千夫指，俯首甘为孺子牛”</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自嘲</a:t>
            </a:r>
            <a:r>
              <a:rPr lang="en-US" altLang="zh-CN"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3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p>
        </p:txBody>
      </p:sp>
      <p:sp>
        <p:nvSpPr>
          <p:cNvPr id="11" name="文本框 10"/>
          <p:cNvSpPr txBox="1"/>
          <p:nvPr/>
        </p:nvSpPr>
        <p:spPr>
          <a:xfrm>
            <a:off x="5560175" y="4429792"/>
            <a:ext cx="2219498" cy="2308324"/>
          </a:xfrm>
          <a:prstGeom prst="rect">
            <a:avLst/>
          </a:prstGeom>
          <a:noFill/>
        </p:spPr>
        <p:txBody>
          <a:bodyPr wrap="square" rtlCol="0">
            <a:spAutoFit/>
          </a:bodyPr>
          <a:lstStyle/>
          <a:p>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    原名</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沈岳焕</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湖南凤凰人</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现代作家、小说家、散文家、文物研究家</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京派小说代表人物。其主要文学贡献在于创作了一种描写特殊民情的乡土文学</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发展了新文学中抒情小说的文学形式</a:t>
            </a:r>
            <a:r>
              <a:rPr lang="en-US" altLang="zh-CN"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边城</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于</a:t>
            </a:r>
            <a:r>
              <a:rPr lang="en-US" altLang="zh-CN"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1934</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年创作完成，是“田园牧歌”式小说的</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代表。</a:t>
            </a:r>
            <a:endParaRPr lang="en-US" altLang="zh-CN"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endParaRPr>
          </a:p>
          <a:p>
            <a:r>
              <a:rPr lang="zh-CN" altLang="en-US" sz="1200" b="1"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   “不</a:t>
            </a:r>
            <a:r>
              <a:rPr lang="zh-CN" altLang="en-US" sz="1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折不从，亦慈亦让</a:t>
            </a:r>
            <a:r>
              <a:rPr lang="en-US" altLang="zh-CN" sz="1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a:t>
            </a:r>
            <a:r>
              <a:rPr lang="zh-CN" altLang="en-US" sz="1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星斗其文，赤子其人”</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（姨妹张充和手书</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a:t>
            </a:r>
            <a:endPar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2" name="文本框 11"/>
          <p:cNvSpPr txBox="1"/>
          <p:nvPr/>
        </p:nvSpPr>
        <p:spPr>
          <a:xfrm>
            <a:off x="9887989" y="4547752"/>
            <a:ext cx="1429789" cy="1938992"/>
          </a:xfrm>
          <a:prstGeom prst="rect">
            <a:avLst/>
          </a:prstGeom>
          <a:noFill/>
        </p:spPr>
        <p:txBody>
          <a:bodyPr wrap="square" rtlCol="0">
            <a:spAutoFit/>
          </a:bodyPr>
          <a:lstStyle/>
          <a:p>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  </a:t>
            </a:r>
            <a:r>
              <a:rPr lang="zh-CN" altLang="en-US" sz="1200" b="1" kern="100" dirty="0" smtClean="0">
                <a:solidFill>
                  <a:srgbClr val="FF0000"/>
                </a:solidFill>
                <a:latin typeface="等线" panose="02010600030101010101" pitchFamily="2" charset="-122"/>
                <a:ea typeface="等线" panose="02010600030101010101" pitchFamily="2" charset="-122"/>
                <a:cs typeface="Times New Roman" panose="02020603050405020304" pitchFamily="18" charset="0"/>
              </a:rPr>
              <a:t>散文</a:t>
            </a:r>
            <a:r>
              <a:rPr lang="zh-CN" altLang="en-US" sz="1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化小说</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，浪漫主义色彩，融写实、纪梦、象征于一体，语言格调</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古朴</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传神</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，自然亲切、单纯</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而又厚实</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，具有</a:t>
            </a:r>
            <a:r>
              <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浓郁的地方色彩，凸现出乡村人性特有的风韵与</a:t>
            </a:r>
            <a:r>
              <a:rPr lang="zh-CN" altLang="en-US" sz="1200" kern="100" dirty="0" smtClean="0">
                <a:solidFill>
                  <a:srgbClr val="000000"/>
                </a:solidFill>
                <a:latin typeface="等线" panose="02010600030101010101" pitchFamily="2" charset="-122"/>
                <a:ea typeface="等线" panose="02010600030101010101" pitchFamily="2" charset="-122"/>
                <a:cs typeface="Times New Roman" panose="02020603050405020304" pitchFamily="18" charset="0"/>
              </a:rPr>
              <a:t>神采以及古朴自然的生活。</a:t>
            </a:r>
            <a:endParaRPr lang="zh-CN" altLang="en-US" sz="1200" kern="100" dirty="0">
              <a:solidFill>
                <a:srgbClr val="00000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3" name="文本框 12"/>
          <p:cNvSpPr txBox="1"/>
          <p:nvPr/>
        </p:nvSpPr>
        <p:spPr>
          <a:xfrm>
            <a:off x="9887989" y="2334306"/>
            <a:ext cx="1616825" cy="1938992"/>
          </a:xfrm>
          <a:prstGeom prst="rect">
            <a:avLst/>
          </a:prstGeom>
          <a:noFill/>
        </p:spPr>
        <p:txBody>
          <a:bodyPr wrap="square" rtlCol="0">
            <a:spAutoFit/>
          </a:bodyPr>
          <a:lstStyle/>
          <a:p>
            <a:r>
              <a:rPr lang="zh-CN" altLang="en-US" sz="1200" b="1" dirty="0" smtClean="0">
                <a:solidFill>
                  <a:srgbClr val="FF0000"/>
                </a:solidFill>
              </a:rPr>
              <a:t>  幽默</a:t>
            </a:r>
            <a:r>
              <a:rPr lang="zh-CN" altLang="en-US" sz="1200" b="1" dirty="0">
                <a:solidFill>
                  <a:srgbClr val="FF0000"/>
                </a:solidFill>
              </a:rPr>
              <a:t>与讽刺</a:t>
            </a:r>
            <a:r>
              <a:rPr lang="zh-CN" altLang="en-US" sz="1200" dirty="0"/>
              <a:t>的语言风格于一体，借助寓庄于谐、正话反说、漫画夸张等语言</a:t>
            </a:r>
            <a:r>
              <a:rPr lang="zh-CN" altLang="en-US" sz="1200" dirty="0" smtClean="0"/>
              <a:t>特点</a:t>
            </a:r>
            <a:r>
              <a:rPr lang="zh-CN" altLang="en-US" sz="1200" dirty="0"/>
              <a:t>，并采用大量诙谐幽默的艺术表现</a:t>
            </a:r>
            <a:r>
              <a:rPr lang="zh-CN" altLang="en-US" sz="1200" dirty="0" smtClean="0"/>
              <a:t>手法以小人物</a:t>
            </a:r>
            <a:r>
              <a:rPr lang="zh-CN" altLang="en-US" sz="1200" dirty="0"/>
              <a:t>作为主线，对旧社会</a:t>
            </a:r>
            <a:r>
              <a:rPr lang="zh-CN" altLang="en-US" sz="1200" dirty="0" smtClean="0"/>
              <a:t>时代</a:t>
            </a:r>
            <a:r>
              <a:rPr lang="zh-CN" altLang="en-US" sz="1200" dirty="0"/>
              <a:t>人们精神思想的腐朽加以有力</a:t>
            </a:r>
            <a:r>
              <a:rPr lang="zh-CN" altLang="en-US" sz="1200" dirty="0" smtClean="0"/>
              <a:t>抨击。</a:t>
            </a:r>
            <a:endParaRPr lang="zh-CN" altLang="en-US" sz="1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5" name="文本框 4"/>
          <p:cNvSpPr txBox="1"/>
          <p:nvPr/>
        </p:nvSpPr>
        <p:spPr>
          <a:xfrm>
            <a:off x="3321382" y="870254"/>
            <a:ext cx="8055020" cy="523220"/>
          </a:xfrm>
          <a:prstGeom prst="rect">
            <a:avLst/>
          </a:prstGeom>
          <a:noFill/>
        </p:spPr>
        <p:txBody>
          <a:bodyPr wrap="square" rtlCol="0">
            <a:spAutoFit/>
          </a:bodyPr>
          <a:lstStyle/>
          <a:p>
            <a:pPr lvl="0">
              <a:spcBef>
                <a:spcPct val="50000"/>
              </a:spcBef>
            </a:pPr>
            <a:r>
              <a:rPr lang="zh-CN" altLang="en-US" sz="2800" b="1" dirty="0">
                <a:solidFill>
                  <a:srgbClr val="7030A0"/>
                </a:solidFill>
                <a:latin typeface="华文楷体" panose="02010600040101010101" pitchFamily="2" charset="-122"/>
                <a:ea typeface="华文楷体" panose="02010600040101010101" pitchFamily="2" charset="-122"/>
              </a:rPr>
              <a:t>阿Ｑ精神胜利法的种种表现及用意</a:t>
            </a:r>
          </a:p>
        </p:txBody>
      </p:sp>
      <p:sp>
        <p:nvSpPr>
          <p:cNvPr id="8" name="文本框 7"/>
          <p:cNvSpPr txBox="1"/>
          <p:nvPr/>
        </p:nvSpPr>
        <p:spPr>
          <a:xfrm>
            <a:off x="1535157" y="336251"/>
            <a:ext cx="5430908" cy="461665"/>
          </a:xfrm>
          <a:prstGeom prst="rect">
            <a:avLst/>
          </a:prstGeom>
          <a:noFill/>
        </p:spPr>
        <p:txBody>
          <a:bodyPr wrap="square" rtlCol="0">
            <a:spAutoFit/>
          </a:bodyPr>
          <a:lstStyle/>
          <a:p>
            <a:r>
              <a:rPr lang="zh-CN" altLang="en-US" sz="2400" b="1" dirty="0">
                <a:solidFill>
                  <a:srgbClr val="C00000"/>
                </a:solidFill>
                <a:latin typeface="黑体" panose="02010609060101010101" pitchFamily="49" charset="-122"/>
                <a:ea typeface="黑体" panose="02010609060101010101" pitchFamily="49" charset="-122"/>
              </a:rPr>
              <a:t>任务</a:t>
            </a:r>
            <a:r>
              <a:rPr lang="en-US" altLang="zh-CN" sz="2400" b="1" dirty="0">
                <a:solidFill>
                  <a:srgbClr val="C00000"/>
                </a:solidFill>
                <a:latin typeface="黑体" panose="02010609060101010101" pitchFamily="49" charset="-122"/>
                <a:ea typeface="黑体" panose="02010609060101010101" pitchFamily="49" charset="-122"/>
              </a:rPr>
              <a:t>2</a:t>
            </a:r>
            <a:r>
              <a:rPr lang="zh-CN" altLang="en-US" sz="2400" b="1" dirty="0">
                <a:solidFill>
                  <a:srgbClr val="C00000"/>
                </a:solidFill>
                <a:latin typeface="黑体" panose="02010609060101010101" pitchFamily="49" charset="-122"/>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梳理小说情节，完成结构导图</a:t>
            </a:r>
          </a:p>
        </p:txBody>
      </p:sp>
      <p:sp>
        <p:nvSpPr>
          <p:cNvPr id="6" name="左大括号 5"/>
          <p:cNvSpPr/>
          <p:nvPr/>
        </p:nvSpPr>
        <p:spPr>
          <a:xfrm>
            <a:off x="2585258" y="1679171"/>
            <a:ext cx="556953" cy="31754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1462670" y="5261693"/>
            <a:ext cx="8853425" cy="461665"/>
          </a:xfrm>
          <a:prstGeom prst="rect">
            <a:avLst/>
          </a:prstGeom>
          <a:noFill/>
        </p:spPr>
        <p:txBody>
          <a:bodyPr wrap="square" rtlCol="0">
            <a:spAutoFit/>
          </a:bodyPr>
          <a:lstStyle/>
          <a:p>
            <a:r>
              <a:rPr lang="zh-CN" altLang="en-US" sz="2400" dirty="0" smtClean="0">
                <a:solidFill>
                  <a:srgbClr val="C00000"/>
                </a:solidFill>
              </a:rPr>
              <a:t>阿</a:t>
            </a:r>
            <a:r>
              <a:rPr lang="en-US" altLang="zh-CN" sz="2400" dirty="0" smtClean="0">
                <a:solidFill>
                  <a:srgbClr val="C00000"/>
                </a:solidFill>
              </a:rPr>
              <a:t>Q</a:t>
            </a:r>
            <a:r>
              <a:rPr lang="zh-CN" altLang="en-US" sz="2400" dirty="0" smtClean="0">
                <a:solidFill>
                  <a:srgbClr val="C00000"/>
                </a:solidFill>
              </a:rPr>
              <a:t>的身份性格：</a:t>
            </a:r>
            <a:endParaRPr lang="zh-CN" altLang="en-US" sz="2400" dirty="0"/>
          </a:p>
        </p:txBody>
      </p:sp>
      <p:sp>
        <p:nvSpPr>
          <p:cNvPr id="11" name="矩形 20483"/>
          <p:cNvSpPr/>
          <p:nvPr/>
        </p:nvSpPr>
        <p:spPr>
          <a:xfrm>
            <a:off x="3259975" y="1482436"/>
            <a:ext cx="2709396" cy="95410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eaLnBrk="1" hangingPunct="1"/>
            <a:r>
              <a:rPr lang="zh-CN" altLang="en-US" sz="2800" b="1" dirty="0">
                <a:solidFill>
                  <a:srgbClr val="0B5FD1"/>
                </a:solidFill>
                <a:latin typeface="Arial" panose="020B0604020202020204" pitchFamily="34" charset="0"/>
              </a:rPr>
              <a:t>先前</a:t>
            </a:r>
            <a:r>
              <a:rPr lang="zh-CN" altLang="en-US" sz="2800" b="1" dirty="0" smtClean="0">
                <a:solidFill>
                  <a:srgbClr val="0B5FD1"/>
                </a:solidFill>
                <a:latin typeface="Arial" panose="020B0604020202020204" pitchFamily="34" charset="0"/>
              </a:rPr>
              <a:t>阔、真</a:t>
            </a:r>
            <a:r>
              <a:rPr lang="zh-CN" altLang="en-US" sz="2800" b="1" dirty="0">
                <a:solidFill>
                  <a:srgbClr val="0B5FD1"/>
                </a:solidFill>
                <a:latin typeface="Arial" panose="020B0604020202020204" pitchFamily="34" charset="0"/>
              </a:rPr>
              <a:t>能做</a:t>
            </a:r>
          </a:p>
          <a:p>
            <a:pPr marL="0" lvl="0" indent="0" eaLnBrk="1" hangingPunct="1"/>
            <a:endParaRPr lang="zh-CN" altLang="en-US" sz="2800" b="1" dirty="0">
              <a:solidFill>
                <a:srgbClr val="0B5FD1"/>
              </a:solidFill>
              <a:latin typeface="Arial" panose="020B0604020202020204" pitchFamily="34" charset="0"/>
            </a:endParaRPr>
          </a:p>
        </p:txBody>
      </p:sp>
      <p:sp>
        <p:nvSpPr>
          <p:cNvPr id="12" name="矩形 20484"/>
          <p:cNvSpPr/>
          <p:nvPr/>
        </p:nvSpPr>
        <p:spPr>
          <a:xfrm>
            <a:off x="3302270" y="2211202"/>
            <a:ext cx="1988045" cy="95410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r>
              <a:rPr lang="zh-CN" altLang="en-US" sz="2800" b="1" dirty="0" smtClean="0">
                <a:solidFill>
                  <a:srgbClr val="0B5FD1"/>
                </a:solidFill>
                <a:latin typeface="Arial" panose="020B0604020202020204" pitchFamily="34" charset="0"/>
              </a:rPr>
              <a:t>鄙薄城里人</a:t>
            </a:r>
            <a:endParaRPr lang="en-US" altLang="zh-CN" sz="2800" b="1" dirty="0" smtClean="0">
              <a:solidFill>
                <a:srgbClr val="0B5FD1"/>
              </a:solidFill>
              <a:latin typeface="Arial" panose="020B0604020202020204" pitchFamily="34" charset="0"/>
            </a:endParaRPr>
          </a:p>
          <a:p>
            <a:pPr marL="0" lvl="0" indent="0" eaLnBrk="1" hangingPunct="1"/>
            <a:r>
              <a:rPr lang="zh-CN" altLang="en-US" sz="2800" b="1" dirty="0" smtClean="0">
                <a:solidFill>
                  <a:srgbClr val="0B5FD1"/>
                </a:solidFill>
                <a:latin typeface="Arial" panose="020B0604020202020204" pitchFamily="34" charset="0"/>
              </a:rPr>
              <a:t>讥笑未庄人</a:t>
            </a:r>
            <a:endParaRPr lang="zh-CN" altLang="en-US" sz="2800" b="1" dirty="0">
              <a:solidFill>
                <a:srgbClr val="0B5FD1"/>
              </a:solidFill>
              <a:latin typeface="Arial" panose="020B0604020202020204" pitchFamily="34" charset="0"/>
            </a:endParaRPr>
          </a:p>
        </p:txBody>
      </p:sp>
      <p:sp>
        <p:nvSpPr>
          <p:cNvPr id="14" name="矩形 20486"/>
          <p:cNvSpPr/>
          <p:nvPr/>
        </p:nvSpPr>
        <p:spPr>
          <a:xfrm>
            <a:off x="3251366" y="3279174"/>
            <a:ext cx="2348720"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1" hangingPunct="1">
              <a:spcBef>
                <a:spcPct val="50000"/>
              </a:spcBef>
            </a:pPr>
            <a:r>
              <a:rPr lang="zh-CN" altLang="en-US" sz="2800" b="1" dirty="0">
                <a:solidFill>
                  <a:srgbClr val="0B5FD1"/>
                </a:solidFill>
                <a:latin typeface="Arial" panose="020B0604020202020204" pitchFamily="34" charset="0"/>
              </a:rPr>
              <a:t>癞疮疤的故事</a:t>
            </a:r>
          </a:p>
        </p:txBody>
      </p:sp>
      <p:sp>
        <p:nvSpPr>
          <p:cNvPr id="15" name="矩形 20487"/>
          <p:cNvSpPr/>
          <p:nvPr/>
        </p:nvSpPr>
        <p:spPr>
          <a:xfrm>
            <a:off x="3265567" y="3909121"/>
            <a:ext cx="1627369"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spcBef>
                <a:spcPct val="50000"/>
              </a:spcBef>
            </a:pPr>
            <a:r>
              <a:rPr lang="zh-CN" altLang="en-US" sz="2800" b="1" dirty="0" smtClean="0">
                <a:solidFill>
                  <a:srgbClr val="0B5FD1"/>
                </a:solidFill>
                <a:latin typeface="Arial" panose="020B0604020202020204" pitchFamily="34" charset="0"/>
              </a:rPr>
              <a:t>我是虫豸</a:t>
            </a:r>
            <a:endParaRPr lang="zh-CN" altLang="en-US" sz="2800" b="1" dirty="0">
              <a:solidFill>
                <a:srgbClr val="0B5FD1"/>
              </a:solidFill>
              <a:latin typeface="Arial" panose="020B0604020202020204" pitchFamily="34" charset="0"/>
            </a:endParaRPr>
          </a:p>
        </p:txBody>
      </p:sp>
      <p:sp>
        <p:nvSpPr>
          <p:cNvPr id="16" name="矩形 20487"/>
          <p:cNvSpPr/>
          <p:nvPr/>
        </p:nvSpPr>
        <p:spPr>
          <a:xfrm>
            <a:off x="3265567" y="4570293"/>
            <a:ext cx="2348720"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1" hangingPunct="1">
              <a:spcBef>
                <a:spcPct val="50000"/>
              </a:spcBef>
            </a:pPr>
            <a:r>
              <a:rPr lang="zh-CN" altLang="en-US" sz="2800" b="1" dirty="0">
                <a:solidFill>
                  <a:srgbClr val="0B5FD1"/>
                </a:solidFill>
                <a:latin typeface="Arial" panose="020B0604020202020204" pitchFamily="34" charset="0"/>
              </a:rPr>
              <a:t>押牌宝的故事</a:t>
            </a:r>
          </a:p>
        </p:txBody>
      </p:sp>
      <p:sp>
        <p:nvSpPr>
          <p:cNvPr id="17" name="矩形 20481"/>
          <p:cNvSpPr/>
          <p:nvPr/>
        </p:nvSpPr>
        <p:spPr>
          <a:xfrm>
            <a:off x="1807130" y="2467917"/>
            <a:ext cx="838200" cy="1815882"/>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spcBef>
                <a:spcPct val="50000"/>
              </a:spcBef>
            </a:pPr>
            <a:r>
              <a:rPr lang="zh-CN" altLang="en-US" sz="2800" b="1" dirty="0" smtClean="0">
                <a:latin typeface="Arial" panose="020B0604020202020204" pitchFamily="34" charset="0"/>
              </a:rPr>
              <a:t>优胜记略</a:t>
            </a:r>
            <a:endParaRPr lang="zh-CN" altLang="en-US" sz="2800" b="1" dirty="0">
              <a:latin typeface="Arial" panose="020B0604020202020204" pitchFamily="34" charset="0"/>
            </a:endParaRPr>
          </a:p>
        </p:txBody>
      </p:sp>
      <p:sp>
        <p:nvSpPr>
          <p:cNvPr id="18" name="矩形 20490"/>
          <p:cNvSpPr/>
          <p:nvPr/>
        </p:nvSpPr>
        <p:spPr>
          <a:xfrm>
            <a:off x="6169870" y="2010734"/>
            <a:ext cx="1012326" cy="2462213"/>
          </a:xfrm>
          <a:prstGeom prst="rect">
            <a:avLst/>
          </a:prstGeom>
          <a:noFill/>
          <a:ln>
            <a:noFill/>
            <a:miter lim="800000"/>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spcBef>
                <a:spcPct val="50000"/>
              </a:spcBef>
            </a:pPr>
            <a:r>
              <a:rPr lang="zh-CN" altLang="en-US" sz="2800" b="1" dirty="0" smtClean="0">
                <a:solidFill>
                  <a:srgbClr val="CC3300"/>
                </a:solidFill>
                <a:latin typeface="Arial" panose="020B0604020202020204" pitchFamily="34" charset="0"/>
              </a:rPr>
              <a:t>麻木</a:t>
            </a:r>
            <a:endParaRPr lang="en-US" altLang="zh-CN" sz="2800" b="1" dirty="0" smtClean="0">
              <a:solidFill>
                <a:srgbClr val="CC3300"/>
              </a:solidFill>
              <a:latin typeface="Arial" panose="020B0604020202020204" pitchFamily="34" charset="0"/>
            </a:endParaRPr>
          </a:p>
          <a:p>
            <a:pPr marL="0" lvl="0" indent="0" eaLnBrk="1" hangingPunct="1">
              <a:spcBef>
                <a:spcPct val="50000"/>
              </a:spcBef>
            </a:pPr>
            <a:r>
              <a:rPr lang="zh-CN" altLang="en-US" sz="2800" b="1" dirty="0" smtClean="0">
                <a:solidFill>
                  <a:srgbClr val="CC3300"/>
                </a:solidFill>
                <a:latin typeface="Arial" panose="020B0604020202020204" pitchFamily="34" charset="0"/>
              </a:rPr>
              <a:t>愚昧</a:t>
            </a:r>
            <a:endParaRPr lang="en-US" altLang="zh-CN" sz="2800" b="1" dirty="0" smtClean="0">
              <a:solidFill>
                <a:srgbClr val="CC3300"/>
              </a:solidFill>
              <a:latin typeface="Arial" panose="020B0604020202020204" pitchFamily="34" charset="0"/>
            </a:endParaRPr>
          </a:p>
          <a:p>
            <a:pPr lvl="0" eaLnBrk="1" hangingPunct="1">
              <a:spcBef>
                <a:spcPct val="50000"/>
              </a:spcBef>
            </a:pPr>
            <a:r>
              <a:rPr lang="zh-CN" altLang="en-US" sz="2800" b="1" dirty="0" smtClean="0">
                <a:solidFill>
                  <a:srgbClr val="CC3300"/>
                </a:solidFill>
                <a:latin typeface="Arial" panose="020B0604020202020204" pitchFamily="34" charset="0"/>
              </a:rPr>
              <a:t>卑怯</a:t>
            </a:r>
            <a:endParaRPr lang="en-US" altLang="zh-CN" sz="2800" b="1" dirty="0" smtClean="0">
              <a:solidFill>
                <a:srgbClr val="CC3300"/>
              </a:solidFill>
              <a:latin typeface="Arial" panose="020B0604020202020204" pitchFamily="34" charset="0"/>
            </a:endParaRPr>
          </a:p>
          <a:p>
            <a:pPr lvl="0" eaLnBrk="1" hangingPunct="1">
              <a:spcBef>
                <a:spcPct val="50000"/>
              </a:spcBef>
            </a:pPr>
            <a:r>
              <a:rPr lang="zh-CN" altLang="en-US" sz="2800" b="1" dirty="0" smtClean="0">
                <a:solidFill>
                  <a:srgbClr val="CC3300"/>
                </a:solidFill>
                <a:latin typeface="Arial" panose="020B0604020202020204" pitchFamily="34" charset="0"/>
              </a:rPr>
              <a:t>无赖</a:t>
            </a:r>
            <a:endParaRPr lang="zh-CN" altLang="en-US" sz="2800" b="1" dirty="0">
              <a:solidFill>
                <a:srgbClr val="CC3300"/>
              </a:solidFill>
              <a:latin typeface="Arial" panose="020B0604020202020204" pitchFamily="34" charset="0"/>
            </a:endParaRPr>
          </a:p>
        </p:txBody>
      </p:sp>
      <p:sp>
        <p:nvSpPr>
          <p:cNvPr id="19" name="矩形 20481"/>
          <p:cNvSpPr/>
          <p:nvPr/>
        </p:nvSpPr>
        <p:spPr>
          <a:xfrm>
            <a:off x="10619509" y="2035795"/>
            <a:ext cx="838200" cy="2246769"/>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spcBef>
                <a:spcPct val="50000"/>
              </a:spcBef>
            </a:pPr>
            <a:r>
              <a:rPr lang="zh-CN" altLang="en-US" sz="2800" b="1" dirty="0" smtClean="0">
                <a:latin typeface="Arial" panose="020B0604020202020204" pitchFamily="34" charset="0"/>
              </a:rPr>
              <a:t>续优胜记略</a:t>
            </a:r>
            <a:endParaRPr lang="zh-CN" altLang="en-US" sz="2800" b="1" dirty="0">
              <a:latin typeface="Arial" panose="020B0604020202020204" pitchFamily="34" charset="0"/>
            </a:endParaRPr>
          </a:p>
        </p:txBody>
      </p:sp>
      <p:sp>
        <p:nvSpPr>
          <p:cNvPr id="9" name="右大括号 8"/>
          <p:cNvSpPr/>
          <p:nvPr/>
        </p:nvSpPr>
        <p:spPr>
          <a:xfrm>
            <a:off x="9792393" y="1604357"/>
            <a:ext cx="598516" cy="37074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矩形 20483"/>
          <p:cNvSpPr/>
          <p:nvPr/>
        </p:nvSpPr>
        <p:spPr>
          <a:xfrm>
            <a:off x="7804348" y="1465812"/>
            <a:ext cx="1988045" cy="52322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r>
              <a:rPr lang="zh-CN" altLang="en-US" sz="2800" b="1" dirty="0" smtClean="0">
                <a:solidFill>
                  <a:srgbClr val="0B5FD1"/>
                </a:solidFill>
                <a:latin typeface="Arial" panose="020B0604020202020204" pitchFamily="34" charset="0"/>
              </a:rPr>
              <a:t>蒙赵太爷打</a:t>
            </a:r>
            <a:endParaRPr lang="zh-CN" altLang="en-US" sz="2800" b="1" dirty="0">
              <a:solidFill>
                <a:srgbClr val="0B5FD1"/>
              </a:solidFill>
              <a:latin typeface="Arial" panose="020B0604020202020204" pitchFamily="34" charset="0"/>
            </a:endParaRPr>
          </a:p>
        </p:txBody>
      </p:sp>
      <p:sp>
        <p:nvSpPr>
          <p:cNvPr id="23" name="矩形 20483"/>
          <p:cNvSpPr/>
          <p:nvPr/>
        </p:nvSpPr>
        <p:spPr>
          <a:xfrm>
            <a:off x="7786743" y="4472947"/>
            <a:ext cx="2052165" cy="95410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lvl="0" eaLnBrk="1" hangingPunct="1"/>
            <a:r>
              <a:rPr lang="zh-CN" altLang="en-US" sz="2800" b="1" dirty="0">
                <a:solidFill>
                  <a:srgbClr val="0B5FD1"/>
                </a:solidFill>
                <a:latin typeface="Arial" panose="020B0604020202020204" pitchFamily="34" charset="0"/>
              </a:rPr>
              <a:t>小尼姑</a:t>
            </a:r>
            <a:r>
              <a:rPr lang="zh-CN" altLang="en-US" sz="2800" b="1" dirty="0" smtClean="0">
                <a:solidFill>
                  <a:srgbClr val="0B5FD1"/>
                </a:solidFill>
                <a:latin typeface="Arial" panose="020B0604020202020204" pitchFamily="34" charset="0"/>
              </a:rPr>
              <a:t>事件</a:t>
            </a:r>
            <a:endParaRPr lang="en-US" altLang="zh-CN" sz="2800" b="1" dirty="0" smtClean="0">
              <a:solidFill>
                <a:srgbClr val="0B5FD1"/>
              </a:solidFill>
              <a:latin typeface="Arial" panose="020B0604020202020204" pitchFamily="34" charset="0"/>
            </a:endParaRPr>
          </a:p>
          <a:p>
            <a:pPr lvl="0" eaLnBrk="1" hangingPunct="1"/>
            <a:r>
              <a:rPr lang="zh-CN" altLang="en-US" sz="2800" b="1" dirty="0" smtClean="0">
                <a:solidFill>
                  <a:srgbClr val="0B5FD1"/>
                </a:solidFill>
                <a:latin typeface="Arial" panose="020B0604020202020204" pitchFamily="34" charset="0"/>
              </a:rPr>
              <a:t>    报了仇</a:t>
            </a:r>
            <a:endParaRPr lang="zh-CN" altLang="en-US" sz="2800" b="1" dirty="0">
              <a:solidFill>
                <a:srgbClr val="0B5FD1"/>
              </a:solidFill>
              <a:latin typeface="Arial" panose="020B0604020202020204" pitchFamily="34" charset="0"/>
            </a:endParaRPr>
          </a:p>
        </p:txBody>
      </p:sp>
      <p:sp>
        <p:nvSpPr>
          <p:cNvPr id="24" name="矩形 20483"/>
          <p:cNvSpPr/>
          <p:nvPr/>
        </p:nvSpPr>
        <p:spPr>
          <a:xfrm>
            <a:off x="7741328" y="3171452"/>
            <a:ext cx="2350323" cy="1261884"/>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r>
              <a:rPr lang="zh-CN" altLang="en-US" b="1" dirty="0" smtClean="0">
                <a:solidFill>
                  <a:srgbClr val="0B5FD1"/>
                </a:solidFill>
                <a:latin typeface="Arial" panose="020B0604020202020204" pitchFamily="34" charset="0"/>
              </a:rPr>
              <a:t>假洋鬼子事件</a:t>
            </a:r>
            <a:endParaRPr lang="en-US" altLang="zh-CN" b="1" dirty="0" smtClean="0">
              <a:solidFill>
                <a:srgbClr val="0B5FD1"/>
              </a:solidFill>
              <a:latin typeface="Arial" panose="020B0604020202020204" pitchFamily="34" charset="0"/>
            </a:endParaRPr>
          </a:p>
          <a:p>
            <a:pPr eaLnBrk="1" hangingPunct="1"/>
            <a:r>
              <a:rPr lang="zh-CN" altLang="en-US" b="1" dirty="0">
                <a:solidFill>
                  <a:srgbClr val="0B5FD1"/>
                </a:solidFill>
                <a:latin typeface="Arial" panose="020B0604020202020204" pitchFamily="34" charset="0"/>
              </a:rPr>
              <a:t>生平</a:t>
            </a:r>
            <a:r>
              <a:rPr lang="zh-CN" altLang="en-US" b="1" dirty="0" smtClean="0">
                <a:solidFill>
                  <a:srgbClr val="0B5FD1"/>
                </a:solidFill>
                <a:latin typeface="Arial" panose="020B0604020202020204" pitchFamily="34" charset="0"/>
              </a:rPr>
              <a:t>第二件</a:t>
            </a:r>
            <a:r>
              <a:rPr lang="zh-CN" altLang="en-US" b="1" dirty="0">
                <a:solidFill>
                  <a:srgbClr val="0B5FD1"/>
                </a:solidFill>
                <a:latin typeface="Arial" panose="020B0604020202020204" pitchFamily="34" charset="0"/>
              </a:rPr>
              <a:t>屈辱</a:t>
            </a:r>
          </a:p>
          <a:p>
            <a:pPr marL="0" lvl="0" indent="0" eaLnBrk="1" hangingPunct="1"/>
            <a:endParaRPr lang="zh-CN" altLang="en-US" sz="2800" b="1" dirty="0">
              <a:solidFill>
                <a:srgbClr val="0B5FD1"/>
              </a:solidFill>
              <a:latin typeface="Arial" panose="020B0604020202020204" pitchFamily="34" charset="0"/>
            </a:endParaRPr>
          </a:p>
        </p:txBody>
      </p:sp>
      <p:sp>
        <p:nvSpPr>
          <p:cNvPr id="25" name="矩形 20483"/>
          <p:cNvSpPr/>
          <p:nvPr/>
        </p:nvSpPr>
        <p:spPr>
          <a:xfrm>
            <a:off x="7739451" y="2142901"/>
            <a:ext cx="2350323" cy="830997"/>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2400" b="0" i="0" u="none" baseline="0">
                <a:solidFill>
                  <a:schemeClr val="tx1"/>
                </a:solidFill>
                <a:effectLst/>
                <a:latin typeface="Times New Roman" panose="02020603050405020304" pitchFamily="18" charset="0"/>
                <a:ea typeface="宋体" panose="02010600030101010101" pitchFamily="2" charset="-122"/>
              </a:defRPr>
            </a:lvl5pPr>
          </a:lstStyle>
          <a:p>
            <a:pPr marL="0" lvl="0" indent="0" eaLnBrk="1" hangingPunct="1"/>
            <a:r>
              <a:rPr lang="zh-CN" altLang="en-US" b="1" dirty="0" smtClean="0">
                <a:solidFill>
                  <a:srgbClr val="0B5FD1"/>
                </a:solidFill>
                <a:latin typeface="Arial" panose="020B0604020202020204" pitchFamily="34" charset="0"/>
              </a:rPr>
              <a:t>    王胡事件</a:t>
            </a:r>
            <a:endParaRPr lang="en-US" altLang="zh-CN" b="1" dirty="0" smtClean="0">
              <a:solidFill>
                <a:srgbClr val="0B5FD1"/>
              </a:solidFill>
              <a:latin typeface="Arial" panose="020B0604020202020204" pitchFamily="34" charset="0"/>
            </a:endParaRPr>
          </a:p>
          <a:p>
            <a:pPr marL="0" lvl="0" indent="0" eaLnBrk="1" hangingPunct="1"/>
            <a:r>
              <a:rPr lang="zh-CN" altLang="en-US" b="1" dirty="0" smtClean="0">
                <a:solidFill>
                  <a:srgbClr val="0B5FD1"/>
                </a:solidFill>
                <a:latin typeface="Arial" panose="020B0604020202020204" pitchFamily="34" charset="0"/>
              </a:rPr>
              <a:t>生平第一件屈辱</a:t>
            </a:r>
            <a:endParaRPr lang="zh-CN" altLang="en-US" b="1" dirty="0">
              <a:solidFill>
                <a:srgbClr val="0B5FD1"/>
              </a:solidFill>
              <a:latin typeface="Arial" panose="020B0604020202020204" pitchFamily="34" charset="0"/>
            </a:endParaRPr>
          </a:p>
        </p:txBody>
      </p:sp>
      <p:sp>
        <p:nvSpPr>
          <p:cNvPr id="10" name="文本框 9"/>
          <p:cNvSpPr txBox="1"/>
          <p:nvPr/>
        </p:nvSpPr>
        <p:spPr>
          <a:xfrm>
            <a:off x="1354975" y="5723358"/>
            <a:ext cx="10021427" cy="707886"/>
          </a:xfrm>
          <a:prstGeom prst="rect">
            <a:avLst/>
          </a:prstGeom>
          <a:noFill/>
        </p:spPr>
        <p:txBody>
          <a:bodyPr wrap="square" rtlCol="0">
            <a:spAutoFit/>
          </a:bodyPr>
          <a:lstStyle/>
          <a:p>
            <a:r>
              <a:rPr lang="zh-CN" altLang="en-US" dirty="0" smtClean="0"/>
              <a:t>    </a:t>
            </a:r>
            <a:r>
              <a:rPr lang="zh-CN" altLang="en-US" sz="2000" dirty="0" smtClean="0">
                <a:latin typeface="华文楷体" panose="02010600040101010101" pitchFamily="2" charset="-122"/>
                <a:ea typeface="华文楷体" panose="02010600040101010101" pitchFamily="2" charset="-122"/>
              </a:rPr>
              <a:t>姓名</a:t>
            </a:r>
            <a:r>
              <a:rPr lang="zh-CN" altLang="en-US" sz="2000" dirty="0">
                <a:latin typeface="华文楷体" panose="02010600040101010101" pitchFamily="2" charset="-122"/>
                <a:ea typeface="华文楷体" panose="02010600040101010101" pitchFamily="2" charset="-122"/>
              </a:rPr>
              <a:t>、籍贯渺茫，事迹不详、住在未庄的土谷祠，头上有癞疮疤，没有固定职业、做短工，比较自尊，看不起未庄的人，有精神胜利法，自轻自贱、欺软怕硬的贫苦农民。</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8" grpId="0"/>
      <p:bldP spid="23" grpId="0"/>
      <p:bldP spid="24" grpId="0"/>
      <p:bldP spid="2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30"/>
          <p:cNvSpPr/>
          <p:nvPr/>
        </p:nvSpPr>
        <p:spPr>
          <a:xfrm rot="5400000" flipH="1">
            <a:off x="114594" y="-114595"/>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6" name="组合 5"/>
          <p:cNvGrpSpPr/>
          <p:nvPr/>
        </p:nvGrpSpPr>
        <p:grpSpPr>
          <a:xfrm>
            <a:off x="74815" y="0"/>
            <a:ext cx="900000" cy="900000"/>
            <a:chOff x="5610000" y="2943000"/>
            <a:chExt cx="972000" cy="972000"/>
          </a:xfrm>
          <a:solidFill>
            <a:srgbClr val="D52739"/>
          </a:solidFill>
        </p:grpSpPr>
        <p:sp>
          <p:nvSpPr>
            <p:cNvPr id="7" name="椭圆 6"/>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pic>
        <p:nvPicPr>
          <p:cNvPr id="9" name="Picture 6" descr="C:\Users\Administrator\Desktop\R5.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8551" y="1676816"/>
            <a:ext cx="5563238" cy="3893870"/>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5246142" y="1006533"/>
            <a:ext cx="1803862" cy="461665"/>
          </a:xfrm>
          <a:prstGeom prst="rect">
            <a:avLst/>
          </a:prstGeom>
          <a:noFill/>
        </p:spPr>
        <p:txBody>
          <a:bodyPr wrap="square" rtlCol="0">
            <a:spAutoFit/>
          </a:bodyPr>
          <a:lstStyle/>
          <a:p>
            <a:r>
              <a:rPr lang="zh-CN" altLang="en-US" sz="2400" dirty="0" smtClean="0">
                <a:solidFill>
                  <a:srgbClr val="C00000"/>
                </a:solidFill>
              </a:rPr>
              <a:t>边城（节选）</a:t>
            </a:r>
            <a:endParaRPr lang="zh-CN" altLang="en-US" sz="2400" dirty="0">
              <a:solidFill>
                <a:srgbClr val="C00000"/>
              </a:solidFill>
            </a:endParaRPr>
          </a:p>
        </p:txBody>
      </p:sp>
      <p:sp>
        <p:nvSpPr>
          <p:cNvPr id="11" name="矩形 10"/>
          <p:cNvSpPr/>
          <p:nvPr/>
        </p:nvSpPr>
        <p:spPr>
          <a:xfrm>
            <a:off x="6558741" y="1676815"/>
            <a:ext cx="4705003" cy="1815882"/>
          </a:xfrm>
          <a:prstGeom prst="rect">
            <a:avLst/>
          </a:prstGeom>
        </p:spPr>
        <p:txBody>
          <a:bodyPr wrap="square">
            <a:spAutoFit/>
          </a:bodyPr>
          <a:lstStyle/>
          <a:p>
            <a:pPr algn="just">
              <a:lnSpc>
                <a:spcPct val="140000"/>
              </a:lnSpc>
              <a:spcAft>
                <a:spcPts val="0"/>
              </a:spcAft>
              <a:tabLst>
                <a:tab pos="2070735" algn="l"/>
              </a:tabLst>
            </a:pPr>
            <a:r>
              <a:rPr lang="en-US" altLang="zh-CN" sz="1600" kern="100" dirty="0">
                <a:latin typeface="Times New Roman" panose="02020603050405020304"/>
                <a:cs typeface="Courier New" panose="02070309020205020404"/>
              </a:rPr>
              <a:t>(1)</a:t>
            </a:r>
            <a:r>
              <a:rPr lang="zh-CN" altLang="en-US" sz="1600" kern="100" dirty="0">
                <a:latin typeface="Times New Roman" panose="02020603050405020304"/>
                <a:cs typeface="Courier New" panose="02070309020205020404"/>
              </a:rPr>
              <a:t>课文节选部分共写了边城的三个端午节，请按文章的写作顺序，将其依次填在图中①②③处。</a:t>
            </a:r>
          </a:p>
          <a:p>
            <a:pPr algn="just">
              <a:lnSpc>
                <a:spcPct val="140000"/>
              </a:lnSpc>
              <a:spcAft>
                <a:spcPts val="0"/>
              </a:spcAft>
              <a:tabLst>
                <a:tab pos="2070735" algn="l"/>
              </a:tabLst>
            </a:pPr>
            <a:r>
              <a:rPr lang="en-US" altLang="zh-CN" sz="1600" kern="100" dirty="0">
                <a:latin typeface="Times New Roman" panose="02020603050405020304"/>
                <a:cs typeface="Courier New" panose="02070309020205020404"/>
              </a:rPr>
              <a:t>(2)</a:t>
            </a:r>
            <a:r>
              <a:rPr lang="zh-CN" altLang="en-US" sz="1600" kern="100" dirty="0">
                <a:latin typeface="Times New Roman" panose="02020603050405020304"/>
                <a:cs typeface="Courier New" panose="02070309020205020404"/>
              </a:rPr>
              <a:t>请用四个字概括“回到现在”部分所写主要内容，填在图中④处</a:t>
            </a:r>
            <a:r>
              <a:rPr lang="zh-CN" altLang="en-US" sz="1600" kern="100" dirty="0" smtClean="0">
                <a:latin typeface="Times New Roman" panose="02020603050405020304"/>
                <a:cs typeface="Courier New" panose="02070309020205020404"/>
              </a:rPr>
              <a:t>。</a:t>
            </a:r>
            <a:endParaRPr lang="en-US" altLang="zh-CN" sz="1600" kern="100" dirty="0" smtClean="0">
              <a:latin typeface="Times New Roman" panose="02020603050405020304"/>
              <a:cs typeface="Courier New" panose="02070309020205020404"/>
            </a:endParaRPr>
          </a:p>
          <a:p>
            <a:pPr algn="just">
              <a:lnSpc>
                <a:spcPct val="140000"/>
              </a:lnSpc>
              <a:spcAft>
                <a:spcPts val="0"/>
              </a:spcAft>
              <a:tabLst>
                <a:tab pos="2070735" algn="l"/>
              </a:tabLst>
            </a:pPr>
            <a:r>
              <a:rPr lang="en-US" altLang="zh-CN" sz="1600" kern="100" dirty="0" smtClean="0">
                <a:latin typeface="宋体" panose="02010600030101010101" pitchFamily="2" charset="-122"/>
                <a:cs typeface="Courier New" panose="02070309020205020404"/>
              </a:rPr>
              <a:t>(3)</a:t>
            </a:r>
            <a:r>
              <a:rPr lang="zh-CN" altLang="en-US" sz="1600" kern="100" dirty="0" smtClean="0">
                <a:latin typeface="宋体" panose="02010600030101010101" pitchFamily="2" charset="-122"/>
                <a:cs typeface="Courier New" panose="02070309020205020404"/>
              </a:rPr>
              <a:t>翠翠身份描述。</a:t>
            </a:r>
            <a:endParaRPr lang="zh-CN" altLang="zh-CN" sz="1600" kern="100" dirty="0">
              <a:latin typeface="宋体" panose="02010600030101010101" pitchFamily="2" charset="-122"/>
              <a:cs typeface="Courier New" panose="02070309020205020404"/>
            </a:endParaRPr>
          </a:p>
        </p:txBody>
      </p:sp>
      <p:sp>
        <p:nvSpPr>
          <p:cNvPr id="12" name="矩形 11"/>
          <p:cNvSpPr/>
          <p:nvPr/>
        </p:nvSpPr>
        <p:spPr>
          <a:xfrm>
            <a:off x="2627633" y="1799665"/>
            <a:ext cx="1467068" cy="400110"/>
          </a:xfrm>
          <a:prstGeom prst="rect">
            <a:avLst/>
          </a:prstGeom>
        </p:spPr>
        <p:txBody>
          <a:bodyPr wrap="none">
            <a:spAutoFit/>
          </a:bodyPr>
          <a:lstStyle/>
          <a:p>
            <a:r>
              <a:rPr lang="zh-CN" altLang="en-US" sz="2000" kern="100" dirty="0" smtClean="0">
                <a:solidFill>
                  <a:srgbClr val="0B5FD1"/>
                </a:solidFill>
                <a:latin typeface="Times New Roman" panose="02020603050405020304"/>
                <a:ea typeface="微软雅黑" panose="020B0503020204020204" pitchFamily="34" charset="-122"/>
                <a:cs typeface="Times New Roman" panose="02020603050405020304"/>
              </a:rPr>
              <a:t>第三个端午</a:t>
            </a:r>
            <a:endParaRPr lang="zh-CN" altLang="en-US" sz="2000" dirty="0">
              <a:solidFill>
                <a:srgbClr val="0B5FD1"/>
              </a:solidFill>
            </a:endParaRPr>
          </a:p>
        </p:txBody>
      </p:sp>
      <p:sp>
        <p:nvSpPr>
          <p:cNvPr id="14" name="矩形 13"/>
          <p:cNvSpPr/>
          <p:nvPr/>
        </p:nvSpPr>
        <p:spPr>
          <a:xfrm>
            <a:off x="2486636" y="2938740"/>
            <a:ext cx="1467068" cy="400110"/>
          </a:xfrm>
          <a:prstGeom prst="rect">
            <a:avLst/>
          </a:prstGeom>
        </p:spPr>
        <p:txBody>
          <a:bodyPr wrap="none">
            <a:spAutoFit/>
          </a:bodyPr>
          <a:lstStyle/>
          <a:p>
            <a:r>
              <a:rPr lang="zh-CN" altLang="en-US" sz="2000" kern="100" dirty="0" smtClean="0">
                <a:solidFill>
                  <a:srgbClr val="0B5FD1"/>
                </a:solidFill>
                <a:latin typeface="Times New Roman" panose="02020603050405020304"/>
                <a:ea typeface="微软雅黑" panose="020B0503020204020204" pitchFamily="34" charset="-122"/>
                <a:cs typeface="Times New Roman" panose="02020603050405020304"/>
              </a:rPr>
              <a:t>第一个端午</a:t>
            </a:r>
            <a:endParaRPr lang="zh-CN" altLang="en-US" sz="2000" dirty="0">
              <a:solidFill>
                <a:srgbClr val="0B5FD1"/>
              </a:solidFill>
            </a:endParaRPr>
          </a:p>
        </p:txBody>
      </p:sp>
      <p:sp>
        <p:nvSpPr>
          <p:cNvPr id="15" name="矩形 14"/>
          <p:cNvSpPr/>
          <p:nvPr/>
        </p:nvSpPr>
        <p:spPr>
          <a:xfrm>
            <a:off x="2613086" y="4400719"/>
            <a:ext cx="1467068" cy="400110"/>
          </a:xfrm>
          <a:prstGeom prst="rect">
            <a:avLst/>
          </a:prstGeom>
        </p:spPr>
        <p:txBody>
          <a:bodyPr wrap="none">
            <a:spAutoFit/>
          </a:bodyPr>
          <a:lstStyle/>
          <a:p>
            <a:r>
              <a:rPr lang="zh-CN" altLang="en-US" sz="2000" kern="100" dirty="0" smtClean="0">
                <a:solidFill>
                  <a:srgbClr val="0B5FD1"/>
                </a:solidFill>
                <a:latin typeface="Times New Roman" panose="02020603050405020304"/>
                <a:ea typeface="微软雅黑" panose="020B0503020204020204" pitchFamily="34" charset="-122"/>
                <a:cs typeface="Times New Roman" panose="02020603050405020304"/>
              </a:rPr>
              <a:t>第二个端午</a:t>
            </a:r>
            <a:endParaRPr lang="zh-CN" altLang="en-US" sz="2000" dirty="0">
              <a:solidFill>
                <a:srgbClr val="0B5FD1"/>
              </a:solidFill>
            </a:endParaRPr>
          </a:p>
        </p:txBody>
      </p:sp>
      <p:sp>
        <p:nvSpPr>
          <p:cNvPr id="16" name="矩形 15"/>
          <p:cNvSpPr/>
          <p:nvPr/>
        </p:nvSpPr>
        <p:spPr>
          <a:xfrm>
            <a:off x="4640848" y="5113448"/>
            <a:ext cx="1210588" cy="400110"/>
          </a:xfrm>
          <a:prstGeom prst="rect">
            <a:avLst/>
          </a:prstGeom>
        </p:spPr>
        <p:txBody>
          <a:bodyPr wrap="none">
            <a:spAutoFit/>
          </a:bodyPr>
          <a:lstStyle/>
          <a:p>
            <a:r>
              <a:rPr lang="zh-CN" altLang="en-US" sz="2000" kern="100" dirty="0" smtClean="0">
                <a:solidFill>
                  <a:srgbClr val="0B5FD1"/>
                </a:solidFill>
                <a:latin typeface="Times New Roman" panose="02020603050405020304"/>
                <a:ea typeface="微软雅黑" panose="020B0503020204020204" pitchFamily="34" charset="-122"/>
                <a:cs typeface="Times New Roman" panose="02020603050405020304"/>
              </a:rPr>
              <a:t>花轿情思</a:t>
            </a:r>
            <a:endParaRPr lang="zh-CN" altLang="en-US" sz="2000" dirty="0">
              <a:solidFill>
                <a:srgbClr val="0B5FD1"/>
              </a:solidFill>
            </a:endParaRPr>
          </a:p>
        </p:txBody>
      </p:sp>
      <p:sp>
        <p:nvSpPr>
          <p:cNvPr id="17" name="文本框 16"/>
          <p:cNvSpPr txBox="1"/>
          <p:nvPr/>
        </p:nvSpPr>
        <p:spPr>
          <a:xfrm>
            <a:off x="1535157" y="336251"/>
            <a:ext cx="5430908" cy="461665"/>
          </a:xfrm>
          <a:prstGeom prst="rect">
            <a:avLst/>
          </a:prstGeom>
          <a:noFill/>
        </p:spPr>
        <p:txBody>
          <a:bodyPr wrap="square" rtlCol="0">
            <a:spAutoFit/>
          </a:bodyPr>
          <a:lstStyle/>
          <a:p>
            <a:r>
              <a:rPr lang="zh-CN" altLang="en-US" sz="2400" b="1" dirty="0">
                <a:solidFill>
                  <a:srgbClr val="C00000"/>
                </a:solidFill>
                <a:latin typeface="仿宋" panose="02010609060101010101" pitchFamily="49" charset="-122"/>
                <a:ea typeface="仿宋" panose="02010609060101010101" pitchFamily="49" charset="-122"/>
              </a:rPr>
              <a:t>任务</a:t>
            </a:r>
            <a:r>
              <a:rPr lang="en-US" altLang="zh-CN" sz="2400" b="1" dirty="0">
                <a:solidFill>
                  <a:srgbClr val="C00000"/>
                </a:solidFill>
                <a:latin typeface="仿宋" panose="02010609060101010101" pitchFamily="49" charset="-122"/>
                <a:ea typeface="仿宋" panose="02010609060101010101" pitchFamily="49" charset="-122"/>
              </a:rPr>
              <a:t>2</a:t>
            </a:r>
            <a:r>
              <a:rPr lang="zh-CN" altLang="en-US" sz="2400" b="1" dirty="0">
                <a:solidFill>
                  <a:srgbClr val="C00000"/>
                </a:solidFill>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梳理小说情节，完成结构导图</a:t>
            </a:r>
          </a:p>
        </p:txBody>
      </p:sp>
      <p:sp>
        <p:nvSpPr>
          <p:cNvPr id="18" name="文本框 17"/>
          <p:cNvSpPr txBox="1"/>
          <p:nvPr/>
        </p:nvSpPr>
        <p:spPr>
          <a:xfrm>
            <a:off x="6398130" y="4000609"/>
            <a:ext cx="5272939" cy="1200329"/>
          </a:xfrm>
          <a:prstGeom prst="rect">
            <a:avLst/>
          </a:prstGeom>
          <a:noFill/>
        </p:spPr>
        <p:txBody>
          <a:bodyPr wrap="square" rtlCol="0">
            <a:spAutoFit/>
          </a:bodyPr>
          <a:lstStyle/>
          <a:p>
            <a:r>
              <a:rPr lang="zh-CN" altLang="en-US" dirty="0" smtClean="0"/>
              <a:t>  </a:t>
            </a:r>
            <a:r>
              <a:rPr lang="zh-CN" altLang="en-US" dirty="0" smtClean="0">
                <a:solidFill>
                  <a:srgbClr val="0B5FD1"/>
                </a:solidFill>
              </a:rPr>
              <a:t>翠翠</a:t>
            </a:r>
            <a:r>
              <a:rPr lang="zh-CN" altLang="en-US" dirty="0">
                <a:solidFill>
                  <a:srgbClr val="0B5FD1"/>
                </a:solidFill>
              </a:rPr>
              <a:t>身世</a:t>
            </a:r>
            <a:r>
              <a:rPr lang="zh-CN" altLang="en-US" dirty="0"/>
              <a:t>：</a:t>
            </a:r>
            <a:r>
              <a:rPr lang="zh-CN" altLang="en-US" dirty="0">
                <a:latin typeface="华文楷体" panose="02010600040101010101" pitchFamily="2" charset="-122"/>
                <a:ea typeface="华文楷体" panose="02010600040101010101" pitchFamily="2" charset="-122"/>
              </a:rPr>
              <a:t>湘</a:t>
            </a:r>
            <a:r>
              <a:rPr lang="zh-CN" altLang="en-US" dirty="0" smtClean="0">
                <a:latin typeface="华文楷体" panose="02010600040101010101" pitchFamily="2" charset="-122"/>
                <a:ea typeface="华文楷体" panose="02010600040101010101" pitchFamily="2" charset="-122"/>
              </a:rPr>
              <a:t>西农村少女</a:t>
            </a:r>
            <a:r>
              <a:rPr lang="zh-CN" altLang="en-US" dirty="0">
                <a:latin typeface="华文楷体" panose="02010600040101010101" pitchFamily="2" charset="-122"/>
                <a:ea typeface="华文楷体" panose="02010600040101010101" pitchFamily="2" charset="-122"/>
              </a:rPr>
              <a:t>，是渡船老人的</a:t>
            </a:r>
            <a:r>
              <a:rPr lang="zh-CN" altLang="en-US" dirty="0" smtClean="0">
                <a:latin typeface="华文楷体" panose="02010600040101010101" pitchFamily="2" charset="-122"/>
                <a:ea typeface="华文楷体" panose="02010600040101010101" pitchFamily="2" charset="-122"/>
              </a:rPr>
              <a:t>外孙女，非常相信祖父，不喜欢听粗鄙的话，身边有一条黄狗，</a:t>
            </a:r>
            <a:r>
              <a:rPr lang="zh-CN" altLang="en-US" dirty="0">
                <a:latin typeface="华文楷体" panose="02010600040101010101" pitchFamily="2" charset="-122"/>
                <a:ea typeface="华文楷体" panose="02010600040101010101" pitchFamily="2" charset="-122"/>
              </a:rPr>
              <a:t>长期生活在山水间、渡船</a:t>
            </a:r>
            <a:r>
              <a:rPr lang="zh-CN" altLang="en-US" dirty="0" smtClean="0">
                <a:latin typeface="华文楷体" panose="02010600040101010101" pitchFamily="2" charset="-122"/>
                <a:ea typeface="华文楷体" panose="02010600040101010101" pitchFamily="2" charset="-122"/>
              </a:rPr>
              <a:t>上，祖孙</a:t>
            </a:r>
            <a:r>
              <a:rPr lang="zh-CN" altLang="en-US" dirty="0">
                <a:latin typeface="华文楷体" panose="02010600040101010101" pitchFamily="2" charset="-122"/>
                <a:ea typeface="华文楷体" panose="02010600040101010101" pitchFamily="2" charset="-122"/>
              </a:rPr>
              <a:t>俩相依为命， </a:t>
            </a:r>
            <a:r>
              <a:rPr lang="zh-CN" altLang="en-US" dirty="0" smtClean="0">
                <a:latin typeface="华文楷体" panose="02010600040101010101" pitchFamily="2" charset="-122"/>
                <a:ea typeface="华文楷体" panose="02010600040101010101" pitchFamily="2" charset="-122"/>
              </a:rPr>
              <a:t>过</a:t>
            </a:r>
            <a:r>
              <a:rPr lang="zh-CN" altLang="en-US" dirty="0">
                <a:latin typeface="华文楷体" panose="02010600040101010101" pitchFamily="2" charset="-122"/>
                <a:ea typeface="华文楷体" panose="02010600040101010101" pitchFamily="2" charset="-122"/>
              </a:rPr>
              <a:t>着勤俭、宁静的</a:t>
            </a:r>
            <a:r>
              <a:rPr lang="zh-CN" altLang="en-US" dirty="0" smtClean="0">
                <a:latin typeface="华文楷体" panose="02010600040101010101" pitchFamily="2" charset="-122"/>
                <a:ea typeface="华文楷体" panose="02010600040101010101" pitchFamily="2" charset="-122"/>
              </a:rPr>
              <a:t>生活。</a:t>
            </a:r>
            <a:endParaRPr lang="zh-CN" altLang="en-US" dirty="0">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P spid="15" grpId="1"/>
      <p:bldP spid="16" grpId="0"/>
      <p:bldP spid="16"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rot="5400000" flipH="1">
            <a:off x="116923" y="-114594"/>
            <a:ext cx="1231152" cy="1460341"/>
          </a:xfrm>
          <a:custGeom>
            <a:avLst/>
            <a:gdLst>
              <a:gd name="connsiteX0" fmla="*/ 1231152 w 1231152"/>
              <a:gd name="connsiteY0" fmla="*/ 1460341 h 1460341"/>
              <a:gd name="connsiteX1" fmla="*/ 1231152 w 1231152"/>
              <a:gd name="connsiteY1" fmla="*/ 220553 h 1460341"/>
              <a:gd name="connsiteX2" fmla="*/ 1036969 w 1231152"/>
              <a:gd name="connsiteY2" fmla="*/ 35261 h 1460341"/>
              <a:gd name="connsiteX3" fmla="*/ 858134 w 1231152"/>
              <a:gd name="connsiteY3" fmla="*/ 35261 h 1460341"/>
              <a:gd name="connsiteX4" fmla="*/ 36953 w 1231152"/>
              <a:gd name="connsiteY4" fmla="*/ 818839 h 1460341"/>
              <a:gd name="connsiteX5" fmla="*/ 36953 w 1231152"/>
              <a:gd name="connsiteY5" fmla="*/ 989485 h 1460341"/>
              <a:gd name="connsiteX6" fmla="*/ 530406 w 1231152"/>
              <a:gd name="connsiteY6" fmla="*/ 1460341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152" h="1460341">
                <a:moveTo>
                  <a:pt x="1231152" y="1460341"/>
                </a:moveTo>
                <a:lnTo>
                  <a:pt x="1231152" y="220553"/>
                </a:lnTo>
                <a:lnTo>
                  <a:pt x="1036969" y="35261"/>
                </a:lnTo>
                <a:cubicBezTo>
                  <a:pt x="987698" y="-11754"/>
                  <a:pt x="907405" y="-11754"/>
                  <a:pt x="858134" y="35261"/>
                </a:cubicBezTo>
                <a:lnTo>
                  <a:pt x="36953" y="818839"/>
                </a:lnTo>
                <a:cubicBezTo>
                  <a:pt x="-12318" y="865854"/>
                  <a:pt x="-12318" y="942470"/>
                  <a:pt x="36953" y="989485"/>
                </a:cubicBezTo>
                <a:lnTo>
                  <a:pt x="530406" y="1460341"/>
                </a:lnTo>
                <a:close/>
              </a:path>
            </a:pathLst>
          </a:custGeom>
          <a:gradFill>
            <a:gsLst>
              <a:gs pos="1000">
                <a:srgbClr val="7F9CB9"/>
              </a:gs>
              <a:gs pos="100000">
                <a:srgbClr val="355678"/>
              </a:gs>
            </a:gsLst>
            <a:lin ang="5400000" scaled="1"/>
          </a:gradFill>
          <a:ln w="45692" cap="flat">
            <a:noFill/>
            <a:prstDash val="solid"/>
            <a:miter/>
          </a:ln>
        </p:spPr>
        <p:txBody>
          <a:bodyPr rtlCol="0" anchor="ctr"/>
          <a:lstStyle/>
          <a:p>
            <a:endParaRPr lang="zh-CN" altLang="en-US">
              <a:noFill/>
            </a:endParaRPr>
          </a:p>
        </p:txBody>
      </p:sp>
      <p:grpSp>
        <p:nvGrpSpPr>
          <p:cNvPr id="3" name="组合 2"/>
          <p:cNvGrpSpPr/>
          <p:nvPr/>
        </p:nvGrpSpPr>
        <p:grpSpPr>
          <a:xfrm>
            <a:off x="0" y="0"/>
            <a:ext cx="900000" cy="900000"/>
            <a:chOff x="5610000" y="2943000"/>
            <a:chExt cx="972000" cy="972000"/>
          </a:xfrm>
          <a:solidFill>
            <a:srgbClr val="D52739"/>
          </a:solidFill>
        </p:grpSpPr>
        <p:sp>
          <p:nvSpPr>
            <p:cNvPr id="2" name="椭圆 1"/>
            <p:cNvSpPr/>
            <p:nvPr/>
          </p:nvSpPr>
          <p:spPr>
            <a:xfrm>
              <a:off x="5610000" y="2943000"/>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books-group_25777"/>
            <p:cNvSpPr>
              <a:spLocks noChangeAspect="1"/>
            </p:cNvSpPr>
            <p:nvPr/>
          </p:nvSpPr>
          <p:spPr bwMode="auto">
            <a:xfrm>
              <a:off x="5791158" y="3169109"/>
              <a:ext cx="609685" cy="519782"/>
            </a:xfrm>
            <a:custGeom>
              <a:avLst/>
              <a:gdLst>
                <a:gd name="connsiteX0" fmla="*/ 450223 w 602653"/>
                <a:gd name="connsiteY0" fmla="*/ 470824 h 513787"/>
                <a:gd name="connsiteX1" fmla="*/ 450223 w 602653"/>
                <a:gd name="connsiteY1" fmla="*/ 484218 h 513787"/>
                <a:gd name="connsiteX2" fmla="*/ 491727 w 602653"/>
                <a:gd name="connsiteY2" fmla="*/ 484218 h 513787"/>
                <a:gd name="connsiteX3" fmla="*/ 491727 w 602653"/>
                <a:gd name="connsiteY3" fmla="*/ 470824 h 513787"/>
                <a:gd name="connsiteX4" fmla="*/ 145266 w 602653"/>
                <a:gd name="connsiteY4" fmla="*/ 444288 h 513787"/>
                <a:gd name="connsiteX5" fmla="*/ 140964 w 602653"/>
                <a:gd name="connsiteY5" fmla="*/ 480175 h 513787"/>
                <a:gd name="connsiteX6" fmla="*/ 162475 w 602653"/>
                <a:gd name="connsiteY6" fmla="*/ 482702 h 513787"/>
                <a:gd name="connsiteX7" fmla="*/ 166777 w 602653"/>
                <a:gd name="connsiteY7" fmla="*/ 446815 h 513787"/>
                <a:gd name="connsiteX8" fmla="*/ 450223 w 602653"/>
                <a:gd name="connsiteY8" fmla="*/ 422807 h 513787"/>
                <a:gd name="connsiteX9" fmla="*/ 450223 w 602653"/>
                <a:gd name="connsiteY9" fmla="*/ 447321 h 513787"/>
                <a:gd name="connsiteX10" fmla="*/ 491727 w 602653"/>
                <a:gd name="connsiteY10" fmla="*/ 447321 h 513787"/>
                <a:gd name="connsiteX11" fmla="*/ 491727 w 602653"/>
                <a:gd name="connsiteY11" fmla="*/ 422807 h 513787"/>
                <a:gd name="connsiteX12" fmla="*/ 23536 w 602653"/>
                <a:gd name="connsiteY12" fmla="*/ 422807 h 513787"/>
                <a:gd name="connsiteX13" fmla="*/ 23536 w 602653"/>
                <a:gd name="connsiteY13" fmla="*/ 484218 h 513787"/>
                <a:gd name="connsiteX14" fmla="*/ 110341 w 602653"/>
                <a:gd name="connsiteY14" fmla="*/ 484218 h 513787"/>
                <a:gd name="connsiteX15" fmla="*/ 110341 w 602653"/>
                <a:gd name="connsiteY15" fmla="*/ 422807 h 513787"/>
                <a:gd name="connsiteX16" fmla="*/ 150327 w 602653"/>
                <a:gd name="connsiteY16" fmla="*/ 403852 h 513787"/>
                <a:gd name="connsiteX17" fmla="*/ 148809 w 602653"/>
                <a:gd name="connsiteY17" fmla="*/ 415478 h 513787"/>
                <a:gd name="connsiteX18" fmla="*/ 148303 w 602653"/>
                <a:gd name="connsiteY18" fmla="*/ 420785 h 513787"/>
                <a:gd name="connsiteX19" fmla="*/ 169814 w 602653"/>
                <a:gd name="connsiteY19" fmla="*/ 423312 h 513787"/>
                <a:gd name="connsiteX20" fmla="*/ 170320 w 602653"/>
                <a:gd name="connsiteY20" fmla="*/ 418005 h 513787"/>
                <a:gd name="connsiteX21" fmla="*/ 171839 w 602653"/>
                <a:gd name="connsiteY21" fmla="*/ 406380 h 513787"/>
                <a:gd name="connsiteX22" fmla="*/ 450223 w 602653"/>
                <a:gd name="connsiteY22" fmla="*/ 377822 h 513787"/>
                <a:gd name="connsiteX23" fmla="*/ 450223 w 602653"/>
                <a:gd name="connsiteY23" fmla="*/ 399303 h 513787"/>
                <a:gd name="connsiteX24" fmla="*/ 491727 w 602653"/>
                <a:gd name="connsiteY24" fmla="*/ 399303 h 513787"/>
                <a:gd name="connsiteX25" fmla="*/ 491727 w 602653"/>
                <a:gd name="connsiteY25" fmla="*/ 377822 h 513787"/>
                <a:gd name="connsiteX26" fmla="*/ 23536 w 602653"/>
                <a:gd name="connsiteY26" fmla="*/ 365438 h 513787"/>
                <a:gd name="connsiteX27" fmla="*/ 23536 w 602653"/>
                <a:gd name="connsiteY27" fmla="*/ 399303 h 513787"/>
                <a:gd name="connsiteX28" fmla="*/ 110341 w 602653"/>
                <a:gd name="connsiteY28" fmla="*/ 399303 h 513787"/>
                <a:gd name="connsiteX29" fmla="*/ 110341 w 602653"/>
                <a:gd name="connsiteY29" fmla="*/ 365438 h 513787"/>
                <a:gd name="connsiteX30" fmla="*/ 156401 w 602653"/>
                <a:gd name="connsiteY30" fmla="*/ 354319 h 513787"/>
                <a:gd name="connsiteX31" fmla="*/ 153111 w 602653"/>
                <a:gd name="connsiteY31" fmla="*/ 380349 h 513787"/>
                <a:gd name="connsiteX32" fmla="*/ 174623 w 602653"/>
                <a:gd name="connsiteY32" fmla="*/ 383129 h 513787"/>
                <a:gd name="connsiteX33" fmla="*/ 177913 w 602653"/>
                <a:gd name="connsiteY33" fmla="*/ 356846 h 513787"/>
                <a:gd name="connsiteX34" fmla="*/ 161210 w 602653"/>
                <a:gd name="connsiteY34" fmla="*/ 313883 h 513787"/>
                <a:gd name="connsiteX35" fmla="*/ 159185 w 602653"/>
                <a:gd name="connsiteY35" fmla="*/ 330815 h 513787"/>
                <a:gd name="connsiteX36" fmla="*/ 180697 w 602653"/>
                <a:gd name="connsiteY36" fmla="*/ 333343 h 513787"/>
                <a:gd name="connsiteX37" fmla="*/ 182721 w 602653"/>
                <a:gd name="connsiteY37" fmla="*/ 316410 h 513787"/>
                <a:gd name="connsiteX38" fmla="*/ 545893 w 602653"/>
                <a:gd name="connsiteY38" fmla="*/ 311881 h 513787"/>
                <a:gd name="connsiteX39" fmla="*/ 559070 w 602653"/>
                <a:gd name="connsiteY39" fmla="*/ 322239 h 513787"/>
                <a:gd name="connsiteX40" fmla="*/ 573007 w 602653"/>
                <a:gd name="connsiteY40" fmla="*/ 442998 h 513787"/>
                <a:gd name="connsiteX41" fmla="*/ 562618 w 602653"/>
                <a:gd name="connsiteY41" fmla="*/ 455882 h 513787"/>
                <a:gd name="connsiteX42" fmla="*/ 561097 w 602653"/>
                <a:gd name="connsiteY42" fmla="*/ 456135 h 513787"/>
                <a:gd name="connsiteX43" fmla="*/ 549441 w 602653"/>
                <a:gd name="connsiteY43" fmla="*/ 445524 h 513787"/>
                <a:gd name="connsiteX44" fmla="*/ 535504 w 602653"/>
                <a:gd name="connsiteY44" fmla="*/ 325018 h 513787"/>
                <a:gd name="connsiteX45" fmla="*/ 545893 w 602653"/>
                <a:gd name="connsiteY45" fmla="*/ 311881 h 513787"/>
                <a:gd name="connsiteX46" fmla="*/ 23536 w 602653"/>
                <a:gd name="connsiteY46" fmla="*/ 294423 h 513787"/>
                <a:gd name="connsiteX47" fmla="*/ 23536 w 602653"/>
                <a:gd name="connsiteY47" fmla="*/ 341682 h 513787"/>
                <a:gd name="connsiteX48" fmla="*/ 110341 w 602653"/>
                <a:gd name="connsiteY48" fmla="*/ 341682 h 513787"/>
                <a:gd name="connsiteX49" fmla="*/ 110341 w 602653"/>
                <a:gd name="connsiteY49" fmla="*/ 294423 h 513787"/>
                <a:gd name="connsiteX50" fmla="*/ 407453 w 602653"/>
                <a:gd name="connsiteY50" fmla="*/ 265107 h 513787"/>
                <a:gd name="connsiteX51" fmla="*/ 404416 w 602653"/>
                <a:gd name="connsiteY51" fmla="*/ 265612 h 513787"/>
                <a:gd name="connsiteX52" fmla="*/ 342412 w 602653"/>
                <a:gd name="connsiteY52" fmla="*/ 265612 h 513787"/>
                <a:gd name="connsiteX53" fmla="*/ 340894 w 602653"/>
                <a:gd name="connsiteY53" fmla="*/ 265360 h 513787"/>
                <a:gd name="connsiteX54" fmla="*/ 340894 w 602653"/>
                <a:gd name="connsiteY54" fmla="*/ 484218 h 513787"/>
                <a:gd name="connsiteX55" fmla="*/ 407453 w 602653"/>
                <a:gd name="connsiteY55" fmla="*/ 484218 h 513787"/>
                <a:gd name="connsiteX56" fmla="*/ 167283 w 602653"/>
                <a:gd name="connsiteY56" fmla="*/ 264349 h 513787"/>
                <a:gd name="connsiteX57" fmla="*/ 163993 w 602653"/>
                <a:gd name="connsiteY57" fmla="*/ 290379 h 513787"/>
                <a:gd name="connsiteX58" fmla="*/ 185505 w 602653"/>
                <a:gd name="connsiteY58" fmla="*/ 293159 h 513787"/>
                <a:gd name="connsiteX59" fmla="*/ 188795 w 602653"/>
                <a:gd name="connsiteY59" fmla="*/ 266876 h 513787"/>
                <a:gd name="connsiteX60" fmla="*/ 23536 w 602653"/>
                <a:gd name="connsiteY60" fmla="*/ 236802 h 513787"/>
                <a:gd name="connsiteX61" fmla="*/ 23536 w 602653"/>
                <a:gd name="connsiteY61" fmla="*/ 270920 h 513787"/>
                <a:gd name="connsiteX62" fmla="*/ 110341 w 602653"/>
                <a:gd name="connsiteY62" fmla="*/ 270920 h 513787"/>
                <a:gd name="connsiteX63" fmla="*/ 110341 w 602653"/>
                <a:gd name="connsiteY63" fmla="*/ 236802 h 513787"/>
                <a:gd name="connsiteX64" fmla="*/ 172092 w 602653"/>
                <a:gd name="connsiteY64" fmla="*/ 223913 h 513787"/>
                <a:gd name="connsiteX65" fmla="*/ 171586 w 602653"/>
                <a:gd name="connsiteY65" fmla="*/ 229220 h 513787"/>
                <a:gd name="connsiteX66" fmla="*/ 170067 w 602653"/>
                <a:gd name="connsiteY66" fmla="*/ 240845 h 513787"/>
                <a:gd name="connsiteX67" fmla="*/ 191579 w 602653"/>
                <a:gd name="connsiteY67" fmla="*/ 243373 h 513787"/>
                <a:gd name="connsiteX68" fmla="*/ 193097 w 602653"/>
                <a:gd name="connsiteY68" fmla="*/ 231747 h 513787"/>
                <a:gd name="connsiteX69" fmla="*/ 193603 w 602653"/>
                <a:gd name="connsiteY69" fmla="*/ 226440 h 513787"/>
                <a:gd name="connsiteX70" fmla="*/ 354307 w 602653"/>
                <a:gd name="connsiteY70" fmla="*/ 222649 h 513787"/>
                <a:gd name="connsiteX71" fmla="*/ 354307 w 602653"/>
                <a:gd name="connsiteY71" fmla="*/ 242109 h 513787"/>
                <a:gd name="connsiteX72" fmla="*/ 392774 w 602653"/>
                <a:gd name="connsiteY72" fmla="*/ 242109 h 513787"/>
                <a:gd name="connsiteX73" fmla="*/ 392774 w 602653"/>
                <a:gd name="connsiteY73" fmla="*/ 222649 h 513787"/>
                <a:gd name="connsiteX74" fmla="*/ 547404 w 602653"/>
                <a:gd name="connsiteY74" fmla="*/ 203948 h 513787"/>
                <a:gd name="connsiteX75" fmla="*/ 516529 w 602653"/>
                <a:gd name="connsiteY75" fmla="*/ 207233 h 513787"/>
                <a:gd name="connsiteX76" fmla="*/ 546898 w 602653"/>
                <a:gd name="connsiteY76" fmla="*/ 489020 h 513787"/>
                <a:gd name="connsiteX77" fmla="*/ 577773 w 602653"/>
                <a:gd name="connsiteY77" fmla="*/ 485735 h 513787"/>
                <a:gd name="connsiteX78" fmla="*/ 340894 w 602653"/>
                <a:gd name="connsiteY78" fmla="*/ 182972 h 513787"/>
                <a:gd name="connsiteX79" fmla="*/ 340894 w 602653"/>
                <a:gd name="connsiteY79" fmla="*/ 199146 h 513787"/>
                <a:gd name="connsiteX80" fmla="*/ 342412 w 602653"/>
                <a:gd name="connsiteY80" fmla="*/ 198893 h 513787"/>
                <a:gd name="connsiteX81" fmla="*/ 404416 w 602653"/>
                <a:gd name="connsiteY81" fmla="*/ 198893 h 513787"/>
                <a:gd name="connsiteX82" fmla="*/ 407453 w 602653"/>
                <a:gd name="connsiteY82" fmla="*/ 199651 h 513787"/>
                <a:gd name="connsiteX83" fmla="*/ 407453 w 602653"/>
                <a:gd name="connsiteY83" fmla="*/ 182972 h 513787"/>
                <a:gd name="connsiteX84" fmla="*/ 23536 w 602653"/>
                <a:gd name="connsiteY84" fmla="*/ 166039 h 513787"/>
                <a:gd name="connsiteX85" fmla="*/ 23536 w 602653"/>
                <a:gd name="connsiteY85" fmla="*/ 213299 h 513787"/>
                <a:gd name="connsiteX86" fmla="*/ 110341 w 602653"/>
                <a:gd name="connsiteY86" fmla="*/ 213299 h 513787"/>
                <a:gd name="connsiteX87" fmla="*/ 110341 w 602653"/>
                <a:gd name="connsiteY87" fmla="*/ 166039 h 513787"/>
                <a:gd name="connsiteX88" fmla="*/ 179431 w 602653"/>
                <a:gd name="connsiteY88" fmla="*/ 164523 h 513787"/>
                <a:gd name="connsiteX89" fmla="*/ 174876 w 602653"/>
                <a:gd name="connsiteY89" fmla="*/ 200410 h 513787"/>
                <a:gd name="connsiteX90" fmla="*/ 196387 w 602653"/>
                <a:gd name="connsiteY90" fmla="*/ 202937 h 513787"/>
                <a:gd name="connsiteX91" fmla="*/ 200943 w 602653"/>
                <a:gd name="connsiteY91" fmla="*/ 167050 h 513787"/>
                <a:gd name="connsiteX92" fmla="*/ 450223 w 602653"/>
                <a:gd name="connsiteY92" fmla="*/ 108418 h 513787"/>
                <a:gd name="connsiteX93" fmla="*/ 450223 w 602653"/>
                <a:gd name="connsiteY93" fmla="*/ 354319 h 513787"/>
                <a:gd name="connsiteX94" fmla="*/ 491727 w 602653"/>
                <a:gd name="connsiteY94" fmla="*/ 354319 h 513787"/>
                <a:gd name="connsiteX95" fmla="*/ 491727 w 602653"/>
                <a:gd name="connsiteY95" fmla="*/ 108418 h 513787"/>
                <a:gd name="connsiteX96" fmla="*/ 23536 w 602653"/>
                <a:gd name="connsiteY96" fmla="*/ 108418 h 513787"/>
                <a:gd name="connsiteX97" fmla="*/ 23536 w 602653"/>
                <a:gd name="connsiteY97" fmla="*/ 142536 h 513787"/>
                <a:gd name="connsiteX98" fmla="*/ 110341 w 602653"/>
                <a:gd name="connsiteY98" fmla="*/ 142536 h 513787"/>
                <a:gd name="connsiteX99" fmla="*/ 110341 w 602653"/>
                <a:gd name="connsiteY99" fmla="*/ 108418 h 513787"/>
                <a:gd name="connsiteX100" fmla="*/ 225744 w 602653"/>
                <a:gd name="connsiteY100" fmla="*/ 73795 h 513787"/>
                <a:gd name="connsiteX101" fmla="*/ 225744 w 602653"/>
                <a:gd name="connsiteY101" fmla="*/ 484218 h 513787"/>
                <a:gd name="connsiteX102" fmla="*/ 317358 w 602653"/>
                <a:gd name="connsiteY102" fmla="*/ 484218 h 513787"/>
                <a:gd name="connsiteX103" fmla="*/ 317358 w 602653"/>
                <a:gd name="connsiteY103" fmla="*/ 171346 h 513787"/>
                <a:gd name="connsiteX104" fmla="*/ 317358 w 602653"/>
                <a:gd name="connsiteY104" fmla="*/ 73795 h 513787"/>
                <a:gd name="connsiteX105" fmla="*/ 23536 w 602653"/>
                <a:gd name="connsiteY105" fmla="*/ 23503 h 513787"/>
                <a:gd name="connsiteX106" fmla="*/ 23536 w 602653"/>
                <a:gd name="connsiteY106" fmla="*/ 84915 h 513787"/>
                <a:gd name="connsiteX107" fmla="*/ 110341 w 602653"/>
                <a:gd name="connsiteY107" fmla="*/ 84915 h 513787"/>
                <a:gd name="connsiteX108" fmla="*/ 110341 w 602653"/>
                <a:gd name="connsiteY108" fmla="*/ 23503 h 513787"/>
                <a:gd name="connsiteX109" fmla="*/ 11895 w 602653"/>
                <a:gd name="connsiteY109" fmla="*/ 0 h 513787"/>
                <a:gd name="connsiteX110" fmla="*/ 122236 w 602653"/>
                <a:gd name="connsiteY110" fmla="*/ 0 h 513787"/>
                <a:gd name="connsiteX111" fmla="*/ 134130 w 602653"/>
                <a:gd name="connsiteY111" fmla="*/ 11878 h 513787"/>
                <a:gd name="connsiteX112" fmla="*/ 134130 w 602653"/>
                <a:gd name="connsiteY112" fmla="*/ 96793 h 513787"/>
                <a:gd name="connsiteX113" fmla="*/ 134130 w 602653"/>
                <a:gd name="connsiteY113" fmla="*/ 154161 h 513787"/>
                <a:gd name="connsiteX114" fmla="*/ 134130 w 602653"/>
                <a:gd name="connsiteY114" fmla="*/ 225177 h 513787"/>
                <a:gd name="connsiteX115" fmla="*/ 134130 w 602653"/>
                <a:gd name="connsiteY115" fmla="*/ 282798 h 513787"/>
                <a:gd name="connsiteX116" fmla="*/ 134130 w 602653"/>
                <a:gd name="connsiteY116" fmla="*/ 339661 h 513787"/>
                <a:gd name="connsiteX117" fmla="*/ 139192 w 602653"/>
                <a:gd name="connsiteY117" fmla="*/ 299225 h 513787"/>
                <a:gd name="connsiteX118" fmla="*/ 148809 w 602653"/>
                <a:gd name="connsiteY118" fmla="*/ 219617 h 513787"/>
                <a:gd name="connsiteX119" fmla="*/ 150074 w 602653"/>
                <a:gd name="connsiteY119" fmla="*/ 209255 h 513787"/>
                <a:gd name="connsiteX120" fmla="*/ 157413 w 602653"/>
                <a:gd name="connsiteY120" fmla="*/ 149865 h 513787"/>
                <a:gd name="connsiteX121" fmla="*/ 161716 w 602653"/>
                <a:gd name="connsiteY121" fmla="*/ 142031 h 513787"/>
                <a:gd name="connsiteX122" fmla="*/ 170573 w 602653"/>
                <a:gd name="connsiteY122" fmla="*/ 139503 h 513787"/>
                <a:gd name="connsiteX123" fmla="*/ 202208 w 602653"/>
                <a:gd name="connsiteY123" fmla="*/ 143547 h 513787"/>
                <a:gd name="connsiteX124" fmla="*/ 202208 w 602653"/>
                <a:gd name="connsiteY124" fmla="*/ 61917 h 513787"/>
                <a:gd name="connsiteX125" fmla="*/ 214103 w 602653"/>
                <a:gd name="connsiteY125" fmla="*/ 50292 h 513787"/>
                <a:gd name="connsiteX126" fmla="*/ 328999 w 602653"/>
                <a:gd name="connsiteY126" fmla="*/ 50292 h 513787"/>
                <a:gd name="connsiteX127" fmla="*/ 340894 w 602653"/>
                <a:gd name="connsiteY127" fmla="*/ 61917 h 513787"/>
                <a:gd name="connsiteX128" fmla="*/ 340894 w 602653"/>
                <a:gd name="connsiteY128" fmla="*/ 159468 h 513787"/>
                <a:gd name="connsiteX129" fmla="*/ 419348 w 602653"/>
                <a:gd name="connsiteY129" fmla="*/ 159468 h 513787"/>
                <a:gd name="connsiteX130" fmla="*/ 426687 w 602653"/>
                <a:gd name="connsiteY130" fmla="*/ 162248 h 513787"/>
                <a:gd name="connsiteX131" fmla="*/ 426687 w 602653"/>
                <a:gd name="connsiteY131" fmla="*/ 96793 h 513787"/>
                <a:gd name="connsiteX132" fmla="*/ 438581 w 602653"/>
                <a:gd name="connsiteY132" fmla="*/ 84915 h 513787"/>
                <a:gd name="connsiteX133" fmla="*/ 503622 w 602653"/>
                <a:gd name="connsiteY133" fmla="*/ 84915 h 513787"/>
                <a:gd name="connsiteX134" fmla="*/ 515263 w 602653"/>
                <a:gd name="connsiteY134" fmla="*/ 96793 h 513787"/>
                <a:gd name="connsiteX135" fmla="*/ 515263 w 602653"/>
                <a:gd name="connsiteY135" fmla="*/ 183730 h 513787"/>
                <a:gd name="connsiteX136" fmla="*/ 556515 w 602653"/>
                <a:gd name="connsiteY136" fmla="*/ 179181 h 513787"/>
                <a:gd name="connsiteX137" fmla="*/ 569675 w 602653"/>
                <a:gd name="connsiteY137" fmla="*/ 189795 h 513787"/>
                <a:gd name="connsiteX138" fmla="*/ 602575 w 602653"/>
                <a:gd name="connsiteY138" fmla="*/ 494833 h 513787"/>
                <a:gd name="connsiteX139" fmla="*/ 592199 w 602653"/>
                <a:gd name="connsiteY139" fmla="*/ 507974 h 513787"/>
                <a:gd name="connsiteX140" fmla="*/ 537787 w 602653"/>
                <a:gd name="connsiteY140" fmla="*/ 513787 h 513787"/>
                <a:gd name="connsiteX141" fmla="*/ 536522 w 602653"/>
                <a:gd name="connsiteY141" fmla="*/ 513787 h 513787"/>
                <a:gd name="connsiteX142" fmla="*/ 524880 w 602653"/>
                <a:gd name="connsiteY142" fmla="*/ 503425 h 513787"/>
                <a:gd name="connsiteX143" fmla="*/ 515263 w 602653"/>
                <a:gd name="connsiteY143" fmla="*/ 416236 h 513787"/>
                <a:gd name="connsiteX144" fmla="*/ 515263 w 602653"/>
                <a:gd name="connsiteY144" fmla="*/ 495844 h 513787"/>
                <a:gd name="connsiteX145" fmla="*/ 503622 w 602653"/>
                <a:gd name="connsiteY145" fmla="*/ 507722 h 513787"/>
                <a:gd name="connsiteX146" fmla="*/ 438581 w 602653"/>
                <a:gd name="connsiteY146" fmla="*/ 507722 h 513787"/>
                <a:gd name="connsiteX147" fmla="*/ 428964 w 602653"/>
                <a:gd name="connsiteY147" fmla="*/ 502415 h 513787"/>
                <a:gd name="connsiteX148" fmla="*/ 419348 w 602653"/>
                <a:gd name="connsiteY148" fmla="*/ 507722 h 513787"/>
                <a:gd name="connsiteX149" fmla="*/ 328999 w 602653"/>
                <a:gd name="connsiteY149" fmla="*/ 507722 h 513787"/>
                <a:gd name="connsiteX150" fmla="*/ 214103 w 602653"/>
                <a:gd name="connsiteY150" fmla="*/ 507722 h 513787"/>
                <a:gd name="connsiteX151" fmla="*/ 202208 w 602653"/>
                <a:gd name="connsiteY151" fmla="*/ 495844 h 513787"/>
                <a:gd name="connsiteX152" fmla="*/ 202208 w 602653"/>
                <a:gd name="connsiteY152" fmla="*/ 352044 h 513787"/>
                <a:gd name="connsiteX153" fmla="*/ 193097 w 602653"/>
                <a:gd name="connsiteY153" fmla="*/ 427608 h 513787"/>
                <a:gd name="connsiteX154" fmla="*/ 191832 w 602653"/>
                <a:gd name="connsiteY154" fmla="*/ 437970 h 513787"/>
                <a:gd name="connsiteX155" fmla="*/ 184493 w 602653"/>
                <a:gd name="connsiteY155" fmla="*/ 497360 h 513787"/>
                <a:gd name="connsiteX156" fmla="*/ 180190 w 602653"/>
                <a:gd name="connsiteY156" fmla="*/ 505195 h 513787"/>
                <a:gd name="connsiteX157" fmla="*/ 172851 w 602653"/>
                <a:gd name="connsiteY157" fmla="*/ 507722 h 513787"/>
                <a:gd name="connsiteX158" fmla="*/ 171333 w 602653"/>
                <a:gd name="connsiteY158" fmla="*/ 507722 h 513787"/>
                <a:gd name="connsiteX159" fmla="*/ 131600 w 602653"/>
                <a:gd name="connsiteY159" fmla="*/ 502920 h 513787"/>
                <a:gd name="connsiteX160" fmla="*/ 122236 w 602653"/>
                <a:gd name="connsiteY160" fmla="*/ 507722 h 513787"/>
                <a:gd name="connsiteX161" fmla="*/ 11895 w 602653"/>
                <a:gd name="connsiteY161" fmla="*/ 507722 h 513787"/>
                <a:gd name="connsiteX162" fmla="*/ 0 w 602653"/>
                <a:gd name="connsiteY162" fmla="*/ 496096 h 513787"/>
                <a:gd name="connsiteX163" fmla="*/ 0 w 602653"/>
                <a:gd name="connsiteY163" fmla="*/ 411181 h 513787"/>
                <a:gd name="connsiteX164" fmla="*/ 0 w 602653"/>
                <a:gd name="connsiteY164" fmla="*/ 353560 h 513787"/>
                <a:gd name="connsiteX165" fmla="*/ 0 w 602653"/>
                <a:gd name="connsiteY165" fmla="*/ 282798 h 513787"/>
                <a:gd name="connsiteX166" fmla="*/ 0 w 602653"/>
                <a:gd name="connsiteY166" fmla="*/ 225177 h 513787"/>
                <a:gd name="connsiteX167" fmla="*/ 0 w 602653"/>
                <a:gd name="connsiteY167" fmla="*/ 154161 h 513787"/>
                <a:gd name="connsiteX168" fmla="*/ 0 w 602653"/>
                <a:gd name="connsiteY168" fmla="*/ 96793 h 513787"/>
                <a:gd name="connsiteX169" fmla="*/ 0 w 602653"/>
                <a:gd name="connsiteY169" fmla="*/ 11878 h 513787"/>
                <a:gd name="connsiteX170" fmla="*/ 11895 w 602653"/>
                <a:gd name="connsiteY170" fmla="*/ 0 h 51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602653" h="513787">
                  <a:moveTo>
                    <a:pt x="450223" y="470824"/>
                  </a:moveTo>
                  <a:lnTo>
                    <a:pt x="450223" y="484218"/>
                  </a:lnTo>
                  <a:lnTo>
                    <a:pt x="491727" y="484218"/>
                  </a:lnTo>
                  <a:lnTo>
                    <a:pt x="491727" y="470824"/>
                  </a:lnTo>
                  <a:close/>
                  <a:moveTo>
                    <a:pt x="145266" y="444288"/>
                  </a:moveTo>
                  <a:lnTo>
                    <a:pt x="140964" y="480175"/>
                  </a:lnTo>
                  <a:lnTo>
                    <a:pt x="162475" y="482702"/>
                  </a:lnTo>
                  <a:lnTo>
                    <a:pt x="166777" y="446815"/>
                  </a:lnTo>
                  <a:close/>
                  <a:moveTo>
                    <a:pt x="450223" y="422807"/>
                  </a:moveTo>
                  <a:lnTo>
                    <a:pt x="450223" y="447321"/>
                  </a:lnTo>
                  <a:lnTo>
                    <a:pt x="491727" y="447321"/>
                  </a:lnTo>
                  <a:lnTo>
                    <a:pt x="491727" y="422807"/>
                  </a:lnTo>
                  <a:close/>
                  <a:moveTo>
                    <a:pt x="23536" y="422807"/>
                  </a:moveTo>
                  <a:lnTo>
                    <a:pt x="23536" y="484218"/>
                  </a:lnTo>
                  <a:lnTo>
                    <a:pt x="110341" y="484218"/>
                  </a:lnTo>
                  <a:lnTo>
                    <a:pt x="110341" y="422807"/>
                  </a:lnTo>
                  <a:close/>
                  <a:moveTo>
                    <a:pt x="150327" y="403852"/>
                  </a:moveTo>
                  <a:lnTo>
                    <a:pt x="148809" y="415478"/>
                  </a:lnTo>
                  <a:lnTo>
                    <a:pt x="148303" y="420785"/>
                  </a:lnTo>
                  <a:lnTo>
                    <a:pt x="169814" y="423312"/>
                  </a:lnTo>
                  <a:lnTo>
                    <a:pt x="170320" y="418005"/>
                  </a:lnTo>
                  <a:lnTo>
                    <a:pt x="171839" y="406380"/>
                  </a:lnTo>
                  <a:close/>
                  <a:moveTo>
                    <a:pt x="450223" y="377822"/>
                  </a:moveTo>
                  <a:lnTo>
                    <a:pt x="450223" y="399303"/>
                  </a:lnTo>
                  <a:lnTo>
                    <a:pt x="491727" y="399303"/>
                  </a:lnTo>
                  <a:lnTo>
                    <a:pt x="491727" y="377822"/>
                  </a:lnTo>
                  <a:close/>
                  <a:moveTo>
                    <a:pt x="23536" y="365438"/>
                  </a:moveTo>
                  <a:lnTo>
                    <a:pt x="23536" y="399303"/>
                  </a:lnTo>
                  <a:lnTo>
                    <a:pt x="110341" y="399303"/>
                  </a:lnTo>
                  <a:lnTo>
                    <a:pt x="110341" y="365438"/>
                  </a:lnTo>
                  <a:close/>
                  <a:moveTo>
                    <a:pt x="156401" y="354319"/>
                  </a:moveTo>
                  <a:lnTo>
                    <a:pt x="153111" y="380349"/>
                  </a:lnTo>
                  <a:lnTo>
                    <a:pt x="174623" y="383129"/>
                  </a:lnTo>
                  <a:lnTo>
                    <a:pt x="177913" y="356846"/>
                  </a:lnTo>
                  <a:close/>
                  <a:moveTo>
                    <a:pt x="161210" y="313883"/>
                  </a:moveTo>
                  <a:lnTo>
                    <a:pt x="159185" y="330815"/>
                  </a:lnTo>
                  <a:lnTo>
                    <a:pt x="180697" y="333343"/>
                  </a:lnTo>
                  <a:lnTo>
                    <a:pt x="182721" y="316410"/>
                  </a:lnTo>
                  <a:close/>
                  <a:moveTo>
                    <a:pt x="545893" y="311881"/>
                  </a:moveTo>
                  <a:cubicBezTo>
                    <a:pt x="552482" y="311123"/>
                    <a:pt x="558310" y="315923"/>
                    <a:pt x="559070" y="322239"/>
                  </a:cubicBezTo>
                  <a:lnTo>
                    <a:pt x="573007" y="442998"/>
                  </a:lnTo>
                  <a:cubicBezTo>
                    <a:pt x="573767" y="449314"/>
                    <a:pt x="568952" y="455125"/>
                    <a:pt x="562618" y="455882"/>
                  </a:cubicBezTo>
                  <a:cubicBezTo>
                    <a:pt x="562111" y="456135"/>
                    <a:pt x="561604" y="456135"/>
                    <a:pt x="561097" y="456135"/>
                  </a:cubicBezTo>
                  <a:cubicBezTo>
                    <a:pt x="555269" y="456135"/>
                    <a:pt x="550201" y="451588"/>
                    <a:pt x="549441" y="445524"/>
                  </a:cubicBezTo>
                  <a:lnTo>
                    <a:pt x="535504" y="325018"/>
                  </a:lnTo>
                  <a:cubicBezTo>
                    <a:pt x="534744" y="318450"/>
                    <a:pt x="539305" y="312639"/>
                    <a:pt x="545893" y="311881"/>
                  </a:cubicBezTo>
                  <a:close/>
                  <a:moveTo>
                    <a:pt x="23536" y="294423"/>
                  </a:moveTo>
                  <a:lnTo>
                    <a:pt x="23536" y="341682"/>
                  </a:lnTo>
                  <a:lnTo>
                    <a:pt x="110341" y="341682"/>
                  </a:lnTo>
                  <a:lnTo>
                    <a:pt x="110341" y="294423"/>
                  </a:lnTo>
                  <a:close/>
                  <a:moveTo>
                    <a:pt x="407453" y="265107"/>
                  </a:moveTo>
                  <a:cubicBezTo>
                    <a:pt x="406441" y="265360"/>
                    <a:pt x="405428" y="265612"/>
                    <a:pt x="404416" y="265612"/>
                  </a:cubicBezTo>
                  <a:lnTo>
                    <a:pt x="342412" y="265612"/>
                  </a:lnTo>
                  <a:cubicBezTo>
                    <a:pt x="341906" y="265612"/>
                    <a:pt x="341400" y="265360"/>
                    <a:pt x="340894" y="265360"/>
                  </a:cubicBezTo>
                  <a:lnTo>
                    <a:pt x="340894" y="484218"/>
                  </a:lnTo>
                  <a:lnTo>
                    <a:pt x="407453" y="484218"/>
                  </a:lnTo>
                  <a:close/>
                  <a:moveTo>
                    <a:pt x="167283" y="264349"/>
                  </a:moveTo>
                  <a:lnTo>
                    <a:pt x="163993" y="290379"/>
                  </a:lnTo>
                  <a:lnTo>
                    <a:pt x="185505" y="293159"/>
                  </a:lnTo>
                  <a:lnTo>
                    <a:pt x="188795" y="266876"/>
                  </a:lnTo>
                  <a:close/>
                  <a:moveTo>
                    <a:pt x="23536" y="236802"/>
                  </a:moveTo>
                  <a:lnTo>
                    <a:pt x="23536" y="270920"/>
                  </a:lnTo>
                  <a:lnTo>
                    <a:pt x="110341" y="270920"/>
                  </a:lnTo>
                  <a:lnTo>
                    <a:pt x="110341" y="236802"/>
                  </a:lnTo>
                  <a:close/>
                  <a:moveTo>
                    <a:pt x="172092" y="223913"/>
                  </a:moveTo>
                  <a:lnTo>
                    <a:pt x="171586" y="229220"/>
                  </a:lnTo>
                  <a:lnTo>
                    <a:pt x="170067" y="240845"/>
                  </a:lnTo>
                  <a:lnTo>
                    <a:pt x="191579" y="243373"/>
                  </a:lnTo>
                  <a:lnTo>
                    <a:pt x="193097" y="231747"/>
                  </a:lnTo>
                  <a:lnTo>
                    <a:pt x="193603" y="226440"/>
                  </a:lnTo>
                  <a:close/>
                  <a:moveTo>
                    <a:pt x="354307" y="222649"/>
                  </a:moveTo>
                  <a:lnTo>
                    <a:pt x="354307" y="242109"/>
                  </a:lnTo>
                  <a:lnTo>
                    <a:pt x="392774" y="242109"/>
                  </a:lnTo>
                  <a:lnTo>
                    <a:pt x="392774" y="222649"/>
                  </a:lnTo>
                  <a:close/>
                  <a:moveTo>
                    <a:pt x="547404" y="203948"/>
                  </a:moveTo>
                  <a:lnTo>
                    <a:pt x="516529" y="207233"/>
                  </a:lnTo>
                  <a:lnTo>
                    <a:pt x="546898" y="489020"/>
                  </a:lnTo>
                  <a:lnTo>
                    <a:pt x="577773" y="485735"/>
                  </a:lnTo>
                  <a:close/>
                  <a:moveTo>
                    <a:pt x="340894" y="182972"/>
                  </a:moveTo>
                  <a:lnTo>
                    <a:pt x="340894" y="199146"/>
                  </a:lnTo>
                  <a:cubicBezTo>
                    <a:pt x="341400" y="199146"/>
                    <a:pt x="341906" y="198893"/>
                    <a:pt x="342412" y="198893"/>
                  </a:cubicBezTo>
                  <a:lnTo>
                    <a:pt x="404416" y="198893"/>
                  </a:lnTo>
                  <a:cubicBezTo>
                    <a:pt x="405428" y="198893"/>
                    <a:pt x="406441" y="199399"/>
                    <a:pt x="407453" y="199651"/>
                  </a:cubicBezTo>
                  <a:lnTo>
                    <a:pt x="407453" y="182972"/>
                  </a:lnTo>
                  <a:close/>
                  <a:moveTo>
                    <a:pt x="23536" y="166039"/>
                  </a:moveTo>
                  <a:lnTo>
                    <a:pt x="23536" y="213299"/>
                  </a:lnTo>
                  <a:lnTo>
                    <a:pt x="110341" y="213299"/>
                  </a:lnTo>
                  <a:lnTo>
                    <a:pt x="110341" y="166039"/>
                  </a:lnTo>
                  <a:close/>
                  <a:moveTo>
                    <a:pt x="179431" y="164523"/>
                  </a:moveTo>
                  <a:lnTo>
                    <a:pt x="174876" y="200410"/>
                  </a:lnTo>
                  <a:lnTo>
                    <a:pt x="196387" y="202937"/>
                  </a:lnTo>
                  <a:lnTo>
                    <a:pt x="200943" y="167050"/>
                  </a:lnTo>
                  <a:close/>
                  <a:moveTo>
                    <a:pt x="450223" y="108418"/>
                  </a:moveTo>
                  <a:lnTo>
                    <a:pt x="450223" y="354319"/>
                  </a:lnTo>
                  <a:lnTo>
                    <a:pt x="491727" y="354319"/>
                  </a:lnTo>
                  <a:lnTo>
                    <a:pt x="491727" y="108418"/>
                  </a:lnTo>
                  <a:close/>
                  <a:moveTo>
                    <a:pt x="23536" y="108418"/>
                  </a:moveTo>
                  <a:lnTo>
                    <a:pt x="23536" y="142536"/>
                  </a:lnTo>
                  <a:lnTo>
                    <a:pt x="110341" y="142536"/>
                  </a:lnTo>
                  <a:lnTo>
                    <a:pt x="110341" y="108418"/>
                  </a:lnTo>
                  <a:close/>
                  <a:moveTo>
                    <a:pt x="225744" y="73795"/>
                  </a:moveTo>
                  <a:lnTo>
                    <a:pt x="225744" y="484218"/>
                  </a:lnTo>
                  <a:lnTo>
                    <a:pt x="317358" y="484218"/>
                  </a:lnTo>
                  <a:lnTo>
                    <a:pt x="317358" y="171346"/>
                  </a:lnTo>
                  <a:lnTo>
                    <a:pt x="317358" y="73795"/>
                  </a:lnTo>
                  <a:close/>
                  <a:moveTo>
                    <a:pt x="23536" y="23503"/>
                  </a:moveTo>
                  <a:lnTo>
                    <a:pt x="23536" y="84915"/>
                  </a:lnTo>
                  <a:lnTo>
                    <a:pt x="110341" y="84915"/>
                  </a:lnTo>
                  <a:lnTo>
                    <a:pt x="110341" y="23503"/>
                  </a:lnTo>
                  <a:close/>
                  <a:moveTo>
                    <a:pt x="11895" y="0"/>
                  </a:moveTo>
                  <a:lnTo>
                    <a:pt x="122236" y="0"/>
                  </a:lnTo>
                  <a:cubicBezTo>
                    <a:pt x="128816" y="0"/>
                    <a:pt x="134130" y="5307"/>
                    <a:pt x="134130" y="11878"/>
                  </a:cubicBezTo>
                  <a:lnTo>
                    <a:pt x="134130" y="96793"/>
                  </a:lnTo>
                  <a:lnTo>
                    <a:pt x="134130" y="154161"/>
                  </a:lnTo>
                  <a:lnTo>
                    <a:pt x="134130" y="225177"/>
                  </a:lnTo>
                  <a:lnTo>
                    <a:pt x="134130" y="282798"/>
                  </a:lnTo>
                  <a:lnTo>
                    <a:pt x="134130" y="339661"/>
                  </a:lnTo>
                  <a:lnTo>
                    <a:pt x="139192" y="299225"/>
                  </a:lnTo>
                  <a:lnTo>
                    <a:pt x="148809" y="219617"/>
                  </a:lnTo>
                  <a:lnTo>
                    <a:pt x="150074" y="209255"/>
                  </a:lnTo>
                  <a:lnTo>
                    <a:pt x="157413" y="149865"/>
                  </a:lnTo>
                  <a:cubicBezTo>
                    <a:pt x="157667" y="146832"/>
                    <a:pt x="159185" y="144052"/>
                    <a:pt x="161716" y="142031"/>
                  </a:cubicBezTo>
                  <a:cubicBezTo>
                    <a:pt x="164247" y="140009"/>
                    <a:pt x="167283" y="139251"/>
                    <a:pt x="170573" y="139503"/>
                  </a:cubicBezTo>
                  <a:lnTo>
                    <a:pt x="202208" y="143547"/>
                  </a:lnTo>
                  <a:lnTo>
                    <a:pt x="202208" y="61917"/>
                  </a:lnTo>
                  <a:cubicBezTo>
                    <a:pt x="202208" y="55599"/>
                    <a:pt x="207523" y="50292"/>
                    <a:pt x="214103" y="50292"/>
                  </a:cubicBezTo>
                  <a:lnTo>
                    <a:pt x="328999" y="50292"/>
                  </a:lnTo>
                  <a:cubicBezTo>
                    <a:pt x="335579" y="50292"/>
                    <a:pt x="340894" y="55599"/>
                    <a:pt x="340894" y="61917"/>
                  </a:cubicBezTo>
                  <a:lnTo>
                    <a:pt x="340894" y="159468"/>
                  </a:lnTo>
                  <a:lnTo>
                    <a:pt x="419348" y="159468"/>
                  </a:lnTo>
                  <a:cubicBezTo>
                    <a:pt x="422131" y="159468"/>
                    <a:pt x="424662" y="160479"/>
                    <a:pt x="426687" y="162248"/>
                  </a:cubicBezTo>
                  <a:lnTo>
                    <a:pt x="426687" y="96793"/>
                  </a:lnTo>
                  <a:cubicBezTo>
                    <a:pt x="426687" y="90222"/>
                    <a:pt x="432001" y="84915"/>
                    <a:pt x="438581" y="84915"/>
                  </a:cubicBezTo>
                  <a:lnTo>
                    <a:pt x="503622" y="84915"/>
                  </a:lnTo>
                  <a:cubicBezTo>
                    <a:pt x="509949" y="84915"/>
                    <a:pt x="515263" y="90222"/>
                    <a:pt x="515263" y="96793"/>
                  </a:cubicBezTo>
                  <a:lnTo>
                    <a:pt x="515263" y="183730"/>
                  </a:lnTo>
                  <a:lnTo>
                    <a:pt x="556515" y="179181"/>
                  </a:lnTo>
                  <a:cubicBezTo>
                    <a:pt x="563095" y="178423"/>
                    <a:pt x="568916" y="183224"/>
                    <a:pt x="569675" y="189795"/>
                  </a:cubicBezTo>
                  <a:lnTo>
                    <a:pt x="602575" y="494833"/>
                  </a:lnTo>
                  <a:cubicBezTo>
                    <a:pt x="603334" y="501404"/>
                    <a:pt x="598526" y="507216"/>
                    <a:pt x="592199" y="507974"/>
                  </a:cubicBezTo>
                  <a:lnTo>
                    <a:pt x="537787" y="513787"/>
                  </a:lnTo>
                  <a:cubicBezTo>
                    <a:pt x="537281" y="513787"/>
                    <a:pt x="537028" y="513787"/>
                    <a:pt x="536522" y="513787"/>
                  </a:cubicBezTo>
                  <a:cubicBezTo>
                    <a:pt x="530448" y="513787"/>
                    <a:pt x="525386" y="509491"/>
                    <a:pt x="524880" y="503425"/>
                  </a:cubicBezTo>
                  <a:lnTo>
                    <a:pt x="515263" y="416236"/>
                  </a:lnTo>
                  <a:lnTo>
                    <a:pt x="515263" y="495844"/>
                  </a:lnTo>
                  <a:cubicBezTo>
                    <a:pt x="515263" y="502415"/>
                    <a:pt x="509949" y="507722"/>
                    <a:pt x="503622" y="507722"/>
                  </a:cubicBezTo>
                  <a:lnTo>
                    <a:pt x="438581" y="507722"/>
                  </a:lnTo>
                  <a:cubicBezTo>
                    <a:pt x="434532" y="507722"/>
                    <a:pt x="430989" y="505700"/>
                    <a:pt x="428964" y="502415"/>
                  </a:cubicBezTo>
                  <a:cubicBezTo>
                    <a:pt x="426687" y="505700"/>
                    <a:pt x="423397" y="507722"/>
                    <a:pt x="419348" y="507722"/>
                  </a:cubicBezTo>
                  <a:lnTo>
                    <a:pt x="328999" y="507722"/>
                  </a:lnTo>
                  <a:lnTo>
                    <a:pt x="214103" y="507722"/>
                  </a:lnTo>
                  <a:cubicBezTo>
                    <a:pt x="207523" y="507722"/>
                    <a:pt x="202208" y="502415"/>
                    <a:pt x="202208" y="495844"/>
                  </a:cubicBezTo>
                  <a:lnTo>
                    <a:pt x="202208" y="352044"/>
                  </a:lnTo>
                  <a:lnTo>
                    <a:pt x="193097" y="427608"/>
                  </a:lnTo>
                  <a:lnTo>
                    <a:pt x="191832" y="437970"/>
                  </a:lnTo>
                  <a:lnTo>
                    <a:pt x="184493" y="497360"/>
                  </a:lnTo>
                  <a:cubicBezTo>
                    <a:pt x="184240" y="500393"/>
                    <a:pt x="182468" y="503425"/>
                    <a:pt x="180190" y="505195"/>
                  </a:cubicBezTo>
                  <a:cubicBezTo>
                    <a:pt x="177913" y="506964"/>
                    <a:pt x="175382" y="507722"/>
                    <a:pt x="172851" y="507722"/>
                  </a:cubicBezTo>
                  <a:cubicBezTo>
                    <a:pt x="172345" y="507722"/>
                    <a:pt x="171839" y="507722"/>
                    <a:pt x="171333" y="507722"/>
                  </a:cubicBezTo>
                  <a:lnTo>
                    <a:pt x="131600" y="502920"/>
                  </a:lnTo>
                  <a:cubicBezTo>
                    <a:pt x="129322" y="505700"/>
                    <a:pt x="126032" y="507722"/>
                    <a:pt x="122236" y="507722"/>
                  </a:cubicBezTo>
                  <a:lnTo>
                    <a:pt x="11895" y="507722"/>
                  </a:lnTo>
                  <a:cubicBezTo>
                    <a:pt x="5315" y="507722"/>
                    <a:pt x="0" y="502415"/>
                    <a:pt x="0" y="496096"/>
                  </a:cubicBezTo>
                  <a:lnTo>
                    <a:pt x="0" y="411181"/>
                  </a:lnTo>
                  <a:lnTo>
                    <a:pt x="0" y="353560"/>
                  </a:lnTo>
                  <a:lnTo>
                    <a:pt x="0" y="282798"/>
                  </a:lnTo>
                  <a:lnTo>
                    <a:pt x="0" y="225177"/>
                  </a:lnTo>
                  <a:lnTo>
                    <a:pt x="0" y="154161"/>
                  </a:lnTo>
                  <a:lnTo>
                    <a:pt x="0" y="96793"/>
                  </a:lnTo>
                  <a:lnTo>
                    <a:pt x="0" y="11878"/>
                  </a:lnTo>
                  <a:cubicBezTo>
                    <a:pt x="0" y="5307"/>
                    <a:pt x="5315" y="0"/>
                    <a:pt x="11895" y="0"/>
                  </a:cubicBezTo>
                  <a:close/>
                </a:path>
              </a:pathLst>
            </a:custGeom>
            <a:solidFill>
              <a:schemeClr val="bg1"/>
            </a:solidFill>
            <a:ln>
              <a:noFill/>
            </a:ln>
          </p:spPr>
        </p:sp>
      </p:grpSp>
      <p:sp>
        <p:nvSpPr>
          <p:cNvPr id="4" name="文本框 3"/>
          <p:cNvSpPr txBox="1"/>
          <p:nvPr/>
        </p:nvSpPr>
        <p:spPr>
          <a:xfrm>
            <a:off x="1031817" y="787573"/>
            <a:ext cx="10437091" cy="4892675"/>
          </a:xfrm>
          <a:prstGeom prst="rect">
            <a:avLst/>
          </a:prstGeom>
          <a:noFill/>
        </p:spPr>
        <p:txBody>
          <a:bodyPr wrap="square" rtlCol="0">
            <a:spAutoFit/>
          </a:bodyPr>
          <a:lstStyle/>
          <a:p>
            <a:r>
              <a:rPr lang="zh-CN" altLang="en-US" sz="3200" dirty="0" smtClean="0"/>
              <a:t>作业思考（</a:t>
            </a:r>
            <a:r>
              <a:rPr lang="en-US" altLang="zh-CN" sz="3200" dirty="0" smtClean="0"/>
              <a:t>1</a:t>
            </a:r>
            <a:r>
              <a:rPr lang="zh-CN" altLang="en-US" sz="3200" dirty="0" smtClean="0"/>
              <a:t>）：</a:t>
            </a:r>
            <a:endParaRPr lang="zh-CN" altLang="en-US" sz="3200" dirty="0"/>
          </a:p>
          <a:p>
            <a:r>
              <a:rPr lang="en-US" altLang="zh-CN" sz="2000" dirty="0" smtClean="0"/>
              <a:t>     《</a:t>
            </a:r>
            <a:r>
              <a:rPr lang="zh-CN" altLang="en-US" sz="2000" dirty="0"/>
              <a:t>阿</a:t>
            </a:r>
            <a:r>
              <a:rPr lang="en-US" altLang="zh-CN" sz="2000" dirty="0"/>
              <a:t>Q</a:t>
            </a:r>
            <a:r>
              <a:rPr lang="zh-CN" altLang="en-US" sz="2000" dirty="0"/>
              <a:t>正传</a:t>
            </a:r>
            <a:r>
              <a:rPr lang="en-US" altLang="zh-CN" sz="2000" dirty="0"/>
              <a:t>》</a:t>
            </a:r>
            <a:r>
              <a:rPr lang="zh-CN" altLang="en-US" sz="2000" dirty="0"/>
              <a:t>（节选）与</a:t>
            </a:r>
            <a:r>
              <a:rPr lang="en-US" altLang="zh-CN" sz="2000" dirty="0"/>
              <a:t>《</a:t>
            </a:r>
            <a:r>
              <a:rPr lang="zh-CN" altLang="en-US" sz="2000" dirty="0"/>
              <a:t>边城</a:t>
            </a:r>
            <a:r>
              <a:rPr lang="en-US" altLang="zh-CN" sz="2000" dirty="0"/>
              <a:t>》</a:t>
            </a:r>
            <a:r>
              <a:rPr lang="zh-CN" altLang="en-US" sz="2000" dirty="0"/>
              <a:t>（节选）两篇小说的作者鲁迅与沈从文都十分关注中国普通民众的生活与精神世界，但观察与描写的角度却有很大的不同，现当代文学的作品是如何关照社会现实、折射民族心理和时代精神</a:t>
            </a:r>
            <a:r>
              <a:rPr lang="zh-CN" altLang="en-US" sz="2000" dirty="0" smtClean="0"/>
              <a:t>的？请进一步深入阅读完成下列</a:t>
            </a:r>
            <a:endParaRPr lang="en-US" altLang="zh-CN" sz="2000" dirty="0" smtClean="0"/>
          </a:p>
          <a:p>
            <a:endParaRPr lang="en-US" altLang="zh-CN" sz="2000" dirty="0"/>
          </a:p>
          <a:p>
            <a:r>
              <a:rPr lang="en-US" altLang="zh-CN" sz="2000" dirty="0" smtClean="0">
                <a:latin typeface="仿宋" panose="02010609060101010101" pitchFamily="49" charset="-122"/>
                <a:ea typeface="仿宋" panose="02010609060101010101" pitchFamily="49" charset="-122"/>
              </a:rPr>
              <a:t>   1</a:t>
            </a:r>
            <a:r>
              <a:rPr lang="zh-CN" altLang="en-US" sz="2000" dirty="0">
                <a:latin typeface="仿宋" panose="02010609060101010101" pitchFamily="49" charset="-122"/>
                <a:ea typeface="仿宋" panose="02010609060101010101" pitchFamily="49" charset="-122"/>
              </a:rPr>
              <a:t>、“未庄”与“边城”所在地旅游部门请你结合这两篇小说的内容和时代背景，从未庄与边城这两个地点之中选择自己最感兴趣的一方，为它撰写不少于</a:t>
            </a:r>
            <a:r>
              <a:rPr lang="en-US" altLang="zh-CN" sz="2000" dirty="0">
                <a:latin typeface="仿宋" panose="02010609060101010101" pitchFamily="49" charset="-122"/>
                <a:ea typeface="仿宋" panose="02010609060101010101" pitchFamily="49" charset="-122"/>
              </a:rPr>
              <a:t>200</a:t>
            </a:r>
            <a:r>
              <a:rPr lang="zh-CN" altLang="en-US" sz="2000" dirty="0">
                <a:latin typeface="仿宋" panose="02010609060101010101" pitchFamily="49" charset="-122"/>
                <a:ea typeface="仿宋" panose="02010609060101010101" pitchFamily="49" charset="-122"/>
              </a:rPr>
              <a:t>字的地方介绍。要求包含这一地方的风土人情及人的精神面貌。</a:t>
            </a:r>
          </a:p>
          <a:p>
            <a:r>
              <a:rPr lang="en-US" altLang="zh-CN" sz="2000" dirty="0" smtClean="0">
                <a:latin typeface="仿宋" panose="02010609060101010101" pitchFamily="49" charset="-122"/>
                <a:ea typeface="仿宋" panose="02010609060101010101" pitchFamily="49" charset="-122"/>
              </a:rPr>
              <a:t>    </a:t>
            </a:r>
          </a:p>
          <a:p>
            <a:r>
              <a:rPr lang="en-US" altLang="zh-CN" sz="2000" dirty="0">
                <a:latin typeface="仿宋" panose="02010609060101010101" pitchFamily="49" charset="-122"/>
                <a:ea typeface="仿宋" panose="02010609060101010101" pitchFamily="49" charset="-122"/>
              </a:rPr>
              <a:t> </a:t>
            </a:r>
            <a:r>
              <a:rPr lang="en-US" altLang="zh-CN" sz="2000" dirty="0" smtClean="0">
                <a:latin typeface="仿宋" panose="02010609060101010101" pitchFamily="49" charset="-122"/>
                <a:ea typeface="仿宋" panose="02010609060101010101" pitchFamily="49" charset="-122"/>
              </a:rPr>
              <a:t>  2</a:t>
            </a:r>
            <a:r>
              <a:rPr lang="zh-CN" altLang="en-US" sz="2000" dirty="0" smtClean="0">
                <a:latin typeface="仿宋" panose="02010609060101010101" pitchFamily="49" charset="-122"/>
                <a:ea typeface="仿宋" panose="02010609060101010101" pitchFamily="49" charset="-122"/>
              </a:rPr>
              <a:t>、</a:t>
            </a:r>
            <a:r>
              <a:rPr lang="zh-CN" altLang="en-US" sz="2000" dirty="0">
                <a:latin typeface="仿宋" panose="02010609060101010101" pitchFamily="49" charset="-122"/>
                <a:ea typeface="仿宋" panose="02010609060101010101" pitchFamily="49" charset="-122"/>
              </a:rPr>
              <a:t>生活中必不可少的就是人的</a:t>
            </a:r>
            <a:r>
              <a:rPr lang="zh-CN" altLang="en-US" sz="2000" dirty="0" smtClean="0">
                <a:latin typeface="仿宋" panose="02010609060101010101" pitchFamily="49" charset="-122"/>
                <a:ea typeface="仿宋" panose="02010609060101010101" pitchFamily="49" charset="-122"/>
              </a:rPr>
              <a:t>精神，鲁迅</a:t>
            </a:r>
            <a:r>
              <a:rPr lang="zh-CN" altLang="en-US" sz="2000" dirty="0">
                <a:latin typeface="仿宋" panose="02010609060101010101" pitchFamily="49" charset="-122"/>
                <a:ea typeface="仿宋" panose="02010609060101010101" pitchFamily="49" charset="-122"/>
              </a:rPr>
              <a:t>和沈从文笔下不同的人物形象及社会</a:t>
            </a:r>
            <a:r>
              <a:rPr lang="zh-CN" altLang="en-US" sz="2000" dirty="0" smtClean="0">
                <a:latin typeface="仿宋" panose="02010609060101010101" pitchFamily="49" charset="-122"/>
                <a:ea typeface="仿宋" panose="02010609060101010101" pitchFamily="49" charset="-122"/>
              </a:rPr>
              <a:t>风貌大相径庭，不过这也正好让我们体会</a:t>
            </a:r>
            <a:r>
              <a:rPr lang="zh-CN" altLang="en-US" sz="2000" dirty="0">
                <a:latin typeface="仿宋" panose="02010609060101010101" pitchFamily="49" charset="-122"/>
                <a:ea typeface="仿宋" panose="02010609060101010101" pitchFamily="49" charset="-122"/>
              </a:rPr>
              <a:t>到不同语言风格及叙述手法所带来的独特审美效果</a:t>
            </a:r>
            <a:r>
              <a:rPr lang="zh-CN" altLang="en-US" sz="2000" dirty="0" smtClean="0">
                <a:latin typeface="仿宋" panose="02010609060101010101" pitchFamily="49" charset="-122"/>
                <a:ea typeface="仿宋" panose="02010609060101010101" pitchFamily="49" charset="-122"/>
              </a:rPr>
              <a:t>。在进一步的阅读思考</a:t>
            </a:r>
            <a:r>
              <a:rPr lang="zh-CN" altLang="en-US" sz="2000" dirty="0">
                <a:latin typeface="仿宋" panose="02010609060101010101" pitchFamily="49" charset="-122"/>
                <a:ea typeface="仿宋" panose="02010609060101010101" pitchFamily="49" charset="-122"/>
              </a:rPr>
              <a:t>中以“说不尽的阿</a:t>
            </a:r>
            <a:r>
              <a:rPr lang="en-US" altLang="zh-CN" sz="2000" dirty="0" smtClean="0">
                <a:latin typeface="仿宋" panose="02010609060101010101" pitchFamily="49" charset="-122"/>
                <a:ea typeface="仿宋" panose="02010609060101010101" pitchFamily="49" charset="-122"/>
              </a:rPr>
              <a:t>Q</a:t>
            </a:r>
            <a:r>
              <a:rPr lang="zh-CN" altLang="en-US" sz="2000" dirty="0" smtClean="0">
                <a:latin typeface="仿宋" panose="02010609060101010101" pitchFamily="49" charset="-122"/>
                <a:ea typeface="仿宋" panose="02010609060101010101" pitchFamily="49" charset="-122"/>
              </a:rPr>
              <a:t>”和“</a:t>
            </a:r>
            <a:r>
              <a:rPr lang="en-US" altLang="zh-CN" sz="2000" dirty="0" smtClean="0">
                <a:latin typeface="仿宋" panose="02010609060101010101" pitchFamily="49" charset="-122"/>
                <a:ea typeface="仿宋" panose="02010609060101010101" pitchFamily="49" charset="-122"/>
              </a:rPr>
              <a:t>《</a:t>
            </a:r>
            <a:r>
              <a:rPr lang="zh-CN" altLang="en-US" sz="2000" dirty="0" smtClean="0">
                <a:latin typeface="仿宋" panose="02010609060101010101" pitchFamily="49" charset="-122"/>
                <a:ea typeface="仿宋" panose="02010609060101010101" pitchFamily="49" charset="-122"/>
              </a:rPr>
              <a:t>边城</a:t>
            </a:r>
            <a:r>
              <a:rPr lang="en-US" altLang="zh-CN" sz="2000" dirty="0" smtClean="0">
                <a:latin typeface="仿宋" panose="02010609060101010101" pitchFamily="49" charset="-122"/>
                <a:ea typeface="仿宋" panose="02010609060101010101" pitchFamily="49" charset="-122"/>
              </a:rPr>
              <a:t>》</a:t>
            </a:r>
            <a:r>
              <a:rPr lang="zh-CN" altLang="en-US" sz="2000" dirty="0" smtClean="0">
                <a:latin typeface="仿宋" panose="02010609060101010101" pitchFamily="49" charset="-122"/>
                <a:ea typeface="仿宋" panose="02010609060101010101" pitchFamily="49" charset="-122"/>
              </a:rPr>
              <a:t>中现实与理想矛盾”探究两部小说给我们展示的时代精神价值，探讨当代</a:t>
            </a:r>
            <a:r>
              <a:rPr lang="zh-CN" altLang="en-US" sz="2000" dirty="0">
                <a:latin typeface="仿宋" panose="02010609060101010101" pitchFamily="49" charset="-122"/>
                <a:ea typeface="仿宋" panose="02010609060101010101" pitchFamily="49" charset="-122"/>
              </a:rPr>
              <a:t>文学中的典型人物形象与典型社会环境，作者的创作意图是什么呢？</a:t>
            </a:r>
            <a:endParaRPr lang="en-US" altLang="zh-CN" sz="2000" dirty="0">
              <a:latin typeface="仿宋" panose="02010609060101010101" pitchFamily="49" charset="-122"/>
              <a:ea typeface="仿宋" panose="02010609060101010101" pitchFamily="49" charset="-122"/>
            </a:endParaRPr>
          </a:p>
          <a:p>
            <a:endParaRPr lang="en-US" altLang="zh-CN" sz="2000"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859c09f3-cc91-4ea1-9db0-214840101047"/>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211D1E"/>
    </a:accent1>
    <a:accent2>
      <a:srgbClr val="5A00B1"/>
    </a:accent2>
    <a:accent3>
      <a:srgbClr val="FB1290"/>
    </a:accent3>
    <a:accent4>
      <a:srgbClr val="DADBE4"/>
    </a:accent4>
    <a:accent5>
      <a:srgbClr val="BFBFBF"/>
    </a:accent5>
    <a:accent6>
      <a:srgbClr val="848CBA"/>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4</TotalTime>
  <Words>3697</Words>
  <Application>Microsoft Office PowerPoint</Application>
  <PresentationFormat>宽屏</PresentationFormat>
  <Paragraphs>190</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等线</vt:lpstr>
      <vt:lpstr>方正楷体简体</vt:lpstr>
      <vt:lpstr>方正舒体</vt:lpstr>
      <vt:lpstr>方正苏新诗柳楷简体</vt:lpstr>
      <vt:lpstr>仿宋</vt:lpstr>
      <vt:lpstr>黑体</vt:lpstr>
      <vt:lpstr>华文楷体</vt:lpstr>
      <vt:lpstr>华文新魏</vt:lpstr>
      <vt:lpstr>华文中宋</vt:lpstr>
      <vt:lpstr>楷体</vt:lpstr>
      <vt:lpstr>宋体</vt:lpstr>
      <vt:lpstr>微软雅黑</vt:lpstr>
      <vt:lpstr>字酷堂清楷体</vt:lpstr>
      <vt:lpstr>Arial</vt:lpstr>
      <vt:lpstr>Calibri</vt:lpstr>
      <vt:lpstr>Courier New</vt:lpstr>
      <vt:lpstr>Times New Roman</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Base>https://www.islide.cc</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后青春 孙纬玲</dc:creator>
  <cp:lastModifiedBy>gy</cp:lastModifiedBy>
  <cp:revision>118</cp:revision>
  <cp:lastPrinted>2019-03-18T16:00:00Z</cp:lastPrinted>
  <dcterms:created xsi:type="dcterms:W3CDTF">2019-03-18T16:00:00Z</dcterms:created>
  <dcterms:modified xsi:type="dcterms:W3CDTF">2022-06-17T00:03:17Z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2052-11.1.0.10314</vt:lpwstr>
  </property>
  <property fmtid="{D5CDD505-2E9C-101B-9397-08002B2CF9AE}" pid="4" name="KSOSaveFontToCloudKey">
    <vt:lpwstr>335436042_btnclosed</vt:lpwstr>
  </property>
</Properties>
</file>