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0"/>
  </p:handoutMasterIdLst>
  <p:sldIdLst>
    <p:sldId id="256" r:id="rId3"/>
    <p:sldId id="260" r:id="rId5"/>
    <p:sldId id="282" r:id="rId6"/>
    <p:sldId id="265" r:id="rId7"/>
    <p:sldId id="283" r:id="rId8"/>
    <p:sldId id="327" r:id="rId9"/>
    <p:sldId id="328" r:id="rId10"/>
    <p:sldId id="329" r:id="rId11"/>
    <p:sldId id="330" r:id="rId12"/>
    <p:sldId id="331" r:id="rId13"/>
    <p:sldId id="332" r:id="rId14"/>
    <p:sldId id="333" r:id="rId15"/>
    <p:sldId id="334" r:id="rId16"/>
    <p:sldId id="335" r:id="rId17"/>
    <p:sldId id="336" r:id="rId18"/>
    <p:sldId id="267" r:id="rId19"/>
    <p:sldId id="268" r:id="rId20"/>
    <p:sldId id="285" r:id="rId21"/>
    <p:sldId id="286" r:id="rId22"/>
    <p:sldId id="287" r:id="rId23"/>
    <p:sldId id="288" r:id="rId24"/>
    <p:sldId id="290" r:id="rId25"/>
    <p:sldId id="289" r:id="rId26"/>
    <p:sldId id="291"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029"/>
        <p:guide pos="3840"/>
      </p:guideLst>
    </p:cSldViewPr>
  </p:slideViewPr>
  <p:notesTextViewPr>
    <p:cViewPr>
      <p:scale>
        <a:sx n="3" d="2"/>
        <a:sy n="3" d="2"/>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110.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advTm="2000"/>
    </mc:Choice>
    <mc:Fallback>
      <p:transition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p:cNvPicPr>
            <a:picLocks noChangeAspect="1"/>
          </p:cNvPicPr>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advTm="2000"/>
    </mc:Choice>
    <mc:Fallback>
      <p:transition advTm="2000"/>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emf"/><Relationship Id="rId5" Type="http://schemas.openxmlformats.org/officeDocument/2006/relationships/tags" Target="../tags/tag87.xml"/><Relationship Id="rId4" Type="http://schemas.openxmlformats.org/officeDocument/2006/relationships/image" Target="../media/image8.jpeg"/><Relationship Id="rId3" Type="http://schemas.openxmlformats.org/officeDocument/2006/relationships/tags" Target="../tags/tag86.xml"/><Relationship Id="rId2" Type="http://schemas.openxmlformats.org/officeDocument/2006/relationships/image" Target="../media/image3.jpeg"/><Relationship Id="rId10" Type="http://schemas.openxmlformats.org/officeDocument/2006/relationships/slideLayout" Target="../slideLayouts/slideLayout7.xml"/><Relationship Id="rId1" Type="http://schemas.openxmlformats.org/officeDocument/2006/relationships/tags" Target="../tags/tag8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4.xml"/><Relationship Id="rId2" Type="http://schemas.openxmlformats.org/officeDocument/2006/relationships/image" Target="../media/image5.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428625"/>
            <a:ext cx="2465705" cy="6000115"/>
          </a:xfrm>
          <a:prstGeom prst="rect">
            <a:avLst/>
          </a:prstGeom>
        </p:spPr>
      </p:pic>
      <p:sp>
        <p:nvSpPr>
          <p:cNvPr id="9" name="文本框 8"/>
          <p:cNvSpPr txBox="1"/>
          <p:nvPr/>
        </p:nvSpPr>
        <p:spPr>
          <a:xfrm>
            <a:off x="3502660" y="1019810"/>
            <a:ext cx="8508365" cy="2491740"/>
          </a:xfrm>
          <a:prstGeom prst="rect">
            <a:avLst/>
          </a:prstGeom>
          <a:noFill/>
        </p:spPr>
        <p:txBody>
          <a:bodyPr wrap="square" rtlCol="0">
            <a:spAutoFit/>
          </a:bodyPr>
          <a:lstStyle/>
          <a:p>
            <a:pPr algn="dist"/>
            <a:r>
              <a:rPr lang="zh-CN" altLang="en-US" sz="6000" b="1">
                <a:ln>
                  <a:solidFill>
                    <a:srgbClr val="D2C1BD"/>
                  </a:solidFill>
                </a:ln>
                <a:solidFill>
                  <a:srgbClr val="C00000"/>
                </a:solidFill>
                <a:latin typeface="隶书" panose="02010509060101010101" charset="-122"/>
                <a:ea typeface="隶书" panose="02010509060101010101" charset="-122"/>
                <a:cs typeface="隶书" panose="02010509060101010101" charset="-122"/>
              </a:rPr>
              <a:t>多元的文化</a:t>
            </a:r>
            <a:r>
              <a:rPr lang="en-US" altLang="zh-CN" sz="6000" b="1">
                <a:ln>
                  <a:solidFill>
                    <a:srgbClr val="D2C1BD"/>
                  </a:solidFill>
                </a:ln>
                <a:solidFill>
                  <a:srgbClr val="C00000"/>
                </a:solidFill>
                <a:latin typeface="隶书" panose="02010509060101010101" charset="-122"/>
                <a:ea typeface="隶书" panose="02010509060101010101" charset="-122"/>
                <a:cs typeface="隶书" panose="02010509060101010101" charset="-122"/>
              </a:rPr>
              <a:t> </a:t>
            </a:r>
            <a:r>
              <a:rPr lang="zh-CN" altLang="en-US" sz="6000" b="1">
                <a:ln>
                  <a:solidFill>
                    <a:srgbClr val="D2C1BD"/>
                  </a:solidFill>
                </a:ln>
                <a:solidFill>
                  <a:srgbClr val="C00000"/>
                </a:solidFill>
                <a:latin typeface="隶书" panose="02010509060101010101" charset="-122"/>
                <a:ea typeface="隶书" panose="02010509060101010101" charset="-122"/>
                <a:cs typeface="隶书" panose="02010509060101010101" charset="-122"/>
              </a:rPr>
              <a:t>丰富的心灵</a:t>
            </a:r>
            <a:r>
              <a:rPr lang="zh-CN" altLang="en-US" sz="5400" b="1">
                <a:ln>
                  <a:solidFill>
                    <a:srgbClr val="D2C1BD"/>
                  </a:solidFill>
                </a:ln>
                <a:solidFill>
                  <a:srgbClr val="C00000"/>
                </a:solidFill>
                <a:latin typeface="隶书" panose="02010509060101010101" charset="-122"/>
                <a:ea typeface="隶书" panose="02010509060101010101" charset="-122"/>
                <a:cs typeface="隶书" panose="02010509060101010101" charset="-122"/>
              </a:rPr>
              <a:t> </a:t>
            </a:r>
            <a:endParaRPr lang="zh-CN" altLang="en-US" sz="5400" b="1">
              <a:ln>
                <a:solidFill>
                  <a:srgbClr val="D2C1BD"/>
                </a:solidFill>
              </a:ln>
              <a:solidFill>
                <a:srgbClr val="C00000"/>
              </a:solidFill>
              <a:latin typeface="隶书" panose="02010509060101010101" charset="-122"/>
              <a:ea typeface="隶书" panose="02010509060101010101" charset="-122"/>
              <a:cs typeface="隶书" panose="02010509060101010101" charset="-122"/>
            </a:endParaRPr>
          </a:p>
          <a:p>
            <a:pPr algn="dist"/>
            <a:r>
              <a:rPr lang="zh-CN" altLang="en-US" sz="4800" b="1">
                <a:ln>
                  <a:solidFill>
                    <a:srgbClr val="D2C1BD"/>
                  </a:solidFill>
                </a:ln>
                <a:solidFill>
                  <a:schemeClr val="tx1"/>
                </a:solidFill>
                <a:latin typeface="隶书" panose="02010509060101010101" charset="-122"/>
                <a:ea typeface="隶书" panose="02010509060101010101" charset="-122"/>
                <a:cs typeface="隶书" panose="02010509060101010101" charset="-122"/>
              </a:rPr>
              <a:t>—选择性必修中册“第四单元”学习设</a:t>
            </a:r>
            <a:r>
              <a:rPr lang="zh-CN" altLang="en-US" sz="4800" b="1">
                <a:ln>
                  <a:solidFill>
                    <a:srgbClr val="D2C1BD"/>
                  </a:solidFill>
                </a:ln>
                <a:solidFill>
                  <a:schemeClr val="tx1"/>
                </a:solidFill>
                <a:latin typeface="隶书" panose="02010509060101010101" charset="-122"/>
                <a:ea typeface="隶书" panose="02010509060101010101" charset="-122"/>
              </a:rPr>
              <a:t>计</a:t>
            </a:r>
            <a:endParaRPr lang="zh-CN" altLang="en-US" sz="4800" b="1">
              <a:ln>
                <a:solidFill>
                  <a:srgbClr val="D2C1BD"/>
                </a:solidFill>
              </a:ln>
              <a:solidFill>
                <a:schemeClr val="tx1"/>
              </a:solidFill>
              <a:latin typeface="隶书" panose="02010509060101010101" charset="-122"/>
              <a:ea typeface="隶书" panose="02010509060101010101" charset="-122"/>
            </a:endParaRPr>
          </a:p>
        </p:txBody>
      </p:sp>
    </p:spTree>
    <p:custDataLst>
      <p:tags r:id="rId2"/>
    </p:custDataLst>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554355" y="1183005"/>
            <a:ext cx="10203180" cy="2066925"/>
          </a:xfrm>
          <a:prstGeom prst="rect">
            <a:avLst/>
          </a:prstGeom>
          <a:noFill/>
        </p:spPr>
        <p:txBody>
          <a:bodyPr wrap="square" rtlCol="0" anchor="t">
            <a:noAutofit/>
          </a:bodyPr>
          <a:lstStyle/>
          <a:p>
            <a:r>
              <a:rPr sz="2400">
                <a:latin typeface="宋体" panose="02010600030101010101" pitchFamily="2" charset="-122"/>
                <a:ea typeface="宋体" panose="02010600030101010101" pitchFamily="2" charset="-122"/>
                <a:cs typeface="宋体" panose="02010600030101010101" pitchFamily="2" charset="-122"/>
              </a:rPr>
              <a:t>二、品读戏剧语言，了解冲突是怎样造成的，冲突的本质是什么。</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学习活动一：品读戏剧语言，分析人物形象。</a:t>
            </a:r>
            <a:endParaRPr sz="2400">
              <a:latin typeface="宋体" panose="02010600030101010101" pitchFamily="2" charset="-122"/>
              <a:ea typeface="宋体" panose="02010600030101010101" pitchFamily="2" charset="-122"/>
              <a:cs typeface="宋体" panose="02010600030101010101" pitchFamily="2" charset="-122"/>
            </a:endParaRPr>
          </a:p>
          <a:p>
            <a:r>
              <a:rPr sz="2400">
                <a:latin typeface="宋体" panose="02010600030101010101" pitchFamily="2" charset="-122"/>
                <a:ea typeface="宋体" panose="02010600030101010101" pitchFamily="2" charset="-122"/>
                <a:cs typeface="宋体" panose="02010600030101010101" pitchFamily="2" charset="-122"/>
              </a:rPr>
              <a:t>1.完成表格，找一找海尔茂对妻子娜拉的称呼前后有什么变化？由此概括海尔茂的形象特征。</a:t>
            </a:r>
            <a:endPar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graphicFrame>
        <p:nvGraphicFramePr>
          <p:cNvPr id="6" name="表格 5"/>
          <p:cNvGraphicFramePr>
            <a:graphicFrameLocks noGrp="1"/>
          </p:cNvGraphicFramePr>
          <p:nvPr>
            <p:custDataLst>
              <p:tags r:id="rId2"/>
            </p:custDataLst>
          </p:nvPr>
        </p:nvGraphicFramePr>
        <p:xfrm>
          <a:off x="786130" y="3097530"/>
          <a:ext cx="8679180" cy="3421380"/>
        </p:xfrm>
        <a:graphic>
          <a:graphicData uri="http://schemas.openxmlformats.org/drawingml/2006/table">
            <a:tbl>
              <a:tblPr firstRow="1" bandRow="1">
                <a:tableStyleId>{5940675A-B579-460E-94D1-54222C63F5DA}</a:tableStyleId>
              </a:tblPr>
              <a:tblGrid>
                <a:gridCol w="4419600"/>
                <a:gridCol w="1715770"/>
                <a:gridCol w="344805"/>
                <a:gridCol w="2199005"/>
              </a:tblGrid>
              <a:tr h="756285">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读信前</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读到第一封信后</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读到第二封信后</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07670">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我的小鸟儿</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你这坏东西</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rowSpan="7">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7">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我的可怜的娜拉受惊的小鸟儿我可怜的小宝贝儿她丈夫的孩子</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8460">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迷人的小东西</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伪君子</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12700" cap="flat" cmpd="sng">
                      <a:solidFill>
                        <a:srgbClr val="000000"/>
                      </a:solidFill>
                      <a:prstDash val="solid"/>
                      <a:headEnd type="none" w="med" len="med"/>
                      <a:tailEnd type="none" w="med" len="med"/>
                    </a:lnL>
                  </a:tcPr>
                </a:tc>
                <a:tc vMerge="1">
                  <a:tcPr>
                    <a:lnR w="12700" cap="flat" cmpd="sng">
                      <a:solidFill>
                        <a:srgbClr val="000000"/>
                      </a:solidFill>
                      <a:prstDash val="solid"/>
                      <a:headEnd type="none" w="med" len="med"/>
                      <a:tailEnd type="none" w="med" len="med"/>
                    </a:lnR>
                  </a:tcPr>
                </a:tc>
              </a:tr>
              <a:tr h="378460">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我的好宝贝</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撒谎的人</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12700" cap="flat" cmpd="sng">
                      <a:solidFill>
                        <a:srgbClr val="000000"/>
                      </a:solidFill>
                      <a:prstDash val="solid"/>
                      <a:headEnd type="none" w="med" len="med"/>
                      <a:tailEnd type="none" w="med" len="med"/>
                    </a:lnL>
                  </a:tcPr>
                </a:tc>
                <a:tc vMerge="1">
                  <a:tcPr>
                    <a:lnR w="12700" cap="flat" cmpd="sng">
                      <a:solidFill>
                        <a:srgbClr val="000000"/>
                      </a:solidFill>
                      <a:prstDash val="solid"/>
                      <a:headEnd type="none" w="med" len="med"/>
                      <a:tailEnd type="none" w="med" len="med"/>
                    </a:lnR>
                  </a:tcPr>
                </a:tc>
              </a:tr>
              <a:tr h="378460">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我的一个人的亲宝贝</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犯罪的人</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12700" cap="flat" cmpd="sng">
                      <a:solidFill>
                        <a:srgbClr val="000000"/>
                      </a:solidFill>
                      <a:prstDash val="solid"/>
                      <a:headEnd type="none" w="med" len="med"/>
                      <a:tailEnd type="none" w="med" len="med"/>
                    </a:lnL>
                  </a:tcPr>
                </a:tc>
                <a:tc vMerge="1">
                  <a:tcPr>
                    <a:lnR w="12700" cap="flat" cmpd="sng">
                      <a:solidFill>
                        <a:srgbClr val="000000"/>
                      </a:solidFill>
                      <a:prstDash val="solid"/>
                      <a:headEnd type="none" w="med" len="med"/>
                      <a:tailEnd type="none" w="med" len="med"/>
                    </a:lnR>
                  </a:tcPr>
                </a:tc>
              </a:tr>
              <a:tr h="377825">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我的娜拉</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下贱女人</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12700" cap="flat" cmpd="sng">
                      <a:solidFill>
                        <a:srgbClr val="000000"/>
                      </a:solidFill>
                      <a:prstDash val="solid"/>
                      <a:headEnd type="none" w="med" len="med"/>
                      <a:tailEnd type="none" w="med" len="med"/>
                    </a:lnL>
                  </a:tcPr>
                </a:tc>
                <a:tc vMerge="1">
                  <a:tcPr>
                    <a:lnR w="12700" cap="flat" cmpd="sng">
                      <a:solidFill>
                        <a:srgbClr val="000000"/>
                      </a:solidFill>
                      <a:prstDash val="solid"/>
                      <a:headEnd type="none" w="med" len="med"/>
                      <a:tailEnd type="none" w="med" len="med"/>
                    </a:lnR>
                  </a:tcPr>
                </a:tc>
              </a:tr>
              <a:tr h="378460">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娇滴滴的小宝贝儿</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12700" cap="flat" cmpd="sng">
                      <a:solidFill>
                        <a:srgbClr val="000000"/>
                      </a:solidFill>
                      <a:prstDash val="solid"/>
                      <a:headEnd type="none" w="med" len="med"/>
                      <a:tailEnd type="none" w="med" len="med"/>
                    </a:lnL>
                  </a:tcPr>
                </a:tc>
                <a:tc vMerge="1">
                  <a:tcPr>
                    <a:lnR w="12700" cap="flat" cmpd="sng">
                      <a:solidFill>
                        <a:srgbClr val="000000"/>
                      </a:solidFill>
                      <a:prstDash val="solid"/>
                      <a:headEnd type="none" w="med" len="med"/>
                      <a:tailEnd type="none" w="med" len="med"/>
                    </a:lnR>
                  </a:tcPr>
                </a:tc>
              </a:tr>
              <a:tr h="365760">
                <a:tc>
                  <a:txBody>
                    <a:bodyPr wrap="square"/>
                    <a:lstStyle/>
                    <a:p>
                      <a:pPr indent="0">
                        <a:buNone/>
                      </a:pPr>
                      <a:r>
                        <a:rPr lang="en-US" sz="2400" b="0">
                          <a:solidFill>
                            <a:srgbClr val="333333"/>
                          </a:solidFill>
                          <a:latin typeface="宋体" panose="02010600030101010101" pitchFamily="2" charset="-122"/>
                          <a:ea typeface="宋体" panose="02010600030101010101" pitchFamily="2" charset="-122"/>
                          <a:cs typeface="宋体" panose="02010600030101010101" pitchFamily="2" charset="-122"/>
                        </a:rPr>
                        <a:t>不懂事的孩子</a:t>
                      </a:r>
                      <a:endParaRPr lang="en-US" altLang="en-US" sz="2400" b="0">
                        <a:solidFill>
                          <a:srgbClr val="333333"/>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0" marR="0" marT="0" marB="0" vert="horz">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ustDataLst>
      <p:tags r:id="rId3"/>
    </p:custDataLst>
  </p:cSld>
  <p:clrMapOvr>
    <a:masterClrMapping/>
  </p:clrMapOvr>
  <p:transition advTm="200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554355" y="168275"/>
            <a:ext cx="9324975" cy="6405880"/>
          </a:xfrm>
          <a:prstGeom prst="rect">
            <a:avLst/>
          </a:prstGeom>
          <a:noFill/>
        </p:spPr>
        <p:txBody>
          <a:bodyPr wrap="square" rtlCol="0" anchor="t">
            <a:no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2.品读语言，思考一下在家庭关系里，娜拉原先处于一个怎样的角色和地位？</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海尔茂 （在书房里）我的小鸟儿又唱起来了？</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娜拉	（忙着解包）嗯。</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海尔茂  小松鼠儿又在淘气了？</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娜拉	嗯！</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海尔茂	小松鼠儿什么时候回来的？</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娜拉    刚回来。（把那袋杏仁饼干掖在衣袋里，急忙擦擦嘴）托伐，快出来瞧我买的东西。</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海尔茂  我还有事呢。（过了会儿，手里拿着笔，开门朝外望一望）你又买东西了？什么！那一大堆都是刚买的？我的乱花钱的孩子又糟蹋钱了？</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——《玩偶之家》第一幕</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Tree>
    <p:custDataLst>
      <p:tags r:id="rId2"/>
    </p:custDataLst>
  </p:cSld>
  <p:clrMapOvr>
    <a:masterClrMapping/>
  </p:clrMapOvr>
  <p:transition advTm="200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554355" y="1681480"/>
            <a:ext cx="9036685" cy="521970"/>
          </a:xfrm>
          <a:prstGeom prst="rect">
            <a:avLst/>
          </a:prstGeom>
          <a:noFill/>
        </p:spPr>
        <p:txBody>
          <a:bodyPr wrap="square" rtlCol="0" anchor="t">
            <a:spAutoFit/>
          </a:bodyPr>
          <a:lstStyle/>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
        <p:nvSpPr>
          <p:cNvPr id="100" name="文本框 99"/>
          <p:cNvSpPr txBox="1"/>
          <p:nvPr/>
        </p:nvSpPr>
        <p:spPr>
          <a:xfrm>
            <a:off x="1440815" y="1443355"/>
            <a:ext cx="9194165" cy="829945"/>
          </a:xfrm>
          <a:prstGeom prst="rect">
            <a:avLst/>
          </a:prstGeom>
          <a:noFill/>
          <a:ln w="9525">
            <a:noFill/>
          </a:ln>
        </p:spPr>
        <p:txBody>
          <a:bodyPr wrap="square">
            <a:spAutoFit/>
          </a:bodyPr>
          <a:lstStyle/>
          <a:p>
            <a:pPr indent="266700"/>
            <a:r>
              <a:rPr lang="en-US" sz="2400" b="0">
                <a:latin typeface="宋体" panose="02010600030101010101" pitchFamily="2" charset="-122"/>
                <a:ea typeface="宋体" panose="02010600030101010101" pitchFamily="2" charset="-122"/>
                <a:cs typeface="Times New Roman" panose="02020603050405020304" charset="0"/>
              </a:rPr>
              <a:t>3.</a:t>
            </a:r>
            <a:r>
              <a:rPr lang="zh-CN" sz="2400" b="0">
                <a:ea typeface="宋体" panose="02010600030101010101" pitchFamily="2" charset="-122"/>
              </a:rPr>
              <a:t>品读语言，思考娜拉是如何幡然醒悟，意识到自己和丈夫间不可调和的矛盾，进而毅然决定打破自己的玩偶身份？</a:t>
            </a:r>
            <a:endParaRPr lang="zh-CN" altLang="en-US" sz="2400"/>
          </a:p>
        </p:txBody>
      </p:sp>
      <p:sp>
        <p:nvSpPr>
          <p:cNvPr id="5" name="文本框 4"/>
          <p:cNvSpPr txBox="1"/>
          <p:nvPr/>
        </p:nvSpPr>
        <p:spPr>
          <a:xfrm>
            <a:off x="1256665" y="2472055"/>
            <a:ext cx="9378315" cy="4974590"/>
          </a:xfrm>
          <a:prstGeom prst="rect">
            <a:avLst/>
          </a:prstGeom>
          <a:noFill/>
          <a:ln w="9525">
            <a:noFill/>
          </a:ln>
        </p:spPr>
        <p:txBody>
          <a:bodyPr wrap="square">
            <a:noAutofit/>
          </a:bodyPr>
          <a:lstStyle/>
          <a:p>
            <a:pPr indent="266700"/>
            <a:r>
              <a:rPr lang="en-US" sz="1050" b="0">
                <a:latin typeface="宋体" panose="02010600030101010101" pitchFamily="2" charset="-122"/>
                <a:ea typeface="宋体" panose="02010600030101010101" pitchFamily="2" charset="-122"/>
                <a:cs typeface="Times New Roman" panose="02020603050405020304" charset="0"/>
              </a:rPr>
              <a:t> 
</a:t>
            </a:r>
            <a:endParaRPr lang="en-US" sz="1050" b="0">
              <a:latin typeface="宋体" panose="02010600030101010101" pitchFamily="2" charset="-122"/>
              <a:ea typeface="宋体" panose="02010600030101010101" pitchFamily="2" charset="-122"/>
              <a:cs typeface="Times New Roman" panose="02020603050405020304" charset="0"/>
            </a:endParaRPr>
          </a:p>
          <a:p>
            <a:pPr indent="266700"/>
            <a:r>
              <a:rPr lang="en-US" sz="2400" b="0">
                <a:latin typeface="宋体" panose="02010600030101010101" pitchFamily="2" charset="-122"/>
                <a:ea typeface="宋体" panose="02010600030101010101" pitchFamily="2" charset="-122"/>
                <a:cs typeface="Times New Roman" panose="02020603050405020304" charset="0"/>
              </a:rPr>
              <a:t>4.</a:t>
            </a:r>
            <a:r>
              <a:rPr lang="zh-CN" sz="2400" b="0">
                <a:ea typeface="宋体" panose="02010600030101010101" pitchFamily="2" charset="-122"/>
              </a:rPr>
              <a:t>总结：娜拉与海尔茂夫妻之间的冲突是这部戏剧中最主要的冲突。他们之间的冲突就是男权专制思想和女性解放要求的冲突。一方面海尔茂把妻子看作自己的附庸，拒绝给予妻子平等的尊重和应有的权利；而娜拉不甘心充当丈夫的玩偶，想要争得同男子一样的权利，故而二者之间爆发了激烈的矛盾冲突，二者之间的冲突直接揭示了作品的主题。</a:t>
            </a:r>
            <a:r>
              <a:rPr lang="zh-CN" sz="2400" b="1">
                <a:ea typeface="宋体" panose="02010600030101010101" pitchFamily="2" charset="-122"/>
              </a:rPr>
              <a:t>学习活动二：理解“玩偶”的含义</a:t>
            </a:r>
            <a:r>
              <a:rPr lang="en-US" sz="2400" b="0">
                <a:latin typeface="宋体" panose="02010600030101010101" pitchFamily="2" charset="-122"/>
                <a:ea typeface="宋体" panose="02010600030101010101" pitchFamily="2" charset="-122"/>
                <a:cs typeface="Times New Roman" panose="02020603050405020304" charset="0"/>
              </a:rPr>
              <a:t>1.</a:t>
            </a:r>
            <a:r>
              <a:rPr lang="zh-CN" sz="2400" b="0">
                <a:ea typeface="宋体" panose="02010600030101010101" pitchFamily="2" charset="-122"/>
              </a:rPr>
              <a:t>如何理解娜拉的“玩偶”身份？</a:t>
            </a:r>
            <a:r>
              <a:rPr lang="en-US" sz="2400" b="0">
                <a:latin typeface="宋体" panose="02010600030101010101" pitchFamily="2" charset="-122"/>
                <a:ea typeface="宋体" panose="02010600030101010101" pitchFamily="2" charset="-122"/>
                <a:cs typeface="Times New Roman" panose="02020603050405020304" charset="0"/>
              </a:rPr>
              <a:t>2.</a:t>
            </a:r>
            <a:r>
              <a:rPr lang="zh-CN" sz="2400" b="0">
                <a:ea typeface="宋体" panose="02010600030101010101" pitchFamily="2" charset="-122"/>
              </a:rPr>
              <a:t>为什么说海尔茂是男权社会的“玩偶”？
</a:t>
            </a:r>
            <a:endParaRPr lang="en-US" sz="2400" b="0">
              <a:latin typeface="宋体" panose="02010600030101010101" pitchFamily="2" charset="-122"/>
              <a:ea typeface="宋体" panose="02010600030101010101" pitchFamily="2" charset="-122"/>
              <a:cs typeface="Times New Roman" panose="02020603050405020304" charset="0"/>
            </a:endParaRPr>
          </a:p>
          <a:p>
            <a:pPr indent="266700"/>
            <a:r>
              <a:rPr lang="en-US" sz="1050" b="0">
                <a:latin typeface="宋体" panose="02010600030101010101" pitchFamily="2" charset="-122"/>
                <a:ea typeface="宋体" panose="02010600030101010101" pitchFamily="2" charset="-122"/>
                <a:cs typeface="Times New Roman" panose="02020603050405020304" charset="0"/>
              </a:rPr>
              <a:t> </a:t>
            </a:r>
            <a:endParaRPr lang="zh-CN" altLang="en-US"/>
          </a:p>
        </p:txBody>
      </p:sp>
    </p:spTree>
    <p:custDataLst>
      <p:tags r:id="rId2"/>
    </p:custDataLst>
  </p:cSld>
  <p:clrMapOvr>
    <a:masterClrMapping/>
  </p:clrMapOvr>
  <p:transition advTm="200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26365" y="0"/>
            <a:ext cx="11103610" cy="8420735"/>
          </a:xfrm>
          <a:prstGeom prst="rect">
            <a:avLst/>
          </a:prstGeom>
          <a:noFill/>
        </p:spPr>
        <p:txBody>
          <a:bodyPr wrap="square" rtlCol="0" anchor="t">
            <a:no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a:solidFill>
                  <a:srgbClr val="C00000"/>
                </a:solidFill>
                <a:latin typeface="宋体" panose="02010600030101010101" pitchFamily="2" charset="-122"/>
                <a:ea typeface="宋体" panose="02010600030101010101" pitchFamily="2" charset="-122"/>
                <a:cs typeface="宋体" panose="02010600030101010101" pitchFamily="2" charset="-122"/>
              </a:rPr>
              <a:t>第二课时</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学习目标：</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1.分析作品的“戏剧性”事件、“突转”手法，赏析《玩偶之家》的戏剧艺术。</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2.思考剧作对社会进步与时代发展的积极意义。</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一、导入</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娜拉出走”是文学史上非常有名的戏剧结尾，它有着深刻的文学和历史意义。可是这个结局在当时却遭到了非议，剧院不敢上演，要求易卜生把第三幕改成大团圆的结局。这是因为《玩偶之家》的结尾打破了传统佳构剧以解决事件为惯例的结尾，取而代之的是“出走”这样一个突发性事件，背离了观众的期待视野。</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同时，也有不少人将娜拉的出走看作是不合逻辑发展的性格突变。他们认为这种割裂极大地破坏了娜拉形象的完整性。那么，娜拉最后摔门而出到底是不是不合逻辑的性格突转呢？</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二、分析作品的“戏剧性”事件、“突转”手法，赏析《玩偶之家》的戏剧艺术</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学习活动一：梳理“戏剧事件”，理解“突转”的作用</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1.研读学习提示，理解“突转”的内涵学习提示（p114）：</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Tree>
    <p:custDataLst>
      <p:tags r:id="rId2"/>
    </p:custDataLst>
  </p:cSld>
  <p:clrMapOvr>
    <a:masterClrMapping/>
  </p:clrMapOvr>
  <p:transition advTm="200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26365" y="0"/>
            <a:ext cx="11103610" cy="8420735"/>
          </a:xfrm>
          <a:prstGeom prst="rect">
            <a:avLst/>
          </a:prstGeom>
          <a:noFill/>
        </p:spPr>
        <p:txBody>
          <a:bodyPr wrap="square" rtlCol="0" anchor="t">
            <a:no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2.问题研讨</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问题一：文本中有哪些“戏剧性事件”？一共发生了几次“突转”？</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问题二：如果没有这些“戏剧性事件”做“突转”，那故事又将如何进行？人物会怎样？</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（1）试想，如果没有柯洛克斯泰以公布娜拉伪造签名的事情相要挟；</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（2）试想，如果柯洛克斯泰没有归还当年的借债；</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（3）试想，如果娜拉没有离家出走。</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问题三：文本中有哪些地方为娜拉最后出走埋下伏笔？</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3.小结：</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易卜生的结尾打破了欧洲传统“佳构剧”的戏剧结构，设置了“出走”这样一个“突转”。很多经典戏剧文学都会使用“突转”的戏剧手法，“突转”的恰当使用可以使情节曲折多变，具有出奇制胜的戏剧张力，并能很好地挖掘人物性格、深化剧作主题。值得注意的是，“突转”的使用一定要符合人物的“性格发展”，“铺垫”是“突转”的前提和基础。</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学习活动二：理解剧作对社会进步与时代发展的积极意义</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1.试分析娜拉出走的原因。</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明确：①性格基础。②认清了海尔茂的本质以及自己在家庭中的屈辱地位。③娜拉进而开始对男权社会进行反思,认识到其中存在的种种虚伪和不合理。她追求独立的人格,她的平等意识、自我意识觉醒了。</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Tree>
    <p:custDataLst>
      <p:tags r:id="rId2"/>
    </p:custDataLst>
  </p:cSld>
  <p:clrMapOvr>
    <a:masterClrMapping/>
  </p:clrMapOvr>
  <p:transition advTm="200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26365" y="0"/>
            <a:ext cx="11103610" cy="8420735"/>
          </a:xfrm>
          <a:prstGeom prst="rect">
            <a:avLst/>
          </a:prstGeom>
          <a:noFill/>
        </p:spPr>
        <p:txBody>
          <a:bodyPr wrap="square" rtlCol="0" anchor="t">
            <a:no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2.娜拉离家出走的巨大社会意义是什么?</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明确：娜拉为追求人格的独立,不甘做丈夫的玩偶,深夜毅然离家出走。她的出走是对资产阶级虚伪的道德、法律、家庭、婚姻制度的挑战,是对整个资本主义社会秩序的奋勇冲击。她用反叛的行动向“物化”女性的罪恶社会庄严宣告:首先我是一个人,不是玩偶。她的宣告成为妇女解放的“独立宣言”。这对广大妇女争取自由、平等、人格的独立起了巨大的鼓舞作用。她的出走,震惊了男权社会,震醒了昏睡的女性,使整个社会鼎沸起来,引起人们对现存制度的怀疑。但娜拉出走后怎么办?作者没有明晰的答案。</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3.“挪拉出走”是戏剧史上经典的一幕，很多人都曾设想过她出走后的结局，比如鲁迅先生写的《挪拉走后怎样》。试根据人物的性格逻辑，联系当时的社会环境，写一段不少于 200 字发言稿，参加班级举行的“‘挪拉出走’，是困境还是新生”主题讨论会，阐述你对于她出走后的结局的设想。要求观点明确，语言简洁，有理有据。</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三、课堂小结</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艺术源于生活又高于生活。《玩偶之家》通过勇敢、善良的娜拉的出走，试图唤醒沉醉于家庭、婚姻中只有依附地位的广大妇女们，至于“出走”之后怎么办，将是广大女性面临的又一历史考验。但无论怎样，我们都要感谢“挪拉”的出走，毕竟，她让处于同样境遇的女性有了突围的勇气。</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Tree>
    <p:custDataLst>
      <p:tags r:id="rId2"/>
    </p:custDataLst>
  </p:cSld>
  <p:clrMapOvr>
    <a:masterClrMapping/>
  </p:clrMapOvr>
  <p:transition advTm="200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38735" y="35560"/>
            <a:ext cx="3161030" cy="6787515"/>
          </a:xfrm>
          <a:prstGeom prst="rect">
            <a:avLst/>
          </a:prstGeom>
        </p:spPr>
      </p:pic>
      <p:sp>
        <p:nvSpPr>
          <p:cNvPr id="11" name="文本框 10"/>
          <p:cNvSpPr txBox="1"/>
          <p:nvPr/>
        </p:nvSpPr>
        <p:spPr>
          <a:xfrm>
            <a:off x="3199130" y="1607820"/>
            <a:ext cx="8820150" cy="4831080"/>
          </a:xfrm>
          <a:prstGeom prst="rect">
            <a:avLst/>
          </a:prstGeom>
          <a:noFill/>
        </p:spPr>
        <p:txBody>
          <a:bodyPr wrap="square" rtlCol="0">
            <a:spAutoFit/>
          </a:bodyPr>
          <a:lstStyle/>
          <a:p>
            <a:pPr algn="l"/>
            <a:r>
              <a:rPr lang="en-US" altLang="zh-CN" sz="2800">
                <a:latin typeface="宋体" panose="02010600030101010101" pitchFamily="2" charset="-122"/>
                <a:ea typeface="宋体" panose="02010600030101010101" pitchFamily="2" charset="-122"/>
                <a:cs typeface="宋体" panose="02010600030101010101" pitchFamily="2" charset="-122"/>
              </a:rPr>
              <a:t>    </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学习</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目标：</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1.品读戏剧个性化的语言，分析海尔茂与周朴园、</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娜拉与繁漪的形象特点。 </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2.梳理剧情，把握戏剧矛盾冲突，深入分析剧本</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所反映的社会问题。</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3.比较阅读，分析《玩偶之家》和《雷雨》中觉</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醒的女性意识，感受人类精神世界的丰富。</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4.探究金钱观、爱情观对女性命运的影响，强化</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尊重人、尊重女性的社会意识，倡导女性自尊、</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自爱、自信、自立、自强。 </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a:r>
              <a:rPr lang="en-US" altLang="zh-CN" sz="2800">
                <a:latin typeface="宋体" panose="02010600030101010101" pitchFamily="2" charset="-122"/>
                <a:ea typeface="宋体" panose="02010600030101010101" pitchFamily="2" charset="-122"/>
                <a:cs typeface="宋体" panose="02010600030101010101" pitchFamily="2" charset="-122"/>
              </a:rPr>
              <a:t>    </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课时安排</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3课时</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785870" y="173355"/>
            <a:ext cx="8234045" cy="1076325"/>
          </a:xfrm>
          <a:prstGeom prst="rect">
            <a:avLst/>
          </a:prstGeom>
          <a:noFill/>
        </p:spPr>
        <p:txBody>
          <a:bodyPr wrap="square" rtlCol="0">
            <a:spAutoFit/>
          </a:bodyPr>
          <a:lstStyle/>
          <a:p>
            <a:pPr algn="l"/>
            <a:r>
              <a:rPr lang="en-US" altLang="zh-CN"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走出家庭的“困境”，定义自己的人生</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—《玩偶之家》和《雷雨》女性意识的觉醒</a:t>
            </a:r>
            <a:endParaRPr lang="zh-CN" altLang="en-US" sz="3200"/>
          </a:p>
        </p:txBody>
      </p:sp>
    </p:spTree>
    <p:custDataLst>
      <p:tags r:id="rId2"/>
    </p:custDataLst>
  </p:cSld>
  <p:clrMapOvr>
    <a:masterClrMapping/>
  </p:clrMapOvr>
  <p:transition advTm="200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grpSp>
        <p:nvGrpSpPr>
          <p:cNvPr id="3" name="组合 2"/>
          <p:cNvGrpSpPr/>
          <p:nvPr/>
        </p:nvGrpSpPr>
        <p:grpSpPr>
          <a:xfrm>
            <a:off x="0" y="2102485"/>
            <a:ext cx="9111615" cy="4399915"/>
            <a:chOff x="2235" y="-930"/>
            <a:chExt cx="14349" cy="6929"/>
          </a:xfrm>
        </p:grpSpPr>
        <p:sp>
          <p:nvSpPr>
            <p:cNvPr id="4" name="文本框 3"/>
            <p:cNvSpPr txBox="1"/>
            <p:nvPr/>
          </p:nvSpPr>
          <p:spPr>
            <a:xfrm>
              <a:off x="4121" y="3789"/>
              <a:ext cx="4523" cy="919"/>
            </a:xfrm>
            <a:prstGeom prst="rect">
              <a:avLst/>
            </a:prstGeom>
            <a:noFill/>
          </p:spPr>
          <p:txBody>
            <a:bodyPr wrap="square" rtlCol="0">
              <a:spAutoFit/>
            </a:bodyPr>
            <a:lstStyle/>
            <a:p>
              <a:pPr algn="dist"/>
              <a:endParaRPr lang="zh-CN" altLang="en-US" sz="3200">
                <a:latin typeface="全字库正楷体" panose="02010604000101010101" charset="-122"/>
                <a:ea typeface="全字库正楷体" panose="02010604000101010101" charset="-122"/>
              </a:endParaRPr>
            </a:p>
          </p:txBody>
        </p:sp>
        <p:sp>
          <p:nvSpPr>
            <p:cNvPr id="5" name="文本框 4"/>
            <p:cNvSpPr txBox="1"/>
            <p:nvPr/>
          </p:nvSpPr>
          <p:spPr>
            <a:xfrm>
              <a:off x="2235" y="-930"/>
              <a:ext cx="14349" cy="6929"/>
            </a:xfrm>
            <a:prstGeom prst="rect">
              <a:avLst/>
            </a:prstGeom>
            <a:noFill/>
          </p:spPr>
          <p:txBody>
            <a:bodyPr wrap="square" rtlCol="0" anchor="t">
              <a:spAutoFit/>
            </a:bodyPr>
            <a:lstStyle/>
            <a:p>
              <a:pPr algn="l"/>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一、</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快速阅读文本，小组合作，绘制</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《玩偶之家》《雷雨》</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人物关系图。</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（任务一）</a:t>
              </a:r>
              <a:endPar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二、、剧情概括</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任务二：没有冲突就没有戏剧，戏剧冲突是戏剧的灵魂，是构成戏剧剧情的基础，是展现人物性格，反映生活本质，揭示作品主题的重要手段。两部戏剧的主要冲突都表现为激烈的家庭矛盾，并且都以悲剧结局：《玩偶之家》中的娜拉离家出走了，《雷雨》中的繁漪疯掉了。究竟发生了什么？让我们来追溯剧情，分析剧中的矛盾冲突。</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10" name="图片 9"/>
          <p:cNvPicPr>
            <a:picLocks noChangeAspect="1"/>
          </p:cNvPicPr>
          <p:nvPr/>
        </p:nvPicPr>
        <p:blipFill>
          <a:blip r:embed="rId1"/>
          <a:stretch>
            <a:fillRect/>
          </a:stretch>
        </p:blipFill>
        <p:spPr>
          <a:xfrm>
            <a:off x="9402445" y="365125"/>
            <a:ext cx="2789555" cy="3950335"/>
          </a:xfrm>
          <a:prstGeom prst="rect">
            <a:avLst/>
          </a:prstGeom>
        </p:spPr>
      </p:pic>
      <p:sp>
        <p:nvSpPr>
          <p:cNvPr id="11" name="矩形 10"/>
          <p:cNvSpPr/>
          <p:nvPr/>
        </p:nvSpPr>
        <p:spPr>
          <a:xfrm>
            <a:off x="1303655" y="365760"/>
            <a:ext cx="5855970" cy="7124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226310" y="432435"/>
            <a:ext cx="3923665" cy="645160"/>
          </a:xfrm>
          <a:prstGeom prst="rect">
            <a:avLst/>
          </a:prstGeom>
          <a:noFill/>
        </p:spPr>
        <p:txBody>
          <a:bodyPr wrap="square" rtlCol="0">
            <a:spAutoFit/>
          </a:bodyPr>
          <a:lstStyle/>
          <a:p>
            <a:pPr algn="dist"/>
            <a:r>
              <a:rPr lang="zh-CN" altLang="en-US" sz="3600" b="1">
                <a:solidFill>
                  <a:srgbClr val="FF0000"/>
                </a:solidFill>
                <a:latin typeface="宋体" panose="02010600030101010101" pitchFamily="2" charset="-122"/>
                <a:ea typeface="宋体" panose="02010600030101010101" pitchFamily="2" charset="-122"/>
              </a:rPr>
              <a:t>第一课时</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21" name="文本框 20"/>
          <p:cNvSpPr txBox="1"/>
          <p:nvPr/>
        </p:nvSpPr>
        <p:spPr>
          <a:xfrm>
            <a:off x="2226310" y="1275715"/>
            <a:ext cx="4364355" cy="460375"/>
          </a:xfrm>
          <a:prstGeom prst="rect">
            <a:avLst/>
          </a:prstGeom>
          <a:noFill/>
        </p:spPr>
        <p:txBody>
          <a:bodyPr wrap="square" rtlCol="0" anchor="t">
            <a:spAutoFit/>
          </a:bodyPr>
          <a:lstStyle/>
          <a:p>
            <a:pPr algn="ctr"/>
            <a:r>
              <a:rPr lang="zh-CN" altLang="en-US" sz="2400">
                <a:latin typeface="Vijaya" panose="020B0604020202020204" charset="0"/>
                <a:cs typeface="Vijaya" panose="020B0604020202020204" charset="0"/>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前置性学习）</a:t>
            </a:r>
            <a:endParaRPr lang="zh-CN" altLang="en-US" sz="2400">
              <a:solidFill>
                <a:schemeClr val="tx1"/>
              </a:solidFill>
              <a:latin typeface="宋体" panose="02010600030101010101" pitchFamily="2" charset="-122"/>
              <a:ea typeface="宋体" panose="02010600030101010101" pitchFamily="2" charset="-122"/>
              <a:cs typeface="Vijaya" panose="020B0604020202020204" charset="0"/>
              <a:sym typeface="+mn-ea"/>
            </a:endParaRPr>
          </a:p>
        </p:txBody>
      </p:sp>
    </p:spTree>
    <p:custDataLst>
      <p:tags r:id="rId2"/>
    </p:custDataLst>
  </p:cSld>
  <p:clrMapOvr>
    <a:masterClrMapping/>
  </p:clrMapOvr>
  <p:transition advTm="200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80010" y="464185"/>
            <a:ext cx="10869295" cy="4831080"/>
          </a:xfrm>
          <a:prstGeom prst="rect">
            <a:avLst/>
          </a:prstGeom>
          <a:noFill/>
        </p:spPr>
        <p:txBody>
          <a:bodyPr wrap="square" rtlCol="0" anchor="t">
            <a:sp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《玩偶之家》</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女主人公娜拉为了给丈夫海尔茂治病，瞒着丈夫伪造签名向柯洛克斯泰借钱，无意犯了伪造字据罪。后来，海尔茂升职经理要开除柯洛克斯泰，于是，柯洛克斯泰拿字据要挟娜拉。海尔茂知情后，并没有像娜拉期待的那样去承担责任，而是对她指责叱骂。而当危机解除后，海尔茂又立刻恢复了对妻子的甜言蜜语。这让娜拉认清了海尔茂虚伪自私冷酷无情的本质，也意识到自己在丈夫眼里只是个“玩偶”，她美好的爱情理想破灭，她再也不能跟这个熟悉的陌生人相处了。为了获得人格尊严和平等地位，娜拉断然选择离家出走。</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海尔茂和娜拉的冲突，是男权思想和女权思想的冲突，是这部戏剧的主要冲突。</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《雷雨》</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繁漪和周朴园是老夫少妻，为了利益，周朴园才娶了繁漪，两人之间毫无爱情。而作为一个受过一点新的教育的旧式女人，繁漪有爱和被爱的需求，但是丈夫周朴园对她只有压迫和控制，和她谈到的话题总离不开“吃药”“上楼”，并认为他精神有问题。繁漪内心苦闷，无法排解，因此，周萍像一道光照亮了她的生命，她要抓住这根救命稻草，拼出一切力量要逃出这“残酷的井”。周萍给了繁漪爱的希望，但是又亲手毁掉了繁漪的希望，他选择跟四凤逃离，这让绝望的繁漪陷入疯狂。周萍的举枪自尽给了繁漪致命一击，最后，繁漪疯了。</a:t>
            </a:r>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繁漪和周朴园的冲突，是封建资产阶级家庭内部的矛盾，是两种思想和文化的冲突，这更加暴露出当时社会的黑暗和罪恶。</a:t>
            </a:r>
            <a:endPar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56470" y="2202180"/>
            <a:ext cx="2306955" cy="4662805"/>
          </a:xfrm>
          <a:prstGeom prst="rect">
            <a:avLst/>
          </a:prstGeom>
        </p:spPr>
      </p:pic>
    </p:spTree>
    <p:custDataLst>
      <p:tags r:id="rId2"/>
    </p:custDataLst>
  </p:cSld>
  <p:clrMapOvr>
    <a:masterClrMapping/>
  </p:clrMapOvr>
  <p:transition advTm="200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grpSp>
        <p:nvGrpSpPr>
          <p:cNvPr id="3" name="组合 2"/>
          <p:cNvGrpSpPr/>
          <p:nvPr/>
        </p:nvGrpSpPr>
        <p:grpSpPr>
          <a:xfrm>
            <a:off x="0" y="1210945"/>
            <a:ext cx="9283065" cy="5200650"/>
            <a:chOff x="2235" y="-2266"/>
            <a:chExt cx="14619" cy="8190"/>
          </a:xfrm>
        </p:grpSpPr>
        <p:sp>
          <p:nvSpPr>
            <p:cNvPr id="4" name="文本框 3"/>
            <p:cNvSpPr txBox="1"/>
            <p:nvPr/>
          </p:nvSpPr>
          <p:spPr>
            <a:xfrm>
              <a:off x="4121" y="3789"/>
              <a:ext cx="4523" cy="919"/>
            </a:xfrm>
            <a:prstGeom prst="rect">
              <a:avLst/>
            </a:prstGeom>
            <a:noFill/>
          </p:spPr>
          <p:txBody>
            <a:bodyPr wrap="square" rtlCol="0">
              <a:spAutoFit/>
            </a:bodyPr>
            <a:lstStyle/>
            <a:p>
              <a:pPr algn="dist"/>
              <a:endParaRPr lang="zh-CN" altLang="en-US" sz="3200">
                <a:latin typeface="全字库正楷体" panose="02010604000101010101" charset="-122"/>
                <a:ea typeface="全字库正楷体" panose="02010604000101010101" charset="-122"/>
              </a:endParaRPr>
            </a:p>
          </p:txBody>
        </p:sp>
        <p:sp>
          <p:nvSpPr>
            <p:cNvPr id="5" name="文本框 4"/>
            <p:cNvSpPr txBox="1"/>
            <p:nvPr/>
          </p:nvSpPr>
          <p:spPr>
            <a:xfrm>
              <a:off x="2235" y="-2266"/>
              <a:ext cx="14619" cy="8190"/>
            </a:xfrm>
            <a:prstGeom prst="rect">
              <a:avLst/>
            </a:prstGeom>
            <a:noFill/>
          </p:spPr>
          <p:txBody>
            <a:bodyPr wrap="square" rtlCol="0" anchor="t">
              <a:spAutoFit/>
            </a:bodyPr>
            <a:lstStyle/>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学习目标：比较鉴赏，解读人物形象</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学习过程：</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导语：“言为心声，行为心表”，语言及其伴随的动作展示了人物丰富的内心世界。因此，通过人物言行来解读剧本人物形象至关重要。</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任务三：品味戏剧语言，解读人物形象。</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活动1：精读剧本，分析人物形象。</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思考：娜拉与繁漪在各自的家庭中幸福吗？</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000">
                  <a:solidFill>
                    <a:schemeClr val="tx1"/>
                  </a:solidFill>
                  <a:latin typeface="楷体" panose="02010609060101010101" charset="-122"/>
                  <a:ea typeface="楷体" panose="02010609060101010101" charset="-122"/>
                  <a:cs typeface="宋体" panose="02010600030101010101" pitchFamily="2" charset="-122"/>
                </a:rPr>
                <a:t>明确：在借据事件发生之前，娜拉一直相信丈夫深爱着自己，生活在幸福之中。借据事件发生时，丈夫并没有像她期待那样去承担责任，这让娜拉逐渐觉醒，意识到自己在丈夫眼里只是个提线玩偶，所以娜拉过得并不幸福，她之前所拥有的幸福只是个巨大的泡泡。</a:t>
              </a:r>
              <a:endParaRPr lang="zh-CN" altLang="en-US" sz="2000">
                <a:solidFill>
                  <a:schemeClr val="tx1"/>
                </a:solidFill>
                <a:latin typeface="楷体" panose="02010609060101010101" charset="-122"/>
                <a:ea typeface="楷体" panose="02010609060101010101" charset="-122"/>
                <a:cs typeface="宋体" panose="02010600030101010101" pitchFamily="2" charset="-122"/>
              </a:endParaRPr>
            </a:p>
            <a:p>
              <a:pPr algn="l"/>
              <a:r>
                <a:rPr lang="zh-CN" altLang="en-US" sz="2000">
                  <a:solidFill>
                    <a:schemeClr val="tx1"/>
                  </a:solidFill>
                  <a:latin typeface="楷体" panose="02010609060101010101" charset="-122"/>
                  <a:ea typeface="楷体" panose="02010609060101010101" charset="-122"/>
                  <a:cs typeface="宋体" panose="02010600030101010101" pitchFamily="2" charset="-122"/>
                </a:rPr>
                <a:t>繁漪作为一个受过一点新的教育的旧式女人，而且他的性格里有一股不可抑制的蛮劲与野性，她有强烈的追求爱的冲动，而周朴园一味地压迫控制繁漪，娶了她却不爱她，还怀念着昔日的恋人，所以繁漪一直都不幸福。</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10" name="图片 9"/>
          <p:cNvPicPr>
            <a:picLocks noChangeAspect="1"/>
          </p:cNvPicPr>
          <p:nvPr/>
        </p:nvPicPr>
        <p:blipFill>
          <a:blip r:embed="rId1"/>
          <a:stretch>
            <a:fillRect/>
          </a:stretch>
        </p:blipFill>
        <p:spPr>
          <a:xfrm>
            <a:off x="9477375" y="365125"/>
            <a:ext cx="2714625" cy="6046470"/>
          </a:xfrm>
          <a:prstGeom prst="rect">
            <a:avLst/>
          </a:prstGeom>
        </p:spPr>
      </p:pic>
      <p:sp>
        <p:nvSpPr>
          <p:cNvPr id="11" name="矩形 10"/>
          <p:cNvSpPr/>
          <p:nvPr/>
        </p:nvSpPr>
        <p:spPr>
          <a:xfrm>
            <a:off x="1812290" y="365125"/>
            <a:ext cx="6394450" cy="7016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59125" y="365125"/>
            <a:ext cx="2710815" cy="768350"/>
          </a:xfrm>
          <a:prstGeom prst="rect">
            <a:avLst/>
          </a:prstGeom>
          <a:noFill/>
        </p:spPr>
        <p:txBody>
          <a:bodyPr wrap="square" rtlCol="0">
            <a:spAutoFit/>
          </a:bodyPr>
          <a:lstStyle/>
          <a:p>
            <a:pPr algn="dist"/>
            <a:r>
              <a:rPr lang="zh-CN" altLang="en-US" sz="4400" b="1">
                <a:solidFill>
                  <a:srgbClr val="FF0000"/>
                </a:solidFill>
                <a:latin typeface="全字库正楷体" panose="02010604000101010101" charset="-122"/>
                <a:ea typeface="全字库正楷体" panose="02010604000101010101" charset="-122"/>
              </a:rPr>
              <a:t>第二课时</a:t>
            </a:r>
            <a:endParaRPr lang="zh-CN" altLang="en-US" sz="4400" b="1">
              <a:solidFill>
                <a:srgbClr val="FF0000"/>
              </a:solidFill>
              <a:latin typeface="全字库正楷体" panose="02010604000101010101" charset="-122"/>
              <a:ea typeface="全字库正楷体" panose="02010604000101010101" charset="-122"/>
            </a:endParaRPr>
          </a:p>
        </p:txBody>
      </p:sp>
    </p:spTree>
    <p:custDataLst>
      <p:tags r:id="rId2"/>
    </p:custDataLst>
  </p:cSld>
  <p:clrMapOvr>
    <a:masterClrMapping/>
  </p:clrMapOvr>
  <p:transition advTm="2000"/>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17" name="文本框 16"/>
          <p:cNvSpPr txBox="1"/>
          <p:nvPr/>
        </p:nvSpPr>
        <p:spPr>
          <a:xfrm>
            <a:off x="167005" y="457200"/>
            <a:ext cx="11449685" cy="5015865"/>
          </a:xfrm>
          <a:prstGeom prst="rect">
            <a:avLst/>
          </a:prstGeom>
          <a:noFill/>
        </p:spPr>
        <p:txBody>
          <a:bodyPr wrap="square" rtlCol="0">
            <a:spAutoFit/>
          </a:bodyPr>
          <a:lstStyle/>
          <a:p>
            <a:pPr algn="l"/>
            <a:r>
              <a:rPr lang="en-US" altLang="zh-CN" sz="2800">
                <a:latin typeface="全字库正楷体" panose="02010604000101010101" charset="-122"/>
                <a:ea typeface="全字库正楷体" panose="02010604000101010101" charset="-122"/>
              </a:rPr>
              <a:t>  </a:t>
            </a:r>
            <a:r>
              <a:rPr lang="zh-CN" altLang="en-US" sz="2800" b="1">
                <a:latin typeface="宋体" panose="02010600030101010101" pitchFamily="2" charset="-122"/>
                <a:ea typeface="宋体" panose="02010600030101010101" pitchFamily="2" charset="-122"/>
              </a:rPr>
              <a:t>单元解读：</a:t>
            </a:r>
            <a:endParaRPr lang="zh-CN" altLang="en-US" sz="2800" b="1">
              <a:latin typeface="宋体" panose="02010600030101010101" pitchFamily="2" charset="-122"/>
              <a:ea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本单元探讨外国作家作品研习任务群的学习策略，人文主题“丰富的心灵”。教材内容包括 1篇戏剧——易卜生《玩偶之家》节选；4 首诗歌——歌德的《迷娘》（之一）、普希金的《致大海》、惠特曼的《自己之歌》(节选)、特朗斯特罗姆的《树和天空》。《玩偶之家》表现的妇女解放、个性解放、社会解放的鲜明立场，及其所开创的“社会问题剧”样式，有着世界性的影响；四首外国诗歌，各臻其美，能让我们领略诗歌世界的丰富多彩。</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gn="l"/>
            <a:r>
              <a:rPr lang="en-US" altLang="zh-CN" sz="2800" b="1">
                <a:latin typeface="宋体" panose="02010600030101010101" pitchFamily="2" charset="-122"/>
                <a:ea typeface="宋体" panose="02010600030101010101" pitchFamily="2" charset="-122"/>
                <a:cs typeface="宋体" panose="02010600030101010101" pitchFamily="2" charset="-122"/>
              </a:rPr>
              <a:t> 单元学习目标：</a:t>
            </a:r>
            <a:endParaRPr lang="en-US" altLang="zh-CN" sz="2800" b="1">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宋体" panose="02010600030101010101" pitchFamily="2" charset="-122"/>
                <a:ea typeface="宋体" panose="02010600030101010101" pitchFamily="2" charset="-122"/>
                <a:cs typeface="宋体" panose="02010600030101010101" pitchFamily="2" charset="-122"/>
              </a:rPr>
              <a:t>学习本单元，力求让学生理解作品的内涵，领会多样的文化观念，尝试探讨作品所反映的社会文化差异，感受人类精神世界的丰富。要</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着重引导学生把握戏剧的矛盾冲突，体会对话在推动情节、塑造形象、揭示主题等方面的作用</a:t>
            </a:r>
            <a:r>
              <a:rPr lang="zh-CN" altLang="en-US" sz="2400">
                <a:latin typeface="宋体" panose="02010600030101010101" pitchFamily="2" charset="-122"/>
                <a:ea typeface="宋体" panose="02010600030101010101" pitchFamily="2" charset="-122"/>
                <a:cs typeface="宋体" panose="02010600030101010101" pitchFamily="2" charset="-122"/>
              </a:rPr>
              <a:t>；要通过诵读感受诗歌的氛围，</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体会意象和隐喻，把握诗歌语言和情感的内在节奏，体味诗歌意蕴</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（单元学习目标是课标要求的具体化，是课标与教材的对接点）</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10153015" y="3261360"/>
            <a:ext cx="2010410" cy="3603625"/>
          </a:xfrm>
          <a:prstGeom prst="rect">
            <a:avLst/>
          </a:prstGeom>
        </p:spPr>
      </p:pic>
    </p:spTree>
    <p:custDataLst>
      <p:tags r:id="rId2"/>
    </p:custDataLst>
  </p:cSld>
  <p:clrMapOvr>
    <a:masterClrMapping/>
  </p:clrMapOvr>
  <p:transition advTm="200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grpSp>
        <p:nvGrpSpPr>
          <p:cNvPr id="3" name="组合 2"/>
          <p:cNvGrpSpPr/>
          <p:nvPr/>
        </p:nvGrpSpPr>
        <p:grpSpPr>
          <a:xfrm>
            <a:off x="0" y="1210945"/>
            <a:ext cx="9283065" cy="4428490"/>
            <a:chOff x="2235" y="-2266"/>
            <a:chExt cx="14619" cy="6974"/>
          </a:xfrm>
        </p:grpSpPr>
        <p:sp>
          <p:nvSpPr>
            <p:cNvPr id="4" name="文本框 3"/>
            <p:cNvSpPr txBox="1"/>
            <p:nvPr/>
          </p:nvSpPr>
          <p:spPr>
            <a:xfrm>
              <a:off x="4121" y="3789"/>
              <a:ext cx="4523" cy="919"/>
            </a:xfrm>
            <a:prstGeom prst="rect">
              <a:avLst/>
            </a:prstGeom>
            <a:noFill/>
          </p:spPr>
          <p:txBody>
            <a:bodyPr wrap="square" rtlCol="0">
              <a:spAutoFit/>
            </a:bodyPr>
            <a:lstStyle/>
            <a:p>
              <a:pPr algn="dist"/>
              <a:endParaRPr lang="zh-CN" altLang="en-US" sz="3200">
                <a:latin typeface="全字库正楷体" panose="02010604000101010101" charset="-122"/>
                <a:ea typeface="全字库正楷体" panose="02010604000101010101" charset="-122"/>
              </a:endParaRPr>
            </a:p>
          </p:txBody>
        </p:sp>
        <p:sp>
          <p:nvSpPr>
            <p:cNvPr id="5" name="文本框 4"/>
            <p:cNvSpPr txBox="1"/>
            <p:nvPr/>
          </p:nvSpPr>
          <p:spPr>
            <a:xfrm>
              <a:off x="2235" y="-2266"/>
              <a:ext cx="14619" cy="5475"/>
            </a:xfrm>
            <a:prstGeom prst="rect">
              <a:avLst/>
            </a:prstGeom>
            <a:noFill/>
          </p:spPr>
          <p:txBody>
            <a:bodyPr wrap="square" rtlCol="0" anchor="t">
              <a:spAutoFit/>
            </a:bodyPr>
            <a:lstStyle/>
            <a:p>
              <a:pPr algn="l"/>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活动2：分小组研读剧本，完成表格内容，比较娜拉与繁漪的抗争。</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托尔斯泰说：“幸福的家庭都是相似的，不幸的家庭各有各的不幸。”娜拉和繁漪这两位不幸福的女性在家庭这块阵地上为争取独立与自由进行了不屈不挠的抗争，请你结合剧情，比较分析她们命运悲剧的原因、抗争的决心和程度、抗争的结果等。</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10" name="图片 9"/>
          <p:cNvPicPr>
            <a:picLocks noChangeAspect="1"/>
          </p:cNvPicPr>
          <p:nvPr/>
        </p:nvPicPr>
        <p:blipFill>
          <a:blip r:embed="rId1"/>
          <a:stretch>
            <a:fillRect/>
          </a:stretch>
        </p:blipFill>
        <p:spPr>
          <a:xfrm>
            <a:off x="9477375" y="365125"/>
            <a:ext cx="2714625" cy="6046470"/>
          </a:xfrm>
          <a:prstGeom prst="rect">
            <a:avLst/>
          </a:prstGeom>
        </p:spPr>
      </p:pic>
      <p:sp>
        <p:nvSpPr>
          <p:cNvPr id="11" name="矩形 10"/>
          <p:cNvSpPr/>
          <p:nvPr/>
        </p:nvSpPr>
        <p:spPr>
          <a:xfrm>
            <a:off x="1812290" y="365125"/>
            <a:ext cx="6394450" cy="7016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59125" y="365125"/>
            <a:ext cx="2710815" cy="645160"/>
          </a:xfrm>
          <a:prstGeom prst="rect">
            <a:avLst/>
          </a:prstGeom>
          <a:noFill/>
        </p:spPr>
        <p:txBody>
          <a:bodyPr wrap="square" rtlCol="0">
            <a:spAutoFit/>
          </a:bodyPr>
          <a:lstStyle/>
          <a:p>
            <a:pPr algn="dist"/>
            <a:r>
              <a:rPr lang="zh-CN" altLang="en-US" sz="3600" b="1">
                <a:solidFill>
                  <a:srgbClr val="FF0000"/>
                </a:solidFill>
                <a:latin typeface="宋体" panose="02010600030101010101" pitchFamily="2" charset="-122"/>
                <a:ea typeface="宋体" panose="02010600030101010101" pitchFamily="2" charset="-122"/>
              </a:rPr>
              <a:t>第二课时</a:t>
            </a:r>
            <a:endParaRPr lang="zh-CN" altLang="en-US" sz="3600" b="1">
              <a:solidFill>
                <a:srgbClr val="FF0000"/>
              </a:solidFill>
              <a:latin typeface="宋体" panose="02010600030101010101" pitchFamily="2" charset="-122"/>
              <a:ea typeface="宋体" panose="02010600030101010101" pitchFamily="2" charset="-122"/>
            </a:endParaRPr>
          </a:p>
        </p:txBody>
      </p:sp>
    </p:spTree>
    <p:custDataLst>
      <p:tags r:id="rId2"/>
    </p:custDataLst>
  </p:cSld>
  <p:clrMapOvr>
    <a:masterClrMapping/>
  </p:clrMapOvr>
  <p:transition advTm="200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197610" y="5055870"/>
            <a:ext cx="2872105" cy="583565"/>
          </a:xfrm>
          <a:prstGeom prst="rect">
            <a:avLst/>
          </a:prstGeom>
          <a:noFill/>
        </p:spPr>
        <p:txBody>
          <a:bodyPr wrap="square" rtlCol="0">
            <a:spAutoFit/>
          </a:bodyPr>
          <a:lstStyle/>
          <a:p>
            <a:pPr algn="dist"/>
            <a:endParaRPr lang="zh-CN" altLang="en-US" sz="3200">
              <a:latin typeface="全字库正楷体" panose="02010604000101010101" charset="-122"/>
              <a:ea typeface="全字库正楷体" panose="02010604000101010101" charset="-122"/>
            </a:endParaRPr>
          </a:p>
        </p:txBody>
      </p:sp>
      <p:pic>
        <p:nvPicPr>
          <p:cNvPr id="10" name="图片 9"/>
          <p:cNvPicPr>
            <a:picLocks noChangeAspect="1"/>
          </p:cNvPicPr>
          <p:nvPr/>
        </p:nvPicPr>
        <p:blipFill>
          <a:blip r:embed="rId1"/>
          <a:stretch>
            <a:fillRect/>
          </a:stretch>
        </p:blipFill>
        <p:spPr>
          <a:xfrm>
            <a:off x="9477375" y="365125"/>
            <a:ext cx="2714625" cy="6046470"/>
          </a:xfrm>
          <a:prstGeom prst="rect">
            <a:avLst/>
          </a:prstGeom>
        </p:spPr>
      </p:pic>
      <p:sp>
        <p:nvSpPr>
          <p:cNvPr id="11" name="矩形 10"/>
          <p:cNvSpPr/>
          <p:nvPr/>
        </p:nvSpPr>
        <p:spPr>
          <a:xfrm>
            <a:off x="1812290" y="365125"/>
            <a:ext cx="6394450" cy="7016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59125" y="365125"/>
            <a:ext cx="2710815" cy="583565"/>
          </a:xfrm>
          <a:prstGeom prst="rect">
            <a:avLst/>
          </a:prstGeom>
          <a:noFill/>
        </p:spPr>
        <p:txBody>
          <a:bodyPr wrap="square" rtlCol="0">
            <a:spAutoFit/>
          </a:bodyPr>
          <a:lstStyle/>
          <a:p>
            <a:pPr algn="dist"/>
            <a:r>
              <a:rPr lang="zh-CN" altLang="en-US" sz="3200" b="1">
                <a:solidFill>
                  <a:srgbClr val="FF0000"/>
                </a:solidFill>
                <a:latin typeface="宋体" panose="02010600030101010101" pitchFamily="2" charset="-122"/>
                <a:ea typeface="宋体" panose="02010600030101010101" pitchFamily="2" charset="-122"/>
              </a:rPr>
              <a:t>第二课时</a:t>
            </a:r>
            <a:endParaRPr lang="zh-CN" altLang="en-US" sz="3200" b="1">
              <a:solidFill>
                <a:srgbClr val="FF0000"/>
              </a:solidFill>
              <a:latin typeface="宋体" panose="02010600030101010101" pitchFamily="2" charset="-122"/>
              <a:ea typeface="宋体" panose="02010600030101010101" pitchFamily="2" charset="-122"/>
            </a:endParaRPr>
          </a:p>
        </p:txBody>
      </p:sp>
      <p:graphicFrame>
        <p:nvGraphicFramePr>
          <p:cNvPr id="2" name="表格 1"/>
          <p:cNvGraphicFramePr>
            <a:graphicFrameLocks noGrp="1"/>
          </p:cNvGraphicFramePr>
          <p:nvPr>
            <p:custDataLst>
              <p:tags r:id="rId2"/>
            </p:custDataLst>
          </p:nvPr>
        </p:nvGraphicFramePr>
        <p:xfrm>
          <a:off x="436245" y="1130935"/>
          <a:ext cx="8860155" cy="5734050"/>
        </p:xfrm>
        <a:graphic>
          <a:graphicData uri="http://schemas.openxmlformats.org/drawingml/2006/table">
            <a:tbl>
              <a:tblPr firstRow="1" bandRow="1">
                <a:tableStyleId>{5C22544A-7EE6-4342-B048-85BDC9FD1C3A}</a:tableStyleId>
              </a:tblPr>
              <a:tblGrid>
                <a:gridCol w="2953385"/>
                <a:gridCol w="2953385"/>
                <a:gridCol w="2953385"/>
              </a:tblGrid>
              <a:tr h="818515">
                <a:tc>
                  <a:txBody>
                    <a:bodyPr wrap="square"/>
                    <a:lstStyle/>
                    <a:p>
                      <a:pPr>
                        <a:buNone/>
                      </a:pPr>
                      <a:r>
                        <a:rPr lang="en-US" sz="2400" b="1">
                          <a:latin typeface="宋体" panose="02010600030101010101" pitchFamily="2" charset="-122"/>
                          <a:ea typeface="宋体" panose="02010600030101010101" pitchFamily="2" charset="-122"/>
                          <a:cs typeface="宋体" panose="02010600030101010101" pitchFamily="2" charset="-122"/>
                          <a:sym typeface="+mn-ea"/>
                        </a:rPr>
                        <a:t>  人物对比角度</a:t>
                      </a:r>
                      <a:endParaRPr lang="en-US" altLang="en-US" sz="2400" b="1">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vert="horz"/>
                </a:tc>
                <a:tc gridSpan="2">
                  <a:txBody>
                    <a:bodyPr wrap="square"/>
                    <a:lstStyle/>
                    <a:p>
                      <a:pPr>
                        <a:buNone/>
                      </a:pPr>
                      <a:r>
                        <a:rPr lang="en-US" altLang="zh-CN" sz="2400"/>
                        <a:t>                     </a:t>
                      </a:r>
                      <a:r>
                        <a:rPr lang="zh-CN" altLang="en-US" sz="2400"/>
                        <a:t>人</a:t>
                      </a:r>
                      <a:r>
                        <a:rPr lang="en-US" altLang="zh-CN" sz="2400"/>
                        <a:t>               </a:t>
                      </a:r>
                      <a:r>
                        <a:rPr lang="zh-CN" altLang="en-US" sz="2400"/>
                        <a:t>物</a:t>
                      </a:r>
                      <a:endParaRPr lang="zh-CN" altLang="en-US" sz="2400"/>
                    </a:p>
                  </a:txBody>
                  <a:tcPr vert="horz"/>
                </a:tc>
                <a:tc hMerge="1">
                  <a:tcPr/>
                </a:tc>
              </a:tr>
              <a:tr h="818515">
                <a:tc>
                  <a:txBody>
                    <a:bodyPr wrap="square"/>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en-US" altLang="zh-CN" sz="2400"/>
                        <a:t>         </a:t>
                      </a:r>
                      <a:r>
                        <a:rPr lang="zh-CN" altLang="en-US" sz="2400"/>
                        <a:t>挪拉</a:t>
                      </a:r>
                      <a:endParaRPr lang="zh-CN" altLang="en-US" sz="2400"/>
                    </a:p>
                  </a:txBody>
                  <a:tcPr vert="horz"/>
                </a:tc>
                <a:tc>
                  <a:txBody>
                    <a:bodyPr wrap="square"/>
                    <a:lstStyle/>
                    <a:p>
                      <a:pPr>
                        <a:buNone/>
                      </a:pPr>
                      <a:r>
                        <a:rPr lang="en-US" altLang="zh-CN" sz="2400">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    </a:t>
                      </a:r>
                      <a:r>
                        <a:rPr lang="zh-CN" altLang="en-US" sz="2400" b="1">
                          <a:latin typeface="宋体" panose="02010600030101010101" pitchFamily="2" charset="-122"/>
                          <a:ea typeface="宋体" panose="02010600030101010101" pitchFamily="2" charset="-122"/>
                        </a:rPr>
                        <a:t>繁漪</a:t>
                      </a:r>
                      <a:endParaRPr lang="zh-CN" altLang="en-US" sz="2400" b="1">
                        <a:latin typeface="宋体" panose="02010600030101010101" pitchFamily="2" charset="-122"/>
                        <a:ea typeface="宋体" panose="02010600030101010101" pitchFamily="2" charset="-122"/>
                      </a:endParaRPr>
                    </a:p>
                  </a:txBody>
                  <a:tcPr vert="horz"/>
                </a:tc>
              </a:tr>
              <a:tr h="81851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所处的时代和社会背景</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a:p>
                  </a:txBody>
                  <a:tcPr vert="horz"/>
                </a:tc>
              </a:tr>
              <a:tr h="81851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命运悲剧的原因</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a:p>
                  </a:txBody>
                  <a:tcPr vert="horz"/>
                </a:tc>
              </a:tr>
              <a:tr h="81851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抗争的方式</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a:p>
                  </a:txBody>
                  <a:tcPr vert="horz"/>
                </a:tc>
              </a:tr>
              <a:tr h="81851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抗争是否彻底</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a:p>
                  </a:txBody>
                  <a:tcPr vert="horz"/>
                </a:tc>
              </a:tr>
              <a:tr h="81851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抗争的结果</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a:p>
                  </a:txBody>
                  <a:tcPr vert="horz"/>
                </a:tc>
              </a:tr>
            </a:tbl>
          </a:graphicData>
        </a:graphic>
      </p:graphicFrame>
    </p:spTree>
    <p:custDataLst>
      <p:tags r:id="rId3"/>
    </p:custDataLst>
  </p:cSld>
  <p:clrMapOvr>
    <a:masterClrMapping/>
  </p:clrMapOvr>
  <p:transition advTm="200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sp>
        <p:nvSpPr>
          <p:cNvPr id="4" name="文本框 3"/>
          <p:cNvSpPr txBox="1"/>
          <p:nvPr/>
        </p:nvSpPr>
        <p:spPr>
          <a:xfrm>
            <a:off x="1197610" y="5055870"/>
            <a:ext cx="2872105" cy="583565"/>
          </a:xfrm>
          <a:prstGeom prst="rect">
            <a:avLst/>
          </a:prstGeom>
          <a:noFill/>
        </p:spPr>
        <p:txBody>
          <a:bodyPr wrap="square" rtlCol="0">
            <a:spAutoFit/>
          </a:bodyPr>
          <a:lstStyle/>
          <a:p>
            <a:pPr algn="dist"/>
            <a:endParaRPr lang="zh-CN" altLang="en-US" sz="3200">
              <a:latin typeface="全字库正楷体" panose="02010604000101010101" charset="-122"/>
              <a:ea typeface="全字库正楷体" panose="02010604000101010101" charset="-122"/>
            </a:endParaRPr>
          </a:p>
        </p:txBody>
      </p:sp>
      <p:pic>
        <p:nvPicPr>
          <p:cNvPr id="10" name="图片 9"/>
          <p:cNvPicPr>
            <a:picLocks noChangeAspect="1"/>
          </p:cNvPicPr>
          <p:nvPr/>
        </p:nvPicPr>
        <p:blipFill>
          <a:blip r:embed="rId1"/>
          <a:stretch>
            <a:fillRect/>
          </a:stretch>
        </p:blipFill>
        <p:spPr>
          <a:xfrm>
            <a:off x="10296525" y="405765"/>
            <a:ext cx="1895475" cy="4516120"/>
          </a:xfrm>
          <a:prstGeom prst="rect">
            <a:avLst/>
          </a:prstGeom>
        </p:spPr>
      </p:pic>
      <p:sp>
        <p:nvSpPr>
          <p:cNvPr id="11" name="矩形 10"/>
          <p:cNvSpPr/>
          <p:nvPr/>
        </p:nvSpPr>
        <p:spPr>
          <a:xfrm>
            <a:off x="1812290" y="0"/>
            <a:ext cx="6502400" cy="6692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59125" y="85090"/>
            <a:ext cx="2990215" cy="583565"/>
          </a:xfrm>
          <a:prstGeom prst="rect">
            <a:avLst/>
          </a:prstGeom>
          <a:noFill/>
        </p:spPr>
        <p:txBody>
          <a:bodyPr wrap="square" rtlCol="0">
            <a:spAutoFit/>
          </a:bodyPr>
          <a:lstStyle/>
          <a:p>
            <a:pPr algn="dist"/>
            <a:r>
              <a:rPr lang="zh-CN" altLang="en-US" sz="3200" b="1">
                <a:solidFill>
                  <a:srgbClr val="FF0000"/>
                </a:solidFill>
                <a:latin typeface="宋体" panose="02010600030101010101" pitchFamily="2" charset="-122"/>
                <a:ea typeface="宋体" panose="02010600030101010101" pitchFamily="2" charset="-122"/>
              </a:rPr>
              <a:t>第二课时</a:t>
            </a:r>
            <a:endParaRPr lang="zh-CN" altLang="en-US" sz="3200" b="1">
              <a:solidFill>
                <a:srgbClr val="FF0000"/>
              </a:solidFill>
              <a:latin typeface="宋体" panose="02010600030101010101" pitchFamily="2" charset="-122"/>
              <a:ea typeface="宋体" panose="02010600030101010101" pitchFamily="2" charset="-122"/>
            </a:endParaRPr>
          </a:p>
        </p:txBody>
      </p:sp>
      <p:graphicFrame>
        <p:nvGraphicFramePr>
          <p:cNvPr id="2" name="表格 1"/>
          <p:cNvGraphicFramePr>
            <a:graphicFrameLocks noGrp="1"/>
          </p:cNvGraphicFramePr>
          <p:nvPr>
            <p:custDataLst>
              <p:tags r:id="rId2"/>
            </p:custDataLst>
          </p:nvPr>
        </p:nvGraphicFramePr>
        <p:xfrm>
          <a:off x="242570" y="798830"/>
          <a:ext cx="9387205" cy="6165215"/>
        </p:xfrm>
        <a:graphic>
          <a:graphicData uri="http://schemas.openxmlformats.org/drawingml/2006/table">
            <a:tbl>
              <a:tblPr firstRow="1" bandRow="1">
                <a:tableStyleId>{5C22544A-7EE6-4342-B048-85BDC9FD1C3A}</a:tableStyleId>
              </a:tblPr>
              <a:tblGrid>
                <a:gridCol w="2719070"/>
                <a:gridCol w="3679190"/>
                <a:gridCol w="2988945"/>
              </a:tblGrid>
              <a:tr h="830580">
                <a:tc>
                  <a:txBody>
                    <a:bodyPr wrap="square"/>
                    <a:lstStyle/>
                    <a:p>
                      <a:pPr>
                        <a:buNone/>
                      </a:pPr>
                      <a:r>
                        <a:rPr lang="en-US" sz="2400" b="1">
                          <a:latin typeface="宋体" panose="02010600030101010101" pitchFamily="2" charset="-122"/>
                          <a:ea typeface="宋体" panose="02010600030101010101" pitchFamily="2" charset="-122"/>
                          <a:cs typeface="宋体" panose="02010600030101010101" pitchFamily="2" charset="-122"/>
                          <a:sym typeface="+mn-ea"/>
                        </a:rPr>
                        <a:t> 人物对比角度</a:t>
                      </a:r>
                      <a:endParaRPr lang="en-US" altLang="en-US" sz="2400" b="1">
                        <a:latin typeface="宋体" panose="02010600030101010101" pitchFamily="2" charset="-122"/>
                        <a:ea typeface="宋体" panose="02010600030101010101" pitchFamily="2" charset="-122"/>
                        <a:cs typeface="宋体" panose="02010600030101010101" pitchFamily="2" charset="-122"/>
                      </a:endParaRPr>
                    </a:p>
                    <a:p>
                      <a:pPr>
                        <a:buNone/>
                      </a:pP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vert="horz"/>
                </a:tc>
                <a:tc gridSpan="2">
                  <a:txBody>
                    <a:bodyPr wrap="square"/>
                    <a:lstStyle/>
                    <a:p>
                      <a:pPr>
                        <a:buNone/>
                      </a:pPr>
                      <a:r>
                        <a:rPr lang="en-US" altLang="zh-CN" sz="2400"/>
                        <a:t>                     </a:t>
                      </a:r>
                      <a:r>
                        <a:rPr lang="zh-CN" altLang="en-US" sz="2400"/>
                        <a:t>人</a:t>
                      </a:r>
                      <a:r>
                        <a:rPr lang="en-US" altLang="zh-CN" sz="2400"/>
                        <a:t>               </a:t>
                      </a:r>
                      <a:r>
                        <a:rPr lang="zh-CN" altLang="en-US" sz="2400"/>
                        <a:t>物</a:t>
                      </a:r>
                      <a:endParaRPr lang="zh-CN" altLang="en-US" sz="2400"/>
                    </a:p>
                  </a:txBody>
                  <a:tcPr vert="horz"/>
                </a:tc>
                <a:tc hMerge="1">
                  <a:tcPr/>
                </a:tc>
              </a:tr>
              <a:tr h="608330">
                <a:tc>
                  <a:txBody>
                    <a:bodyPr wrap="square"/>
                    <a:lstStyle/>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en-US" altLang="zh-CN" sz="2400"/>
                        <a:t>         </a:t>
                      </a:r>
                      <a:r>
                        <a:rPr lang="zh-CN" altLang="en-US" sz="2400"/>
                        <a:t>挪拉</a:t>
                      </a:r>
                      <a:endParaRPr lang="zh-CN" altLang="en-US" sz="2400"/>
                    </a:p>
                  </a:txBody>
                  <a:tcPr vert="horz"/>
                </a:tc>
                <a:tc>
                  <a:txBody>
                    <a:bodyPr wrap="square"/>
                    <a:lstStyle/>
                    <a:p>
                      <a:pPr>
                        <a:buNone/>
                      </a:pPr>
                      <a:r>
                        <a:rPr lang="en-US" altLang="zh-CN" sz="2400">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    </a:t>
                      </a:r>
                      <a:r>
                        <a:rPr lang="zh-CN" altLang="en-US" sz="2400" b="1">
                          <a:latin typeface="宋体" panose="02010600030101010101" pitchFamily="2" charset="-122"/>
                          <a:ea typeface="宋体" panose="02010600030101010101" pitchFamily="2" charset="-122"/>
                        </a:rPr>
                        <a:t>繁漪</a:t>
                      </a:r>
                      <a:endParaRPr lang="zh-CN" altLang="en-US" sz="2400" b="1">
                        <a:latin typeface="宋体" panose="02010600030101010101" pitchFamily="2" charset="-122"/>
                        <a:ea typeface="宋体" panose="02010600030101010101" pitchFamily="2" charset="-122"/>
                      </a:endParaRPr>
                    </a:p>
                  </a:txBody>
                  <a:tcPr vert="horz"/>
                </a:tc>
              </a:tr>
              <a:tr h="1229360">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所处的时代和社会背景</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zh-CN" altLang="en-US"/>
                        <a:t>19世纪后期，挪威已是一个资本主义有了较大发展的独立国家，妇女解放等进步思想逐渐得到普遍传播。</a:t>
                      </a:r>
                      <a:endParaRPr lang="zh-CN" altLang="en-US"/>
                    </a:p>
                  </a:txBody>
                  <a:tcPr vert="horz"/>
                </a:tc>
                <a:tc>
                  <a:txBody>
                    <a:bodyPr wrap="square"/>
                    <a:lstStyle/>
                    <a:p>
                      <a:pPr indent="0">
                        <a:buNone/>
                      </a:pPr>
                      <a:r>
                        <a:rPr lang="en-US" sz="1600" b="1">
                          <a:latin typeface="宋体" panose="02010600030101010101" pitchFamily="2" charset="-122"/>
                          <a:ea typeface="宋体" panose="02010600030101010101" pitchFamily="2" charset="-122"/>
                          <a:cs typeface="宋体" panose="02010600030101010101" pitchFamily="2" charset="-122"/>
                        </a:rPr>
                        <a:t>20</a:t>
                      </a:r>
                      <a:r>
                        <a:rPr lang="zh-CN" altLang="en-US" sz="1600" b="1">
                          <a:latin typeface="宋体" panose="02010600030101010101" pitchFamily="2" charset="-122"/>
                          <a:ea typeface="宋体" panose="02010600030101010101" pitchFamily="2" charset="-122"/>
                          <a:cs typeface="宋体" panose="02010600030101010101" pitchFamily="2" charset="-122"/>
                        </a:rPr>
                        <a:t>世纪</a:t>
                      </a:r>
                      <a:r>
                        <a:rPr lang="en-US" sz="1600" b="1">
                          <a:latin typeface="宋体" panose="02010600030101010101" pitchFamily="2" charset="-122"/>
                          <a:ea typeface="宋体" panose="02010600030101010101" pitchFamily="2" charset="-122"/>
                          <a:cs typeface="宋体" panose="02010600030101010101" pitchFamily="2" charset="-122"/>
                        </a:rPr>
                        <a:t>半殖民地半封建社会，很多外国的优秀传入中国，一些揭露社会黑暗、鼓励人性和妇女解放等思想也渐渐被先进思想分子接受。</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r>
              <a:tr h="82613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命运悲剧的原因</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zh-CN" altLang="en-US"/>
                        <a:t>资本主义男权社会的男女不平等</a:t>
                      </a:r>
                      <a:endParaRPr lang="zh-CN" altLang="en-US"/>
                    </a:p>
                  </a:txBody>
                  <a:tcPr vert="horz"/>
                </a:tc>
                <a:tc>
                  <a:txBody>
                    <a:bodyPr wrap="square"/>
                    <a:lstStyle/>
                    <a:p>
                      <a:pPr>
                        <a:buNone/>
                      </a:pPr>
                      <a:r>
                        <a:rPr lang="zh-CN" altLang="en-US"/>
                        <a:t>半殖民地半封建社会思想的压制，繁漪性格的缺陷。</a:t>
                      </a:r>
                      <a:endParaRPr lang="zh-CN" altLang="en-US"/>
                    </a:p>
                  </a:txBody>
                  <a:tcPr vert="horz"/>
                </a:tc>
              </a:tr>
              <a:tr h="92265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抗争的方式</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zh-CN" altLang="en-US"/>
                        <a:t>出走、逃离，摆脱男性的控制和束缚</a:t>
                      </a:r>
                      <a:endParaRPr lang="zh-CN" altLang="en-US"/>
                    </a:p>
                  </a:txBody>
                  <a:tcPr vert="horz"/>
                </a:tc>
                <a:tc>
                  <a:txBody>
                    <a:bodyPr wrap="square"/>
                    <a:lstStyle/>
                    <a:p>
                      <a:pPr>
                        <a:buNone/>
                      </a:pPr>
                      <a:r>
                        <a:rPr lang="zh-CN" altLang="en-US"/>
                        <a:t>拒绝吃药、看医生，追求爱情，希望周萍带她离开，爱而不得后疯狂报复。</a:t>
                      </a:r>
                      <a:endParaRPr lang="zh-CN" altLang="en-US"/>
                    </a:p>
                  </a:txBody>
                  <a:tcPr vert="horz"/>
                </a:tc>
              </a:tr>
              <a:tr h="922655">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抗争是否彻底</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zh-CN" altLang="en-US"/>
                        <a:t>不够彻底，但对法律、宗教和传统道德表示出极大的怀疑和否定。</a:t>
                      </a:r>
                      <a:endParaRPr lang="zh-CN" altLang="en-US"/>
                    </a:p>
                  </a:txBody>
                  <a:tcPr vert="horz"/>
                </a:tc>
                <a:tc>
                  <a:txBody>
                    <a:bodyPr wrap="square"/>
                    <a:lstStyle/>
                    <a:p>
                      <a:pPr>
                        <a:buNone/>
                      </a:pPr>
                      <a:r>
                        <a:rPr lang="zh-CN" altLang="en-US"/>
                        <a:t>不彻底，控诉“周家”的罪恶，寄希望于他人。</a:t>
                      </a:r>
                      <a:endParaRPr lang="zh-CN" altLang="en-US"/>
                    </a:p>
                  </a:txBody>
                  <a:tcPr vert="horz"/>
                </a:tc>
              </a:tr>
              <a:tr h="825500">
                <a:tc>
                  <a:txBody>
                    <a:bodyPr wrap="square"/>
                    <a:lstStyle/>
                    <a:p>
                      <a:pPr indent="0">
                        <a:buNone/>
                      </a:pP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抗争的结果</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tc>
                <a:tc>
                  <a:txBody>
                    <a:bodyPr wrap="square"/>
                    <a:lstStyle/>
                    <a:p>
                      <a:pPr>
                        <a:buNone/>
                      </a:pPr>
                      <a:r>
                        <a:rPr lang="zh-CN" altLang="en-US"/>
                        <a:t>未知</a:t>
                      </a:r>
                      <a:endParaRPr lang="zh-CN" altLang="en-US"/>
                    </a:p>
                  </a:txBody>
                  <a:tcPr vert="horz"/>
                </a:tc>
                <a:tc>
                  <a:txBody>
                    <a:bodyPr wrap="square"/>
                    <a:lstStyle/>
                    <a:p>
                      <a:pPr>
                        <a:buNone/>
                      </a:pPr>
                      <a:r>
                        <a:rPr lang="zh-CN" altLang="en-US"/>
                        <a:t>失败，</a:t>
                      </a:r>
                      <a:endParaRPr lang="zh-CN" altLang="en-US"/>
                    </a:p>
                    <a:p>
                      <a:pPr>
                        <a:buNone/>
                      </a:pPr>
                      <a:r>
                        <a:rPr lang="zh-CN" altLang="en-US"/>
                        <a:t>毁灭别人也毁灭自己。</a:t>
                      </a:r>
                      <a:endParaRPr lang="zh-CN" altLang="en-US"/>
                    </a:p>
                  </a:txBody>
                  <a:tcPr vert="horz"/>
                </a:tc>
              </a:tr>
            </a:tbl>
          </a:graphicData>
        </a:graphic>
      </p:graphicFrame>
    </p:spTree>
    <p:custDataLst>
      <p:tags r:id="rId3"/>
    </p:custDataLst>
  </p:cSld>
  <p:clrMapOvr>
    <a:masterClrMapping/>
  </p:clrMapOvr>
  <p:transition advTm="200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34340" y="1121410"/>
            <a:ext cx="9363075" cy="2861310"/>
          </a:xfrm>
          <a:prstGeom prst="rect">
            <a:avLst/>
          </a:prstGeom>
          <a:noFill/>
        </p:spPr>
        <p:txBody>
          <a:bodyPr wrap="square" rtlCol="0" anchor="t">
            <a:spAutoFit/>
          </a:bodyPr>
          <a:lstStyle/>
          <a:p>
            <a:pPr algn="l"/>
            <a:r>
              <a:rPr lang="zh-CN" altLang="en-US" sz="3600" b="1">
                <a:solidFill>
                  <a:srgbClr val="C00000"/>
                </a:solidFill>
                <a:latin typeface="宋体" panose="02010600030101010101" pitchFamily="2" charset="-122"/>
                <a:ea typeface="宋体" panose="02010600030101010101" pitchFamily="2" charset="-122"/>
                <a:cs typeface="宋体" panose="02010600030101010101" pitchFamily="2" charset="-122"/>
              </a:rPr>
              <a:t>活动</a:t>
            </a:r>
            <a:r>
              <a:rPr lang="en-US" altLang="zh-CN" sz="3600" b="1">
                <a:solidFill>
                  <a:srgbClr val="C00000"/>
                </a:solidFill>
                <a:latin typeface="宋体" panose="02010600030101010101" pitchFamily="2" charset="-122"/>
                <a:ea typeface="宋体" panose="02010600030101010101" pitchFamily="2" charset="-122"/>
                <a:cs typeface="宋体" panose="02010600030101010101" pitchFamily="2" charset="-122"/>
              </a:rPr>
              <a:t>3.拓展延伸</a:t>
            </a:r>
            <a:endParaRPr lang="en-US" altLang="zh-CN" sz="3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繁漪和娜拉为芸芸众生关于如何走出家庭困境与定义自己的人生提供了有价值、更深层次的思考。在当今社会，我们的生活中仍然有“娜拉们”存在，娜拉无关男女，例如“全职妈妈（爸爸）”“家庭主夫（妇）”“陪读妈妈”……请结合你的家庭生活实际，谈谈生活中的个体该“如何走出家庭‘困境’去定义自己的人生”。（要求观点明确，语言简洁，有理有据）</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8272780" y="2202180"/>
            <a:ext cx="3890645" cy="4662805"/>
          </a:xfrm>
          <a:prstGeom prst="rect">
            <a:avLst/>
          </a:prstGeom>
        </p:spPr>
      </p:pic>
    </p:spTree>
    <p:custDataLst>
      <p:tags r:id="rId2"/>
    </p:custDataLst>
  </p:cSld>
  <p:clrMapOvr>
    <a:masterClrMapping/>
  </p:clrMapOvr>
  <p:transition advTm="200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394460" y="496570"/>
            <a:ext cx="8681720" cy="5262245"/>
          </a:xfrm>
          <a:prstGeom prst="rect">
            <a:avLst/>
          </a:prstGeom>
          <a:noFill/>
        </p:spPr>
        <p:txBody>
          <a:bodyPr wrap="square" rtlCol="0" anchor="t">
            <a:spAutoFit/>
          </a:bodyPr>
          <a:lstStyle/>
          <a:p>
            <a:pPr algn="l"/>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示例：1.尊重家庭主妇（夫），认可她（他）的价值。家庭主妇（夫），只是家庭成员角色的分配，不可歧视他们。她（他）虽然没有工作赚钱，但要认识到他们付出的劳动是有价值的，陪伴教育下一代、照顾老人、关爱家人是金钱难以衡量的。整个社会需要认可家庭主妇（夫）付出的劳动价值，并提供支持和保护。为体现其价值，可以按劳付酬，让他（她）的价值得到承认。</a:t>
            </a:r>
            <a:endParaRPr lang="zh-CN" altLang="en-US" sz="3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家庭成员之间共同承担，分工合作，兼顾好家庭和事业。婚姻从本质上来说是一种分工合作，不是一方依靠另一方，而是相互依靠，互相扶持，相互理解。家庭成员之间统筹安排，把家庭和事业规划协调好。在自己工作不忙的时间，多帮对方承担一些，遇到困难时，积极争取另一半的帮助，共同努力经营好家庭。学会放手，给孩子一些成长的空间，不可一手包办，注意培养孩子的独立性。</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8584565" y="2202180"/>
            <a:ext cx="3578860" cy="4662805"/>
          </a:xfrm>
          <a:prstGeom prst="rect">
            <a:avLst/>
          </a:prstGeom>
        </p:spPr>
      </p:pic>
    </p:spTree>
    <p:custDataLst>
      <p:tags r:id="rId2"/>
    </p:custDataLst>
  </p:cSld>
  <p:clrMapOvr>
    <a:masterClrMapping/>
  </p:clrMapOvr>
  <p:transition advTm="200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713105" y="-635"/>
            <a:ext cx="11302365" cy="1696085"/>
          </a:xfrm>
          <a:prstGeom prst="rect">
            <a:avLst/>
          </a:prstGeom>
          <a:noFill/>
        </p:spPr>
        <p:txBody>
          <a:bodyPr wrap="square" rtlCol="0" anchor="t">
            <a:noAutofit/>
          </a:bodyPr>
          <a:lstStyle/>
          <a:p>
            <a:pPr algn="l"/>
            <a:r>
              <a:rPr lang="en-US" altLang="zh-CN" sz="3600" b="1">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en-US" altLang="zh-CN" sz="3200" b="1">
                <a:solidFill>
                  <a:srgbClr val="C00000"/>
                </a:solidFill>
                <a:latin typeface="宋体" panose="02010600030101010101" pitchFamily="2" charset="-122"/>
                <a:ea typeface="宋体" panose="02010600030101010101" pitchFamily="2" charset="-122"/>
                <a:cs typeface="宋体" panose="02010600030101010101" pitchFamily="2" charset="-122"/>
              </a:rPr>
              <a:t>倾听心灵的呼唤    感悟世界的多彩</a:t>
            </a:r>
            <a:endParaRPr lang="en-US" altLang="zh-CN" sz="32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——《迷娘》（之一）、《致大海》、《自己之歌》（节选）与《树和天空》群诗阅读 </a:t>
            </a:r>
            <a:r>
              <a:rPr lang="zh-CN" altLang="en-US" sz="36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zh-CN" altLang="en-US" sz="36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endPar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8272780" y="2202180"/>
            <a:ext cx="3890645" cy="4662805"/>
          </a:xfrm>
          <a:prstGeom prst="rect">
            <a:avLst/>
          </a:prstGeom>
        </p:spPr>
      </p:pic>
      <p:sp>
        <p:nvSpPr>
          <p:cNvPr id="2" name="文本框 1"/>
          <p:cNvSpPr txBox="1"/>
          <p:nvPr/>
        </p:nvSpPr>
        <p:spPr>
          <a:xfrm>
            <a:off x="386080" y="2065020"/>
            <a:ext cx="9575165" cy="3829050"/>
          </a:xfrm>
          <a:prstGeom prst="rect">
            <a:avLst/>
          </a:prstGeom>
          <a:noFill/>
        </p:spPr>
        <p:txBody>
          <a:bodyPr wrap="square" rtlCol="0">
            <a:noAutofit/>
          </a:bodyPr>
          <a:lstStyle/>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学习任务：</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1.诵读诗歌,体会诗歌的语言特征和艺术效果,了解外国诗歌的写作风格和特色,学会结合时代背景赏析诗歌情感。</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2.体会诗歌意象选取的方法和效果,分析诗歌运用的手法和表达的情感</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3.了解作者、作品和相关文化常识。</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4.学会选取一些典型意象，创作一首十行左右的小诗。</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学习重难点：</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体会诗歌意象选取的方法和效果,分析诗歌运用的手法和表达的情感。</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课时安排</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：2课时</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2">
            <a:clrChange>
              <a:clrFrom>
                <a:srgbClr val="F1F0F5">
                  <a:alpha val="100000"/>
                </a:srgbClr>
              </a:clrFrom>
              <a:clrTo>
                <a:srgbClr val="F1F0F5">
                  <a:alpha val="100000"/>
                  <a:alpha val="0"/>
                </a:srgbClr>
              </a:clrTo>
            </a:clrChange>
          </a:blip>
          <a:srcRect b="29478"/>
          <a:stretch>
            <a:fillRect/>
          </a:stretch>
        </p:blipFill>
        <p:spPr>
          <a:xfrm>
            <a:off x="10621645" y="3569970"/>
            <a:ext cx="1541780" cy="3295015"/>
          </a:xfrm>
          <a:prstGeom prst="rect">
            <a:avLst/>
          </a:prstGeom>
        </p:spPr>
      </p:pic>
      <p:sp>
        <p:nvSpPr>
          <p:cNvPr id="2" name="文本框 1"/>
          <p:cNvSpPr txBox="1"/>
          <p:nvPr/>
        </p:nvSpPr>
        <p:spPr>
          <a:xfrm>
            <a:off x="477520" y="113030"/>
            <a:ext cx="4572000" cy="1275715"/>
          </a:xfrm>
          <a:prstGeom prst="rect">
            <a:avLst/>
          </a:prstGeom>
          <a:noFill/>
        </p:spPr>
        <p:txBody>
          <a:bodyPr wrap="square" rtlCol="0">
            <a:noAutofit/>
          </a:bodyPr>
          <a:lstStyle/>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 前置学习</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一、了解作者及作品创作背景</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二、梳理诗歌基本框架</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3" name="图片 -2147482623"/>
          <p:cNvPicPr>
            <a:picLocks noChangeAspect="1"/>
          </p:cNvPicPr>
          <p:nvPr>
            <p:custDataLst>
              <p:tags r:id="rId3"/>
            </p:custDataLst>
          </p:nvPr>
        </p:nvPicPr>
        <p:blipFill>
          <a:blip r:embed="rId4"/>
          <a:stretch>
            <a:fillRect/>
          </a:stretch>
        </p:blipFill>
        <p:spPr>
          <a:xfrm>
            <a:off x="556260" y="1811020"/>
            <a:ext cx="3846830" cy="2254250"/>
          </a:xfrm>
          <a:prstGeom prst="rect">
            <a:avLst/>
          </a:prstGeom>
          <a:noFill/>
          <a:ln w="9525">
            <a:noFill/>
          </a:ln>
        </p:spPr>
      </p:pic>
      <p:pic>
        <p:nvPicPr>
          <p:cNvPr id="4" name="图片 -2147482622"/>
          <p:cNvPicPr>
            <a:picLocks noChangeAspect="1"/>
          </p:cNvPicPr>
          <p:nvPr>
            <p:custDataLst>
              <p:tags r:id="rId5"/>
            </p:custDataLst>
          </p:nvPr>
        </p:nvPicPr>
        <p:blipFill>
          <a:blip r:embed="rId6"/>
          <a:stretch>
            <a:fillRect/>
          </a:stretch>
        </p:blipFill>
        <p:spPr>
          <a:xfrm>
            <a:off x="5476875" y="211455"/>
            <a:ext cx="6520815" cy="3358515"/>
          </a:xfrm>
          <a:prstGeom prst="rect">
            <a:avLst/>
          </a:prstGeom>
          <a:noFill/>
          <a:ln w="9525">
            <a:noFill/>
          </a:ln>
        </p:spPr>
      </p:pic>
      <p:pic>
        <p:nvPicPr>
          <p:cNvPr id="5" name="图片 -2147482621"/>
          <p:cNvPicPr>
            <a:picLocks noChangeAspect="1"/>
          </p:cNvPicPr>
          <p:nvPr/>
        </p:nvPicPr>
        <p:blipFill>
          <a:blip r:embed="rId7"/>
          <a:stretch>
            <a:fillRect/>
          </a:stretch>
        </p:blipFill>
        <p:spPr>
          <a:xfrm>
            <a:off x="386080" y="4177665"/>
            <a:ext cx="4107180" cy="2049145"/>
          </a:xfrm>
          <a:prstGeom prst="rect">
            <a:avLst/>
          </a:prstGeom>
          <a:noFill/>
          <a:ln w="9525">
            <a:noFill/>
          </a:ln>
        </p:spPr>
      </p:pic>
      <p:pic>
        <p:nvPicPr>
          <p:cNvPr id="6" name="图片 -2147482620"/>
          <p:cNvPicPr>
            <a:picLocks noChangeAspect="1"/>
          </p:cNvPicPr>
          <p:nvPr/>
        </p:nvPicPr>
        <p:blipFill>
          <a:blip r:embed="rId8"/>
          <a:stretch>
            <a:fillRect/>
          </a:stretch>
        </p:blipFill>
        <p:spPr>
          <a:xfrm>
            <a:off x="5813425" y="3743960"/>
            <a:ext cx="5915660" cy="2482850"/>
          </a:xfrm>
          <a:prstGeom prst="rect">
            <a:avLst/>
          </a:prstGeom>
          <a:noFill/>
          <a:ln w="9525">
            <a:noFill/>
          </a:ln>
        </p:spPr>
      </p:pic>
    </p:spTree>
    <p:custDataLst>
      <p:tags r:id="rId9"/>
    </p:custDataLst>
  </p:cSld>
  <p:clrMapOvr>
    <a:masterClrMapping/>
  </p:clrMapOvr>
  <p:transition advTm="200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学习目标：</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品读诗歌    感受一草一木皆含情</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情景设置：</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假如你是校文学社的编辑，你要向全校师生推荐一首情感真挚的外国诗，</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你会选择哪一首？并阐述理由。</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一、学习活动一：初读求韵</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⑴全班按照小组抽签的方式确定朗诵哪首诗歌。</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⑵根据诗作选配音乐，以表达对诗歌的理解。</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⑶分组展示，并根据“诗歌朗诵评价表”，评选出优胜小组。</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（附：评价量表）</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8272780" y="2202180"/>
            <a:ext cx="3890645" cy="4662805"/>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第一课时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r>
              <a:rPr lang="zh-CN" altLang="en-US" sz="2400" b="1">
                <a:latin typeface="宋体" panose="02010600030101010101" pitchFamily="2" charset="-122"/>
                <a:ea typeface="宋体" panose="02010600030101010101" pitchFamily="2" charset="-122"/>
                <a:cs typeface="宋体" panose="02010600030101010101" pitchFamily="2" charset="-122"/>
              </a:rPr>
              <a:t>）</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797415" y="2202180"/>
            <a:ext cx="2366010" cy="4662805"/>
          </a:xfrm>
          <a:prstGeom prst="rect">
            <a:avLst/>
          </a:prstGeom>
        </p:spPr>
      </p:pic>
      <p:sp>
        <p:nvSpPr>
          <p:cNvPr id="2" name="文本框 1"/>
          <p:cNvSpPr txBox="1"/>
          <p:nvPr/>
        </p:nvSpPr>
        <p:spPr>
          <a:xfrm>
            <a:off x="4999990" y="104140"/>
            <a:ext cx="1880235" cy="698500"/>
          </a:xfrm>
          <a:prstGeom prst="rect">
            <a:avLst/>
          </a:prstGeom>
          <a:noFill/>
        </p:spPr>
        <p:txBody>
          <a:bodyPr wrap="square" rtlCol="0">
            <a:noAutofit/>
          </a:bodyPr>
          <a:lstStyle/>
          <a:p>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第一课时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a:graphicFrameLocks noGrp="1"/>
          </p:cNvGraphicFramePr>
          <p:nvPr>
            <p:custDataLst>
              <p:tags r:id="rId2"/>
            </p:custDataLst>
          </p:nvPr>
        </p:nvGraphicFramePr>
        <p:xfrm>
          <a:off x="697230" y="1183640"/>
          <a:ext cx="9895840" cy="5348605"/>
        </p:xfrm>
        <a:graphic>
          <a:graphicData uri="http://schemas.openxmlformats.org/drawingml/2006/table">
            <a:tbl>
              <a:tblPr firstRow="1" bandRow="1">
                <a:tableStyleId>{5940675A-B579-460E-94D1-54222C63F5DA}</a:tableStyleId>
              </a:tblPr>
              <a:tblGrid>
                <a:gridCol w="1120140"/>
                <a:gridCol w="3502660"/>
                <a:gridCol w="2311400"/>
                <a:gridCol w="2961640"/>
              </a:tblGrid>
              <a:tr h="1059815">
                <a:tc>
                  <a:txBody>
                    <a:bodyPr wrap="square"/>
                    <a:lstStyle/>
                    <a:p>
                      <a:pPr indent="0">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情感</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跟原诗表达情感有偏差，</a:t>
                      </a:r>
                      <a:r>
                        <a:rPr lang="en-US" sz="2400" b="0">
                          <a:latin typeface="Calibri" panose="020F0502020204030204"/>
                          <a:cs typeface="Calibri" panose="020F0502020204030204" charset="0"/>
                        </a:rPr>
                        <a:t>2</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表达情感基本一致</a:t>
                      </a:r>
                      <a:r>
                        <a:rPr lang="en-US" sz="2400" b="0">
                          <a:latin typeface="Calibri" panose="020F0502020204030204"/>
                          <a:cs typeface="Calibri" panose="020F0502020204030204" charset="0"/>
                        </a:rPr>
                        <a:t>4</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跟原诗情感表达高度一致</a:t>
                      </a:r>
                      <a:r>
                        <a:rPr lang="en-US" sz="2400" b="0">
                          <a:latin typeface="Calibri" panose="020F0502020204030204"/>
                          <a:cs typeface="Calibri" panose="020F0502020204030204" charset="0"/>
                        </a:rPr>
                        <a:t>6</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wrap="square"/>
                    <a:lstStyle/>
                    <a:p>
                      <a:pPr indent="0">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创意</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创编内容跟原诗意境、情境有</a:t>
                      </a:r>
                      <a:r>
                        <a:rPr lang="en-US" sz="2400" b="0">
                          <a:latin typeface="Calibri" panose="020F0502020204030204"/>
                          <a:cs typeface="Calibri" panose="020F0502020204030204" charset="0"/>
                        </a:rPr>
                        <a:t>1—2</a:t>
                      </a:r>
                      <a:r>
                        <a:rPr lang="en-US" sz="2400" b="0">
                          <a:latin typeface="宋体" panose="02010600030101010101" pitchFamily="2" charset="-122"/>
                          <a:ea typeface="宋体" panose="02010600030101010101" pitchFamily="2" charset="-122"/>
                          <a:cs typeface="宋体" panose="02010600030101010101" pitchFamily="2" charset="-122"/>
                        </a:rPr>
                        <a:t>处吻合，</a:t>
                      </a:r>
                      <a:r>
                        <a:rPr lang="en-US" sz="2400" b="0">
                          <a:latin typeface="Calibri" panose="020F0502020204030204"/>
                          <a:cs typeface="Calibri" panose="020F0502020204030204" charset="0"/>
                        </a:rPr>
                        <a:t>2</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创编内容跟原诗意境、情境大部分比较吻合，</a:t>
                      </a:r>
                      <a:r>
                        <a:rPr lang="en-US" sz="2400" b="0">
                          <a:latin typeface="Calibri" panose="020F0502020204030204"/>
                          <a:cs typeface="Calibri" panose="020F0502020204030204" charset="0"/>
                        </a:rPr>
                        <a:t>4</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Calibri" panose="020F0502020204030204"/>
                        <a:ea typeface="Calibri" panose="020F0502020204030204" charset="0"/>
                        <a:cs typeface="Calibri" panose="020F05020202040302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创编内容跟原诗意境、情境高度吻合，</a:t>
                      </a:r>
                      <a:r>
                        <a:rPr lang="en-US" sz="2400" b="0">
                          <a:latin typeface="Calibri" panose="020F0502020204030204"/>
                          <a:cs typeface="Calibri" panose="020F0502020204030204" charset="0"/>
                        </a:rPr>
                        <a:t>6</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25750">
                <a:tc>
                  <a:txBody>
                    <a:bodyPr wrap="square"/>
                    <a:lstStyle/>
                    <a:p>
                      <a:pPr indent="0">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表现</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不能脱稿或脱稿不熟练，</a:t>
                      </a:r>
                      <a:r>
                        <a:rPr lang="en-US" sz="2400" b="0">
                          <a:latin typeface="Calibri" panose="020F0502020204030204"/>
                          <a:cs typeface="Calibri" panose="020F0502020204030204" charset="0"/>
                        </a:rPr>
                        <a:t>2</a:t>
                      </a:r>
                      <a:r>
                        <a:rPr lang="en-US" sz="2400" b="0">
                          <a:latin typeface="宋体" panose="02010600030101010101" pitchFamily="2" charset="-122"/>
                          <a:ea typeface="宋体" panose="02010600030101010101" pitchFamily="2" charset="-122"/>
                          <a:cs typeface="宋体" panose="02010600030101010101" pitchFamily="2" charset="-122"/>
                        </a:rPr>
                        <a:t>分；能借助技巧来表现诗情，但不太恰当，</a:t>
                      </a:r>
                      <a:r>
                        <a:rPr lang="en-US" sz="2400" b="0">
                          <a:latin typeface="Calibri" panose="020F0502020204030204"/>
                          <a:cs typeface="Calibri" panose="020F0502020204030204" charset="0"/>
                        </a:rPr>
                        <a:t>2</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能脱稿，但稍显生硬，</a:t>
                      </a:r>
                      <a:r>
                        <a:rPr lang="en-US" sz="2400" b="0">
                          <a:latin typeface="Calibri" panose="020F0502020204030204"/>
                          <a:cs typeface="Calibri" panose="020F0502020204030204" charset="0"/>
                        </a:rPr>
                        <a:t>4</a:t>
                      </a:r>
                      <a:r>
                        <a:rPr lang="en-US" sz="2400" b="0">
                          <a:latin typeface="宋体" panose="02010600030101010101" pitchFamily="2" charset="-122"/>
                          <a:ea typeface="宋体" panose="02010600030101010101" pitchFamily="2" charset="-122"/>
                          <a:cs typeface="宋体" panose="02010600030101010101" pitchFamily="2" charset="-122"/>
                        </a:rPr>
                        <a:t>分；能借助节奏、音乐、语调、动作等技巧较好地表达诗情，但有几处不恰当，</a:t>
                      </a:r>
                      <a:r>
                        <a:rPr lang="en-US" sz="2400" b="0">
                          <a:latin typeface="Calibri" panose="020F0502020204030204"/>
                          <a:cs typeface="Calibri" panose="020F0502020204030204" charset="0"/>
                        </a:rPr>
                        <a:t>4</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0">
                          <a:latin typeface="宋体" panose="02010600030101010101" pitchFamily="2" charset="-122"/>
                          <a:ea typeface="宋体" panose="02010600030101010101" pitchFamily="2" charset="-122"/>
                          <a:cs typeface="宋体" panose="02010600030101010101" pitchFamily="2" charset="-122"/>
                        </a:rPr>
                        <a:t>完全脱稿，表达自然流利，</a:t>
                      </a:r>
                      <a:r>
                        <a:rPr lang="en-US" sz="2400" b="0">
                          <a:latin typeface="Calibri" panose="020F0502020204030204"/>
                          <a:cs typeface="Calibri" panose="020F0502020204030204" charset="0"/>
                        </a:rPr>
                        <a:t>6</a:t>
                      </a:r>
                      <a:r>
                        <a:rPr lang="en-US" sz="2400" b="0">
                          <a:latin typeface="宋体" panose="02010600030101010101" pitchFamily="2" charset="-122"/>
                          <a:ea typeface="宋体" panose="02010600030101010101" pitchFamily="2" charset="-122"/>
                          <a:cs typeface="宋体" panose="02010600030101010101" pitchFamily="2" charset="-122"/>
                        </a:rPr>
                        <a:t>分；能借助能借助节奏、音乐、语调、动作等技巧很好地表达诗情，</a:t>
                      </a:r>
                      <a:r>
                        <a:rPr lang="en-US" sz="2400" b="0">
                          <a:latin typeface="Calibri" panose="020F0502020204030204"/>
                          <a:cs typeface="Calibri" panose="020F0502020204030204" charset="0"/>
                        </a:rPr>
                        <a:t>6</a:t>
                      </a:r>
                      <a:r>
                        <a:rPr lang="en-US" sz="2400" b="0">
                          <a:latin typeface="宋体" panose="02010600030101010101" pitchFamily="2" charset="-122"/>
                          <a:ea typeface="宋体" panose="02010600030101010101" pitchFamily="2" charset="-122"/>
                          <a:cs typeface="宋体" panose="02010600030101010101" pitchFamily="2" charset="-122"/>
                        </a:rPr>
                        <a:t>分。</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transition advTm="200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二、学习活动二 ：再读知事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四首诗分别讲了什么？再次自由诵读，尝试概括出两首诗每一小节的主要内容。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致大海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1-2 </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诗人与大海告别（海之恋）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3-13</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缅怀英雄拿破仑和伟大的诗人拜伦（海之思）</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14-15 </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诗人再次与大海告别（海之念）</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latin typeface="宋体" panose="02010600030101010101" pitchFamily="2" charset="-122"/>
                <a:ea typeface="宋体" panose="02010600030101010101" pitchFamily="2" charset="-122"/>
                <a:cs typeface="宋体" panose="02010600030101010101" pitchFamily="2" charset="-122"/>
                <a:sym typeface="+mn-ea"/>
              </a:rPr>
              <a:t>迷娘（之一）</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柠檬花开的地方（故乡的自然风光）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圆柱成行的房子 （故乡的房屋建筑）</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云径和山岗（回乡的必经之路）</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《自己之歌(节选)》中,作者向世人宣布了他创作诗歌的主旨——抛却世俗,自由放歌。</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《树和天空》,主要探讨自我与周围世界的关系。诗歌中,“树和天空”的关系,寓示着存在(人与自然)与无限、与永恒的关系。</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11149965" y="2202180"/>
            <a:ext cx="1013460" cy="4662805"/>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第一课时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17" name="文本框 16"/>
          <p:cNvSpPr txBox="1"/>
          <p:nvPr/>
        </p:nvSpPr>
        <p:spPr>
          <a:xfrm>
            <a:off x="167005" y="1271905"/>
            <a:ext cx="11793220" cy="4892675"/>
          </a:xfrm>
          <a:prstGeom prst="rect">
            <a:avLst/>
          </a:prstGeom>
          <a:noFill/>
        </p:spPr>
        <p:txBody>
          <a:bodyPr wrap="square" rtlCol="0">
            <a:spAutoFit/>
          </a:bodyPr>
          <a:lstStyle/>
          <a:p>
            <a:pPr algn="l"/>
            <a:r>
              <a:rPr lang="zh-CN" altLang="en-US" sz="2400" b="1">
                <a:latin typeface="宋体" panose="02010600030101010101" pitchFamily="2" charset="-122"/>
                <a:ea typeface="宋体" panose="02010600030101010101" pitchFamily="2" charset="-122"/>
                <a:cs typeface="宋体" panose="02010600030101010101" pitchFamily="2" charset="-122"/>
              </a:rPr>
              <a:t>1.理解《玩偶之家》中“对话”在展示戏剧冲突、塑造人物形象、表现戏剧主题的作用。</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gn="l"/>
            <a:r>
              <a:rPr lang="en-US" altLang="zh-CN" sz="2400" b="1">
                <a:latin typeface="宋体" panose="02010600030101010101" pitchFamily="2" charset="-122"/>
                <a:ea typeface="宋体" panose="02010600030101010101" pitchFamily="2" charset="-122"/>
                <a:cs typeface="宋体" panose="02010600030101010101" pitchFamily="2" charset="-122"/>
              </a:rPr>
              <a:t>2.理解中国式娜拉的命运及其所面对的矛盾冲突，探讨易卜生“社会问题剧”的现当代意义。</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pPr algn="l"/>
            <a:r>
              <a:rPr lang="zh-CN" altLang="en-US" sz="2400">
                <a:latin typeface="楷体" panose="02010609060101010101" charset="-122"/>
                <a:ea typeface="楷体" panose="02010609060101010101" charset="-122"/>
                <a:cs typeface="楷体" panose="02010609060101010101" charset="-122"/>
              </a:rPr>
              <a:t>“挪拉出走”是戏剧史上经典的一幕，很多人都曾设想过她出走后的结局，比如鲁迅先生写的《挪拉走后怎样》，并且随后胡适写了《终身大事》，还有欧阳予倩的《泼妇》，熊佛西的《新人的生活》、郭沫若的历史剧《卓文君》、白薇的《打出幽灵塔》等，塑造了一批出走者形象，被称为娜拉剧。这批剧目，不但是追求人格独立和个性解放的思想象征和载体 ，而且呈现出五四话剧最初的现实主义之特色。拓展阅读鲁迅先生的小说《伤逝》、曹禺戏剧《雷雨》等作品中的女性形象，试根据人物的性格逻辑，联系当时的社会环境，以“‘挪拉出走’，是困境还是新生”为主题举行一场讨论会。要求观点明确，语言简洁，有理有据。</a:t>
            </a:r>
            <a:endParaRPr lang="zh-CN" altLang="en-US" sz="2400">
              <a:latin typeface="楷体" panose="02010609060101010101" charset="-122"/>
              <a:ea typeface="楷体" panose="02010609060101010101" charset="-122"/>
              <a:cs typeface="楷体" panose="02010609060101010101" charset="-122"/>
            </a:endParaRPr>
          </a:p>
          <a:p>
            <a:pPr algn="l"/>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12094845" y="4274185"/>
            <a:ext cx="97155" cy="2666365"/>
          </a:xfrm>
          <a:prstGeom prst="rect">
            <a:avLst/>
          </a:prstGeom>
        </p:spPr>
      </p:pic>
      <p:sp>
        <p:nvSpPr>
          <p:cNvPr id="2" name="文本框 1"/>
          <p:cNvSpPr txBox="1"/>
          <p:nvPr/>
        </p:nvSpPr>
        <p:spPr>
          <a:xfrm>
            <a:off x="4482465" y="323215"/>
            <a:ext cx="3705225" cy="583565"/>
          </a:xfrm>
          <a:prstGeom prst="rect">
            <a:avLst/>
          </a:prstGeom>
          <a:noFill/>
        </p:spPr>
        <p:txBody>
          <a:bodyPr wrap="square" rtlCol="0">
            <a:spAutoFit/>
          </a:bodyPr>
          <a:lstStyle/>
          <a:p>
            <a:r>
              <a:rPr lang="zh-CN" altLang="en-US" sz="3200" b="1">
                <a:highlight>
                  <a:srgbClr val="FF0000"/>
                </a:highlight>
              </a:rPr>
              <a:t>单元学习任务设计</a:t>
            </a:r>
            <a:endParaRPr lang="zh-CN" altLang="en-US" sz="3200" b="1">
              <a:highlight>
                <a:srgbClr val="FF0000"/>
              </a:highlight>
            </a:endParaRPr>
          </a:p>
        </p:txBody>
      </p:sp>
    </p:spTree>
    <p:custDataLst>
      <p:tags r:id="rId2"/>
    </p:custDataLst>
  </p:cSld>
  <p:clrMapOvr>
    <a:masterClrMapping/>
  </p:clrMapOvr>
  <p:transition advTm="200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三、学习活动三：三读悟情</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意象：所谓意象,就是客观物象经过创作主体独特的情感活动而创造出来的一种艺术形象。简单地说,意象就是寓“意”之“象”,就是用来寄托主观情思的客观物象。在比较文学中,意象的名词解释是:所谓“意象”简单说来,可以说就是主观的“意”和客观的“象”的结合,也就是融入诗人思想感情的“物象”,是赋有某种特殊含义和文学意味的具体形象,简单地说就是借物抒情。诗歌以形象来传达情感。</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分别阅读四首诗，圈出诗中的主要意象，分析其意味。</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740265" y="3682365"/>
            <a:ext cx="2423160" cy="3182620"/>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第二课时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411480" y="4109085"/>
            <a:ext cx="9245600" cy="2514600"/>
          </a:xfrm>
          <a:prstGeom prst="rect">
            <a:avLst/>
          </a:prstGeom>
          <a:noFill/>
        </p:spPr>
        <p:txBody>
          <a:bodyPr wrap="square" rtlCol="0">
            <a:noAutofit/>
          </a:bodyPr>
          <a:lstStyle/>
          <a:p>
            <a:r>
              <a:rPr lang="zh-CN" altLang="en-US" sz="2400" b="1">
                <a:latin typeface="宋体" panose="02010600030101010101" pitchFamily="2" charset="-122"/>
                <a:ea typeface="宋体" panose="02010600030101010101" pitchFamily="2" charset="-122"/>
              </a:rPr>
              <a:t>四、课堂小结</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诗歌艺术一直都是音形意的有效结合，它是一个有机的整体，忽略任何一个部分，都可以为我们的鉴赏诗歌带来麻烦；而学会这些都是我们解读诗歌（无论古代的，还是现代的）的有效办法。而对诗意再进一步的解读，则要结合意象，感知意境，然后再融入我们的情感体验。</a:t>
            </a:r>
            <a:endParaRPr lang="zh-CN" altLang="en-US" sz="2400" b="1">
              <a:latin typeface="宋体" panose="02010600030101010101" pitchFamily="2" charset="-122"/>
              <a:ea typeface="宋体" panose="02010600030101010101" pitchFamily="2" charset="-122"/>
            </a:endParaRPr>
          </a:p>
        </p:txBody>
      </p:sp>
    </p:spTree>
    <p:custDataLst>
      <p:tags r:id="rId2"/>
    </p:custDataLst>
  </p:cSld>
  <p:clrMapOvr>
    <a:masterClrMapping/>
  </p:clrMapOvr>
  <p:transition advTm="200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学习目标：探究诗歌  感受世界艺术的精彩</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一、学习活动四：分析诗歌的艺术特色</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1.你认为《迷娘(之一)》这首诗歌最大的艺术特点是什么?</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2.试分析《致大海》一诗直抒胸臆的抒情方式。</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3.惠特曼的《自己之歌(节选)》中第一人称“我”是作者本人吗?</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4.（1）《树和天空》中，作者说“在倾洒的灰色中匆匆走过我们的身边"，“我们”是谁？在诗中有什么存在意义？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（2）诗人以旁观者的身份来写树和大自然，有什么好处？</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（3）赏析本文写作特点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8272780" y="2202180"/>
            <a:ext cx="3890645" cy="4662805"/>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第二课时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二、学习活动五：知识迁移 运用写作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1.探析隐喻手法能够较好地理解诗歌主旨。《树和天空》即运用了隐喻手法。树立足于大地同时又指向天空,它诠释了生命的深度与高度。但是人们埋头于对土地的耕耘与掘进,却渐渐忽略了头顶上那片令人震撼和心悸的星空,忘记了对未知的渴望、对神秘的欣赏、驻足静观与默想,比如对宇宙一声纯粹而又唯美的惊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迁移练笔：半个多世纪前,我国著名教育家陶行知先生非常推崇并常用来教育学生的一句名言是:“假使你有两块面包,你得用一块去换一朵水仙花。”这里的“水仙花”是一种隐喻,那它比喻了什么呢?请以“换一朵水仙花”为话题,写一段文字,300字左右。</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2.下面是诗人北岛翻译的《树与天空》，其中有些字句的顺序、选用的词语、断句的位置，都和李笠翻译的有所区别。试着结合本课所学内容，进行分析。字数在200字左右。</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11369675" y="2202180"/>
            <a:ext cx="793750" cy="4662805"/>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第二课时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树与天空</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[瑞典]托马斯·特朗斯特罗姆/北岛 译</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有棵树在雨中走动</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在倾洒的灰色里匆匆走过我们</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它有急事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它从雨中汲取生命</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犹如果园里黑色的山雀</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雨歇了，树停住了脚步</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它挺拔的躯体在晴朗的夜晚闪现</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和我们一样，它在等待着那瞬间</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当雪花在天空中绽开</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3.请以“星空”为题，选取一些典型意象，创作一首十行左右的小诗。</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【设计意图】第2题以同质内容的差异进行新的分析，进行研习；第3题以创作重新体验理论的意义。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253855" y="807085"/>
            <a:ext cx="2909570" cy="4232910"/>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第二课时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3080385" y="717550"/>
            <a:ext cx="7432675" cy="1566545"/>
          </a:xfrm>
          <a:prstGeom prst="rect">
            <a:avLst/>
          </a:prstGeom>
          <a:noFill/>
        </p:spPr>
        <p:txBody>
          <a:bodyPr wrap="square" rtlCol="0" anchor="t">
            <a:no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兼收并蓄，具备宏观视野  </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披沙拣金，关注时政热点</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————学写申论</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algn="l"/>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253855" y="807085"/>
            <a:ext cx="2909570" cy="4232910"/>
          </a:xfrm>
          <a:prstGeom prst="rect">
            <a:avLst/>
          </a:prstGeom>
        </p:spPr>
      </p:pic>
      <p:sp>
        <p:nvSpPr>
          <p:cNvPr id="2" name="文本框 1"/>
          <p:cNvSpPr txBox="1"/>
          <p:nvPr/>
        </p:nvSpPr>
        <p:spPr>
          <a:xfrm>
            <a:off x="275590" y="299085"/>
            <a:ext cx="3232785" cy="626745"/>
          </a:xfrm>
          <a:prstGeom prst="rect">
            <a:avLst/>
          </a:prstGeom>
          <a:noFill/>
        </p:spPr>
        <p:txBody>
          <a:bodyPr wrap="square" rtlCol="0">
            <a:noAutofit/>
          </a:bodyPr>
          <a:lstStyle/>
          <a:p>
            <a:pPr algn="l"/>
            <a:r>
              <a:rPr lang="zh-CN" altLang="en-US" sz="3200" b="1">
                <a:latin typeface="宋体" panose="02010600030101010101" pitchFamily="2" charset="-122"/>
                <a:ea typeface="宋体" panose="02010600030101010101" pitchFamily="2" charset="-122"/>
                <a:cs typeface="宋体" panose="02010600030101010101" pitchFamily="2" charset="-122"/>
                <a:sym typeface="+mn-ea"/>
              </a:rPr>
              <a:t>写作学习设计</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275590" y="2214880"/>
            <a:ext cx="10814050" cy="5541010"/>
          </a:xfrm>
          <a:prstGeom prst="rect">
            <a:avLst/>
          </a:prstGeom>
          <a:noFill/>
        </p:spPr>
        <p:txBody>
          <a:bodyPr wrap="square" rtlCol="0">
            <a:noAutofit/>
          </a:bodyPr>
          <a:lstStyle/>
          <a:p>
            <a:r>
              <a:rPr lang="zh-CN" altLang="en-US" sz="2400"/>
              <a:t>学习任务：</a:t>
            </a:r>
            <a:endParaRPr lang="zh-CN" altLang="en-US" sz="2400"/>
          </a:p>
          <a:p>
            <a:r>
              <a:rPr lang="en-US" altLang="zh-CN" sz="2400"/>
              <a:t>1.</a:t>
            </a:r>
            <a:r>
              <a:rPr lang="zh-CN" altLang="en-US" sz="2400"/>
              <a:t>了解申论的特点。</a:t>
            </a:r>
            <a:endParaRPr lang="zh-CN" altLang="en-US" sz="2400"/>
          </a:p>
          <a:p>
            <a:r>
              <a:rPr lang="en-US" altLang="zh-CN" sz="2400"/>
              <a:t>2.</a:t>
            </a:r>
            <a:r>
              <a:rPr lang="zh-CN" altLang="en-US" sz="2400"/>
              <a:t>训练学生申论的立意、结构、对论点能缜密分析并深入论证的写作能力。</a:t>
            </a:r>
            <a:endParaRPr lang="zh-CN" altLang="en-US" sz="2400"/>
          </a:p>
          <a:p>
            <a:r>
              <a:rPr lang="en-US" altLang="zh-CN" sz="2400"/>
              <a:t>3.</a:t>
            </a:r>
            <a:r>
              <a:rPr lang="zh-CN" altLang="en-US" sz="2400"/>
              <a:t> 体会申论的结构之美、论证思维及语言之美。</a:t>
            </a:r>
            <a:endParaRPr lang="zh-CN" altLang="en-US" sz="2400"/>
          </a:p>
          <a:p>
            <a:r>
              <a:rPr lang="en-US" altLang="zh-CN" sz="2400"/>
              <a:t>4.</a:t>
            </a:r>
            <a:r>
              <a:rPr lang="zh-CN" altLang="en-US" sz="2400"/>
              <a:t>帮助学生观察社会现象，并能具备初步分析和解决社会问题的能力。</a:t>
            </a:r>
            <a:endParaRPr lang="zh-CN" altLang="en-US" sz="2400"/>
          </a:p>
          <a:p>
            <a:r>
              <a:rPr lang="zh-CN" altLang="en-US" sz="2400"/>
              <a:t>学习目标：</a:t>
            </a:r>
            <a:endParaRPr lang="zh-CN" altLang="en-US" sz="2400"/>
          </a:p>
          <a:p>
            <a:r>
              <a:rPr lang="zh-CN" altLang="en-US" sz="2400"/>
              <a:t>针对给定的背景材料能够归纳出合适的观点；</a:t>
            </a:r>
            <a:endParaRPr lang="zh-CN" altLang="en-US" sz="2400"/>
          </a:p>
          <a:p>
            <a:r>
              <a:rPr lang="zh-CN" altLang="en-US" sz="2400"/>
              <a:t>如何对观点进行缜密分析和深入论证。</a:t>
            </a:r>
            <a:endParaRPr lang="zh-CN" altLang="en-US" sz="2400"/>
          </a:p>
          <a:p>
            <a:r>
              <a:rPr lang="zh-CN" altLang="en-US" sz="2400"/>
              <a:t>学习难点：</a:t>
            </a:r>
            <a:endParaRPr lang="zh-CN" altLang="en-US" sz="2400"/>
          </a:p>
          <a:p>
            <a:r>
              <a:rPr lang="zh-CN" altLang="en-US" sz="2400"/>
              <a:t>在申论中表达自己的观点时如何体现出较高的思维品质（逻辑性、思辨性）。</a:t>
            </a:r>
            <a:endParaRPr lang="zh-CN" altLang="en-US" sz="2400"/>
          </a:p>
          <a:p>
            <a:r>
              <a:rPr lang="zh-CN" altLang="en-US" sz="2400"/>
              <a:t>学习方法：</a:t>
            </a:r>
            <a:endParaRPr lang="zh-CN" altLang="en-US" sz="2400"/>
          </a:p>
          <a:p>
            <a:r>
              <a:rPr lang="zh-CN" altLang="en-US" sz="2400"/>
              <a:t>理论指导  范文引读  </a:t>
            </a:r>
            <a:endParaRPr lang="zh-CN" altLang="en-US" sz="2400"/>
          </a:p>
        </p:txBody>
      </p:sp>
    </p:spTree>
    <p:custDataLst>
      <p:tags r:id="rId2"/>
    </p:custDataLst>
  </p:cSld>
  <p:clrMapOvr>
    <a:masterClrMapping/>
  </p:clrMapOvr>
  <p:transition advTm="2000"/>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【学习过程】</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一、学习任务</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习总书记说：文化是一个国家、一个民族的灵魂。文化没有国界，挪拉的出走与繁漪的呐喊多么相似，对自然的歌颂和对英雄的缅怀又莫不是我们心底的道德律！这个单元引进的这几篇外国作家作品给了我们如此真切的体验，那么，我们如何讲好我们的故事，让我们的文化跨出国门呢？请结合“单元研习任务”三材料，围绕“文化走出去”的话题，联系社会生活，任选一个角度，写一篇不少于1000字的申论。要求立意明确，有思想性。</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二、理清概念内涵，明确概念特点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活动一：理清概念内涵</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申”是申述，说明；“论”是论证、论述之意。申论是一种特殊的议论文，是应用文写作的一种，也是目前我国公务员考试内容之一。申论，就是要求作者就特定的材料、事件或者问题进行分析、概括、提炼、加工，并据以发表见解，阐述理由，推断逻辑关系，简而言之，就是“讲道理”。</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253855" y="807085"/>
            <a:ext cx="2909570" cy="4232910"/>
          </a:xfrm>
          <a:prstGeom prst="rect">
            <a:avLst/>
          </a:prstGeom>
        </p:spPr>
      </p:pic>
      <p:sp>
        <p:nvSpPr>
          <p:cNvPr id="2" name="文本框 1"/>
          <p:cNvSpPr txBox="1"/>
          <p:nvPr/>
        </p:nvSpPr>
        <p:spPr>
          <a:xfrm>
            <a:off x="4608195" y="600075"/>
            <a:ext cx="3128645" cy="583565"/>
          </a:xfrm>
          <a:prstGeom prst="rect">
            <a:avLst/>
          </a:prstGeom>
          <a:noFill/>
        </p:spPr>
        <p:txBody>
          <a:bodyPr wrap="square" rtlCol="0">
            <a:spAutoFit/>
          </a:bodyPr>
          <a:lstStyle/>
          <a:p>
            <a:pPr algn="l"/>
            <a:r>
              <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第一课时</a:t>
            </a:r>
            <a:endParaRPr lang="zh-CN" altLang="en-US" sz="32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68910" y="209550"/>
            <a:ext cx="11661775" cy="6534150"/>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申论特点：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1.抽象概括，讲究逻辑</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2.全面分析，客观辩证</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3.触类旁通，创新不俗</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我们要关注社会生活，常常需要思考一些大的问题。比如在学习经典理论著作时，如何用理论武装头脑，全面解读时政热点现象，学习外国文学作品时，如何培养开放的文化心态，促进和而不同、兼收并蓄的文明交流。</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活动二：小组讨论，归纳申论材料来源及特点。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（一）题例呈现</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1.2022两会政府工作报告公布了“一揽子”的减税降费措施，主要有四个特点：……问题：对于政府加大减税降费力度的行为，谈谈你的看法。</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2.中共中央办公厅、国务院办公厅印发《关于进一步加强非物质文化遗产保护工作的意见》，并发出通知，要求各地区各部门结合实际认真贯彻落实。……</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问题：根据对划线句子“保护好、传承好、利用好非物质文化遗产，对于坚定文化自信、建设社会主义文化强国具有重要意义”的理解，结合给定材料，自选角度，自拟题目，写一篇议论文。</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253855" y="807085"/>
            <a:ext cx="2909570" cy="4232910"/>
          </a:xfrm>
          <a:prstGeom prst="rect">
            <a:avLst/>
          </a:prstGeom>
        </p:spPr>
      </p:pic>
    </p:spTree>
    <p:custDataLst>
      <p:tags r:id="rId2"/>
    </p:custDataLst>
  </p:cSld>
  <p:clrMapOvr>
    <a:masterClrMapping/>
  </p:clrMapOvr>
  <p:transition advTm="2000"/>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98425" y="438150"/>
            <a:ext cx="10072370" cy="641921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（二）学生小组讨论，归纳要点。</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1.申论的材料主要来源：</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（1）习近平总书记的各种讲话。</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（2）网络、报刊、政府部门等关于热点问题的文字材料及统计数据。特别关注人民网、 新华网、 中央政府网站等官媒网络资源。</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（3）新闻报道。 如 《人民日报》、 《经济参考报》、 《凤凰周刊》 等报纸媒体。 如 2017 年国考申论的材料 1、 2 来自《凤凰周刊》 2015 年 04 期的一篇文章， 标题为 “六千万农民失地路线图”，还有部分材料内容则来自政府部门出台的相关文件。</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（4）出题者选定的没有指明出处的各种案例、热词、宏大主题词等。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所以，我们要常常关注社会生活现象，思考有关国计民生的现实问题；加强经典理论著作的学习，尝试全面解读时政热点现象；加强各种文学作品学习，培养开放的文化心态，促进和而不同、兼收并蓄的文明交流。</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253855" y="807085"/>
            <a:ext cx="2909570" cy="4232910"/>
          </a:xfrm>
          <a:prstGeom prst="rect">
            <a:avLst/>
          </a:prstGeom>
        </p:spPr>
      </p:pic>
    </p:spTree>
    <p:custDataLst>
      <p:tags r:id="rId2"/>
    </p:custDataLst>
  </p:cSld>
  <p:clrMapOvr>
    <a:masterClrMapping/>
  </p:clrMapOvr>
  <p:transition advTm="2000"/>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10845" y="1398905"/>
            <a:ext cx="11419840" cy="311467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2.申论的写作基本要求：</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（1）观点明确，见解深刻；</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（2）参考给定资料，但不拘泥于给定资料；</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（3）逻辑合理，结构完整；</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（4）语言流畅，字数1000字左右。</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3.申论的常考主题</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文化、精神、经济、情怀方面如传统文化、家风家训、致敬英雄、工匠精神、奋斗实干、无私奉献、中国力量、绿色生态、科技创新、百姓生活、个人选择、家国情怀等。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253855" y="807085"/>
            <a:ext cx="2909570" cy="4232910"/>
          </a:xfrm>
          <a:prstGeom prst="rect">
            <a:avLst/>
          </a:prstGeom>
        </p:spPr>
      </p:pic>
    </p:spTree>
    <p:custDataLst>
      <p:tags r:id="rId2"/>
    </p:custDataLst>
  </p:cSld>
  <p:clrMapOvr>
    <a:masterClrMapping/>
  </p:clrMapOvr>
  <p:transition advTm="2000"/>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203200" y="196850"/>
            <a:ext cx="10171430" cy="666051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三、写作点拨</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（一）审题要精准</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在写申论的时候一定要注意题干关键词以及要求。通过题干我们可以得到答题思路，通过要求可以得到评分标准。审题能让我们捕捉到很多的信息。</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示例：科学、艺术和古文化对于想象力都起着非常重要的作用，构成了想象力的源泉。审题：关键词——科学、艺术、古文化、想象力（主题词）；</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逻辑关系：想象力是由科学、艺术和古文化组成的，并且科学、艺术和古文化</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三者是并列成分。文章立意一目了然。</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（二）标题要醒目</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1.题干给标题，直接引用</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2.使用主题词，开门见山</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3.对策式标题，对策加主题词</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4.意义式标题，主题词加意义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5、善用比喻和拟人等修辞手法</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6、引言式标题，虚实相结合讲道理”。</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9F99">
            <a:alpha val="30000"/>
          </a:srgbClr>
        </a:solidFill>
        <a:effectLst/>
      </p:bgPr>
    </p:bg>
    <p:spTree>
      <p:nvGrpSpPr>
        <p:cNvPr id="1" name=""/>
        <p:cNvGrpSpPr/>
        <p:nvPr/>
      </p:nvGrpSpPr>
      <p:grpSpPr>
        <a:xfrm>
          <a:off x="0" y="0"/>
          <a:ext cx="0" cy="0"/>
          <a:chOff x="0" y="0"/>
          <a:chExt cx="0" cy="0"/>
        </a:xfrm>
      </p:grpSpPr>
      <p:sp>
        <p:nvSpPr>
          <p:cNvPr id="10" name="矩形 9"/>
          <p:cNvSpPr/>
          <p:nvPr/>
        </p:nvSpPr>
        <p:spPr>
          <a:xfrm>
            <a:off x="25400" y="545465"/>
            <a:ext cx="12142470" cy="3664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文本框 7"/>
          <p:cNvSpPr txBox="1"/>
          <p:nvPr/>
        </p:nvSpPr>
        <p:spPr>
          <a:xfrm>
            <a:off x="2411730" y="768985"/>
            <a:ext cx="9648190" cy="5262245"/>
          </a:xfrm>
          <a:prstGeom prst="rect">
            <a:avLst/>
          </a:prstGeom>
          <a:noFill/>
        </p:spPr>
        <p:txBody>
          <a:bodyPr wrap="square" rtlCol="0" anchor="t">
            <a:spAutoFit/>
          </a:bodyPr>
          <a:lstStyle/>
          <a:p>
            <a:pPr marL="1828800" lvl="4" indent="0" algn="ctr">
              <a:buNone/>
            </a:pPr>
            <a:endParaRPr lang="zh-CN" altLang="en-US" sz="240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诗歌是以人的个体生命为基础要素的，它包括情感、想象和理性等组成部分，并被外化为语言的有机系统。别林斯基说：“情感是诗的天性中一个重要的活动因素，没有情感就没有诗人，也没有诗。”白居易也说：“感人心者，莫先乎情。”康白情在《新诗之我见》中说，在文学上把情绪的想象的意境音乐地刻画出来，这种作品就叫作诗。”古今中外的一切诗歌无不包括情感的审美性、艺术的虚幻性、表现的集中性、语言的音乐性。</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请结合本单元的四首诗歌，从诗歌审美多样性的角度撰写一篇文学小评论，增进对文化多样性的理解。</a:t>
            </a:r>
            <a:endPar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sym typeface="+mn-ea"/>
              </a:rPr>
              <a:t>4</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.假如你是校文学社的编辑，你要向全校师生</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推荐一首情感真挚的外国诗</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，你会选择哪一首，并阐述理由。另外，还可以</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举行诗歌朗诵会、诗歌创作活动</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等。</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.围绕“文化走出去”的话题，联系社会生活，任选一个角度，完成一篇不少于 1000 字的申论。要求立意明确，有思想性。</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9" name="图片 8"/>
          <p:cNvPicPr>
            <a:picLocks noChangeAspect="1"/>
          </p:cNvPicPr>
          <p:nvPr/>
        </p:nvPicPr>
        <p:blipFill>
          <a:blip r:embed="rId1"/>
          <a:srcRect t="21338" b="23058"/>
          <a:stretch>
            <a:fillRect/>
          </a:stretch>
        </p:blipFill>
        <p:spPr>
          <a:xfrm>
            <a:off x="0" y="544195"/>
            <a:ext cx="2275205" cy="6198870"/>
          </a:xfrm>
          <a:prstGeom prst="rect">
            <a:avLst/>
          </a:prstGeom>
        </p:spPr>
      </p:pic>
    </p:spTree>
    <p:custDataLst>
      <p:tags r:id="rId2"/>
    </p:custDataLst>
  </p:cSld>
  <p:clrMapOvr>
    <a:masterClrMapping/>
  </p:clrMapOvr>
  <p:transition advTm="2000"/>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46050" y="70485"/>
            <a:ext cx="11567160" cy="6786880"/>
          </a:xfrm>
          <a:prstGeom prst="rect">
            <a:avLst/>
          </a:prstGeom>
          <a:noFill/>
        </p:spPr>
        <p:txBody>
          <a:bodyPr wrap="square" rtlCol="0" anchor="t">
            <a:noAutofit/>
          </a:bodyPr>
          <a:lstStyle/>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（三）结构要清晰</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申论文章的一种典型结构是“七段论”：</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引论（1-2节）——分析问题、论述解决问题（3-5节）——结尾（6-7节）。</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1.作为文章的开头的引论，最常用的开篇方法有：引用名言开头、举例开头、直接对问题进行深入论述开头。</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例1：二〇二一年，两部电视剧《山海情》《江山如此多娇》霸屏，这两部影视剧都以扶贫为主线，讲述了脱贫攻坚路上一个一个感人故事，向祖国如期完成新时代脱贫攻坚任务的伟大历史性成就献礼。……《青年奉献——用青春点缀下一个“江海山河”》（以电视剧讲诉的典型人物和故事开头，引出“青春”“奉献”的主题词）</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例2：“世界上最远的距离是我在你身边，你却在玩手机”，有人套用泰戈尔的诗这样描述当下的“低头族”。一句看似调侃的话语，其背后所反映的问题却不得不引发人们的深思。……《挣脱手机的桎梏留住人情的温度》（化用泰戈尔诗句引出论点）</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例3：互联网飞速发展，人们在接受服务的同时需要提供个人信息，还需授权平台访问个人信息，同时个别商家在利益驱使的情况下将利用平台收集公民个人信息。……《进一步保障网络安全和数据安全》（从背景分析入手，简单说明互联网的发展让大家被动提供信息，同时分析危害，当平台获取信息之后将会带来的结果，最后引出观点。</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10997565" y="2874010"/>
            <a:ext cx="1165860" cy="3983990"/>
          </a:xfrm>
          <a:prstGeom prst="rect">
            <a:avLst/>
          </a:prstGeom>
        </p:spPr>
      </p:pic>
    </p:spTree>
    <p:custDataLst>
      <p:tags r:id="rId2"/>
    </p:custDataLst>
  </p:cSld>
  <p:clrMapOvr>
    <a:masterClrMapping/>
  </p:clrMapOvr>
  <p:transition advTm="2000"/>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203200" y="196850"/>
            <a:ext cx="10171430" cy="666051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分析问题、论述解决问题是申论文章的重要组成部分。一般情况下，申论文章写作时，要将所述观点上升到科学发展观、群众基本利益和社会稳定和谐的高度，体现时代主旋律和我国基本政策思路。一般可以就主题的以下五个方面中的一个或几个进行分析：解决问题的重大意义；问题的严重性、迫切性；问题的复杂性、艰巨性；问题原因的分析；问题出在哪些方面。</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3.申论文章在结尾以概括、总结、点题为主，不提倡引人深思、发人思考、留有引起思考的问题，只要求将该论述的问题论述清楚、透彻。</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（四）要点要精准</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申论要想写好，最核心的部分就是找到要点，找点的方式用的比较多也是比较好操作的方式是理清层次，寻找关键词。</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（五）逻辑要清楚</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一般来讲申论的逻辑是：</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一、提出观点 二、论证分析 三、落实总结。找到要点后，在分条论述时一定讲究前后启承，脉络清晰。</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203200" y="440055"/>
            <a:ext cx="10274935" cy="6417310"/>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四、写作题例指导</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a:solidFill>
                  <a:schemeClr val="tx1"/>
                </a:solidFill>
                <a:latin typeface="楷体" panose="02010609060101010101" charset="-122"/>
                <a:ea typeface="楷体" panose="02010609060101010101" charset="-122"/>
                <a:cs typeface="宋体" panose="02010600030101010101" pitchFamily="2" charset="-122"/>
                <a:sym typeface="+mn-ea"/>
              </a:rPr>
              <a:t>    </a:t>
            </a:r>
            <a:r>
              <a:rPr lang="zh-CN" altLang="en-US" sz="2400">
                <a:solidFill>
                  <a:schemeClr val="tx1"/>
                </a:solidFill>
                <a:latin typeface="楷体" panose="02010609060101010101" charset="-122"/>
                <a:ea typeface="楷体" panose="02010609060101010101" charset="-122"/>
                <a:cs typeface="宋体" panose="02010600030101010101" pitchFamily="2" charset="-122"/>
                <a:sym typeface="+mn-ea"/>
              </a:rPr>
              <a:t>文化是一个国家、一个民族的灵魂。做好外宣工作，不断提升中华文化影响力，既要宣介优秀传统文化，也要传播优秀当代文化。中华优秀传统文化是中华民族的文化根脉，其蕴含的思想观念、人文精神、道德规范，不仅是我们中国人思想和精神的内核，对解决人类问题也有重要价值。推动中华优秀传统文化走出去，不能停留在舞个狮子、包个饺子、耍套功夫上，不能满足于向国外提供一些表层的文化符号，关键是要把优秀传统文化的精神标识提炼出来、展示出来，把优秀传统文化中具有当代价值、世界意义的文化精髓提炼出来、展示出来。同时，提升中华文化影响力不能厚古薄今，更要注重展示当代中国的发展进步、当代中国人的精彩生活，推动反映当代中国发展进步的价值理念、文艺精品、文化成果走向海外，既要入乡随俗又要入情入理，努力进入主流市场，影响主流人群。</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（摘自《不断提升中华文化影响力——论学习贯彻习近平总书记在全国宣传思想工作会议重要讲话精神》，2018年9月2日《人民日报》）</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（统编教材高中语文选择性必修中册第四单元“单元研习任务”三）</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203200" y="196850"/>
            <a:ext cx="10171430" cy="6660515"/>
          </a:xfrm>
          <a:prstGeom prst="rect">
            <a:avLst/>
          </a:prstGeom>
          <a:noFill/>
        </p:spPr>
        <p:txBody>
          <a:bodyPr wrap="square" rtlCol="0" anchor="t">
            <a:noAutofit/>
          </a:bodyPr>
          <a:lstStyle/>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活动三：学生阅读写作材料，理清结构层次。</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材料的第一层为“‘一个故事胜过一打道理。’……让世界更好地了解中国”，强调的是，讲好中国故事，以及中国故事最精彩的主题；材料的第二层为“同时，要采用……平等待人、虚怀若谷、真诚亲和地讲”，强调的是讲故事的方式；材料的第三层为“文化是一个国家……也要传播优秀当代文化”，强调的是，文化的价值，文化传播应传统、当代并重；第四层为“中华优秀传统文化……把优秀传统文化中具有当代价值、世界意义的文化精髓提炼出来、展示出来”，强调的是，传统文化该传播的内容；第五层为“同时，提升中华文化影响力不能厚古薄今……影响主流人群”，强调的是当代文化传播的内容以及传播方式。</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活动四：学生讨论，联系现实，我们应该支持哪些文化走出去？我们如何让中国文化走得更远？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明确：除了传统节日之类的传统文化，还有思想观念、人文精神、道德规范等等实相结合讲道理”。</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157480" y="127000"/>
            <a:ext cx="11083290" cy="6730365"/>
          </a:xfrm>
          <a:prstGeom prst="rect">
            <a:avLst/>
          </a:prstGeom>
          <a:noFill/>
        </p:spPr>
        <p:txBody>
          <a:bodyPr wrap="square" rtlCol="0" anchor="t">
            <a:noAutofit/>
          </a:bodyPr>
          <a:lstStyle/>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让中国文化“走出去”，走得更远</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肖丹妮</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美国纽约帝国大厦用中国人喜欢的金黄色和红色点亮了大厦顶部的1327盏彩灯，只为庆祝中国的春节;英国舞龙队伍兴高采烈地从伦敦雷斯特广场行进到特拉法加广场，同样为庆祝中国农历新年;一曲《春江花月夜》琵琶独奏曲令无数维也纳观众如痴如醉……随着中国综合国力的提升，中国国际影响力的日益扩大，中国文化也逐渐“走出去”，走到国际舞台。</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但同时，我们也不难发现，当前我们走出去的，多半都是传统节日之类的传统文化，只能在一定程度上代表中国文化，却不能让外国友人更全面地了解当今中国文化的精髓。其结果是记住了中国红、舞狮子、琵琶曲等中国符号，却依然对中国存有偏见和误解。而中华优秀传统文化是中华民族的文化根脉，其蕴含的思想观念、人文精神、道德规范，不仅是我们中国人思想和精神的内核，对解决人类问题也有重要价值。让世界认识一个文化的中国，一个新时代的中国，意义深远。</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酒香也怕巷子深。面对中西方不同的审美要求，中西方地域性差异以及历史文化背景、社会制度和意识形态的不同，中国更应该讲好自己的故事，借文化之年将中国的声音传出去，让中国文化在“走出去”的路上走得更远。</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203200" y="300355"/>
            <a:ext cx="11095355" cy="6557010"/>
          </a:xfrm>
          <a:prstGeom prst="rect">
            <a:avLst/>
          </a:prstGeom>
          <a:noFill/>
        </p:spPr>
        <p:txBody>
          <a:bodyPr wrap="square" rtlCol="0" anchor="t">
            <a:noAutofit/>
          </a:bodyPr>
          <a:lstStyle/>
          <a:p>
            <a:pPr algn="l"/>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文化是政治、经济的集中体现。推动中国文化“走出去”，既是发展中国文化、弘扬民族精神、增强民族自信心与自豪感的需要，也是向世界展示当代中国形象、维护文化多样性和国家文化安全、提高国际话语权的需要。</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我国文化“走出去”需要发挥广大文创者的主力军作用。广大文创工作者要坚定文化自信，“没有文化自信，文艺创作就成了无本之木”。同时，他们更应深入生活，立足实践，紧跟时代步伐，融入时代大潮，用文艺作品记录时代、引领时代，以一个文创者的视角讲好中国故事。</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我国文化“走出去”需要发挥国家对文创的支持作用。关注地域文化、传统文化、符合时代的新文化，培养文化人才，打造品牌，为企业和个人文化产品打开政策通道，把经济“走出去”的每个企业、每个自然人都视作中国文化的传播者，把所有国际经贸交流活动都作为中国文化的载体。助力讲好中国故事，让中国文化走向世界。</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 </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我国文化“走出去”必须科学谋划，有计划、有步骤、有重点地开展文化传播和交流。可以将周边国家作为首选目的地，之后扩展到欧美国家，求同存异，美美与共。同时，我们要遵循文化传播规律，要研究如何克服文化差异、思维差异、语言差异，以其他国家民众乐于接受的方式、能够理解的语言、喜闻乐见的媒介开展文化传播，达到事半功倍的效果。</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203200" y="554355"/>
            <a:ext cx="10598150" cy="6303010"/>
          </a:xfrm>
          <a:prstGeom prst="rect">
            <a:avLst/>
          </a:prstGeom>
          <a:noFill/>
        </p:spPr>
        <p:txBody>
          <a:bodyPr wrap="square" rtlCol="0" anchor="t">
            <a:noAutofit/>
          </a:bodyPr>
          <a:lstStyle/>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文化的意义远高于政治。我们要充分发挥外交、商务、旅游、体育等部门及民间组织的积极作用，让中国文化在“走出去”中走得更远，让文化构建起友好交流、超脱意识形态的桥梁，展示中国文化的平凡与不平凡。</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a:solidFill>
                  <a:schemeClr val="tx1"/>
                </a:solidFill>
                <a:latin typeface="楷体" panose="02010609060101010101" charset="-122"/>
                <a:ea typeface="楷体" panose="02010609060101010101" charset="-122"/>
                <a:cs typeface="楷体" panose="02010609060101010101" charset="-122"/>
                <a:sym typeface="+mn-ea"/>
              </a:rPr>
              <a:t>【点评】 </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文章由目前中国传统文化元素在欧美国家显見的种种现象入手，指出中华优秀传统文化的内核和精髓，揭示了中国文化“走出去”的意义所在。然后，从内因角度出发，提出了讲好中国故事的主力军所具备的内在修养，指出要用国家意志，培养人才，积极创造“走出去”的载体，并设计了传播的方式、途径、进程和规律等，最后列举了构建文化交流的一些桥梁。全文由现象到本质，从分析问题，揭示根源，到提出设想，解决问题。思路清晰，逻辑鲜明，层次分明。</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888855" y="2874010"/>
            <a:ext cx="2274570" cy="3983990"/>
          </a:xfrm>
          <a:prstGeom prst="rect">
            <a:avLst/>
          </a:prstGeom>
        </p:spPr>
      </p:pic>
    </p:spTree>
    <p:custDataLst>
      <p:tags r:id="rId2"/>
    </p:custDataLst>
  </p:cSld>
  <p:clrMapOvr>
    <a:masterClrMapping/>
  </p:clrMapOvr>
  <p:transition advTm="200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554355" y="1681480"/>
            <a:ext cx="9036685" cy="3846195"/>
          </a:xfrm>
          <a:prstGeom prst="rect">
            <a:avLst/>
          </a:prstGeom>
          <a:noFill/>
        </p:spPr>
        <p:txBody>
          <a:bodyPr wrap="square" rtlCol="0" anchor="t">
            <a:sp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戏剧单篇教学安排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课时，有一个大的情境，五个活动。</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戏剧群文阅读教学安排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个课时，运用比较鉴赏法、班级讨论会等形式完成教学任务；</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3.</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诗歌单篇教学</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课时，在大的情境任务——班级诗歌朗诵比赛框架下完成教学；</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4.</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诗歌群文阅读教学安排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课时，设计了大的情境任务“假如你是校文学社的编辑，你要向全校师生推荐一首情感真挚的外国诗，在这四首诗歌中，你会选择哪一首？并阐述理由。”活动安排分三步：初读求韵，再读知事，三读悟情。</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4.</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作文教学安排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
        <p:nvSpPr>
          <p:cNvPr id="3" name="文本框 2"/>
          <p:cNvSpPr txBox="1"/>
          <p:nvPr/>
        </p:nvSpPr>
        <p:spPr>
          <a:xfrm>
            <a:off x="4540250" y="661035"/>
            <a:ext cx="4117340" cy="521970"/>
          </a:xfrm>
          <a:prstGeom prst="rect">
            <a:avLst/>
          </a:prstGeom>
          <a:noFill/>
        </p:spPr>
        <p:txBody>
          <a:bodyPr wrap="none" rtlCol="0">
            <a:spAutoFit/>
          </a:bodyPr>
          <a:lstStyle/>
          <a:p>
            <a:pPr algn="l"/>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单元课时安排（</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11</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课时）</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554355" y="1681480"/>
            <a:ext cx="9036685" cy="3846195"/>
          </a:xfrm>
          <a:prstGeom prst="rect">
            <a:avLst/>
          </a:prstGeom>
          <a:noFill/>
        </p:spPr>
        <p:txBody>
          <a:bodyPr wrap="square" rtlCol="0" anchor="t">
            <a:sp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戏剧单篇教学安排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课时，有一个大的情境，五个活动。</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戏剧群文阅读教学安排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个课时，运用比较鉴赏法、班级讨论会等形式完成教学任务；</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3.</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诗歌单篇教学</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课时，在大的情境任务——班级诗歌朗诵比赛框架下完成教学；</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4.</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诗歌群文阅读教学安排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课时，设计了大的情境任务“假如你是校文学社的编辑，你要向全校师生推荐一首情感真挚的外国诗，在这四首诗歌中，你会选择哪一首？并阐述理由。”活动安排分三步：初读求韵，再读知事，三读悟情。</a:t>
            </a:r>
            <a:endPar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4.</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作文教学安排</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课时。</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
        <p:nvSpPr>
          <p:cNvPr id="3" name="文本框 2"/>
          <p:cNvSpPr txBox="1"/>
          <p:nvPr/>
        </p:nvSpPr>
        <p:spPr>
          <a:xfrm>
            <a:off x="4540250" y="661035"/>
            <a:ext cx="4117340" cy="521970"/>
          </a:xfrm>
          <a:prstGeom prst="rect">
            <a:avLst/>
          </a:prstGeom>
          <a:noFill/>
        </p:spPr>
        <p:txBody>
          <a:bodyPr wrap="none" rtlCol="0">
            <a:spAutoFit/>
          </a:bodyPr>
          <a:lstStyle/>
          <a:p>
            <a:pPr algn="l"/>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单元课时安排（</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11</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课时）</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advTm="2000"/>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554355" y="191135"/>
            <a:ext cx="10793095" cy="6581775"/>
          </a:xfrm>
          <a:prstGeom prst="rect">
            <a:avLst/>
          </a:prstGeom>
          <a:noFill/>
        </p:spPr>
        <p:txBody>
          <a:bodyPr wrap="square" rtlCol="0" anchor="t">
            <a:noAutofit/>
          </a:bodyPr>
          <a:lstStyle/>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800" b="1">
                <a:solidFill>
                  <a:srgbClr val="C00000"/>
                </a:solidFill>
                <a:latin typeface="宋体" panose="02010600030101010101" pitchFamily="2" charset="-122"/>
                <a:ea typeface="宋体" panose="02010600030101010101" pitchFamily="2" charset="-122"/>
                <a:cs typeface="宋体" panose="02010600030101010101" pitchFamily="2" charset="-122"/>
              </a:rPr>
              <a:t>               探求人生意义，追寻真实自我</a:t>
            </a:r>
            <a:endParaRPr lang="en-US" altLang="zh-CN" sz="28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800" b="1">
                <a:solidFill>
                  <a:srgbClr val="C00000"/>
                </a:solidFill>
                <a:latin typeface="宋体" panose="02010600030101010101" pitchFamily="2" charset="-122"/>
                <a:ea typeface="宋体" panose="02010600030101010101" pitchFamily="2" charset="-122"/>
                <a:cs typeface="宋体" panose="02010600030101010101" pitchFamily="2" charset="-122"/>
              </a:rPr>
              <a:t>                      ——《〈玩偶之家〉（节选）》学习设计</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学习任务：</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1.对比人物言行前后变化，分析海尔茂和娜拉人物形象特征；</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2.把握矛盾冲突本质，体悟戏剧冲突的艺术效果，分析作品的思想意蕴，体会易卜生“社会问题剧”的思想内涵；</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3.分析作品的“戏剧性”事件、“突转”手法，赏析《玩偶之家》的戏剧艺术。</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4.思考剧作对社会进步与时代发展的积极意义。</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学习重点：</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把握矛盾冲突本质，体悟戏剧冲突的艺术效果，分析作品的思想意蕴，体会易卜生“社会问题剧”的思想内涵。</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学习难点：</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分析作品的“戏剧性”事件、“突转”手法，赏析《玩偶之家》的戏剧艺术。</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课时安排：</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2课时</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rPr>
              <a:t> </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10422890" y="2202180"/>
            <a:ext cx="1740535"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Tree>
    <p:custDataLst>
      <p:tags r:id="rId2"/>
    </p:custDataLst>
  </p:cSld>
  <p:clrMapOvr>
    <a:masterClrMapping/>
  </p:clrMapOvr>
  <p:transition advTm="2000"/>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369570" y="248920"/>
            <a:ext cx="11312525" cy="4569460"/>
          </a:xfrm>
          <a:prstGeom prst="rect">
            <a:avLst/>
          </a:prstGeom>
          <a:noFill/>
        </p:spPr>
        <p:txBody>
          <a:bodyPr wrap="square" rtlCol="0" anchor="t">
            <a:noAutofit/>
          </a:bodyPr>
          <a:lstStyle/>
          <a:p>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前置学习</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1.了解作者</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2.了解背景</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3.梳理人物关系，了解全剧故事情节：</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（1）主要人物：海尔茂、娜拉、柯洛克斯泰、林丹太太、阮克医生</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海尔茂，娜拉的丈夫，他即将升任银行经理。娜拉是海尔茂的妻子。柯洛克斯泰，银行职员，海尔茂的同事，两人以前也是大学同学。林丹太太，娜拉同学，也是柯洛克斯泰的旧情人。阮克医生，海尔茂和娜拉的老朋友，一直暗恋娜拉。</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（2）全剧故事情节：</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4.细读课文节选部分，梳理该部分的情节内容。</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pic>
        <p:nvPicPr>
          <p:cNvPr id="3" name="图片 -2147482624"/>
          <p:cNvPicPr>
            <a:picLocks noChangeAspect="1"/>
          </p:cNvPicPr>
          <p:nvPr/>
        </p:nvPicPr>
        <p:blipFill>
          <a:blip r:embed="rId2"/>
          <a:stretch>
            <a:fillRect/>
          </a:stretch>
        </p:blipFill>
        <p:spPr>
          <a:xfrm>
            <a:off x="1200785" y="3986530"/>
            <a:ext cx="9536430" cy="2778760"/>
          </a:xfrm>
          <a:prstGeom prst="rect">
            <a:avLst/>
          </a:prstGeom>
          <a:noFill/>
          <a:ln w="9525">
            <a:noFill/>
          </a:ln>
        </p:spPr>
      </p:pic>
    </p:spTree>
    <p:custDataLst>
      <p:tags r:id="rId3"/>
    </p:custDataLst>
  </p:cSld>
  <p:clrMapOvr>
    <a:masterClrMapping/>
  </p:clrMapOvr>
  <p:transition advTm="2000"/>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C1BD">
            <a:alpha val="30000"/>
          </a:srgbClr>
        </a:solidFill>
        <a:effectLst/>
      </p:bgPr>
    </p:bg>
    <p:spTree>
      <p:nvGrpSpPr>
        <p:cNvPr id="1" name=""/>
        <p:cNvGrpSpPr/>
        <p:nvPr/>
      </p:nvGrpSpPr>
      <p:grpSpPr>
        <a:xfrm>
          <a:off x="0" y="0"/>
          <a:ext cx="0" cy="0"/>
          <a:chOff x="0" y="0"/>
          <a:chExt cx="0" cy="0"/>
        </a:xfrm>
      </p:grpSpPr>
      <p:sp>
        <p:nvSpPr>
          <p:cNvPr id="21" name="文本框 20"/>
          <p:cNvSpPr txBox="1"/>
          <p:nvPr/>
        </p:nvSpPr>
        <p:spPr>
          <a:xfrm>
            <a:off x="438785" y="420370"/>
            <a:ext cx="9787890" cy="7323455"/>
          </a:xfrm>
          <a:prstGeom prst="rect">
            <a:avLst/>
          </a:prstGeom>
          <a:noFill/>
        </p:spPr>
        <p:txBody>
          <a:bodyPr wrap="square" rtlCol="0" anchor="t">
            <a:noAutofit/>
          </a:bodyPr>
          <a:lstStyle/>
          <a:p>
            <a:pPr algn="ct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第1课时</a:t>
            </a:r>
            <a:endPar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学习任务：</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1、分析选文的戏剧冲突，理解海尔茂和娜拉的本质冲突</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2、分析主要人物形象，领悟戏剧语言（人物台词和舞台说明）的作用。</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3、理解“玩偶”二字的含义。</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情境任务：</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“挪拉出走”是戏剧史上经典的一幕，很多人都曾设想过她出走后的结局，比如鲁迅先生写的《挪拉走后怎样》。试根据人物的性格逻辑，联系当时的社会环境，写一段不少于 200 字发言稿，参加班级举行的“‘挪拉出走’，是困境还是新生”主题讨论会，阐述你对于她出走后的结局的设想。要求观点明确，语言简洁，有理有据。</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一、导语</a:t>
            </a:r>
            <a:endPar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被称为“燃灯校长”的华坪女高校长张桂梅，在2020年因一条视频被推上了舆论的风口浪尖：在采访视频中，张桂梅校长回忆了因学生当了全职太太，而不愿接受其捐款的故事。这引起网友的争论。女性在社会到底应该扮演什么角色呢？这节课我们通过研究易卜生《玩偶之家》的娜拉形象来做出回答。</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 name="图片 10"/>
          <p:cNvPicPr>
            <a:picLocks noChangeAspect="1"/>
          </p:cNvPicPr>
          <p:nvPr/>
        </p:nvPicPr>
        <p:blipFill>
          <a:blip r:embed="rId1">
            <a:clrChange>
              <a:clrFrom>
                <a:srgbClr val="F1F0F5">
                  <a:alpha val="100000"/>
                </a:srgbClr>
              </a:clrFrom>
              <a:clrTo>
                <a:srgbClr val="F1F0F5">
                  <a:alpha val="100000"/>
                  <a:alpha val="0"/>
                </a:srgbClr>
              </a:clrTo>
            </a:clrChange>
          </a:blip>
          <a:srcRect b="29478"/>
          <a:stretch>
            <a:fillRect/>
          </a:stretch>
        </p:blipFill>
        <p:spPr>
          <a:xfrm>
            <a:off x="9590405" y="2202180"/>
            <a:ext cx="2573020" cy="4662805"/>
          </a:xfrm>
          <a:prstGeom prst="rect">
            <a:avLst/>
          </a:prstGeom>
        </p:spPr>
      </p:pic>
      <p:sp>
        <p:nvSpPr>
          <p:cNvPr id="2" name="文本框 1"/>
          <p:cNvSpPr txBox="1"/>
          <p:nvPr/>
        </p:nvSpPr>
        <p:spPr>
          <a:xfrm>
            <a:off x="3268345" y="617855"/>
            <a:ext cx="309880" cy="368300"/>
          </a:xfrm>
          <a:prstGeom prst="rect">
            <a:avLst/>
          </a:prstGeom>
          <a:noFill/>
        </p:spPr>
        <p:txBody>
          <a:bodyPr wrap="none" rtlCol="0">
            <a:spAutoFit/>
          </a:bodyPr>
          <a:lstStyle/>
          <a:p>
            <a:endParaRPr lang="zh-CN" altLang="en-US"/>
          </a:p>
        </p:txBody>
      </p:sp>
    </p:spTree>
    <p:custDataLst>
      <p:tags r:id="rId2"/>
    </p:custDataLst>
  </p:cSld>
  <p:clrMapOvr>
    <a:masterClrMapping/>
  </p:clrMapOvr>
  <p:transition advTm="2000"/>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00.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1.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2.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3.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4.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5.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6.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7.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8.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09.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10.xml><?xml version="1.0" encoding="utf-8"?>
<p:tagLst xmlns:p="http://schemas.openxmlformats.org/presentationml/2006/main">
  <p:tag name="AS_OS" val="Unix 3.10 unknown"/>
  <p:tag name="AS_RELEASE_DATE" val="2020.11.30"/>
  <p:tag name="AS_TITLE" val="Aspose.Slides for Java"/>
  <p:tag name="AS_VERSION" val="20.11"/>
  <p:tag name="COMMONDATA" val="eyJjb3VudCI6NSwiaGRpZCI6ImEwZjg4ODAxNTA2MDk1MWUyYmI5ZTBiODMyMDFkZDU3IiwidXNlckNvdW50IjoxfQ=="/>
  <p:tag name="KSO_WPP_MARK_KEY" val="a358f516-5052-45e5-b3a9-b053acb157db"/>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1.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52.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6.xml><?xml version="1.0" encoding="utf-8"?>
<p:tagLst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2、3、6、8、10、11、12、15"/>
</p:tagLst>
</file>

<file path=ppt/tags/tag57.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MODEL_TYPE" val="cover"/>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58.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59.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60.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61.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2.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3.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4.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5.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6.xml><?xml version="1.0" encoding="utf-8"?>
<p:tagLst xmlns:p="http://schemas.openxmlformats.org/presentationml/2006/main">
  <p:tag name="KSO_WM_UNIT_TABLE_BEAUTIFY" val="smartTable{20df9c2d-ec00-4e41-b733-88d6818e9727}"/>
  <p:tag name="TABLE_ENDDRAG_ORIGIN_RECT" val="610*268"/>
  <p:tag name="TABLE_ENDDRAG_RECT" val="103*236*610*268"/>
</p:tagLst>
</file>

<file path=ppt/tags/tag67.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8.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69.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0.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71.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72.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73.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7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75.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76.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77.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78.xml><?xml version="1.0" encoding="utf-8"?>
<p:tagLst xmlns:p="http://schemas.openxmlformats.org/presentationml/2006/main">
  <p:tag name="KSO_WM_UNIT_TABLE_BEAUTIFY" val="smartTable{ae5102f0-631c-4f7b-8c60-aef20a50dbd6}"/>
  <p:tag name="TABLE_ENDDRAG_ORIGIN_RECT" val="697*450"/>
  <p:tag name="TABLE_ENDDRAG_RECT" val="34*89*697*451"/>
</p:tagLst>
</file>

<file path=ppt/tags/tag79.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0.xml><?xml version="1.0" encoding="utf-8"?>
<p:tagLst xmlns:p="http://schemas.openxmlformats.org/presentationml/2006/main">
  <p:tag name="KSO_WM_UNIT_TABLE_BEAUTIFY" val="smartTable{ae5102f0-631c-4f7b-8c60-aef20a50dbd6}"/>
  <p:tag name="TABLE_ENDDRAG_ORIGIN_RECT" val="739*485"/>
  <p:tag name="TABLE_ENDDRAG_RECT" val="19*62*739*485"/>
</p:tagLst>
</file>

<file path=ppt/tags/tag81.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SPECIAL_SOURCE" val="bdnull"/>
  <p:tag name="KSO_WM_TAG_VERSION" val="1.0"/>
  <p:tag name="KSO_WM_TEMPLATE_CATEGORY" val="custom"/>
  <p:tag name="KSO_WM_TEMPLATE_INDEX" val="20187308"/>
  <p:tag name="KSO_WM_TEMPLATE_SUBCATEGORY" val="0"/>
  <p:tag name="KSO_WM_TEMPLATE_THUMBS_INDEX" val="1、2、3、6、8、10、11、12、15"/>
</p:tagLst>
</file>

<file path=ppt/tags/tag82.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83.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84.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85.xml><?xml version="1.0" encoding="utf-8"?>
<p:tagLst xmlns:p="http://schemas.openxmlformats.org/presentationml/2006/main">
  <p:tag name="KSO_WM_UNIT_PLACING_PICTURE_USER_VIEWPORT" val="{&quot;height&quot;:7343,&quot;width&quot;:6127}"/>
</p:tagLst>
</file>

<file path=ppt/tags/tag86.xml><?xml version="1.0" encoding="utf-8"?>
<p:tagLst xmlns:p="http://schemas.openxmlformats.org/presentationml/2006/main">
  <p:tag name="KSO_WM_UNIT_PLACING_PICTURE_USER_VIEWPORT" val="{&quot;height&quot;:3550,&quot;width&quot;:6058}"/>
</p:tagLst>
</file>

<file path=ppt/tags/tag87.xml><?xml version="1.0" encoding="utf-8"?>
<p:tagLst xmlns:p="http://schemas.openxmlformats.org/presentationml/2006/main">
  <p:tag name="KSO_WM_UNIT_PLACING_PICTURE_USER_VIEWPORT" val="{&quot;height&quot;:2955,&quot;width&quot;:8189}"/>
</p:tagLst>
</file>

<file path=ppt/tags/tag88.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89.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0.xml><?xml version="1.0" encoding="utf-8"?>
<p:tagLst xmlns:p="http://schemas.openxmlformats.org/presentationml/2006/main">
  <p:tag name="KSO_WM_UNIT_TABLE_BEAUTIFY" val="smartTable{da7d06a0-f5c7-4d5c-b93c-cb2b1c01759a}"/>
  <p:tag name="TABLE_ENDDRAG_ORIGIN_RECT" val="779*417"/>
  <p:tag name="TABLE_ENDDRAG_RECT" val="54*93*779*417"/>
</p:tagLst>
</file>

<file path=ppt/tags/tag91.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2.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3.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4.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5.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6.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7.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8.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ags/tag99.xml><?xml version="1.0" encoding="utf-8"?>
<p:tagLst xmlns:p="http://schemas.openxmlformats.org/presentationml/2006/main">
  <p:tag name="KSO_WM_BEAUTIFY_FLAG" val="#wm#"/>
  <p:tag name="KSO_WM_SPECIAL_SOURCE" val="bdnull"/>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14415</Words>
  <PresentationFormat>宽屏</PresentationFormat>
  <Paragraphs>527</Paragraphs>
  <Slides>46</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宋体</vt:lpstr>
      <vt:lpstr>Wingdings</vt:lpstr>
      <vt:lpstr>微软雅黑</vt:lpstr>
      <vt:lpstr>隶书</vt:lpstr>
      <vt:lpstr>全字库正楷体</vt:lpstr>
      <vt:lpstr>楷体</vt:lpstr>
      <vt:lpstr>Arial Unicode MS</vt:lpstr>
      <vt:lpstr>Times New Roman</vt:lpstr>
      <vt:lpstr>Vijaya</vt:lpstr>
      <vt:lpstr>Segoe Print</vt:lpstr>
      <vt:lpstr>Calibri</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terms:created xsi:type="dcterms:W3CDTF">2019-12-21T02:31:00Z</dcterms:created>
  <dcterms:modified xsi:type="dcterms:W3CDTF">2022-12-01T09:09:16Z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1F8D31699BB24389836F7750D24DA565</vt:lpwstr>
  </property>
  <property fmtid="{D5CDD505-2E9C-101B-9397-08002B2CF9AE}" pid="3" name="KSOProductBuildVer">
    <vt:lpwstr>2052-11.1.0.12763</vt:lpwstr>
  </property>
  <property fmtid="{D5CDD505-2E9C-101B-9397-08002B2CF9AE}" pid="4" name="KSOTemplateUUID">
    <vt:lpwstr>v1.0_mb_SjTaGFmIcFQPBxYpqtl3YA==</vt:lpwstr>
  </property>
</Properties>
</file>