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  <p:sldMasterId id="2147483676" r:id="rId4"/>
    <p:sldMasterId id="2147483688" r:id="rId5"/>
    <p:sldMasterId id="2147483702" r:id="rId6"/>
  </p:sldMasterIdLst>
  <p:notesMasterIdLst>
    <p:notesMasterId r:id="rId32"/>
  </p:notesMasterIdLst>
  <p:sldIdLst>
    <p:sldId id="469" r:id="rId7"/>
    <p:sldId id="566" r:id="rId8"/>
    <p:sldId id="532" r:id="rId9"/>
    <p:sldId id="471" r:id="rId10"/>
    <p:sldId id="473" r:id="rId11"/>
    <p:sldId id="477" r:id="rId12"/>
    <p:sldId id="479" r:id="rId13"/>
    <p:sldId id="480" r:id="rId14"/>
    <p:sldId id="483" r:id="rId15"/>
    <p:sldId id="482" r:id="rId16"/>
    <p:sldId id="484" r:id="rId17"/>
    <p:sldId id="487" r:id="rId18"/>
    <p:sldId id="502" r:id="rId19"/>
    <p:sldId id="489" r:id="rId20"/>
    <p:sldId id="493" r:id="rId21"/>
    <p:sldId id="490" r:id="rId22"/>
    <p:sldId id="491" r:id="rId23"/>
    <p:sldId id="492" r:id="rId24"/>
    <p:sldId id="494" r:id="rId25"/>
    <p:sldId id="497" r:id="rId26"/>
    <p:sldId id="415" r:id="rId27"/>
    <p:sldId id="496" r:id="rId28"/>
    <p:sldId id="403" r:id="rId29"/>
    <p:sldId id="499" r:id="rId30"/>
    <p:sldId id="498" r:id="rId31"/>
  </p:sldIdLst>
  <p:sldSz cx="9144000" cy="6858000" type="screen4x3"/>
  <p:notesSz cx="6858000" cy="9144000"/>
  <p:custDataLst>
    <p:tags r:id="rId36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1"/>
    <p:restoredTop sz="94308"/>
  </p:normalViewPr>
  <p:slideViewPr>
    <p:cSldViewPr showGuides="1">
      <p:cViewPr varScale="1">
        <p:scale>
          <a:sx n="65" d="100"/>
          <a:sy n="65" d="100"/>
        </p:scale>
        <p:origin x="-1536" y="-114"/>
      </p:cViewPr>
      <p:guideLst>
        <p:guide orient="horz" pos="2164"/>
        <p:guide pos="29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6" Type="http://schemas.openxmlformats.org/officeDocument/2006/relationships/tags" Target="tags/tag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notesMaster" Target="notesMasters/notesMaster1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3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0" Type="http://schemas.openxmlformats.org/officeDocument/2006/relationships/slide" Target="slides/slide14.xml"/><Relationship Id="rId2" Type="http://schemas.openxmlformats.org/officeDocument/2006/relationships/theme" Target="theme/theme1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292" name="Rectangle 4"/>
          <p:cNvSpPr>
            <a:spLocks noGrp="1" noRot="1" noChangeAspect="1" noTextEdit="1"/>
          </p:cNvSpPr>
          <p:nvPr>
            <p:ph type="sldImg" idx="6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第二级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第三级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第四级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第五级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en-US" altLang="zh-CN" sz="12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785918" y="142852"/>
            <a:ext cx="3929090" cy="71438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8C00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</a:t>
            </a:r>
            <a:endParaRPr lang="zh-CN" altLang="en-US" strike="noStrike" noProof="1"/>
          </a:p>
        </p:txBody>
      </p:sp>
      <p:sp>
        <p:nvSpPr>
          <p:cNvPr id="8" name="内容占位符 7"/>
          <p:cNvSpPr>
            <a:spLocks noGrp="1"/>
          </p:cNvSpPr>
          <p:nvPr>
            <p:ph sz="quarter" idx="10"/>
          </p:nvPr>
        </p:nvSpPr>
        <p:spPr>
          <a:xfrm>
            <a:off x="1643042" y="2071688"/>
            <a:ext cx="6286544" cy="224676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720090" eaLnBrk="1" latinLnBrk="0" hangingPunct="0">
              <a:lnSpc>
                <a:spcPct val="100000"/>
              </a:lnSpc>
              <a:buFontTx/>
              <a:buNone/>
              <a:defRPr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defRPr>
            </a:lvl1pPr>
            <a:lvl2pPr marL="0" indent="720090" eaLnBrk="1" latinLnBrk="0" hangingPunct="0">
              <a:lnSpc>
                <a:spcPct val="100000"/>
              </a:lnSpc>
              <a:buFontTx/>
              <a:buNone/>
              <a:defRPr sz="2800" b="1">
                <a:solidFill>
                  <a:srgbClr val="0033CC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defRPr>
            </a:lvl2pPr>
            <a:lvl3pPr marL="0" indent="720090" eaLnBrk="1" latinLnBrk="0" hangingPunct="0">
              <a:lnSpc>
                <a:spcPct val="100000"/>
              </a:lnSpc>
              <a:buFontTx/>
              <a:buNone/>
              <a:defRPr sz="2800" b="1">
                <a:solidFill>
                  <a:srgbClr val="7030A0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defRPr>
            </a:lvl3pPr>
            <a:lvl4pPr marL="0" indent="720090" eaLnBrk="1" latinLnBrk="0" hangingPunct="0">
              <a:lnSpc>
                <a:spcPct val="100000"/>
              </a:lnSpc>
              <a:buFontTx/>
              <a:buNone/>
              <a:defRPr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4pPr>
            <a:lvl5pPr marL="0" indent="720090" eaLnBrk="1" latinLnBrk="0" hangingPunct="0">
              <a:lnSpc>
                <a:spcPct val="100000"/>
              </a:lnSpc>
              <a:buFontTx/>
              <a:buNone/>
              <a:defRPr sz="2800" b="1">
                <a:solidFill>
                  <a:srgbClr val="00B050"/>
                </a:solidFill>
                <a:latin typeface="Times New Roman" panose="02020603050405020304" pitchFamily="18" charset="0"/>
                <a:ea typeface="仿宋_GB2312" pitchFamily="49" charset="-122"/>
                <a:cs typeface="Times New Roman" panose="02020603050405020304" pitchFamily="18" charset="0"/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1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strike="noStrike" kern="1200" cap="none" spc="0" normalizeH="0" baseline="0" noProof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strike="noStrike" kern="1200" cap="none" spc="0" normalizeH="0" baseline="0" noProof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3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8" descr="0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i="0" strike="noStrike" kern="1200" cap="none" spc="0" normalizeH="0" baseline="0" noProof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i="0" strike="noStrike" kern="1200" cap="none" spc="0" normalizeH="0" baseline="0" noProof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algn="r" eaLnBrk="1" fontAlgn="base" hangingPunct="1"/>
            <a:fld id="{9A0DB2DC-4C9A-4742-B13C-FB6460FD3503}" type="slidenum">
              <a:rPr lang="en-US" altLang="zh-CN" sz="1400" strike="noStrike" noProof="1">
                <a:latin typeface="Franklin Gothic Book" panose="020B0503020102020204" pitchFamily="34" charset="0"/>
                <a:ea typeface="黑体" panose="02010609060101010101" pitchFamily="2" charset="-122"/>
                <a:cs typeface="+mn-ea"/>
              </a:rPr>
            </a:fld>
            <a:endParaRPr lang="en-US" altLang="zh-CN" sz="1400" strike="noStrike" noProof="1">
              <a:latin typeface="Franklin Gothic Book" panose="020B05030201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Franklin Gothic Book" panose="020B0503020102020204" pitchFamily="34" charset="0"/>
                <a:ea typeface="黑体" panose="02010609060101010101" pitchFamily="2" charset="-122"/>
                <a:cs typeface="+mn-ea"/>
              </a:rPr>
            </a:fld>
            <a:endParaRPr lang="en-US" altLang="zh-CN" sz="1400" strike="noStrike" noProof="1">
              <a:latin typeface="Franklin Gothic Book" panose="020B05030201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Franklin Gothic Book" panose="020B0503020102020204" pitchFamily="34" charset="0"/>
                <a:ea typeface="黑体" panose="02010609060101010101" pitchFamily="2" charset="-122"/>
                <a:cs typeface="+mn-ea"/>
              </a:rPr>
            </a:fld>
            <a:endParaRPr lang="en-US" altLang="zh-CN" sz="1400" strike="noStrike" noProof="1">
              <a:latin typeface="Franklin Gothic Book" panose="020B05030201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700213"/>
            <a:ext cx="4038600" cy="4425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00213"/>
            <a:ext cx="4038600" cy="4425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Franklin Gothic Book" panose="020B0503020102020204" pitchFamily="34" charset="0"/>
                <a:ea typeface="黑体" panose="02010609060101010101" pitchFamily="2" charset="-122"/>
                <a:cs typeface="+mn-ea"/>
              </a:rPr>
            </a:fld>
            <a:endParaRPr lang="en-US" altLang="zh-CN" sz="1400" strike="noStrike" noProof="1">
              <a:latin typeface="Franklin Gothic Book" panose="020B05030201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Franklin Gothic Book" panose="020B0503020102020204" pitchFamily="34" charset="0"/>
                <a:ea typeface="黑体" panose="02010609060101010101" pitchFamily="2" charset="-122"/>
                <a:cs typeface="+mn-ea"/>
              </a:rPr>
            </a:fld>
            <a:endParaRPr lang="en-US" altLang="zh-CN" sz="1400" strike="noStrike" noProof="1">
              <a:latin typeface="Franklin Gothic Book" panose="020B05030201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Franklin Gothic Book" panose="020B0503020102020204" pitchFamily="34" charset="0"/>
                <a:ea typeface="黑体" panose="02010609060101010101" pitchFamily="2" charset="-122"/>
                <a:cs typeface="+mn-ea"/>
              </a:rPr>
            </a:fld>
            <a:endParaRPr lang="en-US" altLang="zh-CN" sz="1400" strike="noStrike" noProof="1">
              <a:latin typeface="Franklin Gothic Book" panose="020B05030201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Franklin Gothic Book" panose="020B0503020102020204" pitchFamily="34" charset="0"/>
                <a:ea typeface="黑体" panose="02010609060101010101" pitchFamily="2" charset="-122"/>
                <a:cs typeface="+mn-ea"/>
              </a:rPr>
            </a:fld>
            <a:endParaRPr lang="en-US" altLang="zh-CN" sz="1400" strike="noStrike" noProof="1">
              <a:latin typeface="Franklin Gothic Book" panose="020B05030201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Franklin Gothic Book" panose="020B0503020102020204" pitchFamily="34" charset="0"/>
                <a:ea typeface="黑体" panose="02010609060101010101" pitchFamily="2" charset="-122"/>
                <a:cs typeface="+mn-ea"/>
              </a:rPr>
            </a:fld>
            <a:endParaRPr lang="en-US" altLang="zh-CN" sz="1400" strike="noStrike" noProof="1">
              <a:latin typeface="Franklin Gothic Book" panose="020B05030201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Franklin Gothic Book" panose="020B0503020102020204" pitchFamily="34" charset="0"/>
                <a:ea typeface="黑体" panose="02010609060101010101" pitchFamily="2" charset="-122"/>
                <a:cs typeface="+mn-ea"/>
              </a:rPr>
            </a:fld>
            <a:endParaRPr lang="en-US" altLang="zh-CN" sz="1400" strike="noStrike" noProof="1">
              <a:latin typeface="Franklin Gothic Book" panose="020B05030201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Franklin Gothic Book" panose="020B0503020102020204" pitchFamily="34" charset="0"/>
                <a:ea typeface="黑体" panose="02010609060101010101" pitchFamily="2" charset="-122"/>
                <a:cs typeface="+mn-ea"/>
              </a:rPr>
            </a:fld>
            <a:endParaRPr lang="en-US" altLang="zh-CN" sz="1400" strike="noStrike" noProof="1">
              <a:latin typeface="Franklin Gothic Book" panose="020B05030201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14338"/>
            <a:ext cx="2057400" cy="57118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14338"/>
            <a:ext cx="6019800" cy="57118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Franklin Gothic Book" panose="020B0503020102020204" pitchFamily="34" charset="0"/>
                <a:ea typeface="黑体" panose="02010609060101010101" pitchFamily="2" charset="-122"/>
                <a:cs typeface="+mn-ea"/>
              </a:rPr>
            </a:fld>
            <a:endParaRPr lang="en-US" altLang="zh-CN" sz="1400" strike="noStrike" noProof="1">
              <a:latin typeface="Franklin Gothic Book" panose="020B05030201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92275" y="414338"/>
            <a:ext cx="6923088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700213"/>
            <a:ext cx="8229600" cy="44259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Franklin Gothic Book" panose="020B0503020102020204" pitchFamily="34" charset="0"/>
                <a:ea typeface="黑体" panose="02010609060101010101" pitchFamily="2" charset="-122"/>
                <a:cs typeface="+mn-ea"/>
              </a:rPr>
            </a:fld>
            <a:endParaRPr lang="en-US" altLang="zh-CN" sz="1400" strike="noStrike" noProof="1">
              <a:latin typeface="Franklin Gothic Book" panose="020B05030201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785918" y="142852"/>
            <a:ext cx="3929090" cy="71438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8C00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</a:t>
            </a:r>
            <a:endParaRPr lang="zh-CN" altLang="en-US" strike="noStrike" noProof="1"/>
          </a:p>
        </p:txBody>
      </p:sp>
      <p:sp>
        <p:nvSpPr>
          <p:cNvPr id="8" name="内容占位符 7"/>
          <p:cNvSpPr>
            <a:spLocks noGrp="1"/>
          </p:cNvSpPr>
          <p:nvPr>
            <p:ph sz="quarter" idx="10"/>
          </p:nvPr>
        </p:nvSpPr>
        <p:spPr>
          <a:xfrm>
            <a:off x="1643042" y="2071688"/>
            <a:ext cx="6286544" cy="224676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720090" eaLnBrk="1" latinLnBrk="0" hangingPunct="0">
              <a:lnSpc>
                <a:spcPct val="100000"/>
              </a:lnSpc>
              <a:buFontTx/>
              <a:buNone/>
              <a:defRPr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defRPr>
            </a:lvl1pPr>
            <a:lvl2pPr marL="0" indent="720090" eaLnBrk="1" latinLnBrk="0" hangingPunct="0">
              <a:lnSpc>
                <a:spcPct val="100000"/>
              </a:lnSpc>
              <a:buFontTx/>
              <a:buNone/>
              <a:defRPr sz="2800" b="1">
                <a:solidFill>
                  <a:srgbClr val="0033CC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defRPr>
            </a:lvl2pPr>
            <a:lvl3pPr marL="0" indent="720090" eaLnBrk="1" latinLnBrk="0" hangingPunct="0">
              <a:lnSpc>
                <a:spcPct val="100000"/>
              </a:lnSpc>
              <a:buFontTx/>
              <a:buNone/>
              <a:defRPr sz="2800" b="1">
                <a:solidFill>
                  <a:srgbClr val="7030A0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defRPr>
            </a:lvl3pPr>
            <a:lvl4pPr marL="0" indent="720090" eaLnBrk="1" latinLnBrk="0" hangingPunct="0">
              <a:lnSpc>
                <a:spcPct val="100000"/>
              </a:lnSpc>
              <a:buFontTx/>
              <a:buNone/>
              <a:defRPr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4pPr>
            <a:lvl5pPr marL="0" indent="720090" eaLnBrk="1" latinLnBrk="0" hangingPunct="0">
              <a:lnSpc>
                <a:spcPct val="100000"/>
              </a:lnSpc>
              <a:buFontTx/>
              <a:buNone/>
              <a:defRPr sz="2800" b="1">
                <a:solidFill>
                  <a:srgbClr val="00B050"/>
                </a:solidFill>
                <a:latin typeface="Times New Roman" panose="02020603050405020304" pitchFamily="18" charset="0"/>
                <a:ea typeface="仿宋_GB2312" pitchFamily="49" charset="-122"/>
                <a:cs typeface="Times New Roman" panose="02020603050405020304" pitchFamily="18" charset="0"/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1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i="0" strike="noStrike" kern="1200" cap="none" spc="0" normalizeH="0" baseline="0" noProof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i="0" strike="noStrike" kern="1200" cap="none" spc="0" normalizeH="0" baseline="0" noProof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3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>
    <p:split orient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25" name="组合 50177"/>
          <p:cNvGrpSpPr/>
          <p:nvPr/>
        </p:nvGrpSpPr>
        <p:grpSpPr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9226" name="组合 50178"/>
            <p:cNvGrpSpPr/>
            <p:nvPr/>
          </p:nvGrpSpPr>
          <p:grpSpPr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9227" name="矩形 50179"/>
              <p:cNvSpPr/>
              <p:nvPr/>
            </p:nvSpPr>
            <p:spPr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</a:ln>
            </p:spPr>
            <p:txBody>
              <a:bodyPr anchor="t"/>
              <a:lstStyle/>
              <a:p>
                <a:pPr lvl="0"/>
                <a:endParaRPr lang="zh-CN" altLang="en-US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228" name="矩形 50180"/>
              <p:cNvSpPr/>
              <p:nvPr/>
            </p:nvSpPr>
            <p:spPr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</a:ln>
            </p:spPr>
            <p:txBody>
              <a:bodyPr anchor="t"/>
              <a:lstStyle/>
              <a:p>
                <a:pPr lvl="0"/>
                <a:endParaRPr lang="zh-CN" altLang="en-US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9229" name="组合 50181"/>
            <p:cNvGrpSpPr/>
            <p:nvPr/>
          </p:nvGrpSpPr>
          <p:grpSpPr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9230" name="矩形 50182"/>
              <p:cNvSpPr/>
              <p:nvPr/>
            </p:nvSpPr>
            <p:spPr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</a:ln>
            </p:spPr>
            <p:txBody>
              <a:bodyPr anchor="t"/>
              <a:lstStyle/>
              <a:p>
                <a:pPr lvl="0"/>
                <a:endParaRPr lang="zh-CN" altLang="en-US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231" name="矩形 50183"/>
              <p:cNvSpPr/>
              <p:nvPr/>
            </p:nvSpPr>
            <p:spPr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</a:ln>
            </p:spPr>
            <p:txBody>
              <a:bodyPr anchor="t"/>
              <a:lstStyle/>
              <a:p>
                <a:pPr lvl="0"/>
                <a:endParaRPr lang="zh-CN" altLang="en-US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9232" name="矩形 50184"/>
            <p:cNvSpPr/>
            <p:nvPr/>
          </p:nvSpPr>
          <p:spPr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</a:ln>
          </p:spPr>
          <p:txBody>
            <a:bodyPr anchor="t"/>
            <a:lstStyle/>
            <a:p>
              <a:pPr lvl="0"/>
              <a:endParaRPr lang="zh-CN" altLang="en-US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33" name="矩形 50185"/>
            <p:cNvSpPr/>
            <p:nvPr/>
          </p:nvSpPr>
          <p:spPr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</a:ln>
          </p:spPr>
          <p:txBody>
            <a:bodyPr anchor="t"/>
            <a:lstStyle/>
            <a:p>
              <a:pPr lvl="0"/>
              <a:endParaRPr lang="zh-CN" altLang="en-US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34" name="矩形 50186"/>
            <p:cNvSpPr/>
            <p:nvPr/>
          </p:nvSpPr>
          <p:spPr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</a:ln>
          </p:spPr>
          <p:txBody>
            <a:bodyPr anchor="t"/>
            <a:lstStyle/>
            <a:p>
              <a:pPr lvl="0"/>
              <a:endParaRPr lang="zh-CN" altLang="en-US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50188" name="标题 50187"/>
          <p:cNvSpPr>
            <a:spLocks noGrp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>
            <a:lvl1pPr lvl="0">
              <a:defRPr kern="1200"/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50189" name="副标题 50188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 marL="0" lvl="0" indent="0" algn="ctr">
              <a:buNone/>
              <a:defRPr kern="1200"/>
            </a:lvl1pPr>
            <a:lvl2pPr marL="457200" lvl="1" indent="-457200" algn="ctr">
              <a:buNone/>
              <a:defRPr kern="1200"/>
            </a:lvl2pPr>
            <a:lvl3pPr marL="914400" lvl="2" indent="-914400" algn="ctr">
              <a:buNone/>
              <a:defRPr kern="1200"/>
            </a:lvl3pPr>
            <a:lvl4pPr marL="1371600" lvl="3" indent="-1371600" algn="ctr">
              <a:buNone/>
              <a:defRPr kern="1200"/>
            </a:lvl4pPr>
            <a:lvl5pPr marL="1828800" lvl="4" indent="-1828800" algn="ctr">
              <a:buNone/>
              <a:defRPr kern="1200"/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50190" name="日期占位符 50189"/>
          <p:cNvSpPr>
            <a:spLocks noGrp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/>
          <a:p>
            <a:pPr fontAlgn="base"/>
            <a:endParaRPr lang="en-US" altLang="zh-CN" strike="noStrike" noProof="1">
              <a:solidFill>
                <a:schemeClr val="bg2"/>
              </a:solidFill>
              <a:latin typeface="Tahoma" panose="020B0604030504040204" pitchFamily="34" charset="0"/>
            </a:endParaRPr>
          </a:p>
        </p:txBody>
      </p:sp>
      <p:sp>
        <p:nvSpPr>
          <p:cNvPr id="50191" name="页脚占位符 50190"/>
          <p:cNvSpPr>
            <a:spLocks noGrp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/>
          <a:p>
            <a:pPr fontAlgn="base"/>
            <a:endParaRPr lang="en-US" altLang="zh-CN" strike="noStrike" noProof="1">
              <a:solidFill>
                <a:schemeClr val="bg2"/>
              </a:solidFill>
              <a:latin typeface="Tahoma" panose="020B0604030504040204" pitchFamily="34" charset="0"/>
            </a:endParaRPr>
          </a:p>
        </p:txBody>
      </p:sp>
      <p:sp>
        <p:nvSpPr>
          <p:cNvPr id="50192" name="灯片编号占位符 50191"/>
          <p:cNvSpPr>
            <a:spLocks noGrp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/>
          <a:p>
            <a:pPr fontAlgn="base"/>
            <a:fld id="{9A0DB2DC-4C9A-4742-B13C-FB6460FD3503}" type="slidenum">
              <a:rPr lang="zh-CN" altLang="en-US" strike="noStrike" noProof="1">
                <a:solidFill>
                  <a:schemeClr val="bg2"/>
                </a:solidFill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trike="noStrike" noProof="1">
              <a:solidFill>
                <a:schemeClr val="bg2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6612" y="2017713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04051" y="617538"/>
            <a:ext cx="1951038" cy="551497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40009" cy="551497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785918" y="142852"/>
            <a:ext cx="3929090" cy="71438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8C00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</a:t>
            </a:r>
            <a:endParaRPr lang="zh-CN" altLang="en-US" strike="noStrike" noProof="1"/>
          </a:p>
        </p:txBody>
      </p:sp>
      <p:sp>
        <p:nvSpPr>
          <p:cNvPr id="8" name="内容占位符 7"/>
          <p:cNvSpPr>
            <a:spLocks noGrp="1"/>
          </p:cNvSpPr>
          <p:nvPr>
            <p:ph sz="quarter" idx="10"/>
          </p:nvPr>
        </p:nvSpPr>
        <p:spPr>
          <a:xfrm>
            <a:off x="1643042" y="2071688"/>
            <a:ext cx="6286544" cy="224676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720090" eaLnBrk="1" latinLnBrk="0" hangingPunct="0">
              <a:lnSpc>
                <a:spcPct val="100000"/>
              </a:lnSpc>
              <a:buFontTx/>
              <a:buNone/>
              <a:defRPr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defRPr>
            </a:lvl1pPr>
            <a:lvl2pPr marL="0" indent="720090" eaLnBrk="1" latinLnBrk="0" hangingPunct="0">
              <a:lnSpc>
                <a:spcPct val="100000"/>
              </a:lnSpc>
              <a:buFontTx/>
              <a:buNone/>
              <a:defRPr sz="2800" b="1">
                <a:solidFill>
                  <a:srgbClr val="0033CC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defRPr>
            </a:lvl2pPr>
            <a:lvl3pPr marL="0" indent="720090" eaLnBrk="1" latinLnBrk="0" hangingPunct="0">
              <a:lnSpc>
                <a:spcPct val="100000"/>
              </a:lnSpc>
              <a:buFontTx/>
              <a:buNone/>
              <a:defRPr sz="2800" b="1">
                <a:solidFill>
                  <a:srgbClr val="7030A0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defRPr>
            </a:lvl3pPr>
            <a:lvl4pPr marL="0" indent="720090" eaLnBrk="1" latinLnBrk="0" hangingPunct="0">
              <a:lnSpc>
                <a:spcPct val="100000"/>
              </a:lnSpc>
              <a:buFontTx/>
              <a:buNone/>
              <a:defRPr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4pPr>
            <a:lvl5pPr marL="0" indent="720090" eaLnBrk="1" latinLnBrk="0" hangingPunct="0">
              <a:lnSpc>
                <a:spcPct val="100000"/>
              </a:lnSpc>
              <a:buFontTx/>
              <a:buNone/>
              <a:defRPr sz="2800" b="1">
                <a:solidFill>
                  <a:srgbClr val="00B050"/>
                </a:solidFill>
                <a:latin typeface="Times New Roman" panose="02020603050405020304" pitchFamily="18" charset="0"/>
                <a:ea typeface="仿宋_GB2312" pitchFamily="49" charset="-122"/>
                <a:cs typeface="Times New Roman" panose="02020603050405020304" pitchFamily="18" charset="0"/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1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strike="noStrike" kern="1200" cap="none" spc="0" normalizeH="0" baseline="0" noProof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strike="noStrike" kern="1200" cap="none" spc="0" normalizeH="0" baseline="0" noProof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3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785918" y="142852"/>
            <a:ext cx="3929090" cy="71438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8C00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</a:t>
            </a:r>
            <a:endParaRPr lang="zh-CN" altLang="en-US" strike="noStrike" noProof="1"/>
          </a:p>
        </p:txBody>
      </p:sp>
      <p:sp>
        <p:nvSpPr>
          <p:cNvPr id="8" name="内容占位符 7"/>
          <p:cNvSpPr>
            <a:spLocks noGrp="1"/>
          </p:cNvSpPr>
          <p:nvPr>
            <p:ph sz="quarter" idx="10"/>
          </p:nvPr>
        </p:nvSpPr>
        <p:spPr>
          <a:xfrm>
            <a:off x="1643042" y="2071688"/>
            <a:ext cx="6286544" cy="224676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720090" eaLnBrk="1" latinLnBrk="0" hangingPunct="0">
              <a:lnSpc>
                <a:spcPct val="100000"/>
              </a:lnSpc>
              <a:buFontTx/>
              <a:buNone/>
              <a:defRPr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defRPr>
            </a:lvl1pPr>
            <a:lvl2pPr marL="0" indent="720090" eaLnBrk="1" latinLnBrk="0" hangingPunct="0">
              <a:lnSpc>
                <a:spcPct val="100000"/>
              </a:lnSpc>
              <a:buFontTx/>
              <a:buNone/>
              <a:defRPr sz="2800" b="1">
                <a:solidFill>
                  <a:srgbClr val="0033CC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defRPr>
            </a:lvl2pPr>
            <a:lvl3pPr marL="0" indent="720090" eaLnBrk="1" latinLnBrk="0" hangingPunct="0">
              <a:lnSpc>
                <a:spcPct val="100000"/>
              </a:lnSpc>
              <a:buFontTx/>
              <a:buNone/>
              <a:defRPr sz="2800" b="1">
                <a:solidFill>
                  <a:srgbClr val="7030A0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defRPr>
            </a:lvl3pPr>
            <a:lvl4pPr marL="0" indent="720090" eaLnBrk="1" latinLnBrk="0" hangingPunct="0">
              <a:lnSpc>
                <a:spcPct val="100000"/>
              </a:lnSpc>
              <a:buFontTx/>
              <a:buNone/>
              <a:defRPr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4pPr>
            <a:lvl5pPr marL="0" indent="720090" eaLnBrk="1" latinLnBrk="0" hangingPunct="0">
              <a:lnSpc>
                <a:spcPct val="100000"/>
              </a:lnSpc>
              <a:buFontTx/>
              <a:buNone/>
              <a:defRPr sz="2800" b="1">
                <a:solidFill>
                  <a:srgbClr val="00B050"/>
                </a:solidFill>
                <a:latin typeface="Times New Roman" panose="02020603050405020304" pitchFamily="18" charset="0"/>
                <a:ea typeface="仿宋_GB2312" pitchFamily="49" charset="-122"/>
                <a:cs typeface="Times New Roman" panose="02020603050405020304" pitchFamily="18" charset="0"/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1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strike="noStrike" kern="1200" cap="none" spc="0" normalizeH="0" baseline="0" noProof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strike="noStrike" kern="1200" cap="none" spc="0" normalizeH="0" baseline="0" noProof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3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>
    <p:split orient="vert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5" Type="http://schemas.openxmlformats.org/officeDocument/2006/relationships/image" Target="../media/image3.jpeg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3" Type="http://schemas.openxmlformats.org/officeDocument/2006/relationships/theme" Target="../theme/theme3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6.xml"/><Relationship Id="rId1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6.xml"/><Relationship Id="rId8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1.xml"/><Relationship Id="rId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9.xml"/><Relationship Id="rId15" Type="http://schemas.openxmlformats.org/officeDocument/2006/relationships/theme" Target="../theme/theme4.xml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7.xml"/><Relationship Id="rId1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9.xml"/><Relationship Id="rId8" Type="http://schemas.openxmlformats.org/officeDocument/2006/relationships/slideLayout" Target="../slideLayouts/slideLayout58.xml"/><Relationship Id="rId7" Type="http://schemas.openxmlformats.org/officeDocument/2006/relationships/slideLayout" Target="../slideLayouts/slideLayout57.xml"/><Relationship Id="rId6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4.xml"/><Relationship Id="rId3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2.xml"/><Relationship Id="rId15" Type="http://schemas.openxmlformats.org/officeDocument/2006/relationships/theme" Target="../theme/theme5.xml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5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 descr="03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2"/>
          <p:cNvSpPr>
            <a:spLocks noGrp="1"/>
          </p:cNvSpPr>
          <p:nvPr>
            <p:ph type="title"/>
          </p:nvPr>
        </p:nvSpPr>
        <p:spPr>
          <a:xfrm>
            <a:off x="1692275" y="414338"/>
            <a:ext cx="6923088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2" name="Rectangle 3"/>
          <p:cNvSpPr>
            <a:spLocks noGrp="1"/>
          </p:cNvSpPr>
          <p:nvPr>
            <p:ph type="body" idx="5"/>
          </p:nvPr>
        </p:nvSpPr>
        <p:spPr>
          <a:xfrm>
            <a:off x="457200" y="1700213"/>
            <a:ext cx="8229600" cy="44259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 b="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b="0"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Franklin Gothic Book" panose="020B0503020102020204" pitchFamily="34" charset="0"/>
                <a:ea typeface="黑体" panose="02010609060101010101" pitchFamily="2" charset="-122"/>
                <a:cs typeface="+mn-ea"/>
              </a:rPr>
            </a:fld>
            <a:endParaRPr lang="en-US" altLang="zh-CN" sz="1400" strike="noStrike" noProof="1">
              <a:latin typeface="Franklin Gothic Book" panose="020B0503020102020204" pitchFamily="34" charset="0"/>
              <a:ea typeface="黑体" panose="0201060906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anose="020B0603020102020204" pitchFamily="34" charset="0"/>
          <a:ea typeface="微软雅黑" panose="020B050302020402020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anose="020B0603020102020204" pitchFamily="34" charset="0"/>
          <a:ea typeface="微软雅黑" panose="020B050302020402020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anose="020B0603020102020204" pitchFamily="34" charset="0"/>
          <a:ea typeface="微软雅黑" panose="020B050302020402020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anose="020B0603020102020204" pitchFamily="34" charset="0"/>
          <a:ea typeface="微软雅黑" panose="020B050302020402020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方正祥隶简体" pitchFamily="65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方正祥隶简体" pitchFamily="65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方正祥隶简体" pitchFamily="65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方正祥隶简体" pitchFamily="65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49153"/>
          <p:cNvSpPr/>
          <p:nvPr/>
        </p:nvSpPr>
        <p:spPr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 wrap="none" anchor="ctr"/>
          <a:lstStyle/>
          <a:p>
            <a:pPr lvl="0" algn="ctr"/>
            <a:endParaRPr lang="zh-CN" altLang="en-US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矩形 49154"/>
          <p:cNvSpPr/>
          <p:nvPr/>
        </p:nvSpPr>
        <p:spPr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</a:ln>
        </p:spPr>
        <p:txBody>
          <a:bodyPr wrap="none" anchor="ctr"/>
          <a:lstStyle/>
          <a:p>
            <a:pPr lvl="0" algn="ctr"/>
            <a:endParaRPr lang="zh-CN" altLang="en-US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076" name="矩形 49155"/>
          <p:cNvSpPr/>
          <p:nvPr/>
        </p:nvSpPr>
        <p:spPr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</a:ln>
        </p:spPr>
        <p:txBody>
          <a:bodyPr wrap="none" anchor="ctr"/>
          <a:lstStyle/>
          <a:p>
            <a:pPr lvl="0" algn="ctr"/>
            <a:endParaRPr lang="zh-CN" altLang="en-US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077" name="矩形 49156"/>
          <p:cNvSpPr/>
          <p:nvPr/>
        </p:nvSpPr>
        <p:spPr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</a:ln>
        </p:spPr>
        <p:txBody>
          <a:bodyPr wrap="none" anchor="ctr"/>
          <a:lstStyle/>
          <a:p>
            <a:pPr lvl="0" algn="ctr"/>
            <a:endParaRPr lang="zh-CN" altLang="en-US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078" name="矩形 49157"/>
          <p:cNvSpPr/>
          <p:nvPr/>
        </p:nvSpPr>
        <p:spPr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</a:ln>
        </p:spPr>
        <p:txBody>
          <a:bodyPr wrap="none" anchor="ctr"/>
          <a:lstStyle/>
          <a:p>
            <a:pPr lvl="0" algn="ctr"/>
            <a:endParaRPr lang="zh-CN" altLang="en-US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079" name="矩形 49158"/>
          <p:cNvSpPr/>
          <p:nvPr/>
        </p:nvSpPr>
        <p:spPr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wrap="none" anchor="ctr"/>
          <a:lstStyle/>
          <a:p>
            <a:pPr lvl="0" algn="ctr"/>
            <a:endParaRPr lang="zh-CN" altLang="en-US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080" name="矩形 49159"/>
          <p:cNvSpPr/>
          <p:nvPr/>
        </p:nvSpPr>
        <p:spPr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</a:ln>
        </p:spPr>
        <p:txBody>
          <a:bodyPr wrap="none" anchor="ctr"/>
          <a:lstStyle/>
          <a:p>
            <a:pPr lvl="0" algn="ctr"/>
            <a:endParaRPr lang="zh-CN" altLang="en-US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081" name="标题 49160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82" name="文本占位符 49161"/>
          <p:cNvSpPr>
            <a:spLocks noGrp="1"/>
          </p:cNvSpPr>
          <p:nvPr>
            <p:ph type="body" idx="5"/>
          </p:nvPr>
        </p:nvSpPr>
        <p:spPr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9163" name="日期占位符 49162"/>
          <p:cNvSpPr>
            <a:spLocks noGrp="1"/>
          </p:cNvSpPr>
          <p:nvPr>
            <p:ph type="dt" sz="half" idx="2"/>
          </p:nvPr>
        </p:nvSpPr>
        <p:spPr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>
            <a:lvl1pPr>
              <a:defRPr sz="1400">
                <a:latin typeface="Tahoma" panose="020B0604030504040204" pitchFamily="34" charset="0"/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49164" name="页脚占位符 49163"/>
          <p:cNvSpPr>
            <a:spLocks noGrp="1"/>
          </p:cNvSpPr>
          <p:nvPr>
            <p:ph type="ftr" sz="quarter" idx="3"/>
          </p:nvPr>
        </p:nvSpPr>
        <p:spPr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>
            <a:lvl1pPr algn="ctr">
              <a:defRPr sz="1400">
                <a:latin typeface="Tahoma" panose="020B0604030504040204" pitchFamily="34" charset="0"/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49165" name="灯片编号占位符 49164"/>
          <p:cNvSpPr>
            <a:spLocks noGrp="1"/>
          </p:cNvSpPr>
          <p:nvPr>
            <p:ph type="sldNum" sz="quarter" idx="4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>
            <a:lvl1pPr algn="r">
              <a:defRPr sz="1400">
                <a:latin typeface="Tahoma" panose="020B0604030504040204" pitchFamily="34" charset="0"/>
              </a:defRPr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/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sz="2400" b="0" i="0" u="sng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sz="2400" b="0" i="0" u="sng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sz="2400" b="0" i="0" u="sng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sz="2400" b="0" i="0" u="sng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sz="2400" b="0" i="0" u="sng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sz="2400" b="0" i="0" u="sng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sz="2400" b="0" i="0" u="sng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sz="2400" b="0" i="0" u="sng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099" name="Rectangle 3"/>
          <p:cNvSpPr>
            <a:spLocks noGrp="1"/>
          </p:cNvSpPr>
          <p:nvPr>
            <p:ph type="body" idx="5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5123" name="Rectangle 3"/>
          <p:cNvSpPr>
            <a:spLocks noGrp="1"/>
          </p:cNvSpPr>
          <p:nvPr>
            <p:ph type="body" idx="5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2.xml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6.GI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矩形 51201"/>
          <p:cNvSpPr/>
          <p:nvPr/>
        </p:nvSpPr>
        <p:spPr>
          <a:xfrm>
            <a:off x="0" y="0"/>
            <a:ext cx="7620000" cy="3429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/>
          <a:lstStyle/>
          <a:p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14" name="矩形 51202"/>
          <p:cNvSpPr/>
          <p:nvPr/>
        </p:nvSpPr>
        <p:spPr>
          <a:xfrm>
            <a:off x="2057400" y="457200"/>
            <a:ext cx="5257800" cy="228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3600" b="1">
                <a:gradFill rotWithShape="0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outerShdw dist="35921" dir="2699999" algn="ctr" rotWithShape="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正确使用标点</a:t>
            </a:r>
            <a:endParaRPr lang="zh-CN" altLang="en-US" sz="3600" b="1">
              <a:gradFill rotWithShape="0">
                <a:gsLst>
                  <a:gs pos="0">
                    <a:srgbClr val="FFFF0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effectLst>
                <a:outerShdw dist="35921" dir="2699999" algn="ctr" rotWithShape="0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3315" name="图片 51203" descr="obj_top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2971800"/>
            <a:ext cx="9144000" cy="3886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日期占位符 1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</a:lstStyle>
          <a:p>
            <a:pPr lvl="0"/>
            <a:endParaRPr lang="zh-CN" altLang="en-US" sz="1400"/>
          </a:p>
        </p:txBody>
      </p:sp>
    </p:spTree>
  </p:cSld>
  <p:clrMapOvr>
    <a:masterClrMapping/>
  </p:clrMapOvr>
  <p:transition>
    <p:blinds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85763" y="1341438"/>
            <a:ext cx="8229600" cy="4425950"/>
          </a:xfrm>
        </p:spPr>
        <p:txBody>
          <a:bodyPr wrap="square" lIns="91440" tIns="45720" rIns="91440" bIns="45720" anchor="t"/>
          <a:lstStyle/>
          <a:p>
            <a:pPr>
              <a:buNone/>
            </a:pPr>
            <a:endParaRPr lang="en-US" altLang="zh-CN" sz="2800">
              <a:latin typeface="黑体" panose="02010609060101010101" pitchFamily="2" charset="-122"/>
            </a:endParaRPr>
          </a:p>
          <a:p>
            <a:r>
              <a:rPr lang="en-US" altLang="zh-CN" sz="2800" b="1">
                <a:solidFill>
                  <a:srgbClr val="C00000"/>
                </a:solidFill>
                <a:latin typeface="黑体" panose="02010609060101010101" pitchFamily="2" charset="-122"/>
              </a:rPr>
              <a:t>3.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倒装问，问号在句末。</a:t>
            </a:r>
            <a:endParaRPr lang="en-US" altLang="zh-CN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>
              <a:buNone/>
            </a:pPr>
            <a:r>
              <a:rPr lang="zh-CN" altLang="en-US" sz="2800">
                <a:latin typeface="黑体" panose="02010609060101010101" pitchFamily="2" charset="-122"/>
              </a:rPr>
              <a:t>  你去吗，张处长？</a:t>
            </a:r>
            <a:endParaRPr lang="en-US" altLang="zh-CN" sz="2800">
              <a:latin typeface="黑体" panose="02010609060101010101" pitchFamily="2" charset="-122"/>
            </a:endParaRPr>
          </a:p>
          <a:p>
            <a:r>
              <a:rPr lang="en-US" altLang="zh-CN" sz="2800" b="1">
                <a:solidFill>
                  <a:srgbClr val="C00000"/>
                </a:solidFill>
                <a:latin typeface="黑体" panose="02010609060101010101" pitchFamily="2" charset="-122"/>
              </a:rPr>
              <a:t>4.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表委婉语气的祈使句，句末也可以用问号。</a:t>
            </a:r>
            <a:endParaRPr lang="en-US" altLang="zh-CN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>
              <a:buNone/>
            </a:pPr>
            <a:r>
              <a:rPr lang="zh-CN" altLang="en-US" sz="2800">
                <a:latin typeface="黑体" panose="02010609060101010101" pitchFamily="2" charset="-122"/>
              </a:rPr>
              <a:t>  请您稍微挪一下凳子好吗？</a:t>
            </a:r>
            <a:endParaRPr lang="en-US" altLang="zh-CN" sz="2800">
              <a:latin typeface="黑体" panose="02010609060101010101" pitchFamily="2" charset="-122"/>
            </a:endParaRPr>
          </a:p>
          <a:p>
            <a:r>
              <a:rPr lang="en-US" altLang="zh-CN" sz="2800" b="1">
                <a:solidFill>
                  <a:srgbClr val="C00000"/>
                </a:solidFill>
                <a:latin typeface="黑体" panose="02010609060101010101" pitchFamily="2" charset="-122"/>
              </a:rPr>
              <a:t>5.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有的句子含有谁、什么、怎么样等疑问词，</a:t>
            </a:r>
            <a:endParaRPr lang="zh-CN" altLang="en-US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>
              <a:buNone/>
            </a:pP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  但不是发问，不是疑问语气，是陈述句，应用句号。</a:t>
            </a:r>
            <a:endParaRPr lang="en-US" altLang="zh-CN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>
              <a:buNone/>
            </a:pPr>
            <a:r>
              <a:rPr lang="zh-CN" altLang="en-US" sz="2800">
                <a:latin typeface="黑体" panose="02010609060101010101" pitchFamily="2" charset="-122"/>
              </a:rPr>
              <a:t>  我没什么，可不知道人家怎么想。</a:t>
            </a:r>
            <a:br>
              <a:rPr lang="en-US" altLang="zh-CN" sz="2800">
                <a:latin typeface="黑体" panose="02010609060101010101" pitchFamily="2" charset="-122"/>
              </a:rPr>
            </a:br>
            <a:endParaRPr lang="en-US" altLang="zh-CN" sz="2800">
              <a:latin typeface="黑体" panose="02010609060101010101" pitchFamily="2" charset="-122"/>
            </a:endParaRPr>
          </a:p>
        </p:txBody>
      </p:sp>
      <p:sp>
        <p:nvSpPr>
          <p:cNvPr id="22530" name="标题 1"/>
          <p:cNvSpPr txBox="1"/>
          <p:nvPr/>
        </p:nvSpPr>
        <p:spPr>
          <a:xfrm>
            <a:off x="2357438" y="427038"/>
            <a:ext cx="6329362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endParaRPr lang="zh-CN" altLang="en-US" sz="4800">
              <a:solidFill>
                <a:srgbClr val="FFFFFF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4583" name="矩形 24582"/>
          <p:cNvSpPr/>
          <p:nvPr/>
        </p:nvSpPr>
        <p:spPr>
          <a:xfrm>
            <a:off x="396875" y="0"/>
            <a:ext cx="2019300" cy="11366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lstStyle/>
          <a:p>
            <a:pPr algn="ctr"/>
            <a:r>
              <a:rPr lang="zh-CN" altLang="en-US" sz="4000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四、问号</a:t>
            </a:r>
            <a:endParaRPr lang="zh-CN" altLang="en-US" sz="4000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文本占位符 62466"/>
          <p:cNvSpPr>
            <a:spLocks noGrp="1"/>
          </p:cNvSpPr>
          <p:nvPr>
            <p:ph idx="1"/>
          </p:nvPr>
        </p:nvSpPr>
        <p:spPr>
          <a:xfrm>
            <a:off x="1258888" y="765175"/>
            <a:ext cx="8229600" cy="4425950"/>
          </a:xfrm>
          <a:ln>
            <a:miter/>
          </a:ln>
        </p:spPr>
        <p:txBody>
          <a:bodyPr anchor="t"/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altLang="en-US" sz="3200" b="0" i="0" u="none" strike="noStrike" kern="0" cap="none" spc="0" normalizeH="0" baseline="0" noProof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0" lang="zh-CN" altLang="en-US" sz="3200" b="1" i="0" u="none" strike="noStrike" kern="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口诀</a:t>
            </a:r>
            <a:endParaRPr kumimoji="0" lang="zh-CN" altLang="en-US" sz="3200" b="1" i="0" u="none" strike="noStrike" kern="0" cap="none" spc="0" normalizeH="0" baseline="0" noProof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altLang="en-US" sz="3200" b="1" i="0" u="none" strike="noStrike" kern="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第一注意</a:t>
            </a:r>
            <a:r>
              <a:rPr kumimoji="0" lang="zh-CN" altLang="en-US" sz="3200" b="1" i="0" u="none" strike="noStrike" kern="0" cap="none" spc="0" normalizeH="0" baseline="0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选择问</a:t>
            </a:r>
            <a:r>
              <a:rPr kumimoji="0" lang="zh-CN" altLang="en-US" sz="3200" b="1" i="0" u="none" strike="noStrike" kern="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，全句末尾</a:t>
            </a:r>
            <a:r>
              <a:rPr kumimoji="0" lang="zh-CN" altLang="en-US" sz="3200" b="1" i="0" u="none" strike="noStrike" kern="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才</a:t>
            </a:r>
            <a:r>
              <a:rPr kumimoji="0" lang="zh-CN" altLang="en-US" sz="3200" b="1" i="0" u="none" strike="noStrike" kern="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用问。</a:t>
            </a:r>
            <a:endParaRPr kumimoji="0" lang="zh-CN" altLang="en-US" sz="3200" b="1" i="0" u="none" strike="noStrike" kern="0" cap="none" spc="0" normalizeH="0" baseline="0" noProof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br>
              <a:rPr lang="zh-CN" altLang="en-US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</a:br>
            <a:r>
              <a:rPr kumimoji="0" lang="zh-CN" altLang="en-US" sz="3200" b="1" i="0" u="none" strike="noStrike" kern="0" cap="none" spc="0" normalizeH="0" baseline="0" noProof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第二注意</a:t>
            </a:r>
            <a:r>
              <a:rPr kumimoji="0" lang="zh-CN" altLang="en-US" sz="3200" b="1" i="0" u="none" strike="noStrike" kern="0" cap="none" spc="0" normalizeH="0" baseline="0" noProof="1">
                <a:solidFill>
                  <a:srgbClr val="0000CC"/>
                </a:solidFill>
                <a:latin typeface="+mn-lt"/>
                <a:ea typeface="+mn-ea"/>
                <a:cs typeface="+mn-cs"/>
              </a:rPr>
              <a:t>倒装问</a:t>
            </a:r>
            <a:r>
              <a:rPr kumimoji="0" lang="zh-CN" altLang="en-US" sz="3200" b="1" i="0" u="none" strike="noStrike" kern="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，全句末尾</a:t>
            </a:r>
            <a:r>
              <a:rPr kumimoji="0" lang="zh-CN" altLang="en-US" sz="3200" b="1" i="0" u="none" strike="noStrike" kern="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也</a:t>
            </a:r>
            <a:r>
              <a:rPr kumimoji="0" lang="zh-CN" altLang="en-US" sz="3200" b="1" i="0" u="none" strike="noStrike" kern="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用问。</a:t>
            </a:r>
            <a:endParaRPr kumimoji="0" lang="zh-CN" altLang="en-US" sz="3200" b="1" i="0" u="none" strike="noStrike" kern="0" cap="none" spc="0" normalizeH="0" baseline="0" noProof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br>
              <a:rPr lang="zh-CN" altLang="en-US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</a:br>
            <a:r>
              <a:rPr kumimoji="0" lang="zh-CN" altLang="en-US" sz="3200" b="1" i="0" u="none" strike="noStrike" kern="0" cap="none" spc="0" normalizeH="0" baseline="0" noProof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第三注意</a:t>
            </a:r>
            <a:r>
              <a:rPr kumimoji="0" lang="zh-CN" altLang="en-US" sz="3200" b="1" i="0" u="none" strike="noStrike" kern="0" cap="none" spc="0" normalizeH="0" baseline="0" noProof="1">
                <a:solidFill>
                  <a:srgbClr val="0000CC"/>
                </a:solidFill>
                <a:latin typeface="+mn-lt"/>
                <a:ea typeface="+mn-ea"/>
                <a:cs typeface="+mn-cs"/>
              </a:rPr>
              <a:t>连续问</a:t>
            </a:r>
            <a:r>
              <a:rPr kumimoji="0" lang="zh-CN" altLang="en-US" sz="3200" b="1" i="0" u="none" strike="noStrike" kern="0" cap="none" spc="0" normalizeH="0" baseline="0" noProof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，</a:t>
            </a:r>
            <a:r>
              <a:rPr kumimoji="0" lang="zh-CN" altLang="en-US" sz="3200" b="1" i="0" u="none" strike="noStrike" kern="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每句末尾</a:t>
            </a:r>
            <a:r>
              <a:rPr kumimoji="0" lang="zh-CN" altLang="en-US" sz="3200" b="1" i="0" u="none" strike="noStrike" kern="0" cap="none" spc="0" normalizeH="0" baseline="0" noProof="1"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都</a:t>
            </a:r>
            <a:r>
              <a:rPr kumimoji="0" lang="zh-CN" altLang="en-US" sz="3200" b="1" i="0" u="none" strike="noStrike" kern="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用问。</a:t>
            </a:r>
            <a:endParaRPr kumimoji="0" lang="zh-CN" altLang="en-US" sz="3200" b="1" i="0" u="none" strike="noStrike" kern="0" cap="none" spc="0" normalizeH="0" baseline="0" noProof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br>
              <a:rPr lang="zh-CN" altLang="en-US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</a:br>
            <a:r>
              <a:rPr kumimoji="0" lang="zh-CN" altLang="en-US" sz="3200" b="1" i="0" u="none" strike="noStrike" kern="0" cap="none" spc="0" normalizeH="0" baseline="0" noProof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第四注意</a:t>
            </a:r>
            <a:r>
              <a:rPr kumimoji="0" lang="zh-CN" altLang="en-US" sz="3200" b="1" i="0" u="none" strike="noStrike" kern="0" cap="none" spc="0" normalizeH="0" baseline="0" noProof="1">
                <a:solidFill>
                  <a:srgbClr val="0000CC"/>
                </a:solidFill>
                <a:latin typeface="+mn-lt"/>
                <a:ea typeface="+mn-ea"/>
                <a:cs typeface="+mn-cs"/>
              </a:rPr>
              <a:t>无疑问</a:t>
            </a:r>
            <a:r>
              <a:rPr kumimoji="0" lang="zh-CN" altLang="en-US" sz="3200" b="1" i="0" u="none" strike="noStrike" kern="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，陈述语气</a:t>
            </a:r>
            <a:r>
              <a:rPr kumimoji="0" lang="zh-CN" altLang="en-US" sz="3200" b="1" i="0" u="none" strike="noStrike" kern="0" cap="none" spc="0" normalizeH="0" baseline="0" noProof="1"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不</a:t>
            </a:r>
            <a:r>
              <a:rPr kumimoji="0" lang="zh-CN" altLang="en-US" sz="3200" b="1" i="0" u="none" strike="noStrike" kern="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用问。</a:t>
            </a:r>
            <a:r>
              <a:rPr kumimoji="0" lang="zh-CN" altLang="en-US" sz="3200" b="0" i="0" u="none" strike="noStrike" kern="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kumimoji="0" lang="zh-CN" altLang="en-US" sz="3200" b="0" i="0" u="none" strike="noStrike" kern="0" cap="none" spc="0" normalizeH="0" baseline="0" noProof="1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4425950"/>
          </a:xfrm>
        </p:spPr>
        <p:txBody>
          <a:bodyPr wrap="square" lIns="91440" tIns="45720" rIns="91440" bIns="45720" anchor="t"/>
          <a:lstStyle/>
          <a:p>
            <a:pPr>
              <a:buNone/>
            </a:pPr>
            <a:endParaRPr lang="en-US" altLang="zh-CN" sz="2800" b="1">
              <a:latin typeface="黑体" panose="02010609060101010101" pitchFamily="2" charset="-122"/>
            </a:endParaRPr>
          </a:p>
          <a:p>
            <a:r>
              <a:rPr lang="en-US" altLang="zh-CN" sz="2800" b="1">
                <a:solidFill>
                  <a:srgbClr val="C00000"/>
                </a:solidFill>
                <a:latin typeface="黑体" panose="02010609060101010101" pitchFamily="2" charset="-122"/>
              </a:rPr>
              <a:t>1.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直接、完全引用（被引用的部分的标点，也要在引号之内）。</a:t>
            </a:r>
            <a:endParaRPr lang="en-US" altLang="zh-CN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>
              <a:buNone/>
            </a:pPr>
            <a:r>
              <a:rPr lang="zh-CN" altLang="en-US" sz="2800" b="1">
                <a:latin typeface="黑体" panose="02010609060101010101" pitchFamily="2" charset="-122"/>
              </a:rPr>
              <a:t>  毛主席教导我们说：“好好学习，天天向上。”</a:t>
            </a:r>
            <a:endParaRPr lang="en-US" altLang="zh-CN" sz="2800" b="1">
              <a:latin typeface="黑体" panose="02010609060101010101" pitchFamily="2" charset="-122"/>
            </a:endParaRPr>
          </a:p>
          <a:p>
            <a:r>
              <a:rPr lang="en-US" altLang="zh-CN" sz="2800" b="1">
                <a:solidFill>
                  <a:srgbClr val="C00000"/>
                </a:solidFill>
                <a:latin typeface="黑体" panose="02010609060101010101" pitchFamily="2" charset="-122"/>
              </a:rPr>
              <a:t>2.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间接，不完全引用时，点号放在引号外或不使用引号。</a:t>
            </a:r>
            <a:endParaRPr lang="en-US" altLang="zh-CN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>
              <a:buNone/>
            </a:pPr>
            <a:r>
              <a:rPr lang="zh-CN" altLang="en-US" sz="2800" b="1">
                <a:latin typeface="黑体" panose="02010609060101010101" pitchFamily="2" charset="-122"/>
              </a:rPr>
              <a:t>  他始终认为“数风流人物，还看今朝”。</a:t>
            </a:r>
            <a:endParaRPr lang="en-US" altLang="zh-CN" sz="2800" b="1">
              <a:latin typeface="黑体" panose="02010609060101010101" pitchFamily="2" charset="-122"/>
            </a:endParaRPr>
          </a:p>
          <a:p>
            <a:pPr algn="just"/>
            <a:r>
              <a:rPr lang="en-US" altLang="zh-CN" sz="2800" b="1">
                <a:solidFill>
                  <a:srgbClr val="C00000"/>
                </a:solidFill>
                <a:latin typeface="黑体" panose="02010609060101010101" pitchFamily="2" charset="-122"/>
              </a:rPr>
              <a:t>3.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引文不完整，或作为自己说的一段话时，句号在引号外。</a:t>
            </a:r>
            <a:endParaRPr lang="en-US" altLang="zh-CN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 algn="just">
              <a:buNone/>
            </a:pPr>
            <a:r>
              <a:rPr lang="zh-CN" altLang="en-US" sz="2800" b="1">
                <a:latin typeface="黑体" panose="02010609060101010101" pitchFamily="2" charset="-122"/>
              </a:rPr>
              <a:t>  徐悲鸿笔下的马正像评论家说的“形神俱备，充满生机”。</a:t>
            </a:r>
            <a:endParaRPr lang="zh-CN" altLang="en-US" sz="2800" b="1">
              <a:latin typeface="黑体" panose="02010609060101010101" pitchFamily="2" charset="-122"/>
            </a:endParaRPr>
          </a:p>
          <a:p>
            <a:endParaRPr lang="en-US" altLang="zh-CN" sz="2800" b="1">
              <a:latin typeface="黑体" panose="02010609060101010101" pitchFamily="2" charset="-122"/>
            </a:endParaRPr>
          </a:p>
        </p:txBody>
      </p:sp>
      <p:sp>
        <p:nvSpPr>
          <p:cNvPr id="24578" name="标题 1"/>
          <p:cNvSpPr txBox="1"/>
          <p:nvPr/>
        </p:nvSpPr>
        <p:spPr>
          <a:xfrm>
            <a:off x="2357438" y="427038"/>
            <a:ext cx="6329362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endParaRPr lang="zh-CN" altLang="en-US" sz="4800">
              <a:solidFill>
                <a:srgbClr val="FFFFFF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标题 1"/>
          <p:cNvSpPr txBox="1"/>
          <p:nvPr/>
        </p:nvSpPr>
        <p:spPr bwMode="auto">
          <a:xfrm>
            <a:off x="2700338" y="185738"/>
            <a:ext cx="6829425" cy="1260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800" b="1" noProof="1">
                <a:effectLst>
                  <a:outerShdw blurRad="38100" dist="38100" dir="2700000">
                    <a:srgbClr val="FFFFFF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  <a:cs typeface="+mn-cs"/>
              </a:rPr>
              <a:t>是表示出文中引用部分的标点。</a:t>
            </a:r>
            <a:endParaRPr lang="zh-CN" altLang="en-US" sz="2800" b="1" noProof="1">
              <a:effectLst>
                <a:outerShdw blurRad="38100" dist="38100" dir="2700000">
                  <a:srgbClr val="FFFFFF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8679" name="矩形 28678"/>
          <p:cNvSpPr/>
          <p:nvPr/>
        </p:nvSpPr>
        <p:spPr>
          <a:xfrm>
            <a:off x="385763" y="309563"/>
            <a:ext cx="2057400" cy="11366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lstStyle/>
          <a:p>
            <a:pPr algn="ctr"/>
            <a:r>
              <a:rPr lang="zh-CN" altLang="en-US" sz="40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五、引号</a:t>
            </a:r>
            <a:endParaRPr lang="zh-CN" altLang="en-US" sz="40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标题 9318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 anchor="ctr"/>
          <a:lstStyle/>
          <a:p>
            <a:r>
              <a:rPr kumimoji="1" lang="zh-CN" altLang="en-US">
                <a:solidFill>
                  <a:srgbClr val="FF8C00"/>
                </a:solidFill>
                <a:latin typeface="+mj-lt"/>
                <a:ea typeface="黑体" panose="02010609060101010101" pitchFamily="2" charset="-122"/>
                <a:cs typeface="+mj-cs"/>
              </a:rPr>
              <a:t>引号口诀总结</a:t>
            </a:r>
            <a:endParaRPr kumimoji="1" lang="zh-CN" altLang="en-US">
              <a:solidFill>
                <a:srgbClr val="FF8C00"/>
              </a:solidFill>
              <a:latin typeface="+mj-lt"/>
              <a:ea typeface="黑体" panose="02010609060101010101" pitchFamily="2" charset="-122"/>
              <a:cs typeface="+mj-cs"/>
            </a:endParaRPr>
          </a:p>
        </p:txBody>
      </p:sp>
      <p:sp>
        <p:nvSpPr>
          <p:cNvPr id="93187" name="文本占位符 93186"/>
          <p:cNvSpPr>
            <a:spLocks noGrp="1"/>
          </p:cNvSpPr>
          <p:nvPr>
            <p:ph type="body" idx="1"/>
          </p:nvPr>
        </p:nvSpPr>
        <p:spPr>
          <a:ln>
            <a:miter/>
          </a:ln>
        </p:spPr>
        <p:txBody>
          <a:bodyPr anchor="t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1" lang="zh-CN" altLang="en-US" sz="3200" b="1" i="0" u="sng" strike="noStrike" kern="0" cap="none" spc="0" normalizeH="0" baseline="0" noProof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引用之语未独立，标点符号引号外；</a:t>
            </a:r>
            <a:endParaRPr kumimoji="1" lang="zh-CN" altLang="en-US" sz="3200" b="1" i="0" u="sng" strike="noStrike" kern="0" cap="none" spc="0" normalizeH="0" baseline="0" noProof="1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1" lang="zh-CN" altLang="en-US" sz="3200" b="1" i="0" u="sng" strike="noStrike" kern="0" cap="none" spc="0" normalizeH="0" baseline="0" noProof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引用之语能独立，标点符号引号里。</a:t>
            </a:r>
            <a:endParaRPr kumimoji="1" lang="zh-CN" altLang="en-US" sz="3200" b="1" i="0" u="sng" strike="noStrike" kern="0" cap="none" spc="0" normalizeH="0" baseline="0" noProof="1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177800" y="836613"/>
            <a:ext cx="8758238" cy="3744912"/>
          </a:xfrm>
        </p:spPr>
        <p:txBody>
          <a:bodyPr wrap="square" lIns="91440" tIns="45720" rIns="91440" bIns="45720" anchor="t"/>
          <a:lstStyle/>
          <a:p>
            <a:pPr algn="just"/>
            <a:endParaRPr lang="en-US" altLang="zh-CN" sz="2400">
              <a:latin typeface="微软雅黑" panose="020B0503020204020204" charset="-122"/>
              <a:ea typeface="微软雅黑" panose="020B0503020204020204" charset="-122"/>
            </a:endParaRPr>
          </a:p>
          <a:p>
            <a:pPr algn="just">
              <a:buNone/>
            </a:pPr>
            <a:r>
              <a:rPr lang="en-US" altLang="zh-CN" sz="2800" b="1">
                <a:solidFill>
                  <a:srgbClr val="C00000"/>
                </a:solidFill>
                <a:latin typeface="黑体" panose="02010609060101010101" pitchFamily="2" charset="-122"/>
              </a:rPr>
              <a:t>1.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破折号后面表解释说明的部分（分说部分是总说部分的注释）</a:t>
            </a:r>
            <a:endParaRPr lang="en-US" altLang="zh-CN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 algn="just">
              <a:buNone/>
            </a:pPr>
            <a:r>
              <a:rPr lang="zh-CN" altLang="en-US" sz="2800" b="1">
                <a:latin typeface="黑体" panose="02010609060101010101" pitchFamily="2" charset="-122"/>
              </a:rPr>
              <a:t>     我国的四大发明</a:t>
            </a:r>
            <a:r>
              <a:rPr lang="en-US" altLang="zh-CN" sz="2800" b="1">
                <a:latin typeface="黑体" panose="02010609060101010101" pitchFamily="2" charset="-122"/>
              </a:rPr>
              <a:t>——</a:t>
            </a:r>
            <a:r>
              <a:rPr lang="zh-CN" altLang="en-US" sz="2800" b="1">
                <a:latin typeface="黑体" panose="02010609060101010101" pitchFamily="2" charset="-122"/>
              </a:rPr>
              <a:t>火药、印刷术、指南针、造纸术，对世界历史发展有着伟大的贡献。</a:t>
            </a:r>
            <a:endParaRPr lang="zh-CN" altLang="en-US" sz="2800" b="1">
              <a:latin typeface="黑体" panose="0201060906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 b="1">
                <a:solidFill>
                  <a:srgbClr val="C00000"/>
                </a:solidFill>
                <a:latin typeface="黑体" panose="02010609060101010101" pitchFamily="2" charset="-122"/>
              </a:rPr>
              <a:t>2.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破折号与“是”“有”“即”等提示的词不能同时使用。</a:t>
            </a:r>
            <a:endParaRPr lang="zh-CN" altLang="en-US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 algn="just">
              <a:buNone/>
            </a:pPr>
            <a:r>
              <a:rPr lang="zh-CN" altLang="en-US" sz="2800" b="1">
                <a:latin typeface="黑体" panose="02010609060101010101" pitchFamily="2" charset="-122"/>
              </a:rPr>
              <a:t>      他的好朋友</a:t>
            </a:r>
            <a:r>
              <a:rPr lang="en-US" altLang="zh-CN" sz="2800" b="1">
                <a:latin typeface="黑体" panose="02010609060101010101" pitchFamily="2" charset="-122"/>
              </a:rPr>
              <a:t>——</a:t>
            </a:r>
            <a:r>
              <a:rPr lang="zh-CN" altLang="en-US" sz="2800" b="1">
                <a:latin typeface="黑体" panose="02010609060101010101" pitchFamily="2" charset="-122"/>
              </a:rPr>
              <a:t>王晓明，是一个活泼的男孩。</a:t>
            </a:r>
            <a:endParaRPr lang="zh-CN" altLang="en-US" sz="2800" b="1">
              <a:latin typeface="黑体" panose="02010609060101010101" pitchFamily="2" charset="-122"/>
            </a:endParaRPr>
          </a:p>
          <a:p>
            <a:pPr algn="just">
              <a:buNone/>
            </a:pPr>
            <a:endParaRPr lang="zh-CN" altLang="en-US" sz="2800" b="1">
              <a:latin typeface="黑体" panose="02010609060101010101" pitchFamily="2" charset="-122"/>
            </a:endParaRPr>
          </a:p>
        </p:txBody>
      </p:sp>
      <p:sp>
        <p:nvSpPr>
          <p:cNvPr id="26626" name="标题 1"/>
          <p:cNvSpPr txBox="1"/>
          <p:nvPr/>
        </p:nvSpPr>
        <p:spPr>
          <a:xfrm>
            <a:off x="2357438" y="427038"/>
            <a:ext cx="6329362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endParaRPr lang="zh-CN" altLang="en-US" sz="4800">
              <a:solidFill>
                <a:srgbClr val="FFFFFF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" name="标题 1"/>
          <p:cNvSpPr txBox="1"/>
          <p:nvPr/>
        </p:nvSpPr>
        <p:spPr bwMode="auto">
          <a:xfrm>
            <a:off x="3492500" y="427038"/>
            <a:ext cx="6329363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800" b="1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主要表示行文中的解释说明部分，</a:t>
            </a:r>
            <a:endParaRPr lang="zh-CN" altLang="en-US" sz="2800" b="1" noProof="1">
              <a:solidFill>
                <a:srgbClr val="0000CC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3799" name="矩形 33798"/>
          <p:cNvSpPr/>
          <p:nvPr/>
        </p:nvSpPr>
        <p:spPr>
          <a:xfrm>
            <a:off x="468313" y="96838"/>
            <a:ext cx="2524125" cy="11366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lstStyle/>
          <a:p>
            <a:pPr algn="ctr"/>
            <a:r>
              <a:rPr lang="zh-CN" altLang="en-US" sz="4000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六、破折号</a:t>
            </a:r>
            <a:endParaRPr lang="zh-CN" altLang="en-US" sz="4000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6629" name="矩形 33799"/>
          <p:cNvSpPr/>
          <p:nvPr/>
        </p:nvSpPr>
        <p:spPr>
          <a:xfrm>
            <a:off x="323850" y="4508500"/>
            <a:ext cx="7994650" cy="10668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solidFill>
                  <a:srgbClr val="FF0000"/>
                </a:solidFill>
                <a:latin typeface="Franklin Gothic Book" panose="020B0503020102020204" pitchFamily="34" charset="0"/>
                <a:ea typeface="黑体" panose="02010609060101010101" pitchFamily="2" charset="-122"/>
                <a:sym typeface="Arial" panose="020B0604020202020204" pitchFamily="34" charset="0"/>
              </a:rPr>
              <a:t>  破折号与“是”“有”等提示的词不能同时使用。</a:t>
            </a:r>
            <a:endParaRPr lang="zh-CN" altLang="en-US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20481"/>
          <p:cNvSpPr>
            <a:spLocks noGrp="1"/>
          </p:cNvSpPr>
          <p:nvPr>
            <p:ph type="title" idx="4294967295"/>
          </p:nvPr>
        </p:nvSpPr>
        <p:spPr>
          <a:xfrm>
            <a:off x="457200" y="-228600"/>
            <a:ext cx="7772400" cy="1143000"/>
          </a:xfrm>
        </p:spPr>
        <p:txBody>
          <a:bodyPr anchor="b"/>
          <a:lstStyle/>
          <a:p>
            <a:r>
              <a:rPr lang="zh-CN" altLang="en-US">
                <a:solidFill>
                  <a:srgbClr val="FF6600"/>
                </a:solidFill>
                <a:latin typeface="隶书" panose="02010509060101010101" charset="-122"/>
                <a:ea typeface="隶书" panose="02010509060101010101" charset="-122"/>
              </a:rPr>
              <a:t>破折号</a:t>
            </a:r>
            <a:r>
              <a:rPr lang="zh-CN" altLang="en-US"/>
              <a:t> 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一般用法</a:t>
            </a:r>
            <a:r>
              <a:rPr lang="zh-CN" altLang="en-US" b="1">
                <a:latin typeface="宋体" panose="02010600030101010101" pitchFamily="2" charset="-122"/>
                <a:sym typeface="Arial" panose="020B0604020202020204" pitchFamily="34" charset="0"/>
              </a:rPr>
              <a:t>：</a:t>
            </a:r>
            <a:endParaRPr lang="zh-CN" altLang="en-US"/>
          </a:p>
        </p:txBody>
      </p:sp>
      <p:sp>
        <p:nvSpPr>
          <p:cNvPr id="20483" name="文本占位符 20482"/>
          <p:cNvSpPr>
            <a:spLocks noGrp="1"/>
          </p:cNvSpPr>
          <p:nvPr>
            <p:ph type="body" idx="4294967295"/>
          </p:nvPr>
        </p:nvSpPr>
        <p:spPr>
          <a:xfrm>
            <a:off x="395288" y="914400"/>
            <a:ext cx="8443912" cy="5610225"/>
          </a:xfrm>
        </p:spPr>
        <p:txBody>
          <a:bodyPr anchor="t"/>
          <a:lstStyle/>
          <a:p>
            <a:pPr>
              <a:lnSpc>
                <a:spcPct val="90000"/>
              </a:lnSpc>
              <a:buNone/>
            </a:pPr>
            <a:r>
              <a:rPr lang="zh-CN" altLang="en-US" sz="2600" b="1"/>
              <a:t> </a:t>
            </a:r>
            <a:endParaRPr lang="zh-CN" altLang="en-US" sz="2600" b="1"/>
          </a:p>
          <a:p>
            <a:pPr>
              <a:lnSpc>
                <a:spcPct val="90000"/>
              </a:lnSpc>
            </a:pPr>
            <a:r>
              <a:rPr lang="zh-CN" altLang="en-US" sz="2600" b="1"/>
              <a:t>（</a:t>
            </a:r>
            <a:r>
              <a:rPr lang="en-US" altLang="zh-CN" sz="2600" b="1"/>
              <a:t>3</a:t>
            </a:r>
            <a:r>
              <a:rPr lang="zh-CN" altLang="en-US" sz="2600" b="1"/>
              <a:t>）</a:t>
            </a:r>
            <a:r>
              <a:rPr lang="zh-CN" altLang="en-US" sz="2800" b="1">
                <a:solidFill>
                  <a:srgbClr val="FF0000"/>
                </a:solidFill>
                <a:sym typeface="Arial" panose="020B0604020202020204" pitchFamily="34" charset="0"/>
              </a:rPr>
              <a:t>话题转换、转折</a:t>
            </a:r>
            <a:endParaRPr lang="zh-CN" altLang="en-US" sz="2800" b="1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zh-CN" altLang="en-US" sz="2000" b="1"/>
              <a:t>“今天好热啊！——你什么时候去上海？”</a:t>
            </a:r>
            <a:endParaRPr lang="zh-CN" altLang="en-US" sz="2000" b="1"/>
          </a:p>
          <a:p>
            <a:pPr>
              <a:lnSpc>
                <a:spcPct val="90000"/>
              </a:lnSpc>
              <a:buNone/>
            </a:pPr>
            <a:r>
              <a:rPr lang="zh-CN" altLang="en-US" sz="2000" b="1"/>
              <a:t>　　　我本来不想去，可是俺婆婆非叫我再去看看他——有什么看头啊！</a:t>
            </a:r>
            <a:endParaRPr lang="zh-CN" altLang="en-US" sz="2000" b="1"/>
          </a:p>
          <a:p>
            <a:pPr>
              <a:lnSpc>
                <a:spcPct val="90000"/>
              </a:lnSpc>
              <a:buNone/>
            </a:pPr>
            <a:endParaRPr lang="zh-CN" altLang="en-US" sz="2000" b="1"/>
          </a:p>
          <a:p>
            <a:pPr>
              <a:lnSpc>
                <a:spcPct val="90000"/>
              </a:lnSpc>
            </a:pPr>
            <a:r>
              <a:rPr lang="zh-CN" altLang="en-US" sz="2600" b="1"/>
              <a:t>（</a:t>
            </a:r>
            <a:r>
              <a:rPr lang="en-US" altLang="zh-CN" sz="2600" b="1"/>
              <a:t>4</a:t>
            </a:r>
            <a:r>
              <a:rPr lang="zh-CN" altLang="en-US" sz="2600" b="1"/>
              <a:t>）</a:t>
            </a:r>
            <a:r>
              <a:rPr lang="zh-CN" altLang="en-US" sz="2800" b="1">
                <a:solidFill>
                  <a:srgbClr val="FF0000"/>
                </a:solidFill>
                <a:sym typeface="Arial" panose="020B0604020202020204" pitchFamily="34" charset="0"/>
              </a:rPr>
              <a:t>表说话的中断和延长</a:t>
            </a:r>
            <a:endParaRPr lang="zh-CN" altLang="en-US" sz="2800" b="1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2000" b="1">
                <a:latin typeface="宋体" panose="02010600030101010101" pitchFamily="2" charset="-122"/>
              </a:rPr>
              <a:t>“小林——，我来了！”他大喊着“呜——呜——呜”小男孩大声哭起来。</a:t>
            </a:r>
            <a:endParaRPr lang="zh-CN" altLang="en-US" sz="2000" b="1">
              <a:latin typeface="宋体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2000" b="1">
                <a:latin typeface="宋体" panose="02010600030101010101" pitchFamily="2" charset="-122"/>
              </a:rPr>
              <a:t>　　　</a:t>
            </a:r>
            <a:r>
              <a:rPr lang="zh-CN" altLang="en-US" sz="2000" b="1"/>
              <a:t>那个时候在无锡的人，我倒问过，可是——（表示说话中断）</a:t>
            </a:r>
            <a:endParaRPr lang="zh-CN" altLang="en-US" sz="2000" b="1"/>
          </a:p>
          <a:p>
            <a:pPr>
              <a:lnSpc>
                <a:spcPct val="90000"/>
              </a:lnSpc>
              <a:buNone/>
            </a:pPr>
            <a:endParaRPr lang="zh-CN" altLang="en-US" sz="2000" b="1"/>
          </a:p>
          <a:p>
            <a:pPr>
              <a:lnSpc>
                <a:spcPct val="90000"/>
              </a:lnSpc>
              <a:buNone/>
            </a:pPr>
            <a:endParaRPr lang="zh-CN" altLang="en-US" sz="2000" b="1"/>
          </a:p>
        </p:txBody>
      </p:sp>
      <p:sp>
        <p:nvSpPr>
          <p:cNvPr id="27651" name="日期占位符 1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</a:lstStyle>
          <a:p>
            <a:pPr lvl="0"/>
            <a:endParaRPr lang="zh-CN" altLang="en-US" sz="1400">
              <a:latin typeface="Franklin Gothic Book" panose="020B05030201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755650" y="1233488"/>
            <a:ext cx="8180388" cy="4425950"/>
          </a:xfrm>
        </p:spPr>
        <p:txBody>
          <a:bodyPr wrap="square" lIns="91440" tIns="45720" rIns="91440" bIns="45720" anchor="t"/>
          <a:lstStyle/>
          <a:p>
            <a:pPr algn="just"/>
            <a:endParaRPr lang="en-US" altLang="zh-CN" sz="2800" b="1">
              <a:latin typeface="微软雅黑" panose="020B0503020204020204" charset="-122"/>
            </a:endParaRPr>
          </a:p>
          <a:p>
            <a:pPr algn="just"/>
            <a:r>
              <a:rPr lang="en-US" altLang="zh-CN" sz="2800" b="1">
                <a:solidFill>
                  <a:srgbClr val="C00000"/>
                </a:solidFill>
                <a:latin typeface="黑体" panose="02010609060101010101" pitchFamily="2" charset="-122"/>
              </a:rPr>
              <a:t>1.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句内括号要紧贴在被注释、补充的词语后。</a:t>
            </a:r>
            <a:endParaRPr lang="zh-CN" altLang="en-US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 algn="just">
              <a:buNone/>
            </a:pPr>
            <a:r>
              <a:rPr lang="zh-CN" altLang="en-US" sz="2800" b="1">
                <a:latin typeface="华文新魏" panose="02010800040101010101" pitchFamily="2" charset="-122"/>
              </a:rPr>
              <a:t>    可以说，除了诗（因为诗是最难翻译的），雨果</a:t>
            </a:r>
            <a:r>
              <a:rPr lang="en-US" altLang="zh-CN" sz="2800" b="1">
                <a:latin typeface="华文新魏" panose="02010800040101010101" pitchFamily="2" charset="-122"/>
              </a:rPr>
              <a:t>……</a:t>
            </a:r>
            <a:endParaRPr lang="en-US" altLang="zh-CN" sz="2800" b="1">
              <a:latin typeface="华文新魏" panose="02010800040101010101" pitchFamily="2" charset="-122"/>
            </a:endParaRPr>
          </a:p>
          <a:p>
            <a:pPr algn="just"/>
            <a:r>
              <a:rPr lang="en-US" altLang="zh-CN" sz="2800" b="1">
                <a:solidFill>
                  <a:srgbClr val="C00000"/>
                </a:solidFill>
                <a:latin typeface="黑体" panose="02010609060101010101" pitchFamily="2" charset="-122"/>
              </a:rPr>
              <a:t>2.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句外括号是注释补充全句内容的，括号在整句的标点后。</a:t>
            </a:r>
            <a:endParaRPr lang="zh-CN" altLang="en-US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 algn="just">
              <a:buNone/>
            </a:pPr>
            <a:r>
              <a:rPr lang="zh-CN" altLang="en-US" sz="2800" b="1">
                <a:latin typeface="华文新魏" panose="02010800040101010101" pitchFamily="2" charset="-122"/>
              </a:rPr>
              <a:t>     各国人民间的和平万岁！（长时间的鼓掌）打到战争的挑拨者！（全场起立欢呼，掌声经久不息）</a:t>
            </a:r>
            <a:endParaRPr lang="en-US" altLang="zh-CN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 algn="just"/>
            <a:r>
              <a:rPr lang="en-US" altLang="zh-CN" sz="2800" b="1">
                <a:solidFill>
                  <a:srgbClr val="C00000"/>
                </a:solidFill>
                <a:latin typeface="黑体" panose="02010609060101010101" pitchFamily="2" charset="-122"/>
              </a:rPr>
              <a:t>3.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如果在被注释的词语后加标点，加在括号后。</a:t>
            </a:r>
            <a:endParaRPr lang="en-US" altLang="zh-CN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 algn="just"/>
            <a:endParaRPr lang="en-US" altLang="zh-CN" sz="2800" b="1">
              <a:solidFill>
                <a:srgbClr val="C00000"/>
              </a:solidFill>
              <a:latin typeface="幼圆" panose="02010509060101010101" pitchFamily="49" charset="-122"/>
            </a:endParaRPr>
          </a:p>
        </p:txBody>
      </p:sp>
      <p:sp>
        <p:nvSpPr>
          <p:cNvPr id="28674" name="标题 1"/>
          <p:cNvSpPr txBox="1"/>
          <p:nvPr/>
        </p:nvSpPr>
        <p:spPr>
          <a:xfrm>
            <a:off x="2357438" y="427038"/>
            <a:ext cx="6329362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endParaRPr lang="zh-CN" altLang="en-US" sz="4800">
              <a:solidFill>
                <a:srgbClr val="FFFFFF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内容占位符 5"/>
          <p:cNvSpPr txBox="1"/>
          <p:nvPr/>
        </p:nvSpPr>
        <p:spPr bwMode="auto">
          <a:xfrm>
            <a:off x="2357438" y="538163"/>
            <a:ext cx="6578600" cy="695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2800" b="1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  括号是表示文中的注释部分的标点，分为句内括号和句外括号。</a:t>
            </a:r>
            <a:endParaRPr lang="zh-CN" altLang="en-US" sz="2800" b="1" noProof="1">
              <a:solidFill>
                <a:srgbClr val="0000CC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5847" name="矩形 35846"/>
          <p:cNvSpPr/>
          <p:nvPr/>
        </p:nvSpPr>
        <p:spPr>
          <a:xfrm>
            <a:off x="300038" y="433388"/>
            <a:ext cx="2057400" cy="11366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lstStyle/>
          <a:p>
            <a:pPr algn="ctr"/>
            <a:r>
              <a:rPr lang="zh-CN" altLang="en-US" sz="40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七、括号</a:t>
            </a:r>
            <a:endParaRPr lang="zh-CN" altLang="en-US" sz="40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内容占位符 5"/>
          <p:cNvSpPr>
            <a:spLocks noGrp="1"/>
          </p:cNvSpPr>
          <p:nvPr>
            <p:ph idx="1"/>
          </p:nvPr>
        </p:nvSpPr>
        <p:spPr>
          <a:xfrm>
            <a:off x="385763" y="1570038"/>
            <a:ext cx="8229600" cy="4425950"/>
          </a:xfrm>
        </p:spPr>
        <p:txBody>
          <a:bodyPr wrap="square" lIns="91440" tIns="45720" rIns="91440" bIns="45720" anchor="t"/>
          <a:lstStyle/>
          <a:p>
            <a:r>
              <a:rPr lang="en-US" altLang="zh-CN" sz="2800" b="1">
                <a:solidFill>
                  <a:srgbClr val="C00000"/>
                </a:solidFill>
                <a:latin typeface="黑体" panose="02010609060101010101" pitchFamily="2" charset="-122"/>
              </a:rPr>
              <a:t>1.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省略号前是完整的句子，句末点号保留。</a:t>
            </a:r>
            <a:endParaRPr lang="zh-CN" altLang="en-US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>
              <a:buNone/>
            </a:pPr>
            <a:r>
              <a:rPr lang="zh-CN" altLang="en-US" sz="2800" b="1">
                <a:latin typeface="黑体" panose="02010609060101010101" pitchFamily="2" charset="-122"/>
              </a:rPr>
              <a:t>      他轻轻的哼起了</a:t>
            </a:r>
            <a:r>
              <a:rPr lang="en-US" altLang="zh-CN" sz="2800" b="1">
                <a:latin typeface="黑体" panose="02010609060101010101" pitchFamily="2" charset="-122"/>
              </a:rPr>
              <a:t>《</a:t>
            </a:r>
            <a:r>
              <a:rPr lang="zh-CN" altLang="en-US" sz="2800" b="1">
                <a:latin typeface="黑体" panose="02010609060101010101" pitchFamily="2" charset="-122"/>
              </a:rPr>
              <a:t>摇篮曲</a:t>
            </a:r>
            <a:r>
              <a:rPr lang="en-US" altLang="zh-CN" sz="2800" b="1">
                <a:latin typeface="黑体" panose="02010609060101010101" pitchFamily="2" charset="-122"/>
              </a:rPr>
              <a:t>》</a:t>
            </a:r>
            <a:r>
              <a:rPr lang="zh-CN" altLang="en-US" sz="2800" b="1">
                <a:latin typeface="黑体" panose="02010609060101010101" pitchFamily="2" charset="-122"/>
              </a:rPr>
              <a:t>：“月儿明，风儿静，树叶儿遮窗，啊</a:t>
            </a:r>
            <a:r>
              <a:rPr lang="en-US" altLang="zh-CN" sz="2800" b="1">
                <a:latin typeface="黑体" panose="02010609060101010101" pitchFamily="2" charset="-122"/>
              </a:rPr>
              <a:t>……</a:t>
            </a:r>
            <a:r>
              <a:rPr lang="zh-CN" altLang="en-US" sz="2800" b="1">
                <a:latin typeface="黑体" panose="02010609060101010101" pitchFamily="2" charset="-122"/>
              </a:rPr>
              <a:t>”</a:t>
            </a:r>
            <a:endParaRPr lang="en-US" altLang="zh-CN" sz="2800" b="1">
              <a:latin typeface="黑体" panose="02010609060101010101" pitchFamily="2" charset="-122"/>
            </a:endParaRPr>
          </a:p>
          <a:p>
            <a:pPr>
              <a:buNone/>
            </a:pPr>
            <a:r>
              <a:rPr lang="zh-CN" altLang="en-US" sz="2800" b="1">
                <a:latin typeface="黑体" panose="02010609060101010101" pitchFamily="2" charset="-122"/>
              </a:rPr>
              <a:t>      总而言之：我不能去了，再见，我的蟋蟀！再见，我的木莲！</a:t>
            </a:r>
            <a:r>
              <a:rPr lang="en-US" altLang="zh-CN" sz="2800" b="1">
                <a:latin typeface="黑体" panose="02010609060101010101" pitchFamily="2" charset="-122"/>
              </a:rPr>
              <a:t>……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（完整句子，保留前面点号）</a:t>
            </a:r>
            <a:endParaRPr lang="en-US" altLang="zh-CN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r>
              <a:rPr lang="en-US" altLang="zh-CN" sz="2800" b="1">
                <a:solidFill>
                  <a:srgbClr val="C00000"/>
                </a:solidFill>
                <a:latin typeface="黑体" panose="02010609060101010101" pitchFamily="2" charset="-122"/>
              </a:rPr>
              <a:t>2.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省略号不能与“等”“等等”连用。</a:t>
            </a:r>
            <a:endParaRPr lang="en-US" altLang="zh-CN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>
              <a:buNone/>
            </a:pPr>
            <a:r>
              <a:rPr lang="zh-CN" altLang="en-US" sz="2800" b="1">
                <a:latin typeface="黑体" panose="02010609060101010101" pitchFamily="2" charset="-122"/>
              </a:rPr>
              <a:t>    去年荔枝、龙眼、柑橘</a:t>
            </a:r>
            <a:r>
              <a:rPr lang="en-US" altLang="zh-CN" sz="2800" b="1">
                <a:latin typeface="黑体" panose="02010609060101010101" pitchFamily="2" charset="-122"/>
              </a:rPr>
              <a:t>……</a:t>
            </a:r>
            <a:r>
              <a:rPr lang="zh-CN" altLang="en-US" sz="2800" b="1">
                <a:latin typeface="黑体" panose="02010609060101010101" pitchFamily="2" charset="-122"/>
              </a:rPr>
              <a:t>等产量大幅降低。</a:t>
            </a:r>
            <a:endParaRPr lang="en-US" altLang="zh-CN" sz="2800" b="1">
              <a:latin typeface="黑体" panose="02010609060101010101" pitchFamily="2" charset="-122"/>
            </a:endParaRPr>
          </a:p>
          <a:p>
            <a:endParaRPr lang="zh-CN" altLang="en-US" sz="2800" b="1">
              <a:latin typeface="黑体" panose="02010609060101010101" pitchFamily="2" charset="-122"/>
            </a:endParaRPr>
          </a:p>
        </p:txBody>
      </p:sp>
      <p:sp>
        <p:nvSpPr>
          <p:cNvPr id="29698" name="标题 1"/>
          <p:cNvSpPr txBox="1"/>
          <p:nvPr/>
        </p:nvSpPr>
        <p:spPr>
          <a:xfrm>
            <a:off x="2357438" y="427038"/>
            <a:ext cx="6329362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endParaRPr lang="zh-CN" altLang="en-US" sz="4800">
              <a:solidFill>
                <a:srgbClr val="FFFFFF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标题 1"/>
          <p:cNvSpPr txBox="1"/>
          <p:nvPr/>
        </p:nvSpPr>
        <p:spPr bwMode="auto">
          <a:xfrm>
            <a:off x="3059113" y="274638"/>
            <a:ext cx="6829425" cy="1260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800" b="1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  <a:cs typeface="+mn-cs"/>
              </a:rPr>
              <a:t>是标明文中省略内容的标号。</a:t>
            </a:r>
            <a:endParaRPr lang="zh-CN" altLang="en-US" sz="2800" b="1" noProof="1">
              <a:solidFill>
                <a:srgbClr val="0000CC"/>
              </a:solidFill>
              <a:effectLst>
                <a:outerShdw blurRad="38100" dist="38100" dir="2700000">
                  <a:srgbClr val="000000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r>
              <a:rPr lang="zh-CN" altLang="en-US" sz="2800" b="1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  <a:cs typeface="+mn-cs"/>
              </a:rPr>
              <a:t>一般列举三项后才使用省略号。</a:t>
            </a:r>
            <a:endParaRPr lang="zh-CN" altLang="en-US" sz="2800" b="1" noProof="1">
              <a:solidFill>
                <a:srgbClr val="0000CC"/>
              </a:solidFill>
              <a:effectLst>
                <a:outerShdw blurRad="38100" dist="38100" dir="2700000">
                  <a:srgbClr val="000000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9943" name="矩形 39942"/>
          <p:cNvSpPr/>
          <p:nvPr/>
        </p:nvSpPr>
        <p:spPr>
          <a:xfrm>
            <a:off x="179388" y="398463"/>
            <a:ext cx="2571750" cy="11366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lstStyle/>
          <a:p>
            <a:pPr algn="ctr"/>
            <a:r>
              <a:rPr lang="zh-CN" altLang="en-US" sz="40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八、省略号</a:t>
            </a:r>
            <a:endParaRPr lang="zh-CN" altLang="en-US" sz="40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内容占位符 5"/>
          <p:cNvSpPr>
            <a:spLocks noGrp="1"/>
          </p:cNvSpPr>
          <p:nvPr>
            <p:ph idx="1"/>
          </p:nvPr>
        </p:nvSpPr>
        <p:spPr>
          <a:xfrm>
            <a:off x="714375" y="1136650"/>
            <a:ext cx="7281863" cy="4425950"/>
          </a:xfrm>
        </p:spPr>
        <p:txBody>
          <a:bodyPr wrap="square" lIns="91440" tIns="45720" rIns="91440" bIns="45720" anchor="t"/>
          <a:lstStyle/>
          <a:p>
            <a:r>
              <a:rPr lang="en-US" altLang="zh-CN" sz="2800" b="1">
                <a:solidFill>
                  <a:srgbClr val="C00000"/>
                </a:solidFill>
                <a:latin typeface="黑体" panose="02010609060101010101" pitchFamily="2" charset="-122"/>
              </a:rPr>
              <a:t>1.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标明书名、篇名、报刊名、剧作名、歌曲、名著、电影、电视剧、综艺节目等。</a:t>
            </a:r>
            <a:endParaRPr lang="en-US" altLang="zh-CN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>
              <a:buNone/>
            </a:pPr>
            <a:r>
              <a:rPr lang="en-US" altLang="zh-CN" sz="2800" b="1">
                <a:latin typeface="黑体" panose="02010609060101010101" pitchFamily="2" charset="-122"/>
              </a:rPr>
              <a:t> 《</a:t>
            </a:r>
            <a:r>
              <a:rPr lang="zh-CN" altLang="en-US" sz="2800" b="1">
                <a:latin typeface="黑体" panose="02010609060101010101" pitchFamily="2" charset="-122"/>
              </a:rPr>
              <a:t>红楼梦</a:t>
            </a:r>
            <a:r>
              <a:rPr lang="en-US" altLang="zh-CN" sz="2800" b="1">
                <a:latin typeface="黑体" panose="02010609060101010101" pitchFamily="2" charset="-122"/>
              </a:rPr>
              <a:t>》《</a:t>
            </a:r>
            <a:r>
              <a:rPr lang="zh-CN" altLang="en-US" sz="2800" b="1">
                <a:latin typeface="黑体" panose="02010609060101010101" pitchFamily="2" charset="-122"/>
              </a:rPr>
              <a:t>人民日报</a:t>
            </a:r>
            <a:r>
              <a:rPr lang="en-US" altLang="zh-CN" sz="2800" b="1">
                <a:latin typeface="黑体" panose="02010609060101010101" pitchFamily="2" charset="-122"/>
              </a:rPr>
              <a:t>》《</a:t>
            </a:r>
            <a:r>
              <a:rPr lang="zh-CN" altLang="en-US" sz="2800" b="1">
                <a:latin typeface="黑体" panose="02010609060101010101" pitchFamily="2" charset="-122"/>
              </a:rPr>
              <a:t>狼图腾</a:t>
            </a:r>
            <a:r>
              <a:rPr lang="en-US" altLang="zh-CN" sz="2800" b="1">
                <a:latin typeface="黑体" panose="02010609060101010101" pitchFamily="2" charset="-122"/>
              </a:rPr>
              <a:t>》</a:t>
            </a:r>
            <a:endParaRPr lang="en-US" altLang="zh-CN" sz="2800" b="1">
              <a:latin typeface="黑体" panose="02010609060101010101" pitchFamily="2" charset="-122"/>
            </a:endParaRPr>
          </a:p>
          <a:p>
            <a:pPr>
              <a:buNone/>
            </a:pPr>
            <a:r>
              <a:rPr lang="zh-CN" altLang="en-US" sz="2800" b="1">
                <a:latin typeface="黑体" panose="02010609060101010101" pitchFamily="2" charset="-122"/>
              </a:rPr>
              <a:t>  影片</a:t>
            </a:r>
            <a:r>
              <a:rPr lang="en-US" altLang="zh-CN" sz="2800" b="1">
                <a:latin typeface="黑体" panose="02010609060101010101" pitchFamily="2" charset="-122"/>
              </a:rPr>
              <a:t>《</a:t>
            </a:r>
            <a:r>
              <a:rPr lang="zh-CN" altLang="en-US" sz="2800" b="1">
                <a:latin typeface="黑体" panose="02010609060101010101" pitchFamily="2" charset="-122"/>
              </a:rPr>
              <a:t>拆弹部队</a:t>
            </a:r>
            <a:r>
              <a:rPr lang="en-US" altLang="zh-CN" sz="2800" b="1">
                <a:latin typeface="黑体" panose="02010609060101010101" pitchFamily="2" charset="-122"/>
              </a:rPr>
              <a:t>》</a:t>
            </a:r>
            <a:r>
              <a:rPr lang="zh-CN" altLang="en-US" sz="2800" b="1">
                <a:latin typeface="黑体" panose="02010609060101010101" pitchFamily="2" charset="-122"/>
              </a:rPr>
              <a:t>获得本届奥斯卡“最佳影片奖”。</a:t>
            </a:r>
            <a:endParaRPr lang="zh-CN" altLang="en-US" sz="2800" b="1">
              <a:latin typeface="黑体" panose="02010609060101010101" pitchFamily="2" charset="-122"/>
            </a:endParaRPr>
          </a:p>
          <a:p>
            <a:pPr>
              <a:buNone/>
            </a:pPr>
            <a:r>
              <a:rPr lang="en-US" altLang="zh-CN" sz="2800" b="1"/>
              <a:t> 《</a:t>
            </a:r>
            <a:r>
              <a:rPr lang="zh-CN" altLang="en-US" sz="2800" b="1">
                <a:latin typeface="黑体" panose="02010609060101010101" pitchFamily="2" charset="-122"/>
              </a:rPr>
              <a:t>奔跑吧兄弟</a:t>
            </a:r>
            <a:r>
              <a:rPr lang="en-US" altLang="zh-CN" sz="2800" b="1">
                <a:latin typeface="黑体" panose="02010609060101010101" pitchFamily="2" charset="-122"/>
              </a:rPr>
              <a:t>》</a:t>
            </a:r>
            <a:r>
              <a:rPr lang="zh-CN" altLang="en-US" sz="2800" b="1">
                <a:latin typeface="黑体" panose="02010609060101010101" pitchFamily="2" charset="-122"/>
              </a:rPr>
              <a:t>是浙江卫视全新推出的大型户外竞技真人秀节目 。</a:t>
            </a:r>
            <a:endParaRPr lang="zh-CN" altLang="en-US" sz="2800" b="1">
              <a:latin typeface="黑体" panose="02010609060101010101" pitchFamily="2" charset="-122"/>
            </a:endParaRPr>
          </a:p>
          <a:p>
            <a:r>
              <a:rPr lang="en-US" altLang="zh-CN" sz="2800" b="1">
                <a:solidFill>
                  <a:srgbClr val="C00000"/>
                </a:solidFill>
                <a:latin typeface="黑体" panose="02010609060101010101" pitchFamily="2" charset="-122"/>
              </a:rPr>
              <a:t>2.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书名号内还要加书名号时，外层用双书名号，内层用单书名号。</a:t>
            </a:r>
            <a:endParaRPr lang="en-US" altLang="zh-CN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>
              <a:buNone/>
            </a:pPr>
            <a:r>
              <a:rPr lang="en-US" altLang="zh-CN" sz="2800" b="1">
                <a:latin typeface="黑体" panose="02010609060101010101" pitchFamily="2" charset="-122"/>
              </a:rPr>
              <a:t>  《&lt;</a:t>
            </a:r>
            <a:r>
              <a:rPr lang="zh-CN" altLang="en-US" sz="2800" b="1">
                <a:latin typeface="黑体" panose="02010609060101010101" pitchFamily="2" charset="-122"/>
              </a:rPr>
              <a:t>合唱团</a:t>
            </a:r>
            <a:r>
              <a:rPr lang="en-US" altLang="zh-CN" sz="2800" b="1">
                <a:latin typeface="黑体" panose="02010609060101010101" pitchFamily="2" charset="-122"/>
              </a:rPr>
              <a:t>&gt;</a:t>
            </a:r>
            <a:r>
              <a:rPr lang="zh-CN" altLang="en-US" sz="2800" b="1">
                <a:latin typeface="黑体" panose="02010609060101010101" pitchFamily="2" charset="-122"/>
              </a:rPr>
              <a:t>创刊词</a:t>
            </a:r>
            <a:r>
              <a:rPr lang="en-US" altLang="zh-CN" sz="2800" b="1">
                <a:latin typeface="黑体" panose="02010609060101010101" pitchFamily="2" charset="-122"/>
              </a:rPr>
              <a:t>》</a:t>
            </a:r>
            <a:endParaRPr lang="en-US" altLang="zh-CN" sz="2800" b="1">
              <a:latin typeface="黑体" panose="02010609060101010101" pitchFamily="2" charset="-122"/>
            </a:endParaRPr>
          </a:p>
        </p:txBody>
      </p:sp>
      <p:sp>
        <p:nvSpPr>
          <p:cNvPr id="30722" name="标题 1"/>
          <p:cNvSpPr txBox="1"/>
          <p:nvPr/>
        </p:nvSpPr>
        <p:spPr>
          <a:xfrm>
            <a:off x="2357438" y="427038"/>
            <a:ext cx="6329362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endParaRPr lang="zh-CN" altLang="en-US" sz="4800">
              <a:solidFill>
                <a:srgbClr val="FFFFFF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40966" name="矩形 40965"/>
          <p:cNvSpPr/>
          <p:nvPr/>
        </p:nvSpPr>
        <p:spPr>
          <a:xfrm>
            <a:off x="714375" y="0"/>
            <a:ext cx="2571750" cy="11366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lstStyle/>
          <a:p>
            <a:pPr algn="ctr"/>
            <a:r>
              <a:rPr lang="zh-CN" altLang="en-US" sz="40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九、书名号</a:t>
            </a:r>
            <a:endParaRPr lang="zh-CN" altLang="en-US" sz="40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24577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 anchor="b"/>
          <a:lstStyle/>
          <a:p>
            <a:r>
              <a:rPr lang="zh-CN" altLang="en-US" sz="4300">
                <a:solidFill>
                  <a:schemeClr val="bg2"/>
                </a:solidFill>
                <a:latin typeface="隶书" panose="02010509060101010101" charset="-122"/>
                <a:ea typeface="隶书" panose="02010509060101010101" charset="-122"/>
              </a:rPr>
              <a:t>十、感叹号</a:t>
            </a: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4579" name="内容占位符 24578"/>
          <p:cNvSpPr>
            <a:spLocks noGrp="1"/>
          </p:cNvSpPr>
          <p:nvPr>
            <p:ph idx="1"/>
          </p:nvPr>
        </p:nvSpPr>
        <p:spPr>
          <a:xfrm>
            <a:off x="762000" y="1524000"/>
            <a:ext cx="7772400" cy="4114800"/>
          </a:xfrm>
        </p:spPr>
        <p:txBody>
          <a:bodyPr anchor="t"/>
          <a:lstStyle/>
          <a:p>
            <a:r>
              <a:rPr lang="zh-CN" altLang="en-US" sz="2600" b="1">
                <a:solidFill>
                  <a:srgbClr val="FF0000"/>
                </a:solidFill>
              </a:rPr>
              <a:t>用于句末表强烈感情</a:t>
            </a:r>
            <a:endParaRPr lang="zh-CN" altLang="en-US" sz="2600" b="1">
              <a:solidFill>
                <a:srgbClr val="FF0000"/>
              </a:solidFill>
            </a:endParaRPr>
          </a:p>
          <a:p>
            <a:r>
              <a:rPr lang="zh-CN" altLang="en-US" sz="2600" b="1">
                <a:solidFill>
                  <a:schemeClr val="bg2"/>
                </a:solidFill>
              </a:rPr>
              <a:t>（1）如： 多美呀，秋天的北京！</a:t>
            </a:r>
            <a:endParaRPr lang="zh-CN" altLang="en-US" sz="2600" b="1">
              <a:solidFill>
                <a:schemeClr val="bg2"/>
              </a:solidFill>
            </a:endParaRPr>
          </a:p>
          <a:p>
            <a:r>
              <a:rPr lang="zh-CN" altLang="en-US" sz="2600" b="1">
                <a:solidFill>
                  <a:srgbClr val="FF0000"/>
                </a:solidFill>
              </a:rPr>
              <a:t>如果有成份倒置，感叹号用在句末。</a:t>
            </a:r>
            <a:endParaRPr lang="zh-CN" altLang="en-US" sz="2600" b="1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2600" b="1">
                <a:solidFill>
                  <a:schemeClr val="bg2"/>
                </a:solidFill>
              </a:rPr>
              <a:t>  （2）如：啊，啊，又到春天了！</a:t>
            </a:r>
            <a:endParaRPr lang="zh-CN" altLang="en-US" sz="2600" b="1">
              <a:solidFill>
                <a:schemeClr val="bg2"/>
              </a:solidFill>
            </a:endParaRPr>
          </a:p>
          <a:p>
            <a:pPr>
              <a:buNone/>
            </a:pPr>
            <a:r>
              <a:rPr lang="zh-CN" altLang="en-US" sz="2600" b="1">
                <a:solidFill>
                  <a:srgbClr val="FF0000"/>
                </a:solidFill>
              </a:rPr>
              <a:t>两 个叹词连用，一般后一个用叹号，前一个用逗号。</a:t>
            </a:r>
            <a:endParaRPr lang="zh-CN" altLang="en-US" sz="2600" b="1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2600" b="1">
                <a:solidFill>
                  <a:schemeClr val="bg2"/>
                </a:solidFill>
              </a:rPr>
              <a:t>    (3)</a:t>
            </a:r>
            <a:r>
              <a:rPr lang="zh-CN" altLang="en-US" sz="2600" b="1">
                <a:solidFill>
                  <a:schemeClr val="bg2"/>
                </a:solidFill>
                <a:latin typeface="宋体" panose="02010600030101010101" pitchFamily="2" charset="-122"/>
              </a:rPr>
              <a:t>语气强烈的反问句有时可用感叹号。</a:t>
            </a:r>
            <a:r>
              <a:rPr lang="zh-CN" altLang="en-US" sz="2600">
                <a:solidFill>
                  <a:schemeClr val="bg2"/>
                </a:solidFill>
              </a:rPr>
              <a:t> </a:t>
            </a:r>
            <a:endParaRPr lang="zh-CN" altLang="en-US" sz="2600">
              <a:solidFill>
                <a:schemeClr val="bg2"/>
              </a:solidFill>
            </a:endParaRPr>
          </a:p>
        </p:txBody>
      </p:sp>
      <p:sp>
        <p:nvSpPr>
          <p:cNvPr id="31747" name="日期占位符 1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</a:lstStyle>
          <a:p>
            <a:pPr lvl="0"/>
            <a:endParaRPr lang="zh-CN" altLang="en-US" sz="1400">
              <a:latin typeface="Franklin Gothic Book" panose="020B05030201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图片2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8999538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4419600" cy="1143000"/>
          </a:xfrm>
        </p:spPr>
        <p:txBody>
          <a:bodyPr wrap="square" lIns="91440" tIns="45720" rIns="91440" bIns="45720" anchor="ctr"/>
          <a:lstStyle/>
          <a:p>
            <a:pPr algn="just" eaLnBrk="1" hangingPunct="1"/>
            <a:r>
              <a:rPr lang="zh-CN" altLang="en-US" sz="4800" b="1">
                <a:ea typeface="黑体" panose="02010609060101010101" pitchFamily="2" charset="-122"/>
              </a:rPr>
              <a:t>学习目标：</a:t>
            </a:r>
            <a:endParaRPr lang="zh-CN" altLang="en-US" sz="4800" b="1">
              <a:ea typeface="黑体" panose="02010609060101010101" pitchFamily="2" charset="-122"/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349500"/>
            <a:ext cx="7772400" cy="4114800"/>
          </a:xfrm>
          <a:ln>
            <a:miter/>
          </a:ln>
        </p:spPr>
        <p:txBody>
          <a:bodyPr vert="horz" wrap="square" lIns="91440" tIns="45720" rIns="91440" bIns="45720" numCol="1" anchor="t" anchorCtr="0" compatLnSpc="1"/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1" lang="en-US" altLang="zh-CN" sz="3600" b="0" i="0" u="none" strike="noStrike" kern="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隶书" panose="02010509060101010101" charset="-122"/>
                <a:ea typeface="隶书" panose="02010509060101010101" charset="-122"/>
                <a:cs typeface="+mn-cs"/>
              </a:rPr>
              <a:t>1</a:t>
            </a:r>
            <a:r>
              <a:rPr kumimoji="1" lang="zh-CN" altLang="en-US" sz="3600" b="0" i="0" u="none" strike="noStrike" kern="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隶书" panose="02010509060101010101" charset="-122"/>
                <a:ea typeface="隶书" panose="02010509060101010101" charset="-122"/>
                <a:cs typeface="+mn-cs"/>
              </a:rPr>
              <a:t>、掌握标点符号的常用规则</a:t>
            </a:r>
            <a:endParaRPr kumimoji="1" lang="zh-CN" altLang="en-US" sz="3600" b="0" i="0" u="none" strike="noStrike" kern="0" cap="none" spc="0" normalizeH="0" baseline="0" noProof="1">
              <a:solidFill>
                <a:schemeClr val="tx1"/>
              </a:solidFill>
              <a:effectLst>
                <a:outerShdw blurRad="38100" dist="38100" dir="2700000">
                  <a:srgbClr val="FFFFFF"/>
                </a:outerShdw>
              </a:effectLst>
              <a:latin typeface="隶书" panose="02010509060101010101" charset="-122"/>
              <a:ea typeface="隶书" panose="02010509060101010101" charset="-122"/>
              <a:cs typeface="+mn-cs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3600" b="0" i="0" u="none" strike="noStrike" kern="0" cap="none" spc="0" normalizeH="0" baseline="0" noProof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隶书" panose="02010509060101010101" charset="-122"/>
                <a:ea typeface="隶书" panose="02010509060101010101" charset="-122"/>
                <a:cs typeface="+mn-cs"/>
              </a:rPr>
              <a:t>问号、顿号、引号</a:t>
            </a:r>
            <a:endParaRPr kumimoji="1" lang="zh-CN" altLang="en-US" sz="3600" b="0" i="0" u="none" strike="noStrike" kern="0" cap="none" spc="0" normalizeH="0" baseline="0" noProof="1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  <a:latin typeface="隶书" panose="02010509060101010101" charset="-122"/>
              <a:ea typeface="隶书" panose="02010509060101010101" charset="-122"/>
              <a:cs typeface="+mn-cs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1" lang="en-US" altLang="zh-CN" sz="3600" b="0" i="0" u="none" strike="noStrike" kern="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隶书" panose="02010509060101010101" charset="-122"/>
                <a:ea typeface="隶书" panose="02010509060101010101" charset="-122"/>
                <a:cs typeface="+mn-cs"/>
              </a:rPr>
              <a:t>2</a:t>
            </a:r>
            <a:r>
              <a:rPr kumimoji="1" lang="zh-CN" altLang="en-US" sz="3600" b="0" i="0" u="none" strike="noStrike" kern="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隶书" panose="02010509060101010101" charset="-122"/>
                <a:ea typeface="隶书" panose="02010509060101010101" charset="-122"/>
                <a:cs typeface="+mn-cs"/>
              </a:rPr>
              <a:t>、明晰标点符号的易错点</a:t>
            </a:r>
            <a:endParaRPr kumimoji="1" lang="zh-CN" altLang="en-US" sz="3600" b="0" i="0" u="none" strike="noStrike" kern="0" cap="none" spc="0" normalizeH="0" baseline="0" noProof="1">
              <a:solidFill>
                <a:schemeClr val="tx1"/>
              </a:solidFill>
              <a:effectLst>
                <a:outerShdw blurRad="38100" dist="38100" dir="2700000">
                  <a:srgbClr val="FFFFFF"/>
                </a:outerShdw>
              </a:effectLst>
              <a:latin typeface="隶书" panose="02010509060101010101" charset="-122"/>
              <a:ea typeface="隶书" panose="02010509060101010101" charset="-122"/>
              <a:cs typeface="+mn-cs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kumimoji="1" lang="zh-CN" altLang="en-US" sz="3600" b="0" i="0" u="none" strike="noStrike" kern="0" cap="none" spc="0" normalizeH="0" baseline="0" noProof="1">
              <a:solidFill>
                <a:schemeClr val="tx1"/>
              </a:solidFill>
              <a:effectLst>
                <a:outerShdw blurRad="38100" dist="38100" dir="2700000">
                  <a:srgbClr val="FFFFFF"/>
                </a:outerShdw>
              </a:effectLst>
              <a:latin typeface="隶书" panose="02010509060101010101" charset="-122"/>
              <a:ea typeface="隶书" panose="02010509060101010101" charset="-122"/>
              <a:cs typeface="+mn-cs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1" lang="en-US" altLang="zh-CN" sz="3600" b="0" i="0" u="none" strike="noStrike" kern="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隶书" panose="02010509060101010101" charset="-122"/>
                <a:ea typeface="隶书" panose="02010509060101010101" charset="-122"/>
                <a:cs typeface="+mn-cs"/>
              </a:rPr>
              <a:t>3</a:t>
            </a:r>
            <a:r>
              <a:rPr kumimoji="1" lang="zh-CN" altLang="en-US" sz="3600" b="0" i="0" u="none" strike="noStrike" kern="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隶书" panose="02010509060101010101" charset="-122"/>
                <a:ea typeface="隶书" panose="02010509060101010101" charset="-122"/>
                <a:cs typeface="+mn-cs"/>
              </a:rPr>
              <a:t>、能正确使用并书写标点符号</a:t>
            </a:r>
            <a:endParaRPr kumimoji="1" lang="zh-CN" altLang="en-US" sz="3600" b="0" i="0" u="none" strike="noStrike" kern="0" cap="none" spc="0" normalizeH="0" baseline="0" noProof="1">
              <a:solidFill>
                <a:schemeClr val="tx1"/>
              </a:solidFill>
              <a:effectLst>
                <a:outerShdw blurRad="38100" dist="38100" dir="2700000">
                  <a:srgbClr val="FFFFFF"/>
                </a:outerShdw>
              </a:effectLst>
              <a:latin typeface="隶书" panose="02010509060101010101" charset="-122"/>
              <a:ea typeface="隶书" panose="02010509060101010101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文本框 114689"/>
          <p:cNvSpPr txBox="1"/>
          <p:nvPr/>
        </p:nvSpPr>
        <p:spPr>
          <a:xfrm>
            <a:off x="1403350" y="1700213"/>
            <a:ext cx="5545138" cy="1098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  <a:t>　　</a:t>
            </a:r>
            <a:r>
              <a:rPr lang="zh-CN" altLang="en-US" sz="6600" b="1">
                <a:solidFill>
                  <a:schemeClr val="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实战演习</a:t>
            </a:r>
            <a:endParaRPr lang="zh-CN" altLang="en-US" sz="6600" b="1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2770" name="日期占位符 1"/>
          <p:cNvSpPr>
            <a:spLocks noGrp="1"/>
          </p:cNvSpPr>
          <p:nvPr>
            <p:ph type="dt" sz="half" idx="10"/>
          </p:nvPr>
        </p:nvSpPr>
        <p:spPr/>
        <p:txBody>
          <a:bodyPr anchor="b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</a:lstStyle>
          <a:p>
            <a:pPr lvl="0"/>
            <a:endParaRPr lang="zh-CN" altLang="en-US" sz="140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88065"/>
          <p:cNvSpPr>
            <a:spLocks noGrp="1"/>
          </p:cNvSpPr>
          <p:nvPr>
            <p:ph type="title"/>
          </p:nvPr>
        </p:nvSpPr>
        <p:spPr>
          <a:xfrm>
            <a:off x="830263" y="0"/>
            <a:ext cx="7772400" cy="1143000"/>
          </a:xfrm>
        </p:spPr>
        <p:txBody>
          <a:bodyPr anchor="ctr"/>
          <a:lstStyle/>
          <a:p>
            <a:r>
              <a:rPr kumimoji="1" lang="zh-CN" altLang="en-US">
                <a:solidFill>
                  <a:srgbClr val="FF8C00"/>
                </a:solidFill>
                <a:latin typeface="+mj-lt"/>
                <a:ea typeface="黑体" panose="02010609060101010101" pitchFamily="2" charset="-122"/>
                <a:cs typeface="+mj-cs"/>
              </a:rPr>
              <a:t>即学即练</a:t>
            </a:r>
            <a:endParaRPr kumimoji="1" lang="zh-CN" altLang="en-US">
              <a:solidFill>
                <a:srgbClr val="FF8C00"/>
              </a:solidFill>
              <a:latin typeface="+mj-lt"/>
              <a:ea typeface="黑体" panose="02010609060101010101" pitchFamily="2" charset="-122"/>
              <a:cs typeface="+mj-cs"/>
            </a:endParaRPr>
          </a:p>
        </p:txBody>
      </p:sp>
      <p:sp>
        <p:nvSpPr>
          <p:cNvPr id="88067" name="文本占位符 88066"/>
          <p:cNvSpPr>
            <a:spLocks noGrp="1"/>
          </p:cNvSpPr>
          <p:nvPr>
            <p:ph type="body" idx="1"/>
          </p:nvPr>
        </p:nvSpPr>
        <p:spPr>
          <a:xfrm>
            <a:off x="101600" y="1143000"/>
            <a:ext cx="8940800" cy="4384675"/>
          </a:xfrm>
          <a:ln>
            <a:miter/>
          </a:ln>
        </p:spPr>
        <p:txBody>
          <a:bodyPr anchor="t"/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1" lang="zh-CN" altLang="en-US" sz="3200" b="1" i="0" u="none" strike="noStrike" kern="0" cap="none" spc="0" normalizeH="0" baseline="0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1.下列句子顿号使用恰当的一项是（    ）</a:t>
            </a:r>
            <a:br>
              <a:rPr kumimoji="1" lang="zh-CN" altLang="en-US" sz="3200" b="1" i="0" u="none" strike="noStrike" kern="0" cap="none" spc="0" normalizeH="0" baseline="0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</a:br>
            <a:r>
              <a:rPr kumimoji="1" lang="zh-CN" altLang="en-US" sz="3200" b="1" i="0" u="none" strike="noStrike" kern="0" cap="none" spc="0" normalizeH="0" baseline="0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A．大陆同胞、台湾、香港、澳门同胞，还有海外侨胞，都是中华民族的子孙。</a:t>
            </a:r>
            <a:br>
              <a:rPr kumimoji="1" lang="zh-CN" altLang="en-US" sz="3200" b="1" i="0" u="none" strike="noStrike" kern="0" cap="none" spc="0" normalizeH="0" baseline="0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</a:br>
            <a:r>
              <a:rPr kumimoji="1" lang="zh-CN" altLang="en-US" sz="3200" b="1" i="0" u="none" strike="noStrike" kern="0" cap="none" spc="0" normalizeH="0" baseline="0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B．那个时候，他还只是一个十二、三岁的孩子，懂得什么?</a:t>
            </a:r>
            <a:br>
              <a:rPr kumimoji="1" lang="zh-CN" altLang="en-US" sz="3200" b="1" i="0" u="none" strike="noStrike" kern="0" cap="none" spc="0" normalizeH="0" baseline="0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</a:br>
            <a:r>
              <a:rPr kumimoji="1" lang="zh-CN" altLang="en-US" sz="3200" b="1" i="0" u="none" strike="noStrike" kern="0" cap="none" spc="0" normalizeH="0" baseline="0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C．可是更妙的是三五月明之夜，天是那样的蓝，几乎透明似的。</a:t>
            </a:r>
            <a:br>
              <a:rPr kumimoji="1" lang="zh-CN" altLang="en-US" sz="3200" b="1" i="0" u="none" strike="noStrike" kern="0" cap="none" spc="0" normalizeH="0" baseline="0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</a:br>
            <a:r>
              <a:rPr kumimoji="1" lang="zh-CN" altLang="en-US" sz="3200" b="1" i="0" u="none" strike="noStrike" kern="0" cap="none" spc="0" normalizeH="0" baseline="0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D．你要好好学习英语、或者日语。</a:t>
            </a:r>
            <a:endParaRPr kumimoji="1" lang="zh-CN" altLang="en-US" sz="3200" b="1" i="0" u="none" strike="noStrike" kern="0" cap="none" spc="0" normalizeH="0" baseline="0" noProof="1">
              <a:solidFill>
                <a:srgbClr val="0000CC"/>
              </a:solidFill>
              <a:effectLst>
                <a:outerShdw blurRad="38100" dist="38100" dir="2700000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88068" name="文本框 88067"/>
          <p:cNvSpPr txBox="1"/>
          <p:nvPr/>
        </p:nvSpPr>
        <p:spPr>
          <a:xfrm>
            <a:off x="7131050" y="1084263"/>
            <a:ext cx="884238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40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en-US" altLang="zh-CN" sz="4000" b="1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0838" y="5216525"/>
            <a:ext cx="8793162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en-US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项大陆同胞与后句并列，用逗号；B项十二三岁表约数，不用顿号；D项中用顿号就不用“或者”，用“或者”就不用顿号。</a:t>
            </a:r>
            <a:endParaRPr lang="zh-CN" altLang="en-US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文本占位符 101377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440363"/>
          </a:xfrm>
          <a:solidFill>
            <a:schemeClr val="bg1"/>
          </a:solidFill>
        </p:spPr>
        <p:txBody>
          <a:bodyPr anchor="t"/>
          <a:lstStyle/>
          <a:p>
            <a:pPr>
              <a:lnSpc>
                <a:spcPct val="90000"/>
              </a:lnSpc>
            </a:pPr>
            <a:r>
              <a:rPr lang="en-US" altLang="zh-CN" sz="2800" b="1"/>
              <a:t>2</a:t>
            </a:r>
            <a:r>
              <a:rPr lang="zh-CN" altLang="en-US" sz="2800" b="1"/>
              <a:t>、 选出标点符号使用正确的一项是（    ）</a:t>
            </a:r>
            <a:endParaRPr lang="zh-CN" altLang="en-US" sz="2800" b="1"/>
          </a:p>
          <a:p>
            <a:pPr>
              <a:lnSpc>
                <a:spcPct val="90000"/>
              </a:lnSpc>
            </a:pPr>
            <a:r>
              <a:rPr lang="en-US" altLang="zh-CN" sz="2800" b="1"/>
              <a:t>A </a:t>
            </a:r>
            <a:r>
              <a:rPr lang="zh-CN" altLang="en-US" sz="2800" b="1"/>
              <a:t>他，一个十三、四岁的孩子。</a:t>
            </a:r>
            <a:endParaRPr lang="zh-CN" altLang="en-US" sz="2800" b="1"/>
          </a:p>
          <a:p>
            <a:pPr>
              <a:lnSpc>
                <a:spcPct val="90000"/>
              </a:lnSpc>
            </a:pPr>
            <a:endParaRPr lang="zh-CN" altLang="en-US" sz="2800" b="1"/>
          </a:p>
          <a:p>
            <a:pPr>
              <a:lnSpc>
                <a:spcPct val="90000"/>
              </a:lnSpc>
            </a:pPr>
            <a:endParaRPr lang="zh-CN" altLang="en-US" sz="2800" b="1"/>
          </a:p>
          <a:p>
            <a:pPr>
              <a:lnSpc>
                <a:spcPct val="90000"/>
              </a:lnSpc>
            </a:pPr>
            <a:r>
              <a:rPr lang="en-US" altLang="zh-CN" sz="2800" b="1"/>
              <a:t>B </a:t>
            </a:r>
            <a:r>
              <a:rPr lang="zh-CN" altLang="en-US" sz="2800" b="1"/>
              <a:t>像</a:t>
            </a:r>
            <a:r>
              <a:rPr lang="en-US" altLang="zh-CN" sz="2800" b="1"/>
              <a:t>《 </a:t>
            </a:r>
            <a:r>
              <a:rPr lang="zh-CN" altLang="en-US" sz="2800" b="1"/>
              <a:t>（论语）十则</a:t>
            </a:r>
            <a:r>
              <a:rPr lang="en-US" altLang="zh-CN" sz="2800" b="1"/>
              <a:t>》</a:t>
            </a:r>
            <a:r>
              <a:rPr lang="zh-CN" altLang="en-US" sz="2800" b="1"/>
              <a:t>这样的古代经典诗文，一定要能够背诵。</a:t>
            </a:r>
            <a:endParaRPr lang="zh-CN" altLang="en-US" sz="2800" b="1"/>
          </a:p>
          <a:p>
            <a:pPr>
              <a:lnSpc>
                <a:spcPct val="90000"/>
              </a:lnSpc>
            </a:pPr>
            <a:endParaRPr lang="zh-CN" altLang="en-US" sz="2800" b="1"/>
          </a:p>
          <a:p>
            <a:pPr>
              <a:lnSpc>
                <a:spcPct val="90000"/>
              </a:lnSpc>
            </a:pPr>
            <a:endParaRPr lang="zh-CN" altLang="en-US" sz="2800" b="1"/>
          </a:p>
          <a:p>
            <a:pPr>
              <a:lnSpc>
                <a:spcPct val="90000"/>
              </a:lnSpc>
            </a:pPr>
            <a:r>
              <a:rPr lang="en-US" altLang="zh-CN" sz="2800" b="1"/>
              <a:t>C </a:t>
            </a:r>
            <a:r>
              <a:rPr lang="zh-CN" altLang="en-US" sz="2800" b="1"/>
              <a:t>我问那个买牡蛎的人：“应该付您多少钱，先生？”</a:t>
            </a:r>
            <a:endParaRPr lang="zh-CN" altLang="en-US" sz="2800" b="1"/>
          </a:p>
          <a:p>
            <a:pPr>
              <a:lnSpc>
                <a:spcPct val="90000"/>
              </a:lnSpc>
            </a:pPr>
            <a:r>
              <a:rPr lang="en-US" altLang="zh-CN" sz="2800" b="1"/>
              <a:t>D “</a:t>
            </a:r>
            <a:r>
              <a:rPr lang="zh-CN" altLang="en-US" sz="2800" b="1"/>
              <a:t>吹面不寒杨柳风，”不错的，像母亲的手抚摸着你。</a:t>
            </a:r>
            <a:endParaRPr lang="zh-CN" altLang="en-US" sz="2800" b="1"/>
          </a:p>
          <a:p>
            <a:pPr>
              <a:lnSpc>
                <a:spcPct val="90000"/>
              </a:lnSpc>
            </a:pPr>
            <a:endParaRPr lang="zh-CN" altLang="en-US" sz="2800" b="1"/>
          </a:p>
        </p:txBody>
      </p:sp>
      <p:pic>
        <p:nvPicPr>
          <p:cNvPr id="34818" name="图片 101378" descr="line004_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5578475"/>
            <a:ext cx="9144000" cy="1279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19" name="矩形 101379"/>
          <p:cNvSpPr/>
          <p:nvPr/>
        </p:nvSpPr>
        <p:spPr>
          <a:xfrm rot="5400000">
            <a:off x="7581900" y="723900"/>
            <a:ext cx="2133600" cy="685800"/>
          </a:xfrm>
          <a:prstGeom prst="rect">
            <a:avLst/>
          </a:prstGeom>
        </p:spPr>
        <p:txBody>
          <a:bodyPr vert="eaVert" wrap="none" fromWordArt="1">
            <a:prstTxWarp prst="textWave4">
              <a:avLst>
                <a:gd name="adj1" fmla="val 13005"/>
                <a:gd name="adj2" fmla="val 0"/>
              </a:avLst>
            </a:prstTxWarp>
            <a:normAutofit/>
          </a:bodyPr>
          <a:lstStyle/>
          <a:p>
            <a:pPr algn="ctr"/>
            <a:r>
              <a:rPr lang="zh-CN" altLang="en-US" sz="3600">
                <a:gradFill rotWithShape="0">
                  <a:gsLst>
                    <a:gs pos="0">
                      <a:srgbClr val="00FF00"/>
                    </a:gs>
                    <a:gs pos="100000">
                      <a:srgbClr val="00CCFF"/>
                    </a:gs>
                  </a:gsLst>
                  <a:lin ang="0" scaled="1"/>
                </a:gra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典型题例</a:t>
            </a:r>
            <a:endParaRPr lang="zh-CN" altLang="en-US" sz="3600">
              <a:gradFill rotWithShape="0">
                <a:gsLst>
                  <a:gs pos="0">
                    <a:srgbClr val="00FF00"/>
                  </a:gs>
                  <a:gs pos="100000">
                    <a:srgbClr val="00CCFF"/>
                  </a:gs>
                </a:gsLst>
                <a:lin ang="0" scaled="1"/>
              </a:gradFill>
              <a:effectLst>
                <a:outerShdw dist="99190" dir="7788334" algn="ctr" rotWithShape="0">
                  <a:srgbClr val="00008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1381" name="文本框 101380"/>
          <p:cNvSpPr txBox="1"/>
          <p:nvPr/>
        </p:nvSpPr>
        <p:spPr>
          <a:xfrm>
            <a:off x="533400" y="1219200"/>
            <a:ext cx="7696200" cy="457200"/>
          </a:xfrm>
          <a:prstGeom prst="rect">
            <a:avLst/>
          </a:prstGeom>
          <a:solidFill>
            <a:srgbClr val="CC3300"/>
          </a:solidFill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“十三”和“四”不是并列的，应直接说“十三四岁”</a:t>
            </a:r>
            <a:endParaRPr lang="zh-CN" altLang="en-US" b="1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1382" name="文本框 101381"/>
          <p:cNvSpPr txBox="1"/>
          <p:nvPr/>
        </p:nvSpPr>
        <p:spPr>
          <a:xfrm>
            <a:off x="1292225" y="2955925"/>
            <a:ext cx="6781800" cy="946150"/>
          </a:xfrm>
          <a:prstGeom prst="rect">
            <a:avLst/>
          </a:prstGeom>
          <a:solidFill>
            <a:srgbClr val="CC3300"/>
          </a:solidFill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书名号里还有书目名称时，里面要用单书名号，应写为“</a:t>
            </a:r>
            <a:r>
              <a:rPr lang="en-US" altLang="zh-CN" sz="2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《&lt;</a:t>
            </a:r>
            <a:r>
              <a:rPr lang="zh-CN" altLang="en-US" sz="2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论语</a:t>
            </a:r>
            <a:r>
              <a:rPr lang="en-US" altLang="zh-CN" sz="2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&gt;</a:t>
            </a:r>
            <a:r>
              <a:rPr lang="zh-CN" altLang="en-US" sz="2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十则</a:t>
            </a:r>
            <a:r>
              <a:rPr lang="en-US" altLang="zh-CN" sz="2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》”</a:t>
            </a:r>
            <a:endParaRPr lang="en-US" altLang="zh-CN" sz="2800" b="1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1383" name="文本框 101382"/>
          <p:cNvSpPr txBox="1"/>
          <p:nvPr/>
        </p:nvSpPr>
        <p:spPr>
          <a:xfrm>
            <a:off x="2332038" y="5473700"/>
            <a:ext cx="5181600" cy="946150"/>
          </a:xfrm>
          <a:prstGeom prst="rect">
            <a:avLst/>
          </a:prstGeom>
          <a:solidFill>
            <a:srgbClr val="CC3300"/>
          </a:solidFill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所引用的诗句没有独立成句，所以，逗号应该放在引号外面</a:t>
            </a:r>
            <a:endParaRPr lang="zh-CN" altLang="en-US" sz="2800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1384" name="文本框 101383"/>
          <p:cNvSpPr txBox="1"/>
          <p:nvPr/>
        </p:nvSpPr>
        <p:spPr>
          <a:xfrm>
            <a:off x="6831013" y="260350"/>
            <a:ext cx="549275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C</a:t>
            </a:r>
            <a:endParaRPr lang="en-US" altLang="zh-CN" sz="2800" b="1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4824" name="日期占位符 1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</a:lstStyle>
          <a:p>
            <a:pPr lvl="0"/>
            <a:endParaRPr lang="zh-CN" altLang="en-US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1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1" grpId="0" animBg="1"/>
      <p:bldP spid="101382" grpId="0" animBg="1"/>
      <p:bldP spid="101383" grpId="0" animBg="1"/>
      <p:bldP spid="10138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内容占位符 2"/>
          <p:cNvSpPr>
            <a:spLocks noGrp="1"/>
          </p:cNvSpPr>
          <p:nvPr>
            <p:ph sz="quarter" idx="4294967295"/>
          </p:nvPr>
        </p:nvSpPr>
        <p:spPr>
          <a:xfrm>
            <a:off x="122238" y="73025"/>
            <a:ext cx="9021762" cy="6727825"/>
          </a:xfrm>
        </p:spPr>
        <p:txBody>
          <a:bodyPr anchor="t"/>
          <a:lstStyle>
            <a:lvl1pPr lvl="0">
              <a:buClrTx/>
              <a:buSzTx/>
              <a:buFontTx/>
              <a:defRPr sz="2400"/>
            </a:lvl1pPr>
            <a:lvl2pPr lvl="1">
              <a:buClrTx/>
              <a:buSzTx/>
              <a:buFontTx/>
              <a:defRPr sz="2000"/>
            </a:lvl2pPr>
            <a:lvl3pPr lvl="2">
              <a:buClrTx/>
              <a:buSzTx/>
              <a:buFontTx/>
              <a:defRPr sz="1800"/>
            </a:lvl3pPr>
            <a:lvl4pPr lvl="3">
              <a:buClrTx/>
              <a:buSzTx/>
              <a:buFontTx/>
              <a:defRPr sz="1600"/>
            </a:lvl4pPr>
            <a:lvl5pPr lvl="4">
              <a:buClrTx/>
              <a:buSzTx/>
              <a:buFontTx/>
              <a:defRPr sz="1600"/>
            </a:lvl5pPr>
          </a:lstStyle>
          <a:p>
            <a:pPr marL="431800" lvl="0" indent="-431800" eaLnBrk="1">
              <a:lnSpc>
                <a:spcPts val="38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2</a:t>
            </a:r>
            <a:r>
              <a:rPr lang="zh-CN" altLang="en-US" sz="2400" b="1">
                <a:solidFill>
                  <a:srgbClr val="000000"/>
                </a:solidFill>
              </a:rPr>
              <a:t>．</a:t>
            </a:r>
            <a:r>
              <a:rPr lang="en-US" altLang="zh-CN" sz="2400" b="1">
                <a:solidFill>
                  <a:srgbClr val="000000"/>
                </a:solidFill>
              </a:rPr>
              <a:t>(2013·</a:t>
            </a:r>
            <a:r>
              <a:rPr lang="zh-CN" altLang="en-US" sz="24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山东卷</a:t>
            </a:r>
            <a:r>
              <a:rPr lang="en-US" altLang="zh-CN" sz="2400" b="1">
                <a:solidFill>
                  <a:srgbClr val="000000"/>
                </a:solidFill>
              </a:rPr>
              <a:t>)</a:t>
            </a:r>
            <a:r>
              <a:rPr lang="zh-CN" altLang="en-US" sz="2400" b="1">
                <a:solidFill>
                  <a:srgbClr val="000000"/>
                </a:solidFill>
              </a:rPr>
              <a:t>下列各句中，标点符号使用正确的一句是</a:t>
            </a:r>
            <a:r>
              <a:rPr lang="en-US" altLang="zh-CN" sz="2400" b="1">
                <a:solidFill>
                  <a:srgbClr val="000000"/>
                </a:solidFill>
              </a:rPr>
              <a:t>(</a:t>
            </a:r>
            <a:r>
              <a:rPr lang="zh-CN" altLang="en-US" sz="2400" b="1">
                <a:solidFill>
                  <a:srgbClr val="000000"/>
                </a:solidFill>
              </a:rPr>
              <a:t>　　</a:t>
            </a:r>
            <a:r>
              <a:rPr lang="en-US" altLang="zh-CN" sz="2400" b="1">
                <a:solidFill>
                  <a:srgbClr val="000000"/>
                </a:solidFill>
              </a:rPr>
              <a:t>)</a:t>
            </a:r>
            <a:endParaRPr lang="en-US" altLang="zh-CN" sz="2400" b="1">
              <a:solidFill>
                <a:srgbClr val="000000"/>
              </a:solidFill>
            </a:endParaRPr>
          </a:p>
          <a:p>
            <a:pPr marL="431800" lvl="0" indent="-431800" eaLnBrk="1">
              <a:lnSpc>
                <a:spcPts val="38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	A.</a:t>
            </a:r>
            <a:r>
              <a:rPr lang="zh-CN" altLang="en-US" sz="2400" b="1">
                <a:solidFill>
                  <a:srgbClr val="000000"/>
                </a:solidFill>
              </a:rPr>
              <a:t>最近两天，京津地区、华北中南部、黄淮、江淮、汉水流域、贵州等地的日平均气温达到了入夏以来的最高值。</a:t>
            </a:r>
            <a:endParaRPr lang="zh-CN" altLang="en-US" sz="2400" b="1">
              <a:solidFill>
                <a:srgbClr val="000000"/>
              </a:solidFill>
            </a:endParaRPr>
          </a:p>
          <a:p>
            <a:pPr marL="431800" lvl="0" indent="-431800" eaLnBrk="1">
              <a:lnSpc>
                <a:spcPts val="38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	B.《</a:t>
            </a:r>
            <a:r>
              <a:rPr lang="zh-CN" altLang="en-US" sz="2400" b="1">
                <a:solidFill>
                  <a:srgbClr val="000000"/>
                </a:solidFill>
              </a:rPr>
              <a:t>新民丛报</a:t>
            </a:r>
            <a:r>
              <a:rPr lang="en-US" altLang="zh-CN" sz="2400" b="1">
                <a:solidFill>
                  <a:srgbClr val="000000"/>
                </a:solidFill>
              </a:rPr>
              <a:t>》</a:t>
            </a:r>
            <a:r>
              <a:rPr lang="zh-CN" altLang="en-US" sz="2400" b="1">
                <a:solidFill>
                  <a:srgbClr val="000000"/>
                </a:solidFill>
              </a:rPr>
              <a:t>虽然名为</a:t>
            </a:r>
            <a:r>
              <a:rPr lang="en-US" altLang="zh-CN" sz="2400" b="1">
                <a:solidFill>
                  <a:srgbClr val="000000"/>
                </a:solidFill>
              </a:rPr>
              <a:t>“</a:t>
            </a:r>
            <a:r>
              <a:rPr lang="zh-CN" altLang="en-US" sz="2400" b="1">
                <a:solidFill>
                  <a:srgbClr val="000000"/>
                </a:solidFill>
              </a:rPr>
              <a:t>报</a:t>
            </a:r>
            <a:r>
              <a:rPr lang="en-US" altLang="zh-CN" sz="2400" b="1">
                <a:solidFill>
                  <a:srgbClr val="000000"/>
                </a:solidFill>
              </a:rPr>
              <a:t>”</a:t>
            </a:r>
            <a:r>
              <a:rPr lang="zh-CN" altLang="en-US" sz="2400" b="1">
                <a:solidFill>
                  <a:srgbClr val="000000"/>
                </a:solidFill>
              </a:rPr>
              <a:t>，其实却是期刊，是梁启超等人于</a:t>
            </a:r>
            <a:r>
              <a:rPr lang="en-US" altLang="zh-CN" sz="2400" b="1">
                <a:solidFill>
                  <a:srgbClr val="000000"/>
                </a:solidFill>
              </a:rPr>
              <a:t>1902</a:t>
            </a:r>
            <a:r>
              <a:rPr lang="zh-CN" altLang="en-US" sz="2400" b="1">
                <a:solidFill>
                  <a:srgbClr val="000000"/>
                </a:solidFill>
              </a:rPr>
              <a:t>年在日本横滨创办的，曾产生过较大影响。</a:t>
            </a:r>
            <a:endParaRPr lang="zh-CN" altLang="en-US" sz="2400" b="1">
              <a:solidFill>
                <a:srgbClr val="000000"/>
              </a:solidFill>
            </a:endParaRPr>
          </a:p>
          <a:p>
            <a:pPr marL="431800" lvl="0" indent="-431800" eaLnBrk="1">
              <a:lnSpc>
                <a:spcPts val="38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	C.</a:t>
            </a:r>
            <a:r>
              <a:rPr lang="zh-CN" altLang="en-US" sz="2400" b="1">
                <a:solidFill>
                  <a:srgbClr val="000000"/>
                </a:solidFill>
              </a:rPr>
              <a:t>在市场竞争日益激烈的当下，他不得不认真思考公司的业绩为什么会下滑，怎样才能打开产品的销路？</a:t>
            </a:r>
            <a:endParaRPr lang="zh-CN" altLang="en-US" sz="2400" b="1">
              <a:solidFill>
                <a:srgbClr val="000000"/>
              </a:solidFill>
            </a:endParaRPr>
          </a:p>
          <a:p>
            <a:pPr marL="431800" lvl="0" indent="-431800" eaLnBrk="1">
              <a:lnSpc>
                <a:spcPts val="38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	D</a:t>
            </a:r>
            <a:r>
              <a:rPr lang="zh-CN" altLang="en-US" sz="2400" b="1">
                <a:solidFill>
                  <a:srgbClr val="000000"/>
                </a:solidFill>
              </a:rPr>
              <a:t>．新鲜大米，手感滑爽，米粒光洁，透明度好，腹白很小</a:t>
            </a:r>
            <a:r>
              <a:rPr lang="en-US" altLang="zh-CN" sz="2400" b="1">
                <a:solidFill>
                  <a:srgbClr val="000000"/>
                </a:solidFill>
              </a:rPr>
              <a:t>(</a:t>
            </a:r>
            <a:r>
              <a:rPr lang="zh-CN" altLang="en-US" sz="2400" b="1">
                <a:solidFill>
                  <a:srgbClr val="000000"/>
                </a:solidFill>
              </a:rPr>
              <a:t>米粒上呈乳白色的部分</a:t>
            </a:r>
            <a:r>
              <a:rPr lang="en-US" altLang="zh-CN" sz="2400" b="1">
                <a:solidFill>
                  <a:srgbClr val="000000"/>
                </a:solidFill>
              </a:rPr>
              <a:t>)</a:t>
            </a:r>
            <a:r>
              <a:rPr lang="zh-CN" altLang="en-US" sz="2400" b="1">
                <a:solidFill>
                  <a:srgbClr val="000000"/>
                </a:solidFill>
              </a:rPr>
              <a:t>，做出的米饭清香可口。</a:t>
            </a:r>
            <a:endParaRPr lang="zh-CN" altLang="en-US" sz="2400" b="1">
              <a:solidFill>
                <a:srgbClr val="0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5600" y="4551363"/>
            <a:ext cx="8709025" cy="23066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A．不同层级的并列成分不能都使用顿号，应为“京津地区，华北中南部，黄淮、江淮、汉水流域，贵州等地”；</a:t>
            </a:r>
            <a:endParaRPr lang="zh-CN" altLang="en-US" sz="24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C．无疑而问．最后的问号改成句号；</a:t>
            </a:r>
            <a:endParaRPr lang="zh-CN" altLang="en-US" sz="24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D．括号内的注释部分应紧跟在被注释的词语后面．将括号及其内容移至“腹白”后．</a:t>
            </a:r>
            <a:endParaRPr lang="zh-CN" altLang="en-US" sz="24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24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213725" y="146050"/>
            <a:ext cx="534988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B</a:t>
            </a:r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35842" name="New picture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12052300" y="126365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文本框 1"/>
          <p:cNvSpPr txBox="1"/>
          <p:nvPr/>
        </p:nvSpPr>
        <p:spPr>
          <a:xfrm>
            <a:off x="100013" y="53975"/>
            <a:ext cx="9043987" cy="48307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800"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</a:rPr>
              <a:t>下列各句中，标点符号使用正确的一项是（       ）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</a:rPr>
              <a:t>  A．作家大都重视写作前的情感培养：有的借欣赏音乐进入情境；有的面对墙壁久久沉思；有的甚至跳起迪斯科来兴奋自己。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</a:rPr>
              <a:t>  B．农历新年的习俗可多啦，贴春联、挂年画、舞龙灯、放花炮、穿新衣……等等，到处呈现祥和、热闹的气氛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</a:rPr>
              <a:t>C．小李见他笑得有点异样，就问：“怎么了？你。”他回说：“没什么，别多心。”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</a:rPr>
              <a:t> D.《旧的·创世纪》中说：“神以自己的形象创造了人。”应当倒过来说才对，即“人以自己的形象创造了神”。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9075" y="4479925"/>
            <a:ext cx="898842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【解题透析】D [A、分号连用错，分号应改为逗号。B、“……”与“等等”连用错误 。C、倒装问，问号在后面。</a:t>
            </a:r>
            <a:endParaRPr lang="zh-CN" altLang="en-US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文本框 1"/>
          <p:cNvSpPr txBox="1"/>
          <p:nvPr/>
        </p:nvSpPr>
        <p:spPr>
          <a:xfrm>
            <a:off x="65088" y="0"/>
            <a:ext cx="9226550" cy="6124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800"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</a:rPr>
              <a:t>下列各项中，标点符号的使用不符合规范的一项是(       )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</a:rPr>
              <a:t>A．这是一句禅语啊！幸福指数全在自己掌握，如果我们对自己说一句“已经很好了啊”（这是应该经常说的），那么我们生活枝头也会挂满幸福的露珠儿了吧。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</a:rPr>
              <a:t>B．某夜，独坐窗前，翻看读书笔记，无意中看到几句话：“素食则气不浊，独窗则神不浊，默坐则心不浊，读书则口不浊”。细细玩味，顿觉神清气爽。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</a:rPr>
              <a:t>C．一粥一饭是清淡，健康、温暖、妥帖；一瓢一箪是清淡，随意、自在、安心。奢华也罢，绚丽也罢……生命终究归于平淡。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</a:rPr>
              <a:t>D．如果你茶饭不思，沉湎于“魔兽世界”不能自拔，如果你忽视现实社会，游走于网络虚拟社区，那么，你——可能“病”了！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5746750"/>
            <a:ext cx="914400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【参考答案】B</a:t>
            </a:r>
            <a:endParaRPr lang="zh-CN" altLang="en-US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【解题思路】去掉冒号或将第一个句号移到引号内。</a:t>
            </a:r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1001052" y="228915"/>
            <a:ext cx="6923086" cy="1143000"/>
          </a:xfrm>
          <a:ln>
            <a:miter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+mn-cs"/>
              </a:rPr>
              <a:t>标点符号分为点号与标号</a:t>
            </a:r>
            <a:endParaRPr kumimoji="0" lang="zh-CN" altLang="en-US" sz="4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+mn-cs"/>
            </a:endParaRPr>
          </a:p>
        </p:txBody>
      </p:sp>
      <p:sp>
        <p:nvSpPr>
          <p:cNvPr id="15362" name="内容占位符 2"/>
          <p:cNvSpPr>
            <a:spLocks noGrp="1"/>
          </p:cNvSpPr>
          <p:nvPr>
            <p:ph idx="1"/>
          </p:nvPr>
        </p:nvSpPr>
        <p:spPr>
          <a:xfrm>
            <a:off x="457200" y="1371600"/>
            <a:ext cx="8158163" cy="657225"/>
          </a:xfrm>
        </p:spPr>
        <p:txBody>
          <a:bodyPr wrap="square" lIns="91440" tIns="45720" rIns="91440" bIns="45720" anchor="t"/>
          <a:lstStyle/>
          <a:p>
            <a:r>
              <a:rPr lang="zh-CN" altLang="en-US" sz="2800" b="1">
                <a:solidFill>
                  <a:srgbClr val="A50021"/>
                </a:solidFill>
                <a:latin typeface="华文新魏" panose="02010800040101010101" pitchFamily="2" charset="-122"/>
              </a:rPr>
              <a:t>点号主要是表示语言中的停顿和语气。</a:t>
            </a:r>
            <a:endParaRPr lang="en-US" altLang="zh-CN" sz="2800" b="1">
              <a:solidFill>
                <a:srgbClr val="A50021"/>
              </a:solidFill>
              <a:latin typeface="华文新魏" panose="02010800040101010101" pitchFamily="2" charset="-122"/>
            </a:endParaRPr>
          </a:p>
          <a:p>
            <a:endParaRPr lang="zh-CN" altLang="en-US" sz="2800" b="1">
              <a:solidFill>
                <a:srgbClr val="A50021"/>
              </a:solidFill>
            </a:endParaRPr>
          </a:p>
        </p:txBody>
      </p:sp>
      <p:graphicFrame>
        <p:nvGraphicFramePr>
          <p:cNvPr id="10322" name="表格 10321"/>
          <p:cNvGraphicFramePr>
            <a:graphicFrameLocks noGrp="1"/>
          </p:cNvGraphicFramePr>
          <p:nvPr/>
        </p:nvGraphicFramePr>
        <p:xfrm>
          <a:off x="700088" y="2060575"/>
          <a:ext cx="8158163" cy="1214438"/>
        </p:xfrm>
        <a:graphic>
          <a:graphicData uri="http://schemas.openxmlformats.org/drawingml/2006/table">
            <a:tbl>
              <a:tblPr/>
              <a:tblGrid>
                <a:gridCol w="1019175"/>
                <a:gridCol w="1019175"/>
                <a:gridCol w="1020763"/>
                <a:gridCol w="1019175"/>
                <a:gridCol w="1019175"/>
                <a:gridCol w="1019175"/>
                <a:gridCol w="1020762"/>
                <a:gridCol w="1020763"/>
              </a:tblGrid>
              <a:tr h="606425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名称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顿号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逗号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分号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句号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问号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叹号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冒号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形式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、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，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；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。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？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！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：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330" name="表格 10329"/>
          <p:cNvGraphicFramePr>
            <a:graphicFrameLocks noGrp="1"/>
          </p:cNvGraphicFramePr>
          <p:nvPr/>
        </p:nvGraphicFramePr>
        <p:xfrm>
          <a:off x="1719263" y="3933825"/>
          <a:ext cx="5486400" cy="2139950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854075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名称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破折号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括号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书名号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引号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省略号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形式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zh-CN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——</a:t>
                      </a:r>
                      <a:endParaRPr lang="zh-CN" altLang="zh-CN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（）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《</a:t>
                      </a:r>
                      <a:r>
                        <a:rPr lang="en-US" altLang="zh-CN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》</a:t>
                      </a:r>
                      <a:endParaRPr lang="zh-CN" altLang="zh-CN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“”</a:t>
                      </a:r>
                      <a:endParaRPr lang="zh-CN" altLang="zh-CN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…</a:t>
                      </a:r>
                      <a:r>
                        <a:rPr lang="en-US" altLang="zh-CN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…</a:t>
                      </a:r>
                      <a:endParaRPr lang="zh-CN" altLang="zh-CN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备注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占两格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右左上角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latin typeface="黑体" panose="02010609060101010101" pitchFamily="2" charset="-122"/>
                          <a:ea typeface="Times New Roman" panose="02020603050405020304" pitchFamily="18" charset="0"/>
                        </a:rPr>
                        <a:t>占两格</a:t>
                      </a:r>
                      <a:endParaRPr lang="zh-CN" altLang="en-US" b="1">
                        <a:latin typeface="黑体" panose="02010609060101010101" pitchFamily="2" charset="-12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22" name="矩形 5"/>
          <p:cNvSpPr/>
          <p:nvPr/>
        </p:nvSpPr>
        <p:spPr>
          <a:xfrm>
            <a:off x="781050" y="3275013"/>
            <a:ext cx="8572500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>
                <a:solidFill>
                  <a:srgbClr val="A50021"/>
                </a:solidFill>
                <a:latin typeface="华文新魏" panose="02010800040101010101" pitchFamily="2" charset="-122"/>
                <a:ea typeface="黑体" panose="02010609060101010101" pitchFamily="2" charset="-122"/>
              </a:rPr>
              <a:t>标号主要标明词语或句子的性质和作用。</a:t>
            </a:r>
            <a:endParaRPr lang="zh-CN" altLang="en-US" sz="2800" b="1">
              <a:solidFill>
                <a:srgbClr val="A50021"/>
              </a:solidFill>
              <a:latin typeface="华文新魏" panose="0201080004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1258888" y="2133600"/>
            <a:ext cx="8515350" cy="4425950"/>
          </a:xfrm>
        </p:spPr>
        <p:txBody>
          <a:bodyPr wrap="square" lIns="91440" tIns="45720" rIns="91440" bIns="45720" anchor="t"/>
          <a:lstStyle/>
          <a:p>
            <a:r>
              <a:rPr lang="zh-CN" altLang="en-US" sz="2400" b="1">
                <a:latin typeface="黑体" panose="02010609060101010101" pitchFamily="2" charset="-122"/>
              </a:rPr>
              <a:t>下列情况不用顿号</a:t>
            </a:r>
            <a:endParaRPr lang="en-US" altLang="zh-CN" sz="24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>
              <a:buNone/>
            </a:pPr>
            <a:r>
              <a:rPr lang="en-US" altLang="zh-CN" sz="2400" b="1">
                <a:solidFill>
                  <a:srgbClr val="C00000"/>
                </a:solidFill>
                <a:latin typeface="黑体" panose="02010609060101010101" pitchFamily="2" charset="-122"/>
              </a:rPr>
              <a:t>1.</a:t>
            </a:r>
            <a:r>
              <a:rPr lang="zh-CN" altLang="en-US" sz="2400" b="1">
                <a:solidFill>
                  <a:srgbClr val="C00000"/>
                </a:solidFill>
                <a:latin typeface="黑体" panose="02010609060101010101" pitchFamily="2" charset="-122"/>
              </a:rPr>
              <a:t>表概数的地方不用顿号</a:t>
            </a:r>
            <a:endParaRPr lang="en-US" altLang="zh-CN" sz="24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>
              <a:buNone/>
            </a:pPr>
            <a:r>
              <a:rPr lang="zh-CN" altLang="en-US" sz="2400" b="1">
                <a:latin typeface="黑体" panose="02010609060101010101" pitchFamily="2" charset="-122"/>
              </a:rPr>
              <a:t>  学校对面二三十米处是一个网吧。 </a:t>
            </a:r>
            <a:endParaRPr lang="zh-CN" altLang="en-US" sz="2400" b="1">
              <a:latin typeface="黑体" panose="02010609060101010101" pitchFamily="2" charset="-122"/>
            </a:endParaRPr>
          </a:p>
          <a:p>
            <a:pPr>
              <a:buNone/>
            </a:pPr>
            <a:r>
              <a:rPr lang="en-US" altLang="zh-CN" sz="2400" b="1">
                <a:solidFill>
                  <a:srgbClr val="C00000"/>
                </a:solidFill>
                <a:latin typeface="黑体" panose="02010609060101010101" pitchFamily="2" charset="-122"/>
              </a:rPr>
              <a:t>2.</a:t>
            </a:r>
            <a:r>
              <a:rPr lang="zh-CN" altLang="en-US" sz="2400" b="1">
                <a:solidFill>
                  <a:srgbClr val="C00000"/>
                </a:solidFill>
                <a:latin typeface="黑体" panose="02010609060101010101" pitchFamily="2" charset="-122"/>
              </a:rPr>
              <a:t>固定集合，约定俗成词语间不用顿号</a:t>
            </a:r>
            <a:endParaRPr lang="zh-CN" altLang="en-US" sz="2400" b="1">
              <a:latin typeface="黑体" panose="02010609060101010101" pitchFamily="2" charset="-122"/>
            </a:endParaRPr>
          </a:p>
          <a:p>
            <a:pPr>
              <a:buNone/>
            </a:pPr>
            <a:r>
              <a:rPr lang="zh-CN" altLang="en-US" sz="2400" b="1">
                <a:latin typeface="黑体" panose="02010609060101010101" pitchFamily="2" charset="-122"/>
              </a:rPr>
              <a:t> “省市领导” “城乡结合部”</a:t>
            </a:r>
            <a:endParaRPr lang="zh-CN" altLang="en-US" sz="2400" b="1">
              <a:latin typeface="黑体" panose="02010609060101010101" pitchFamily="2" charset="-122"/>
            </a:endParaRPr>
          </a:p>
          <a:p>
            <a:pPr>
              <a:buNone/>
            </a:pPr>
            <a:r>
              <a:rPr lang="en-US" altLang="zh-CN" sz="2400" b="1">
                <a:solidFill>
                  <a:srgbClr val="C00000"/>
                </a:solidFill>
                <a:latin typeface="黑体" panose="02010609060101010101" pitchFamily="2" charset="-122"/>
              </a:rPr>
              <a:t>3.</a:t>
            </a:r>
            <a:r>
              <a:rPr lang="zh-CN" altLang="en-US" sz="2400" b="1">
                <a:solidFill>
                  <a:srgbClr val="C00000"/>
                </a:solidFill>
                <a:latin typeface="黑体" panose="02010609060101010101" pitchFamily="2" charset="-122"/>
              </a:rPr>
              <a:t> 顿号和连词不能连用</a:t>
            </a:r>
            <a:endParaRPr lang="zh-CN" altLang="en-US" sz="24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>
              <a:buNone/>
            </a:pPr>
            <a:r>
              <a:rPr lang="zh-CN" altLang="en-US" sz="2400" b="1">
                <a:solidFill>
                  <a:srgbClr val="C00000"/>
                </a:solidFill>
                <a:latin typeface="黑体" panose="02010609060101010101" pitchFamily="2" charset="-122"/>
              </a:rPr>
              <a:t>（如“和” “或”“及” “与”等）</a:t>
            </a:r>
            <a:endParaRPr lang="zh-CN" altLang="en-US" sz="24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>
              <a:buNone/>
            </a:pPr>
            <a:r>
              <a:rPr lang="zh-CN" altLang="en-US" sz="2400" b="1">
                <a:latin typeface="黑体" panose="02010609060101010101" pitchFamily="2" charset="-122"/>
              </a:rPr>
              <a:t>  我国科学、文化、艺术、卫生、教育和新闻出版业</a:t>
            </a:r>
            <a:endParaRPr lang="zh-CN" altLang="en-US" sz="2400" b="1">
              <a:latin typeface="黑体" panose="02010609060101010101" pitchFamily="2" charset="-122"/>
            </a:endParaRPr>
          </a:p>
          <a:p>
            <a:pPr>
              <a:buNone/>
            </a:pPr>
            <a:r>
              <a:rPr lang="zh-CN" altLang="en-US" sz="2400" b="1">
                <a:latin typeface="黑体" panose="02010609060101010101" pitchFamily="2" charset="-122"/>
              </a:rPr>
              <a:t>  有了很大的发展。</a:t>
            </a:r>
            <a:endParaRPr lang="en-US" altLang="zh-CN" sz="2400" b="1">
              <a:latin typeface="黑体" panose="02010609060101010101" pitchFamily="2" charset="-122"/>
            </a:endParaRPr>
          </a:p>
          <a:p>
            <a:endParaRPr lang="zh-CN" altLang="en-US" sz="2400" b="1">
              <a:latin typeface="黑体" panose="02010609060101010101" pitchFamily="2" charset="-122"/>
            </a:endParaRPr>
          </a:p>
        </p:txBody>
      </p:sp>
      <p:sp>
        <p:nvSpPr>
          <p:cNvPr id="16386" name="标题 1"/>
          <p:cNvSpPr txBox="1"/>
          <p:nvPr/>
        </p:nvSpPr>
        <p:spPr>
          <a:xfrm>
            <a:off x="2357438" y="427038"/>
            <a:ext cx="6786562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endParaRPr lang="zh-CN" altLang="en-US" sz="4800">
              <a:solidFill>
                <a:srgbClr val="FFFFFF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0" name="标题 1"/>
          <p:cNvSpPr txBox="1"/>
          <p:nvPr/>
        </p:nvSpPr>
        <p:spPr bwMode="auto">
          <a:xfrm>
            <a:off x="2071688" y="873125"/>
            <a:ext cx="6829425" cy="1260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80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是句中较短的并列词语之间的停顿，</a:t>
            </a:r>
            <a:endParaRPr lang="zh-CN" altLang="en-US" sz="2800" noProof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80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顿号表示的停顿比逗号小。</a:t>
            </a:r>
            <a:endParaRPr lang="zh-CN" altLang="en-US" sz="2800" noProof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295" name="矩形 12294"/>
          <p:cNvSpPr/>
          <p:nvPr/>
        </p:nvSpPr>
        <p:spPr>
          <a:xfrm>
            <a:off x="300038" y="304800"/>
            <a:ext cx="2057400" cy="11366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lstStyle/>
          <a:p>
            <a:pPr algn="ctr"/>
            <a:r>
              <a:rPr lang="zh-CN" altLang="en-US" sz="40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一、顿号</a:t>
            </a:r>
            <a:endParaRPr lang="zh-CN" altLang="en-US" sz="40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文本占位符 7170"/>
          <p:cNvSpPr>
            <a:spLocks noGrp="1"/>
          </p:cNvSpPr>
          <p:nvPr>
            <p:ph type="body" idx="4294967295"/>
          </p:nvPr>
        </p:nvSpPr>
        <p:spPr>
          <a:xfrm>
            <a:off x="609600" y="533400"/>
            <a:ext cx="8001000" cy="5715000"/>
          </a:xfrm>
          <a:ln>
            <a:miter/>
          </a:ln>
        </p:spPr>
        <p:txBody>
          <a:bodyPr anchor="t"/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3200" b="1" i="0" u="none" strike="noStrike" kern="0" cap="none" spc="0" normalizeH="0" baseline="0" noProof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1" lang="zh-CN" altLang="en-US" sz="2800" b="1" i="0" u="none" strike="noStrike" kern="0" cap="none" spc="0" normalizeH="0" baseline="0" noProof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4. 较长的并列成份间可不用顿号而用逗号。</a:t>
            </a:r>
            <a:endParaRPr kumimoji="1" lang="zh-CN" altLang="en-US" sz="2800" b="1" i="0" u="none" strike="noStrike" kern="0" cap="none" spc="0" normalizeH="0" baseline="0" noProof="1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 marL="342900" marR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1" lang="zh-CN" altLang="en-US" sz="3400" b="1" i="0" u="none" strike="noStrike" kern="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1" lang="zh-CN" altLang="en-US" sz="2400" b="1" i="0" u="none" strike="noStrike" kern="0" cap="none" spc="0" normalizeH="0" baseline="0" noProof="1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+mn-cs"/>
              </a:rPr>
              <a:t>这翻滚的麦浪，这清清的河水，这大雁的歌唱，使年轻人深深陶醉了。</a:t>
            </a:r>
            <a:r>
              <a:rPr kumimoji="1" lang="zh-CN" altLang="en-US" sz="2400" b="1" i="0" u="none" strike="noStrike" kern="0" cap="none" spc="0" normalizeH="0" baseline="0" noProof="1">
                <a:solidFill>
                  <a:srgbClr val="FFFF00"/>
                </a:solidFill>
                <a:latin typeface="+mn-lt"/>
                <a:ea typeface="+mn-ea"/>
                <a:cs typeface="+mn-cs"/>
              </a:rPr>
              <a:t> </a:t>
            </a:r>
            <a:endParaRPr kumimoji="1" lang="zh-CN" altLang="en-US" sz="2400" b="1" i="0" u="none" strike="noStrike" kern="0" cap="none" spc="0" normalizeH="0" baseline="0" noProof="1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pPr marL="0" marR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zh-CN" sz="2800" b="1" i="0" u="none" strike="noStrike" kern="0" cap="none" spc="0" normalizeH="0" baseline="0" noProof="1">
                <a:solidFill>
                  <a:srgbClr val="FF0000"/>
                </a:solidFill>
                <a:latin typeface="+mn-lt"/>
                <a:ea typeface="+mn-ea"/>
                <a:cs typeface="+mn-cs"/>
                <a:sym typeface="+mn-ea"/>
              </a:rPr>
              <a:t>5</a:t>
            </a:r>
            <a:r>
              <a:rPr kumimoji="1" lang="zh-CN" altLang="en-US" sz="2800" b="1" i="0" u="none" strike="noStrike" kern="0" cap="none" spc="0" normalizeH="0" baseline="0" noProof="1">
                <a:solidFill>
                  <a:srgbClr val="FF0000"/>
                </a:solidFill>
                <a:latin typeface="+mn-lt"/>
                <a:ea typeface="+mn-ea"/>
                <a:cs typeface="+mn-cs"/>
                <a:sym typeface="+mn-ea"/>
              </a:rPr>
              <a:t>. 如果并列词语中还有并列词语，为了分清层次，大的并列词语之间要用逗号。</a:t>
            </a:r>
            <a:endParaRPr kumimoji="1" lang="zh-CN" altLang="en-US" sz="2800" b="1" i="0" u="none" strike="noStrike" kern="0" cap="none" spc="0" normalizeH="0" baseline="0" noProof="1">
              <a:solidFill>
                <a:srgbClr val="FF0000"/>
              </a:solidFill>
              <a:latin typeface="+mn-lt"/>
              <a:ea typeface="+mn-ea"/>
              <a:cs typeface="+mn-cs"/>
              <a:sym typeface="+mn-ea"/>
            </a:endParaRPr>
          </a:p>
          <a:p>
            <a:pPr marL="0" marR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2400" b="1" i="0" u="none" strike="noStrike" kern="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  <a:t>原子弹、氢弹的爆炸，人造卫星的发射、回收，标志着我国科学技术的发展达到新的水平。</a:t>
            </a:r>
            <a:endParaRPr kumimoji="1" lang="zh-CN" altLang="en-US" sz="2400" b="1" i="0" u="none" strike="noStrike" kern="0" cap="none" spc="0" normalizeH="0" baseline="0" noProof="1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marR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2400" b="1" i="0" u="none" strike="noStrike" kern="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  <a:t> </a:t>
            </a:r>
            <a:r>
              <a:rPr kumimoji="1" lang="zh-CN" altLang="en-US" sz="2400" b="1" i="0" u="none" strike="noStrike" kern="0" cap="none" spc="0" normalizeH="0" baseline="0" noProof="1">
                <a:solidFill>
                  <a:srgbClr val="FF0000"/>
                </a:solidFill>
                <a:latin typeface="+mn-lt"/>
                <a:ea typeface="+mn-ea"/>
                <a:cs typeface="+mn-cs"/>
                <a:sym typeface="+mn-ea"/>
              </a:rPr>
              <a:t> </a:t>
            </a:r>
            <a:r>
              <a:rPr kumimoji="1" lang="en-US" altLang="zh-CN" sz="2800" b="1" i="0" u="none" strike="noStrike" kern="0" cap="none" spc="0" normalizeH="0" baseline="0" noProof="1">
                <a:solidFill>
                  <a:srgbClr val="FF0000"/>
                </a:solidFill>
                <a:latin typeface="+mn-lt"/>
                <a:ea typeface="+mn-ea"/>
                <a:cs typeface="+mn-cs"/>
                <a:sym typeface="+mn-ea"/>
              </a:rPr>
              <a:t>6</a:t>
            </a:r>
            <a:r>
              <a:rPr kumimoji="1" lang="zh-CN" altLang="en-US" sz="2800" b="1" i="0" u="none" strike="noStrike" kern="0" cap="none" spc="0" normalizeH="0" baseline="0" noProof="1">
                <a:solidFill>
                  <a:srgbClr val="FF0000"/>
                </a:solidFill>
                <a:latin typeface="+mn-lt"/>
                <a:ea typeface="+mn-ea"/>
                <a:cs typeface="+mn-cs"/>
                <a:sym typeface="+mn-ea"/>
              </a:rPr>
              <a:t>. 并列的成分后有语气词时，并列成分间要使用逗号。</a:t>
            </a:r>
            <a:endParaRPr kumimoji="1" lang="zh-CN" altLang="en-US" sz="2800" b="1" i="0" u="none" strike="noStrike" kern="0" cap="none" spc="0" normalizeH="0" baseline="0" noProof="1">
              <a:solidFill>
                <a:srgbClr val="FF0000"/>
              </a:solidFill>
              <a:latin typeface="+mn-lt"/>
              <a:ea typeface="+mn-ea"/>
              <a:cs typeface="+mn-cs"/>
              <a:sym typeface="+mn-ea"/>
            </a:endParaRPr>
          </a:p>
          <a:p>
            <a:pPr marL="342900" marR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2400" b="1" i="0" u="none" strike="noStrike" kern="0" cap="none" spc="0" normalizeH="0" baseline="0" noProof="1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+mn-cs"/>
                <a:sym typeface="+mn-ea"/>
              </a:rPr>
              <a:t>我们的院子里种了一些菊花啦，月季啦，山竹啦，美人蕉等好多花。</a:t>
            </a:r>
            <a:r>
              <a:rPr kumimoji="1" lang="zh-CN" altLang="en-US" sz="2400" b="0" i="0" u="none" strike="noStrike" kern="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  <a:t> </a:t>
            </a:r>
            <a:endParaRPr kumimoji="1" lang="zh-CN" altLang="en-US" sz="2400" b="1" i="0" u="none" strike="noStrike" kern="0" cap="none" spc="0" normalizeH="0" baseline="0" noProof="1">
              <a:solidFill>
                <a:srgbClr val="FFFF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410" name="日期占位符 1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</a:lstStyle>
          <a:p>
            <a:pPr lvl="0"/>
            <a:endParaRPr lang="zh-CN" altLang="en-US" sz="1400"/>
          </a:p>
        </p:txBody>
      </p:sp>
    </p:spTree>
  </p:cSld>
  <p:clrMapOvr>
    <a:masterClrMapping/>
  </p:clrMapOvr>
  <p:transition spd="med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内容占位符 5"/>
          <p:cNvSpPr>
            <a:spLocks noGrp="1"/>
          </p:cNvSpPr>
          <p:nvPr>
            <p:ph idx="1"/>
          </p:nvPr>
        </p:nvSpPr>
        <p:spPr>
          <a:xfrm>
            <a:off x="671513" y="1700213"/>
            <a:ext cx="8229600" cy="4425950"/>
          </a:xfrm>
        </p:spPr>
        <p:txBody>
          <a:bodyPr wrap="square" lIns="91440" tIns="45720" rIns="91440" bIns="45720" anchor="t"/>
          <a:lstStyle/>
          <a:p>
            <a:pPr>
              <a:buNone/>
            </a:pPr>
            <a:endParaRPr lang="en-US" altLang="zh-CN" sz="24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注意事项：</a:t>
            </a:r>
            <a:endParaRPr lang="zh-CN" altLang="en-US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前有逗号，后才能有分号。</a:t>
            </a:r>
            <a:endParaRPr lang="en-US" altLang="zh-CN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r>
              <a:rPr lang="zh-CN" altLang="en-US" sz="2800" b="1">
                <a:latin typeface="黑体" panose="02010609060101010101" pitchFamily="2" charset="-122"/>
              </a:rPr>
              <a:t>这种作风，拿来律己，则害了自己；拿来教人，则害了别人；拿来指导革命，则害了革命。</a:t>
            </a:r>
            <a:endParaRPr lang="zh-CN" altLang="en-US" sz="2800" b="1">
              <a:latin typeface="黑体" panose="02010609060101010101" pitchFamily="2" charset="-122"/>
            </a:endParaRPr>
          </a:p>
          <a:p>
            <a:r>
              <a:rPr lang="zh-CN" altLang="en-US" sz="2800" b="1">
                <a:sym typeface="Arial" panose="020B0604020202020204" pitchFamily="34" charset="0"/>
              </a:rPr>
              <a:t>他的神色，还是那么的安祥；他的举止，还是那么凝重。</a:t>
            </a:r>
            <a:endParaRPr lang="zh-CN" altLang="en-US" sz="2800" b="1">
              <a:sym typeface="Arial" panose="020B0604020202020204" pitchFamily="34" charset="0"/>
            </a:endParaRPr>
          </a:p>
          <a:p>
            <a:r>
              <a:rPr lang="zh-CN" altLang="en-US" sz="2800" b="1">
                <a:sym typeface="Arial" panose="020B0604020202020204" pitchFamily="34" charset="0"/>
              </a:rPr>
              <a:t>侵略者的诺言，骗不了人；他们的武力，吓不倒人。</a:t>
            </a:r>
            <a:endParaRPr lang="zh-CN" altLang="en-US" sz="2800" b="1"/>
          </a:p>
          <a:p>
            <a:endParaRPr lang="zh-CN" altLang="en-US" sz="2800" b="1">
              <a:latin typeface="黑体" panose="02010609060101010101" pitchFamily="2" charset="-122"/>
            </a:endParaRPr>
          </a:p>
          <a:p>
            <a:endParaRPr lang="en-US" altLang="zh-CN" sz="2800" b="1">
              <a:latin typeface="黑体" panose="02010609060101010101" pitchFamily="2" charset="-122"/>
            </a:endParaRPr>
          </a:p>
        </p:txBody>
      </p:sp>
      <p:sp>
        <p:nvSpPr>
          <p:cNvPr id="18434" name="标题 1"/>
          <p:cNvSpPr txBox="1"/>
          <p:nvPr/>
        </p:nvSpPr>
        <p:spPr>
          <a:xfrm>
            <a:off x="2357438" y="427038"/>
            <a:ext cx="6329362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endParaRPr lang="zh-CN" altLang="en-US" sz="4800">
              <a:solidFill>
                <a:srgbClr val="FFFFFF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标题 1"/>
          <p:cNvSpPr txBox="1"/>
          <p:nvPr/>
        </p:nvSpPr>
        <p:spPr bwMode="auto">
          <a:xfrm>
            <a:off x="2071688" y="630238"/>
            <a:ext cx="6829425" cy="1260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800" b="1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分号表示并列的句子之间的停顿。</a:t>
            </a:r>
            <a:endParaRPr lang="zh-CN" altLang="en-US" sz="2800" b="1" noProof="1">
              <a:solidFill>
                <a:srgbClr val="0000CC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 sz="2800" b="1" noProof="1">
              <a:solidFill>
                <a:srgbClr val="0000CC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8436" name="矩形 16390"/>
          <p:cNvSpPr/>
          <p:nvPr/>
        </p:nvSpPr>
        <p:spPr>
          <a:xfrm>
            <a:off x="52388" y="517525"/>
            <a:ext cx="2019300" cy="7429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lstStyle/>
          <a:p>
            <a:pPr algn="ctr"/>
            <a:r>
              <a:rPr lang="zh-CN" altLang="en-US" sz="40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二、分号</a:t>
            </a:r>
            <a:endParaRPr lang="zh-CN" altLang="en-US" sz="40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5361"/>
          <p:cNvSpPr>
            <a:spLocks noGrp="1"/>
          </p:cNvSpPr>
          <p:nvPr>
            <p:ph type="title"/>
          </p:nvPr>
        </p:nvSpPr>
        <p:spPr>
          <a:xfrm>
            <a:off x="466725" y="331788"/>
            <a:ext cx="7124700" cy="673100"/>
          </a:xfrm>
        </p:spPr>
        <p:txBody>
          <a:bodyPr anchor="b"/>
          <a:lstStyle/>
          <a:p>
            <a:r>
              <a:rPr lang="zh-CN" altLang="en-US" sz="3500">
                <a:solidFill>
                  <a:srgbClr val="FF66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分号在复句中使用时注意以下两点：</a:t>
            </a:r>
            <a:endParaRPr lang="zh-CN" altLang="en-US" sz="3500">
              <a:solidFill>
                <a:srgbClr val="FF66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9458" name="内容占位符 15362"/>
          <p:cNvSpPr>
            <a:spLocks noGrp="1"/>
          </p:cNvSpPr>
          <p:nvPr>
            <p:ph idx="1"/>
          </p:nvPr>
        </p:nvSpPr>
        <p:spPr>
          <a:xfrm>
            <a:off x="250825" y="549275"/>
            <a:ext cx="8496300" cy="5099050"/>
          </a:xfrm>
        </p:spPr>
        <p:txBody>
          <a:bodyPr anchor="t"/>
          <a:lstStyle/>
          <a:p>
            <a:pPr>
              <a:lnSpc>
                <a:spcPct val="90000"/>
              </a:lnSpc>
              <a:buNone/>
            </a:pPr>
            <a:r>
              <a:rPr lang="zh-CN" altLang="en-US" sz="2600"/>
              <a:t>   </a:t>
            </a:r>
            <a:r>
              <a:rPr lang="zh-CN" altLang="en-US" sz="2600" b="1"/>
              <a:t>1.    张家界石峰林立，峭壁万仞；天子山居高临下，气势磅礴；索溪峪群峰环抱，雄壮高峻。</a:t>
            </a:r>
            <a:endParaRPr lang="zh-CN" altLang="en-US" sz="2600" b="1"/>
          </a:p>
          <a:p>
            <a:pPr>
              <a:lnSpc>
                <a:spcPct val="90000"/>
              </a:lnSpc>
              <a:buNone/>
            </a:pPr>
            <a:r>
              <a:rPr lang="zh-CN" altLang="en-US" sz="2600" b="1">
                <a:solidFill>
                  <a:srgbClr val="FF0000"/>
                </a:solidFill>
              </a:rPr>
              <a:t>在分号与句号之间，分号与分号之间至少有一个逗号。</a:t>
            </a:r>
            <a:endParaRPr lang="zh-CN" altLang="en-US" sz="2600" b="1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zh-CN" altLang="en-US" sz="2600" b="1"/>
          </a:p>
          <a:p>
            <a:pPr>
              <a:lnSpc>
                <a:spcPct val="90000"/>
              </a:lnSpc>
              <a:buNone/>
            </a:pPr>
            <a:r>
              <a:rPr lang="zh-CN" altLang="en-US" sz="2600" b="1"/>
              <a:t>   2.   我国年满十八岁的公民，不分民族、种族、性别、财产，都有选举权与被选举权；但是依法被剥夺政治权利者除外。</a:t>
            </a:r>
            <a:r>
              <a:rPr lang="zh-CN" altLang="en-US" b="1"/>
              <a:t> </a:t>
            </a:r>
            <a:r>
              <a:rPr lang="zh-CN" altLang="en-US" sz="2600" b="1"/>
              <a:t>（用“，”也可）</a:t>
            </a:r>
            <a:endParaRPr lang="zh-CN" altLang="en-US" sz="2600" b="1"/>
          </a:p>
          <a:p>
            <a:pPr>
              <a:lnSpc>
                <a:spcPct val="90000"/>
              </a:lnSpc>
              <a:buNone/>
            </a:pPr>
            <a:r>
              <a:rPr lang="zh-CN" altLang="en-US" sz="2600" b="1">
                <a:solidFill>
                  <a:srgbClr val="FF0000"/>
                </a:solidFill>
              </a:rPr>
              <a:t>   在某些转折复句“但”前边可用分号。</a:t>
            </a:r>
            <a:endParaRPr lang="zh-CN" altLang="en-US" sz="2600" b="1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2600" b="1"/>
              <a:t>　</a:t>
            </a:r>
            <a:r>
              <a:rPr lang="en-US" altLang="zh-CN" sz="2600" b="1"/>
              <a:t>3</a:t>
            </a:r>
            <a:r>
              <a:rPr lang="zh-CN" altLang="en-US" sz="2600" b="1"/>
              <a:t>、经验告诉我们：天上的薄云，往往是天气晴朗的象征；那种低而厚密的云层，常常是阴雨风雪的预兆。</a:t>
            </a:r>
            <a:endParaRPr lang="zh-CN" altLang="en-US" sz="2600" b="1"/>
          </a:p>
          <a:p>
            <a:pPr>
              <a:lnSpc>
                <a:spcPct val="90000"/>
              </a:lnSpc>
              <a:buNone/>
            </a:pPr>
            <a:r>
              <a:rPr lang="zh-CN" altLang="en-US" sz="2600" b="1"/>
              <a:t>（</a:t>
            </a:r>
            <a:r>
              <a:rPr lang="zh-CN" altLang="en-US" sz="2600" b="1">
                <a:solidFill>
                  <a:srgbClr val="FF0000"/>
                </a:solidFill>
              </a:rPr>
              <a:t>前头又用了冒号，那么分句内部也可用分号）</a:t>
            </a:r>
            <a:endParaRPr lang="zh-CN" altLang="en-US" sz="2600" b="1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endParaRPr lang="zh-CN" altLang="en-US" sz="2600" b="1">
              <a:solidFill>
                <a:srgbClr val="FF0000"/>
              </a:solidFill>
            </a:endParaRPr>
          </a:p>
        </p:txBody>
      </p:sp>
      <p:sp>
        <p:nvSpPr>
          <p:cNvPr id="19459" name="日期占位符 1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32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</a:lstStyle>
          <a:p>
            <a:pPr lvl="0"/>
            <a:endParaRPr lang="zh-CN" altLang="en-US" sz="1400"/>
          </a:p>
        </p:txBody>
      </p:sp>
    </p:spTree>
  </p:cSld>
  <p:clrMapOvr>
    <a:masterClrMapping/>
  </p:clrMapOvr>
  <p:transition spd="med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内容占位符 5"/>
          <p:cNvSpPr>
            <a:spLocks noGrp="1"/>
          </p:cNvSpPr>
          <p:nvPr>
            <p:ph idx="1"/>
          </p:nvPr>
        </p:nvSpPr>
        <p:spPr>
          <a:xfrm>
            <a:off x="322263" y="1555750"/>
            <a:ext cx="8229600" cy="4425950"/>
          </a:xfrm>
        </p:spPr>
        <p:txBody>
          <a:bodyPr wrap="square" lIns="91440" tIns="45720" rIns="91440" bIns="45720" anchor="t"/>
          <a:lstStyle/>
          <a:p>
            <a:r>
              <a:rPr lang="en-US" altLang="zh-CN" sz="2400" b="1">
                <a:solidFill>
                  <a:srgbClr val="C00000"/>
                </a:solidFill>
                <a:latin typeface="幼圆" panose="02010509060101010101" pitchFamily="49" charset="-122"/>
              </a:rPr>
              <a:t>1.</a:t>
            </a:r>
            <a:r>
              <a:rPr lang="zh-CN" altLang="en-US" sz="2400" b="1">
                <a:solidFill>
                  <a:srgbClr val="C00000"/>
                </a:solidFill>
                <a:latin typeface="幼圆" panose="02010509060101010101" pitchFamily="49" charset="-122"/>
              </a:rPr>
              <a:t>直接引用，用冒号；间接转述，不用冒号。</a:t>
            </a:r>
            <a:endParaRPr lang="en-US" altLang="zh-CN" sz="2400" b="1">
              <a:solidFill>
                <a:srgbClr val="C00000"/>
              </a:solidFill>
              <a:latin typeface="幼圆" panose="02010509060101010101" pitchFamily="49" charset="-122"/>
            </a:endParaRPr>
          </a:p>
          <a:p>
            <a:pPr>
              <a:buNone/>
            </a:pPr>
            <a:r>
              <a:rPr lang="zh-CN" altLang="en-US" sz="2400" b="1">
                <a:latin typeface="华文新魏" panose="02010800040101010101" pitchFamily="2" charset="-122"/>
              </a:rPr>
              <a:t>   他对父亲说：“您辛苦了。”</a:t>
            </a:r>
            <a:endParaRPr lang="en-US" altLang="zh-CN" sz="2400" b="1">
              <a:latin typeface="华文新魏" panose="02010800040101010101" pitchFamily="2" charset="-122"/>
            </a:endParaRPr>
          </a:p>
          <a:p>
            <a:pPr>
              <a:buNone/>
            </a:pPr>
            <a:r>
              <a:rPr lang="zh-CN" altLang="en-US" sz="2400" b="1">
                <a:latin typeface="华文新魏" panose="02010800040101010101" pitchFamily="2" charset="-122"/>
              </a:rPr>
              <a:t>   王先生说，他今天不能来了。</a:t>
            </a:r>
            <a:endParaRPr lang="en-US" altLang="zh-CN" sz="2400" b="1">
              <a:latin typeface="华文新魏" panose="02010800040101010101" pitchFamily="2" charset="-122"/>
            </a:endParaRPr>
          </a:p>
          <a:p>
            <a:r>
              <a:rPr lang="en-US" altLang="zh-CN" sz="2400" b="1">
                <a:solidFill>
                  <a:srgbClr val="C00000"/>
                </a:solidFill>
                <a:latin typeface="幼圆" panose="02010509060101010101" pitchFamily="49" charset="-122"/>
              </a:rPr>
              <a:t>2.</a:t>
            </a:r>
            <a:r>
              <a:rPr lang="zh-CN" altLang="en-US" sz="2400" b="1">
                <a:solidFill>
                  <a:srgbClr val="C00000"/>
                </a:solidFill>
                <a:latin typeface="幼圆" panose="02010509060101010101" pitchFamily="49" charset="-122"/>
              </a:rPr>
              <a:t>说话人放在中间时，“某某说”不能用冒号。</a:t>
            </a:r>
            <a:endParaRPr lang="en-US" altLang="zh-CN" sz="2400" b="1">
              <a:solidFill>
                <a:srgbClr val="C00000"/>
              </a:solidFill>
              <a:latin typeface="幼圆" panose="02010509060101010101" pitchFamily="49" charset="-122"/>
            </a:endParaRPr>
          </a:p>
          <a:p>
            <a:pPr>
              <a:buNone/>
            </a:pPr>
            <a:r>
              <a:rPr lang="zh-CN" altLang="en-US" sz="2400" b="1">
                <a:latin typeface="华文新魏" panose="02010800040101010101" pitchFamily="2" charset="-122"/>
              </a:rPr>
              <a:t>“学习就是要认真，”老师说，“而且一定要持之以恒。”</a:t>
            </a:r>
            <a:endParaRPr lang="zh-CN" altLang="en-US" sz="2400" b="1">
              <a:latin typeface="华文新魏" panose="02010800040101010101" pitchFamily="2" charset="-122"/>
            </a:endParaRPr>
          </a:p>
          <a:p>
            <a:r>
              <a:rPr lang="en-US" altLang="zh-CN" sz="2400" b="1">
                <a:solidFill>
                  <a:srgbClr val="C00000"/>
                </a:solidFill>
                <a:latin typeface="幼圆" panose="02010509060101010101" pitchFamily="49" charset="-122"/>
              </a:rPr>
              <a:t>3.</a:t>
            </a:r>
            <a:r>
              <a:rPr lang="zh-CN" altLang="en-US" sz="2400" b="1">
                <a:solidFill>
                  <a:srgbClr val="C00000"/>
                </a:solidFill>
                <a:latin typeface="幼圆" panose="02010509060101010101" pitchFamily="49" charset="-122"/>
              </a:rPr>
              <a:t>冒号的提示作用要管到句尾。</a:t>
            </a:r>
            <a:endParaRPr lang="en-US" altLang="zh-CN" sz="2400" b="1">
              <a:solidFill>
                <a:srgbClr val="C00000"/>
              </a:solidFill>
              <a:latin typeface="幼圆" panose="02010509060101010101" pitchFamily="49" charset="-122"/>
            </a:endParaRPr>
          </a:p>
          <a:p>
            <a:pPr>
              <a:buNone/>
            </a:pPr>
            <a:r>
              <a:rPr lang="zh-CN" altLang="en-US" sz="2400" b="1">
                <a:latin typeface="华文新魏" panose="02010800040101010101" pitchFamily="2" charset="-122"/>
              </a:rPr>
              <a:t>      不少老师反映：小学生劳动观念单薄，劳动习惯差、自理能力低，不珍惜劳动成果</a:t>
            </a:r>
            <a:r>
              <a:rPr lang="zh-CN" altLang="en-US" sz="2400" b="1">
                <a:solidFill>
                  <a:srgbClr val="FF0000"/>
                </a:solidFill>
                <a:latin typeface="华文新魏" panose="02010800040101010101" pitchFamily="2" charset="-122"/>
              </a:rPr>
              <a:t>。</a:t>
            </a:r>
            <a:r>
              <a:rPr lang="zh-CN" altLang="en-US" sz="2400" b="1">
                <a:latin typeface="华文新魏" panose="02010800040101010101" pitchFamily="2" charset="-122"/>
              </a:rPr>
              <a:t>这样的问题在全国许多地方都存在。</a:t>
            </a:r>
            <a:endParaRPr lang="zh-CN" altLang="en-US" sz="2400" b="1">
              <a:latin typeface="华文新魏" panose="02010800040101010101" pitchFamily="2" charset="-122"/>
            </a:endParaRPr>
          </a:p>
          <a:p>
            <a:pPr>
              <a:buNone/>
            </a:pPr>
            <a:r>
              <a:rPr lang="en-US" altLang="zh-CN" sz="2400" b="1">
                <a:solidFill>
                  <a:srgbClr val="FF0000"/>
                </a:solidFill>
                <a:latin typeface="华文新魏" panose="02010800040101010101" pitchFamily="2" charset="-122"/>
              </a:rPr>
              <a:t>4.</a:t>
            </a:r>
            <a:r>
              <a:rPr lang="zh-CN" altLang="zh-CN" sz="2400" b="1">
                <a:solidFill>
                  <a:srgbClr val="FF0000"/>
                </a:solidFill>
                <a:latin typeface="华文新魏" panose="02010800040101010101" pitchFamily="2" charset="-122"/>
              </a:rPr>
              <a:t>冒号在一个句子中只能出现一次。</a:t>
            </a:r>
            <a:endParaRPr lang="zh-CN" altLang="zh-CN" sz="2400" b="1">
              <a:solidFill>
                <a:srgbClr val="FF0000"/>
              </a:solidFill>
              <a:latin typeface="华文新魏" panose="02010800040101010101" pitchFamily="2" charset="-122"/>
            </a:endParaRPr>
          </a:p>
          <a:p>
            <a:pPr>
              <a:buNone/>
            </a:pPr>
            <a:r>
              <a:rPr lang="zh-CN" altLang="zh-CN" sz="2400" b="1">
                <a:solidFill>
                  <a:srgbClr val="FF0000"/>
                </a:solidFill>
                <a:latin typeface="华文新魏" panose="02010800040101010101" pitchFamily="2" charset="-122"/>
              </a:rPr>
              <a:t>   </a:t>
            </a:r>
            <a:r>
              <a:rPr lang="zh-CN" altLang="zh-CN" sz="2400" b="1">
                <a:latin typeface="华文新魏" panose="02010800040101010101" pitchFamily="2" charset="-122"/>
              </a:rPr>
              <a:t>班主任向全班同学宣布：这次活动有两个主题：一是锻炼大家的能力，二是扩大大家的视野。</a:t>
            </a:r>
            <a:endParaRPr lang="zh-CN" altLang="zh-CN" sz="2400" b="1">
              <a:latin typeface="华文新魏" panose="02010800040101010101" pitchFamily="2" charset="-122"/>
            </a:endParaRPr>
          </a:p>
          <a:p>
            <a:endParaRPr lang="zh-CN" altLang="zh-CN" sz="24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482" name="标题 1"/>
          <p:cNvSpPr txBox="1"/>
          <p:nvPr/>
        </p:nvSpPr>
        <p:spPr>
          <a:xfrm>
            <a:off x="2357438" y="427038"/>
            <a:ext cx="6329362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endParaRPr lang="zh-CN" altLang="en-US" sz="4800">
              <a:solidFill>
                <a:srgbClr val="FFFFFF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标题 1"/>
          <p:cNvSpPr txBox="1"/>
          <p:nvPr/>
        </p:nvSpPr>
        <p:spPr bwMode="auto">
          <a:xfrm>
            <a:off x="2700338" y="571500"/>
            <a:ext cx="6829425" cy="1260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800" b="1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  <a:cs typeface="+mn-cs"/>
              </a:rPr>
              <a:t>用在提示语后面或前面，起</a:t>
            </a:r>
            <a:r>
              <a:rPr lang="zh-CN" altLang="en-US" b="1" u="sng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  <a:cs typeface="+mn-cs"/>
              </a:rPr>
              <a:t>提示下文</a:t>
            </a:r>
            <a:r>
              <a:rPr lang="zh-CN" altLang="en-US" sz="2800" b="1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  <a:cs typeface="+mn-cs"/>
              </a:rPr>
              <a:t>或</a:t>
            </a:r>
            <a:r>
              <a:rPr lang="zh-CN" altLang="en-US" b="1" u="sng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  <a:cs typeface="+mn-cs"/>
              </a:rPr>
              <a:t>总结上文</a:t>
            </a:r>
            <a:r>
              <a:rPr lang="zh-CN" altLang="en-US" sz="2800" b="1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  <a:cs typeface="+mn-cs"/>
              </a:rPr>
              <a:t>的作用。</a:t>
            </a:r>
            <a:endParaRPr lang="zh-CN" altLang="en-US" sz="2800" b="1" noProof="1">
              <a:solidFill>
                <a:srgbClr val="0000CC"/>
              </a:solidFill>
              <a:effectLst>
                <a:outerShdw blurRad="38100" dist="38100" dir="2700000">
                  <a:srgbClr val="000000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endParaRPr lang="zh-CN" altLang="en-US" sz="2800" b="1" noProof="1">
              <a:solidFill>
                <a:srgbClr val="0000CC"/>
              </a:solidFill>
              <a:effectLst>
                <a:outerShdw blurRad="38100" dist="38100" dir="2700000">
                  <a:srgbClr val="000000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0484" name="矩形 19462"/>
          <p:cNvSpPr/>
          <p:nvPr/>
        </p:nvSpPr>
        <p:spPr>
          <a:xfrm>
            <a:off x="300038" y="571500"/>
            <a:ext cx="2057400" cy="11366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lstStyle/>
          <a:p>
            <a:pPr algn="ctr"/>
            <a:r>
              <a:rPr lang="zh-CN" altLang="en-US" sz="40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三、冒号</a:t>
            </a:r>
            <a:endParaRPr lang="zh-CN" altLang="en-US" sz="40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96875" y="1570038"/>
            <a:ext cx="8229600" cy="4425950"/>
          </a:xfrm>
        </p:spPr>
        <p:txBody>
          <a:bodyPr wrap="square" lIns="91440" tIns="45720" rIns="91440" bIns="45720" anchor="t"/>
          <a:lstStyle/>
          <a:p>
            <a:pPr>
              <a:buNone/>
            </a:pP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  </a:t>
            </a:r>
            <a:r>
              <a:rPr lang="en-US" altLang="zh-CN" sz="2800" b="1">
                <a:solidFill>
                  <a:srgbClr val="C00000"/>
                </a:solidFill>
                <a:latin typeface="黑体" panose="02010609060101010101" pitchFamily="2" charset="-122"/>
              </a:rPr>
              <a:t>1.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连续问</a:t>
            </a:r>
            <a:r>
              <a:rPr lang="en-US" altLang="zh-CN" sz="2800" b="1">
                <a:solidFill>
                  <a:srgbClr val="C00000"/>
                </a:solidFill>
                <a:latin typeface="黑体" panose="02010609060101010101" pitchFamily="2" charset="-122"/>
              </a:rPr>
              <a:t>,</a:t>
            </a:r>
            <a:endParaRPr lang="en-US" altLang="zh-CN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>
              <a:buNone/>
            </a:pP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    句句用问号。</a:t>
            </a:r>
            <a:endParaRPr lang="en-US" altLang="zh-CN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>
              <a:buNone/>
            </a:pPr>
            <a:r>
              <a:rPr lang="zh-CN" altLang="en-US" sz="2800" b="1">
                <a:latin typeface="黑体" panose="02010609060101010101" pitchFamily="2" charset="-122"/>
              </a:rPr>
              <a:t>     听说你昨天考试了，咋样呀？考得挺好吧？进前十名了没？告诉我好么？你能不能快点呀？</a:t>
            </a:r>
            <a:endParaRPr lang="zh-CN" altLang="en-US" sz="2800" b="1">
              <a:latin typeface="黑体" panose="02010609060101010101" pitchFamily="2" charset="-122"/>
            </a:endParaRPr>
          </a:p>
          <a:p>
            <a:pPr>
              <a:buNone/>
            </a:pPr>
            <a:r>
              <a:rPr lang="en-US" altLang="zh-CN" sz="2800" b="1">
                <a:latin typeface="黑体" panose="02010609060101010101" pitchFamily="2" charset="-122"/>
              </a:rPr>
              <a:t>  2.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选择问，</a:t>
            </a:r>
            <a:endParaRPr lang="zh-CN" altLang="en-US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>
              <a:buNone/>
            </a:pP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    句末用问号</a:t>
            </a:r>
            <a:r>
              <a:rPr lang="en-US" altLang="zh-CN" sz="2800" b="1">
                <a:solidFill>
                  <a:srgbClr val="C00000"/>
                </a:solidFill>
                <a:latin typeface="黑体" panose="02010609060101010101" pitchFamily="2" charset="-122"/>
              </a:rPr>
              <a:t>(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前逗后问</a:t>
            </a:r>
            <a:r>
              <a:rPr lang="en-US" altLang="zh-CN" sz="2800" b="1">
                <a:solidFill>
                  <a:srgbClr val="C00000"/>
                </a:solidFill>
                <a:latin typeface="黑体" panose="02010609060101010101" pitchFamily="2" charset="-122"/>
              </a:rPr>
              <a:t>)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</a:rPr>
              <a:t>。</a:t>
            </a:r>
            <a:endParaRPr lang="en-US" altLang="zh-CN" sz="2800" b="1">
              <a:solidFill>
                <a:srgbClr val="C00000"/>
              </a:solidFill>
              <a:latin typeface="黑体" panose="02010609060101010101" pitchFamily="2" charset="-122"/>
            </a:endParaRPr>
          </a:p>
          <a:p>
            <a:pPr>
              <a:buNone/>
            </a:pPr>
            <a:r>
              <a:rPr lang="zh-CN" altLang="en-US" sz="2800" b="1">
                <a:latin typeface="黑体" panose="02010609060101010101" pitchFamily="2" charset="-122"/>
              </a:rPr>
              <a:t>    你是临场胆怯呢，还是身体不舒服呢？</a:t>
            </a:r>
            <a:endParaRPr lang="en-US" altLang="zh-CN" sz="2800" b="1">
              <a:latin typeface="黑体" panose="02010609060101010101" pitchFamily="2" charset="-122"/>
            </a:endParaRPr>
          </a:p>
          <a:p>
            <a:pPr>
              <a:buNone/>
            </a:pPr>
            <a:r>
              <a:rPr lang="zh-CN" altLang="en-US" sz="2800" b="1">
                <a:latin typeface="黑体" panose="02010609060101010101" pitchFamily="2" charset="-122"/>
              </a:rPr>
              <a:t>    对于这样的青年，我们是应该支持他呢，还是应该指责他呢？</a:t>
            </a:r>
            <a:endParaRPr lang="zh-CN" altLang="en-US" sz="2800" b="1">
              <a:latin typeface="黑体" panose="02010609060101010101" pitchFamily="2" charset="-122"/>
            </a:endParaRPr>
          </a:p>
        </p:txBody>
      </p:sp>
      <p:sp>
        <p:nvSpPr>
          <p:cNvPr id="21506" name="标题 1"/>
          <p:cNvSpPr txBox="1"/>
          <p:nvPr/>
        </p:nvSpPr>
        <p:spPr>
          <a:xfrm>
            <a:off x="2357438" y="427038"/>
            <a:ext cx="6329362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endParaRPr lang="zh-CN" altLang="en-US" sz="4800">
              <a:solidFill>
                <a:srgbClr val="FFFFFF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3559" name="矩形 23558"/>
          <p:cNvSpPr/>
          <p:nvPr/>
        </p:nvSpPr>
        <p:spPr>
          <a:xfrm>
            <a:off x="396875" y="0"/>
            <a:ext cx="2019300" cy="11366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lstStyle/>
          <a:p>
            <a:pPr algn="ctr"/>
            <a:r>
              <a:rPr lang="zh-CN" altLang="en-US" sz="4000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四、问号</a:t>
            </a:r>
            <a:endParaRPr lang="zh-CN" altLang="en-US" sz="4000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Arial"/>
      </a:majorFont>
      <a:minorFont>
        <a:latin typeface="Times New Roman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暗香扑面">
      <a:majorFont>
        <a:latin typeface="Franklin Gothic Medium"/>
        <a:ea typeface="Arial"/>
        <a:cs typeface="Arial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Arial"/>
        <a:cs typeface="Arial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>
            <a:alpha val="30000"/>
          </a:schemeClr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华文新魏" panose="02010800040101010101" pitchFamily="2" charset="-122"/>
            <a:ea typeface="华文新魏" panose="0201080004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>
            <a:alpha val="30000"/>
          </a:schemeClr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华文新魏" panose="02010800040101010101" pitchFamily="2" charset="-122"/>
            <a:ea typeface="华文新魏" panose="0201080004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lends">
  <a:themeElements>
    <a:clrScheme name="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0"/>
      </a:accent5>
      <a:accent6>
        <a:srgbClr val="E5B900"/>
      </a:accent6>
      <a:hlink>
        <a:srgbClr val="FF0000"/>
      </a:hlink>
      <a:folHlink>
        <a:srgbClr val="3333CC"/>
      </a:folHlink>
    </a:clrScheme>
    <a:fontScheme name="">
      <a:majorFont>
        <a:latin typeface="Times New Roman"/>
        <a:ea typeface="宋体"/>
        <a:cs typeface="Arial"/>
      </a:majorFont>
      <a:minorFont>
        <a:latin typeface="Times New Roman"/>
        <a:ea typeface="宋体"/>
        <a:cs typeface="Arial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00"/>
        </a:lt1>
        <a:dk2>
          <a:srgbClr val="DDDDDD"/>
        </a:dk2>
        <a:lt2>
          <a:srgbClr val="969696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CDCDC"/>
        </a:accent4>
        <a:accent5>
          <a:srgbClr val="AAEFD0"/>
        </a:accent5>
        <a:accent6>
          <a:srgbClr val="2D2DB7"/>
        </a:accent6>
        <a:hlink>
          <a:srgbClr val="FF5050"/>
        </a:hlink>
        <a:folHlink>
          <a:srgbClr val="FFCF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0"/>
        </a:accent5>
        <a:accent6>
          <a:srgbClr val="E5B900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2F2F2"/>
        </a:accent5>
        <a:accent6>
          <a:srgbClr val="727272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CC"/>
        </a:lt1>
        <a:dk2>
          <a:srgbClr val="FFFFCC"/>
        </a:dk2>
        <a:lt2>
          <a:srgbClr val="000094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CDCDC"/>
        </a:accent4>
        <a:accent5>
          <a:srgbClr val="ADC8FF"/>
        </a:accent5>
        <a:accent6>
          <a:srgbClr val="8900E5"/>
        </a:accent6>
        <a:hlink>
          <a:srgbClr val="FF3399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CCA"/>
        </a:accent5>
        <a:accent6>
          <a:srgbClr val="4345A2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AAB82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5"/>
        </a:accent5>
        <a:accent6>
          <a:srgbClr val="ACACAC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Arial"/>
      </a:majorFont>
      <a:minorFont>
        <a:latin typeface="Times New Roman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Arial"/>
      </a:majorFont>
      <a:minorFont>
        <a:latin typeface="Times New Roman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4007</Words>
  <Application>WPS 演示</Application>
  <PresentationFormat>全屏显示(4:3)</PresentationFormat>
  <Paragraphs>316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25</vt:i4>
      </vt:variant>
    </vt:vector>
  </HeadingPairs>
  <TitlesOfParts>
    <vt:vector size="50" baseType="lpstr">
      <vt:lpstr>Arial</vt:lpstr>
      <vt:lpstr>宋体</vt:lpstr>
      <vt:lpstr>Wingdings</vt:lpstr>
      <vt:lpstr>Times New Roman</vt:lpstr>
      <vt:lpstr>黑体</vt:lpstr>
      <vt:lpstr>楷体_GB2312</vt:lpstr>
      <vt:lpstr>新宋体</vt:lpstr>
      <vt:lpstr>仿宋_GB2312</vt:lpstr>
      <vt:lpstr>华文新魏</vt:lpstr>
      <vt:lpstr>Franklin Gothic Book</vt:lpstr>
      <vt:lpstr>Franklin Gothic Medium</vt:lpstr>
      <vt:lpstr>微软雅黑</vt:lpstr>
      <vt:lpstr>方正祥隶简体</vt:lpstr>
      <vt:lpstr>隶书</vt:lpstr>
      <vt:lpstr>Tahoma</vt:lpstr>
      <vt:lpstr>华文隶书</vt:lpstr>
      <vt:lpstr>幼圆</vt:lpstr>
      <vt:lpstr>华文行楷</vt:lpstr>
      <vt:lpstr>Arial Unicode MS</vt:lpstr>
      <vt:lpstr>仿宋</vt:lpstr>
      <vt:lpstr>默认设计模板</vt:lpstr>
      <vt:lpstr>1_默认设计模板</vt:lpstr>
      <vt:lpstr>Blends</vt:lpstr>
      <vt:lpstr>2_默认设计模板</vt:lpstr>
      <vt:lpstr>3_默认设计模板</vt:lpstr>
      <vt:lpstr>PowerPoint 演示文稿</vt:lpstr>
      <vt:lpstr>学习目标：</vt:lpstr>
      <vt:lpstr>标点符号分为点号与标号</vt:lpstr>
      <vt:lpstr>PowerPoint 演示文稿</vt:lpstr>
      <vt:lpstr>PowerPoint 演示文稿</vt:lpstr>
      <vt:lpstr>PowerPoint 演示文稿</vt:lpstr>
      <vt:lpstr>分号在复句中使用时注意以下两点：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引号口诀总结</vt:lpstr>
      <vt:lpstr>PowerPoint 演示文稿</vt:lpstr>
      <vt:lpstr>破折号 一般用法：</vt:lpstr>
      <vt:lpstr>PowerPoint 演示文稿</vt:lpstr>
      <vt:lpstr>PowerPoint 演示文稿</vt:lpstr>
      <vt:lpstr>PowerPoint 演示文稿</vt:lpstr>
      <vt:lpstr>十、感叹号 </vt:lpstr>
      <vt:lpstr>PowerPoint 演示文稿</vt:lpstr>
      <vt:lpstr>即学即练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rbm.xkw.com</dc:creator>
  <cp:lastModifiedBy>巴山夜雨</cp:lastModifiedBy>
  <cp:revision>3</cp:revision>
  <cp:lastPrinted>2021-03-08T17:05:00Z</cp:lastPrinted>
  <dcterms:created xsi:type="dcterms:W3CDTF">2021-03-08T17:05:00Z</dcterms:created>
  <dcterms:modified xsi:type="dcterms:W3CDTF">2023-01-30T17:06:30Z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