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82" r:id="rId5"/>
    <p:sldId id="283" r:id="rId6"/>
    <p:sldId id="284" r:id="rId7"/>
    <p:sldId id="285" r:id="rId8"/>
    <p:sldId id="286" r:id="rId9"/>
    <p:sldId id="287" r:id="rId10"/>
    <p:sldId id="293" r:id="rId11"/>
    <p:sldId id="288" r:id="rId12"/>
    <p:sldId id="289" r:id="rId13"/>
    <p:sldId id="260" r:id="rId14"/>
    <p:sldId id="269" r:id="rId15"/>
    <p:sldId id="290" r:id="rId16"/>
    <p:sldId id="291" r:id="rId17"/>
    <p:sldId id="292" r:id="rId18"/>
    <p:sldId id="296" r:id="rId19"/>
    <p:sldId id="297" r:id="rId20"/>
    <p:sldId id="294" r:id="rId21"/>
    <p:sldId id="295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171"/>
    <a:srgbClr val="0D6B8D"/>
    <a:srgbClr val="0F84AD"/>
    <a:srgbClr val="0E759A"/>
    <a:srgbClr val="E54356"/>
    <a:srgbClr val="E74F61"/>
    <a:srgbClr val="BC2749"/>
    <a:srgbClr val="333132"/>
    <a:srgbClr val="00698E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FC52B6-865D-2106-E328-794BE9712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4F155C-BC15-9B35-DF32-70258BEF5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E8135-5052-D506-8436-05A11EBE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BE028-2098-1BAA-E04E-BE7AED3A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F2727D-DE9C-7E25-3AF0-A2A739A1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8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A4C4D-E294-DB60-A0E6-393D56A8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B7737C-D86D-ECBF-6F93-BBFD5CD1A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614EF-127C-60F0-9F16-82DB45B0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1B813-F262-6740-49CB-25E650DE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1E184-A51B-E986-30D3-E7EDC688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EB566D-00AB-6B0F-DAEF-D3E579EB2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196C64-814A-DBE5-0AD5-2D7B6AFA3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7716D1-C5FA-CC38-3C72-848459A2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4D952A-90D5-48AC-78AA-C565B34E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BF419F-19F2-AD5D-C140-2F179763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9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30229-0431-374B-75BF-AADD86CA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6E0210-1A9F-D146-EB09-586BE3CF7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14BA8A-3A02-C015-EC34-A47A7A33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5FD47B-C7E5-F468-06B0-5FB389AD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9B211B-C823-5D14-D335-93AEDDEA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1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6EDED-0CC5-F783-FB3B-40E4C94A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F9AC39-605D-A288-0150-567A0BA3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D2488E-C704-EE0C-707A-CDA30E17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DCE9D-042A-82D2-1DD2-572A4C42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128941-3AF4-0F52-8935-DAE6FD1D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9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02DD-EFAB-6CA0-57A5-425A0D7C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490B0-2B94-4D8B-DA6B-5330A592D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9C6660-9BE5-5E8A-2132-0919BC22E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BC3BC7-8CC7-967C-D026-5E89365F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9B3216-2208-5894-A038-05634F93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69ED78-8612-BD96-F884-ED0357A0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A8A3B-7A8F-9C83-F2FB-DA6E04FC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9C8A40-DB07-A98A-FB0F-809EC774E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EB0A04-4908-7DE7-B7A7-33826BAED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3F9758-76BC-97ED-EAB3-22B5A6C95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C118BE-C712-206D-CA08-EB6EE9DA4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69894C-7D0F-B288-DD1D-DE4F8735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A7E38B-E798-D962-C11D-675DB757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A5BD24-54D1-7043-7987-8F18F57B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F1510-F5AF-2A04-4CA8-DE86FA3F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3DB844-9664-E7AE-4A12-55E5639D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4C7471-C325-15A9-5938-7BAE5E90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0B18C2-CB14-6CE1-40BD-1CCC4E3C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2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3DB4CF-196C-5CE5-9A93-8425575A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EB5115-A94F-11C3-5EE1-A24A57F1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323F4F-5497-7078-F9D3-08D5471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9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53086-5A83-C935-BF2A-7B9A9106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EBC2F8-20F9-77D3-A99C-0B358A9F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41C548-9A9B-3641-1193-F27B86F44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E24EA2-9C2F-AE03-501A-B450C605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AC9CF0-884B-D46F-14FC-19E64E55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17BFE3-C86C-58B0-AB6D-91C4EBDE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C62EF-3EEA-CD68-E3D4-1AA98EF8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37C1A7-C138-17C6-CE54-999DB0BBA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23D0E4-62F3-14DA-C74C-79C092BD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3EEFC7-22B4-0AE4-E9D9-BE2E0E46D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035A-AA06-46C0-BD39-9A3AC0505388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0303EA-69AF-B678-85E1-433121B8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EE4156-FB43-63B8-B51D-D46AAE00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9A8C-674F-465C-B46B-C1828A309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449C43-9995-FE07-F65A-19942F89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C39B5-FC07-1294-B05C-0F06C96C1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E9443C-0B01-EAC4-A4F4-B0AA5368D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320035A-AA06-46C0-BD39-9A3AC0505388}" type="datetimeFigureOut">
              <a:rPr lang="zh-CN" altLang="en-US" smtClean="0"/>
              <a:pPr/>
              <a:t>2023/4/1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68BBBA-3529-B011-C3D0-9EBDBB237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27BDD3-1642-4558-12E9-69C8E30E7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3D89A8C-674F-465C-B46B-C1828A3091A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35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文本, 背景图案&#10;&#10;中度可信度描述已自动生成">
            <a:extLst>
              <a:ext uri="{FF2B5EF4-FFF2-40B4-BE49-F238E27FC236}">
                <a16:creationId xmlns:a16="http://schemas.microsoft.com/office/drawing/2014/main" id="{F8C26BD3-EEFA-D6CA-1CCE-367D0C867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0C88122-82E8-1A5F-6202-2CA3F58E3EA1}"/>
              </a:ext>
            </a:extLst>
          </p:cNvPr>
          <p:cNvSpPr txBox="1"/>
          <p:nvPr/>
        </p:nvSpPr>
        <p:spPr>
          <a:xfrm>
            <a:off x="1231490" y="1947048"/>
            <a:ext cx="9497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bg1"/>
                </a:solidFill>
              </a:rPr>
              <a:t>“灵感·创造·共享”</a:t>
            </a:r>
            <a:endParaRPr lang="en-US" altLang="zh-CN" sz="6600" dirty="0">
              <a:solidFill>
                <a:schemeClr val="bg1"/>
              </a:solidFill>
            </a:endParaRPr>
          </a:p>
          <a:p>
            <a:pPr algn="ctr"/>
            <a:r>
              <a:rPr lang="zh-CN" altLang="zh-CN" sz="6600" dirty="0">
                <a:solidFill>
                  <a:schemeClr val="bg1"/>
                </a:solidFill>
              </a:rPr>
              <a:t>主题征文写作指导</a:t>
            </a:r>
          </a:p>
        </p:txBody>
      </p:sp>
    </p:spTree>
    <p:extLst>
      <p:ext uri="{BB962C8B-B14F-4D97-AF65-F5344CB8AC3E}">
        <p14:creationId xmlns:p14="http://schemas.microsoft.com/office/powerpoint/2010/main" val="16521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命题解读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668731" y="1447652"/>
            <a:ext cx="68641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三个主题词彼此之间的关系：灵感和创造关系密切，属于人类文化创造的普遍性话题领域，是一种规律；创造与共享关系松散，在材料文本中属于大国关系这一社会性话题领域，是一种态度。因为引导语对“尺蠖”的强调，论题不仅加入了自然对人类文化的启发（“灵感”“创造”与自然的关系何其密切），还包含着在人与自然的关系中，文化是一个整体，不同民族、不同国家命运与共的相关立意。</a:t>
            </a:r>
          </a:p>
          <a:p>
            <a:pPr algn="just"/>
            <a:r>
              <a:rPr lang="zh-CN" altLang="en-US" sz="24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总之，命题者站在人类整体文化创造和文明进步的高度，赞美自然，心怀家国，思考着“灵感</a:t>
            </a:r>
            <a:r>
              <a:rPr lang="en-US" altLang="zh-CN" sz="24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创造</a:t>
            </a:r>
            <a:r>
              <a:rPr lang="en-US" altLang="zh-CN" sz="24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400" b="0" i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共享”的问题。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20BC69-0CCF-AE46-EDDC-18E898B2F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7165090" y="1088571"/>
            <a:ext cx="5026910" cy="44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主要问题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390078" y="1163491"/>
            <a:ext cx="73938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虽然能将“灵感”“创造”“共享”这三个词写入文中，但大部分作文缺乏对三者的逻辑联系或联系本身比较生硬，如“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灵感带来创造， 创造带来共享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灵感成就创造，共享创造感动”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等，存在明显的逻辑漏洞或错误。</a:t>
            </a:r>
            <a:endParaRPr lang="en-US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部分审题立意还是没有紧扣所给主题要求，有自立门户，另起炉灶的嫌疑，如“发扬小我，成就大我”“尺蠖求信”“立千年之基，承时代之担”“自然是人类的启蒙者”“以屈为伸，向前迸发”等，这些立意有偏离“征文主题”之嫌，还有少部分构思立意把三个词只写了其中部分，而有些甚至直接把“主题”到题目，这样是不可取的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0249A4-982D-3E66-85CF-33D68832C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7165090" y="1088571"/>
            <a:ext cx="5026910" cy="44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主要问题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496101" y="1536174"/>
            <a:ext cx="67494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内容空洞，没有具体的论据，或者“爱迪生”等陈旧素材泛滥，反映处对当下社会发展不够关心，现实意义不足，这是个老问题，</a:t>
            </a:r>
            <a:r>
              <a:rPr lang="zh-CN" altLang="zh-CN" sz="2400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希望抓紧最后时间围绕热门主题多思考、多积累、多摘抄、多运用。</a:t>
            </a:r>
            <a:endParaRPr lang="en-US" altLang="zh-CN" sz="2400" u="sng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、很多作文没有结合任务情境也是本次作文存在的问题，自说自话，“</a:t>
            </a:r>
            <a:r>
              <a:rPr lang="zh-CN" altLang="zh-CN" sz="2400" u="wavy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复兴中学将在五四青年节组织以“灵感·创造·共享”为主题的征文活动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，这个明显的任务情境没有体现。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B10AA1-18EE-900F-C71A-1DA9B1CB3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7165090" y="1088571"/>
            <a:ext cx="5026910" cy="44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6BFCA3-8A20-4011-860F-274DC221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8E6B78D-C156-8567-9A99-8552A1834997}"/>
              </a:ext>
            </a:extLst>
          </p:cNvPr>
          <p:cNvGrpSpPr/>
          <p:nvPr/>
        </p:nvGrpSpPr>
        <p:grpSpPr>
          <a:xfrm>
            <a:off x="1561200" y="2203884"/>
            <a:ext cx="2450233" cy="2450233"/>
            <a:chOff x="1570725" y="1963924"/>
            <a:chExt cx="2930153" cy="293015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345B2D9-FC18-801E-82AD-13B1BB90E277}"/>
                </a:ext>
              </a:extLst>
            </p:cNvPr>
            <p:cNvGrpSpPr/>
            <p:nvPr/>
          </p:nvGrpSpPr>
          <p:grpSpPr>
            <a:xfrm>
              <a:off x="1570725" y="1963924"/>
              <a:ext cx="2930153" cy="2930153"/>
              <a:chOff x="4591050" y="1619250"/>
              <a:chExt cx="2543175" cy="2543175"/>
            </a:xfrm>
          </p:grpSpPr>
          <p:sp>
            <p:nvSpPr>
              <p:cNvPr id="11" name="弧形 10">
                <a:extLst>
                  <a:ext uri="{FF2B5EF4-FFF2-40B4-BE49-F238E27FC236}">
                    <a16:creationId xmlns:a16="http://schemas.microsoft.com/office/drawing/2014/main" id="{B3C021B6-973F-CEF1-BABF-2569F6DD2C89}"/>
                  </a:ext>
                </a:extLst>
              </p:cNvPr>
              <p:cNvSpPr/>
              <p:nvPr/>
            </p:nvSpPr>
            <p:spPr>
              <a:xfrm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25000">
                      <a:schemeClr val="bg1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弧形 11">
                <a:extLst>
                  <a:ext uri="{FF2B5EF4-FFF2-40B4-BE49-F238E27FC236}">
                    <a16:creationId xmlns:a16="http://schemas.microsoft.com/office/drawing/2014/main" id="{C60E663D-9907-CB8C-02F0-57CD78F52822}"/>
                  </a:ext>
                </a:extLst>
              </p:cNvPr>
              <p:cNvSpPr/>
              <p:nvPr/>
            </p:nvSpPr>
            <p:spPr>
              <a:xfrm flipH="1" flipV="1"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2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1E7AD50-DDD9-0BDF-89A0-F97DA01D99DB}"/>
                </a:ext>
              </a:extLst>
            </p:cNvPr>
            <p:cNvGrpSpPr/>
            <p:nvPr/>
          </p:nvGrpSpPr>
          <p:grpSpPr>
            <a:xfrm>
              <a:off x="2033908" y="2427107"/>
              <a:ext cx="2076223" cy="2003786"/>
              <a:chOff x="2038017" y="2427107"/>
              <a:chExt cx="2076223" cy="2003786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37C1BC04-B0CC-4808-B998-7D44F73AB2D7}"/>
                  </a:ext>
                </a:extLst>
              </p:cNvPr>
              <p:cNvSpPr/>
              <p:nvPr/>
            </p:nvSpPr>
            <p:spPr>
              <a:xfrm>
                <a:off x="2074235" y="2427107"/>
                <a:ext cx="2003786" cy="20037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3000"/>
                    </a:schemeClr>
                  </a:gs>
                  <a:gs pos="62000">
                    <a:srgbClr val="E96171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E1DED9-A496-E092-7647-AF1436605D98}"/>
                  </a:ext>
                </a:extLst>
              </p:cNvPr>
              <p:cNvSpPr txBox="1"/>
              <p:nvPr/>
            </p:nvSpPr>
            <p:spPr>
              <a:xfrm>
                <a:off x="2038017" y="2711283"/>
                <a:ext cx="2076223" cy="1435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优设标题黑" panose="00000500000000000000" pitchFamily="2" charset="-122"/>
                    <a:ea typeface="优设标题黑" panose="00000500000000000000" pitchFamily="2" charset="-122"/>
                    <a:cs typeface="+mn-cs"/>
                  </a:rPr>
                  <a:t>02</a:t>
                </a:r>
              </a:p>
            </p:txBody>
          </p:sp>
        </p:grpSp>
      </p:grpSp>
      <p:sp>
        <p:nvSpPr>
          <p:cNvPr id="13" name="文本框 20">
            <a:extLst>
              <a:ext uri="{FF2B5EF4-FFF2-40B4-BE49-F238E27FC236}">
                <a16:creationId xmlns:a16="http://schemas.microsoft.com/office/drawing/2014/main" id="{76F0C094-E494-390A-7D7A-C3CB38A4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697" y="2668078"/>
            <a:ext cx="60581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 defTabSz="12192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60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思源宋体 CN Heavy" panose="02020900000000000000" pitchFamily="18" charset="-122"/>
              </a:rPr>
              <a:t>范文</a:t>
            </a:r>
            <a:r>
              <a:rPr lang="en-US" altLang="zh-CN" sz="60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思源宋体 CN Heavy" panose="02020900000000000000" pitchFamily="18" charset="-122"/>
              </a:rPr>
              <a:t>&amp;</a:t>
            </a:r>
            <a:r>
              <a:rPr lang="zh-CN" altLang="en-US" sz="60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思源宋体 CN Heavy" panose="02020900000000000000" pitchFamily="18" charset="-122"/>
              </a:rPr>
              <a:t>问题作文</a:t>
            </a:r>
          </a:p>
        </p:txBody>
      </p:sp>
    </p:spTree>
    <p:extLst>
      <p:ext uri="{BB962C8B-B14F-4D97-AF65-F5344CB8AC3E}">
        <p14:creationId xmlns:p14="http://schemas.microsoft.com/office/powerpoint/2010/main" val="3043598008"/>
      </p:ext>
    </p:extLst>
  </p:cSld>
  <p:clrMapOvr>
    <a:masterClrMapping/>
  </p:clrMapOvr>
  <p:transition spd="med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7CE389B-CF93-3B6D-4C1C-7EC62F2E8E7A}"/>
              </a:ext>
            </a:extLst>
          </p:cNvPr>
          <p:cNvGrpSpPr/>
          <p:nvPr/>
        </p:nvGrpSpPr>
        <p:grpSpPr>
          <a:xfrm>
            <a:off x="241362" y="249287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1AE9F2B-FD93-679D-98A1-677FE0B5C9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范文学习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8DB1808-6A53-D704-7523-11B26A23A24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E184C948-C764-904A-FD0A-FF3C4AE764B9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D1DB565-AFCC-D67C-4722-5A735C256094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D3F0082-9E1A-8E2A-8AA7-51FA2F152951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C333B3CA-A46E-8691-153F-84B56F5B6352}"/>
              </a:ext>
            </a:extLst>
          </p:cNvPr>
          <p:cNvSpPr txBox="1"/>
          <p:nvPr/>
        </p:nvSpPr>
        <p:spPr>
          <a:xfrm>
            <a:off x="660023" y="1310365"/>
            <a:ext cx="10406744" cy="4022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2585" algn="ctr">
              <a:lnSpc>
                <a:spcPct val="120000"/>
              </a:lnSpc>
            </a:pPr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善寻灵感敢创造，共享成果展未来</a:t>
            </a:r>
            <a:endParaRPr lang="en-US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62585" algn="ctr">
              <a:lnSpc>
                <a:spcPct val="120000"/>
              </a:lnSpc>
            </a:pP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考场作文</a:t>
            </a:r>
            <a:r>
              <a:rPr lang="en-US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55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</a:p>
          <a:p>
            <a:pPr indent="362585" algn="l">
              <a:lnSpc>
                <a:spcPct val="120000"/>
              </a:lnSpc>
            </a:pPr>
            <a:r>
              <a:rPr lang="en-US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读史三千年，先祖观尺蠖之态而启发灵感，留下深刻哲思，助我国火星车创造性更新系统，为美国月球车设计提供借鉴。以我之见，上述事件蕴发展之理：</a:t>
            </a:r>
            <a:r>
              <a:rPr lang="zh-CN" altLang="zh-CN" sz="2800" u="sng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我辈应善寻灵感敢创造，共享科技成果，使人类未来光明且同归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kern="100" dirty="0">
              <a:effectLst/>
              <a:latin typeface="Calibri" panose="020F0502020204030204" pitchFamily="34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62585" algn="l">
              <a:lnSpc>
                <a:spcPct val="120000"/>
              </a:lnSpc>
            </a:pPr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400" kern="100" dirty="0">
                <a:solidFill>
                  <a:srgbClr val="0D6B8D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文章开篇由材料提炼出观点，认为材料所述事件蕴含</a:t>
            </a:r>
            <a:r>
              <a:rPr lang="en-US" altLang="zh-CN" sz="2400" kern="100" dirty="0">
                <a:solidFill>
                  <a:srgbClr val="0D6B8D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solidFill>
                  <a:srgbClr val="0D6B8D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发展之理</a:t>
            </a:r>
            <a:r>
              <a:rPr lang="en-US" altLang="zh-CN" sz="2400" kern="100" dirty="0">
                <a:solidFill>
                  <a:srgbClr val="0D6B8D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solidFill>
                  <a:srgbClr val="0D6B8D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，高度概括、统摄了三元关系，随后点出我辈青年之启示</a:t>
            </a:r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400" kern="100" dirty="0">
              <a:solidFill>
                <a:srgbClr val="0D6B8D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7CE389B-CF93-3B6D-4C1C-7EC62F2E8E7A}"/>
              </a:ext>
            </a:extLst>
          </p:cNvPr>
          <p:cNvGrpSpPr/>
          <p:nvPr/>
        </p:nvGrpSpPr>
        <p:grpSpPr>
          <a:xfrm>
            <a:off x="241362" y="249287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1AE9F2B-FD93-679D-98A1-677FE0B5C9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范文学习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8DB1808-6A53-D704-7523-11B26A23A24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E184C948-C764-904A-FD0A-FF3C4AE764B9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D1DB565-AFCC-D67C-4722-5A735C256094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D3F0082-9E1A-8E2A-8AA7-51FA2F152951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C333B3CA-A46E-8691-153F-84B56F5B6352}"/>
              </a:ext>
            </a:extLst>
          </p:cNvPr>
          <p:cNvSpPr txBox="1"/>
          <p:nvPr/>
        </p:nvSpPr>
        <p:spPr>
          <a:xfrm>
            <a:off x="733425" y="1188445"/>
            <a:ext cx="104067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/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灵感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蕴于精微处，须弥藏身芥子中。</a:t>
            </a:r>
            <a:r>
              <a:rPr lang="zh-CN" altLang="zh-CN" sz="2400" u="heavy" kern="100" dirty="0">
                <a:effectLst/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灵感</a:t>
            </a:r>
            <a:r>
              <a:rPr lang="zh-CN" altLang="zh-CN" sz="2400" u="heavy" kern="100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zh-CN" sz="2400" u="heavy" kern="100" dirty="0">
                <a:effectLst/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创造</a:t>
            </a:r>
            <a:r>
              <a:rPr lang="zh-CN" altLang="zh-CN" sz="2400" u="heavy" kern="100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与</a:t>
            </a:r>
            <a:r>
              <a:rPr lang="zh-CN" altLang="zh-CN" sz="2400" u="heavy" kern="100" dirty="0">
                <a:effectLst/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共享</a:t>
            </a:r>
            <a:r>
              <a:rPr lang="zh-CN" altLang="zh-CN" sz="2400" u="heavy" kern="100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zh-CN" altLang="zh-CN" sz="2400" u="heavy" kern="100" dirty="0">
                <a:solidFill>
                  <a:srgbClr val="C0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前提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，我侪应以如炬慧眼识之，激发创造灵感。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正所谓“自然界是人类最好的老师”，“玉在山而草木润，渊生珠而崖不枯”。万物之中蕴万事之理，即“灵感”。而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灵感是创造的源头活水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以思想启迪之光助人打破僵化思维，进而可有目的、有方向地创造、共享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。念往昔，若无怀特兄弟观飞鸟翱翔身姿而萌发“飞机”之灵感，何有今人“共游青云间”的出行方式？若无中华先祖以观察尺蠖前进之姿而产生“求信于屈”的灵感，何来今人模拟尺蟆，创造性设计火星车系统的能力？又何来美国对此成果的借鉴？由是观之，灵感是创造之母，是有可共享之物的源觞，我们应以善于发现的如炬慧眼，于外物中觅灵感，以有创造之果。</a:t>
            </a:r>
            <a:endParaRPr lang="en-US" altLang="zh-CN" sz="2400" kern="100" dirty="0">
              <a:effectLst/>
              <a:latin typeface="Calibri" panose="020F0502020204030204" pitchFamily="34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6700" algn="l"/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第二三段，作者主要谈灵感对创造和共享的意义。其中在第三段，作者从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自然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这一灵感的触发点写起，回应了材料和写作引导语。接下来，既有理论的阐释，也有举例论证，在论证过程中，丝丝入扣，始终不游离核心关系。用排比句式和反问句式来举例分析，富有气势。</a:t>
            </a:r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400" kern="100" dirty="0">
              <a:solidFill>
                <a:srgbClr val="0D6B8D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7CE389B-CF93-3B6D-4C1C-7EC62F2E8E7A}"/>
              </a:ext>
            </a:extLst>
          </p:cNvPr>
          <p:cNvGrpSpPr/>
          <p:nvPr/>
        </p:nvGrpSpPr>
        <p:grpSpPr>
          <a:xfrm>
            <a:off x="241362" y="249287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1AE9F2B-FD93-679D-98A1-677FE0B5C9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范文学习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8DB1808-6A53-D704-7523-11B26A23A24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E184C948-C764-904A-FD0A-FF3C4AE764B9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D1DB565-AFCC-D67C-4722-5A735C256094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D3F0082-9E1A-8E2A-8AA7-51FA2F152951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C333B3CA-A46E-8691-153F-84B56F5B6352}"/>
              </a:ext>
            </a:extLst>
          </p:cNvPr>
          <p:cNvSpPr txBox="1"/>
          <p:nvPr/>
        </p:nvSpPr>
        <p:spPr>
          <a:xfrm>
            <a:off x="733425" y="1188445"/>
            <a:ext cx="104067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2585" algn="l">
              <a:tabLst>
                <a:tab pos="284480" algn="l"/>
              </a:tabLst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“</a:t>
            </a:r>
            <a:r>
              <a:rPr lang="zh-CN" altLang="zh-CN" sz="2400" u="heavy" kern="100" dirty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创造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”是连接“</a:t>
            </a:r>
            <a:r>
              <a:rPr lang="zh-CN" altLang="zh-CN" sz="2400" u="heavy" kern="100" dirty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灵感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”与“</a:t>
            </a:r>
            <a:r>
              <a:rPr lang="zh-CN" altLang="zh-CN" sz="2400" u="heavy" kern="100" dirty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共享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”两物的</a:t>
            </a:r>
            <a:r>
              <a:rPr lang="zh-CN" altLang="zh-CN" sz="2400" u="heavy" kern="1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桥梁</a:t>
            </a:r>
            <a:r>
              <a:rPr lang="zh-CN" altLang="en-US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。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以实际践履将灵感落色成图，为共享提供</a:t>
            </a:r>
            <a:r>
              <a:rPr lang="zh-CN" altLang="zh-CN" sz="2400" u="heavy" kern="1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物质基础</a:t>
            </a:r>
            <a:r>
              <a:rPr lang="zh-CN" altLang="zh-CN" sz="2400" u="heavy" kern="10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</a:rPr>
              <a:t>。</a:t>
            </a:r>
          </a:p>
          <a:p>
            <a:pPr indent="362585" algn="l">
              <a:tabLst>
                <a:tab pos="284480" algn="l"/>
              </a:tabLst>
            </a:pP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“世界呈现在我们面前，等待的不是重复，而是创造。”毕家索之言不谬，创造是世界所需，时代所唤，是一种直接现实性的举动，是新成果的缔造手段。若无中国科研人员敢于创造新型系统、创造性运用灵感于实践，那么先祖的灵感亦不过为一纸空文，于今世无补。“创造”若无，人们因循守旧亦步亦趋于前人足迹下，又何来供他国借鉴的独创成果？幸有探火人敢创造善创造，以创造之手培植新型火星车系统之果。由是观之，创造为社会赋能，是“灵感”的落脚点与“共享”的起点，使灵感发挥妙用、开启共享之路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l"/>
            <a:endParaRPr lang="en-US" altLang="zh-CN" sz="2400" kern="100" dirty="0">
              <a:solidFill>
                <a:srgbClr val="0D6B8D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l"/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在每个主体段落阐释结束后，能点明当代青年从中获得的启发，结尾一笔点出写作情境和身份，明扣引导语的情境任务，深谙考场作文之道。</a:t>
            </a:r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400" kern="100" dirty="0">
              <a:solidFill>
                <a:srgbClr val="0D6B8D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7CE389B-CF93-3B6D-4C1C-7EC62F2E8E7A}"/>
              </a:ext>
            </a:extLst>
          </p:cNvPr>
          <p:cNvGrpSpPr/>
          <p:nvPr/>
        </p:nvGrpSpPr>
        <p:grpSpPr>
          <a:xfrm>
            <a:off x="241362" y="249287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1AE9F2B-FD93-679D-98A1-677FE0B5C9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范文学习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8DB1808-6A53-D704-7523-11B26A23A24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E184C948-C764-904A-FD0A-FF3C4AE764B9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D1DB565-AFCC-D67C-4722-5A735C256094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D3F0082-9E1A-8E2A-8AA7-51FA2F152951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C333B3CA-A46E-8691-153F-84B56F5B6352}"/>
              </a:ext>
            </a:extLst>
          </p:cNvPr>
          <p:cNvSpPr txBox="1"/>
          <p:nvPr/>
        </p:nvSpPr>
        <p:spPr>
          <a:xfrm>
            <a:off x="733425" y="1188445"/>
            <a:ext cx="104067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 algn="l">
              <a:tabLst>
                <a:tab pos="284480" algn="l"/>
              </a:tabLst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zh-CN" sz="2400" u="heavy" kern="100" dirty="0">
                <a:effectLst/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共享</a:t>
            </a:r>
            <a:r>
              <a:rPr lang="zh-CN" altLang="zh-CN" sz="2400" u="heavy" kern="100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是前二者的</a:t>
            </a:r>
            <a:r>
              <a:rPr lang="zh-CN" altLang="zh-CN" sz="2400" u="heavy" kern="100" dirty="0">
                <a:solidFill>
                  <a:srgbClr val="C0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成果体现与再升华</a:t>
            </a:r>
            <a:r>
              <a:rPr lang="zh-CN" altLang="en-US" sz="2400" u="heavy" kern="100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zh-CN" sz="2400" u="heavy" kern="100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将灵感与创造之成就置于多元平台，在交融互鉴中迎来光明再发展前景。</a:t>
            </a:r>
            <a:endParaRPr lang="zh-CN" altLang="zh-CN" sz="2400" u="heavy" kern="100" dirty="0">
              <a:effectLst/>
              <a:uFill>
                <a:solidFill>
                  <a:srgbClr val="FF0000"/>
                </a:solidFill>
              </a:u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62585" algn="l">
              <a:tabLst>
                <a:tab pos="284480" algn="l"/>
              </a:tabLst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“千江有水千江月，万里无云万里天。”共享是时代的趋向，当今世界面临种种狼烟乌云，惟有各国共克时艰，同舟共济，发挥各自智慧成果，使科技在交流中获得借鉴之利，生机焕发。所谓“他山之石可以攻玉”，共享成果是新成果创造的良方，为其提供优秀借鉴，促进其更好地发展创造。美国以中国火星车为借鉴，设计新月球车，亦可反为中国月球车发展提供先范，共助世界航天事业发展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62585" algn="l">
              <a:tabLst>
                <a:tab pos="284480" algn="l"/>
              </a:tabLst>
            </a:pP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“悟道九万里，静观物中智。”值此五四青年节，愿复兴中学之生皆能明灵感、创造、共享之理，展我青年光彩共创美好未来。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	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l"/>
            <a:endParaRPr lang="en-US" altLang="zh-CN" sz="2400" kern="100" dirty="0">
              <a:solidFill>
                <a:srgbClr val="0D6B8D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诸如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灵感蕴于精微处，须弥藏身芥子中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创造是连接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的桥梁，以实际践履将灵感落色成图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悟道九万里，静观物中智</a:t>
            </a:r>
            <a:r>
              <a:rPr lang="en-US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等句，切合语言情境，作者遣词造句之功力可见一斑。</a:t>
            </a:r>
            <a:r>
              <a:rPr lang="zh-CN" altLang="en-US" sz="2400" kern="100" dirty="0">
                <a:solidFill>
                  <a:srgbClr val="0D6B8D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400" kern="100" dirty="0">
              <a:solidFill>
                <a:srgbClr val="0D6B8D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1925D74-CF89-1D5B-8708-60CA3B4B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9" y="0"/>
            <a:ext cx="502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38B8C3F-8559-D886-D4F9-B8A79DAAA10F}"/>
              </a:ext>
            </a:extLst>
          </p:cNvPr>
          <p:cNvGrpSpPr/>
          <p:nvPr/>
        </p:nvGrpSpPr>
        <p:grpSpPr>
          <a:xfrm>
            <a:off x="119442" y="0"/>
            <a:ext cx="3459781" cy="400110"/>
            <a:chOff x="241362" y="249287"/>
            <a:chExt cx="4724611" cy="57278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B8EA8FE-A9C2-45D1-8189-638700DA4B8B}"/>
                </a:ext>
              </a:extLst>
            </p:cNvPr>
            <p:cNvSpPr txBox="1"/>
            <p:nvPr/>
          </p:nvSpPr>
          <p:spPr>
            <a:xfrm>
              <a:off x="819149" y="249287"/>
              <a:ext cx="4146824" cy="572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优秀作文（</a:t>
              </a:r>
              <a:r>
                <a:rPr lang="zh-CN" altLang="en-US" sz="20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李思琦 </a:t>
              </a:r>
              <a:r>
                <a:rPr lang="en-US" altLang="zh-CN" sz="20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50</a:t>
              </a:r>
              <a:r>
                <a:rPr lang="zh-CN" altLang="en-US" sz="20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分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）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41872C-23A9-19BF-5FFD-674DFBB3EB7E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CCB216B-158F-9F50-0052-D4F2D702F18C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BF8DD150-6809-DA33-31B7-3C2BC9980B17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8422AFF-B09C-47E2-BFDE-49B2FC81C433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4C4225FC-EA3D-A50D-CBD3-3146575F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0"/>
            <a:ext cx="5921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6A9ED66-D2C6-52DA-DA29-B4FBBA4ED4E7}"/>
              </a:ext>
            </a:extLst>
          </p:cNvPr>
          <p:cNvSpPr txBox="1"/>
          <p:nvPr/>
        </p:nvSpPr>
        <p:spPr>
          <a:xfrm>
            <a:off x="5905115" y="4484914"/>
            <a:ext cx="60771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</a:rPr>
              <a:t>对材料的整合、引用到位；</a:t>
            </a:r>
            <a:endParaRPr lang="en-US" altLang="zh-CN" dirty="0">
              <a:solidFill>
                <a:srgbClr val="C00000"/>
              </a:solidFill>
            </a:endParaRPr>
          </a:p>
          <a:p>
            <a:pPr algn="ctr"/>
            <a:r>
              <a:rPr lang="zh-CN" altLang="en-US" dirty="0">
                <a:solidFill>
                  <a:srgbClr val="C00000"/>
                </a:solidFill>
              </a:rPr>
              <a:t>对三元关系的理解恰当；</a:t>
            </a:r>
            <a:endParaRPr lang="en-US" altLang="zh-CN" dirty="0">
              <a:solidFill>
                <a:srgbClr val="C00000"/>
              </a:solidFill>
            </a:endParaRPr>
          </a:p>
          <a:p>
            <a:pPr algn="ctr"/>
            <a:r>
              <a:rPr lang="zh-CN" altLang="en-US" dirty="0">
                <a:solidFill>
                  <a:srgbClr val="C00000"/>
                </a:solidFill>
              </a:rPr>
              <a:t>结尾对情境任务的回应较好。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DF3A588-56C3-FFB8-58F0-11396461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15" y="-69669"/>
            <a:ext cx="5921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98CB937-D374-B0A3-E126-983D56F6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7" y="-69669"/>
            <a:ext cx="502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38B8C3F-8559-D886-D4F9-B8A79DAAA10F}"/>
              </a:ext>
            </a:extLst>
          </p:cNvPr>
          <p:cNvGrpSpPr/>
          <p:nvPr/>
        </p:nvGrpSpPr>
        <p:grpSpPr>
          <a:xfrm>
            <a:off x="119442" y="0"/>
            <a:ext cx="3459781" cy="400110"/>
            <a:chOff x="241362" y="249287"/>
            <a:chExt cx="4724611" cy="57278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B8EA8FE-A9C2-45D1-8189-638700DA4B8B}"/>
                </a:ext>
              </a:extLst>
            </p:cNvPr>
            <p:cNvSpPr txBox="1"/>
            <p:nvPr/>
          </p:nvSpPr>
          <p:spPr>
            <a:xfrm>
              <a:off x="819149" y="249287"/>
              <a:ext cx="4146824" cy="572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优秀作文（</a:t>
              </a:r>
              <a:r>
                <a:rPr lang="zh-CN" altLang="en-US" sz="20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李思琦 </a:t>
              </a:r>
              <a:r>
                <a:rPr lang="en-US" altLang="zh-CN" sz="20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50</a:t>
              </a:r>
              <a:r>
                <a:rPr lang="zh-CN" altLang="en-US" sz="20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分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）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41872C-23A9-19BF-5FFD-674DFBB3EB7E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CCB216B-158F-9F50-0052-D4F2D702F18C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BF8DD150-6809-DA33-31B7-3C2BC9980B17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8422AFF-B09C-47E2-BFDE-49B2FC81C433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A9ED66-D2C6-52DA-DA29-B4FBBA4ED4E7}"/>
              </a:ext>
            </a:extLst>
          </p:cNvPr>
          <p:cNvSpPr txBox="1"/>
          <p:nvPr/>
        </p:nvSpPr>
        <p:spPr>
          <a:xfrm>
            <a:off x="5905115" y="4841965"/>
            <a:ext cx="45712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对材料的解读贴切、深刻；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观点清晰，对“灵感”与“创造”二元关系分析透彻，兼顾“共享”；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论证充分、有力。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背景图案, 图标&#10;&#10;描述已自动生成">
            <a:extLst>
              <a:ext uri="{FF2B5EF4-FFF2-40B4-BE49-F238E27FC236}">
                <a16:creationId xmlns:a16="http://schemas.microsoft.com/office/drawing/2014/main" id="{57FA202B-9FD5-6232-B06F-8CB32B98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359075B-1EDF-29C6-C920-D3AD72ACB885}"/>
              </a:ext>
            </a:extLst>
          </p:cNvPr>
          <p:cNvGrpSpPr/>
          <p:nvPr/>
        </p:nvGrpSpPr>
        <p:grpSpPr>
          <a:xfrm>
            <a:off x="1561200" y="2203884"/>
            <a:ext cx="2450233" cy="2450233"/>
            <a:chOff x="1570725" y="1963924"/>
            <a:chExt cx="2930153" cy="29301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9CBA3F5-3F92-4869-D0BF-8FAA72C87304}"/>
                </a:ext>
              </a:extLst>
            </p:cNvPr>
            <p:cNvGrpSpPr/>
            <p:nvPr/>
          </p:nvGrpSpPr>
          <p:grpSpPr>
            <a:xfrm>
              <a:off x="1570725" y="1963924"/>
              <a:ext cx="2930153" cy="2930153"/>
              <a:chOff x="4591050" y="1619250"/>
              <a:chExt cx="2543175" cy="2543175"/>
            </a:xfrm>
          </p:grpSpPr>
          <p:sp>
            <p:nvSpPr>
              <p:cNvPr id="7" name="弧形 6">
                <a:extLst>
                  <a:ext uri="{FF2B5EF4-FFF2-40B4-BE49-F238E27FC236}">
                    <a16:creationId xmlns:a16="http://schemas.microsoft.com/office/drawing/2014/main" id="{66FB4D7C-36CA-AEAC-EC35-EFEA004ECF41}"/>
                  </a:ext>
                </a:extLst>
              </p:cNvPr>
              <p:cNvSpPr/>
              <p:nvPr/>
            </p:nvSpPr>
            <p:spPr>
              <a:xfrm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25000">
                      <a:schemeClr val="bg1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8" name="弧形 7">
                <a:extLst>
                  <a:ext uri="{FF2B5EF4-FFF2-40B4-BE49-F238E27FC236}">
                    <a16:creationId xmlns:a16="http://schemas.microsoft.com/office/drawing/2014/main" id="{9F3B319D-217C-B213-0691-B2B543A0B57D}"/>
                  </a:ext>
                </a:extLst>
              </p:cNvPr>
              <p:cNvSpPr/>
              <p:nvPr/>
            </p:nvSpPr>
            <p:spPr>
              <a:xfrm flipH="1" flipV="1"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25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8DD2FF5-6E08-8159-5AE4-2B77DA41CCC6}"/>
                </a:ext>
              </a:extLst>
            </p:cNvPr>
            <p:cNvGrpSpPr/>
            <p:nvPr/>
          </p:nvGrpSpPr>
          <p:grpSpPr>
            <a:xfrm>
              <a:off x="2033908" y="2427107"/>
              <a:ext cx="2076223" cy="2003786"/>
              <a:chOff x="2038017" y="2427107"/>
              <a:chExt cx="2076223" cy="200378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9D89428-F111-573B-7E34-6A1C69BF6EDE}"/>
                  </a:ext>
                </a:extLst>
              </p:cNvPr>
              <p:cNvSpPr/>
              <p:nvPr/>
            </p:nvSpPr>
            <p:spPr>
              <a:xfrm>
                <a:off x="2074235" y="2427107"/>
                <a:ext cx="2003786" cy="200378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3000"/>
                    </a:schemeClr>
                  </a:gs>
                  <a:gs pos="62000">
                    <a:srgbClr val="E96171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2D16A4-D4B8-99BF-54F5-C941F73BB451}"/>
                  </a:ext>
                </a:extLst>
              </p:cNvPr>
              <p:cNvSpPr txBox="1"/>
              <p:nvPr/>
            </p:nvSpPr>
            <p:spPr>
              <a:xfrm>
                <a:off x="2038017" y="2711283"/>
                <a:ext cx="2076223" cy="1435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01</a:t>
                </a:r>
              </a:p>
            </p:txBody>
          </p:sp>
        </p:grp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CC8E102D-83DE-0AAA-6B7C-8A0F4CFC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326" y="2389404"/>
            <a:ext cx="4505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100000"/>
              </a:lnSpc>
              <a:spcBef>
                <a:spcPct val="0"/>
              </a:spcBef>
              <a:buFont typeface="思源宋体 CN Heavy" panose="02020900000000000000" pitchFamily="18" charset="-122"/>
              <a:buNone/>
              <a:defRPr/>
            </a:pPr>
            <a:r>
              <a:rPr lang="zh-CN" altLang="en-US" sz="60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思源宋体 CN Heavy" panose="02020900000000000000" pitchFamily="18" charset="-122"/>
              </a:rPr>
              <a:t>审题构思</a:t>
            </a:r>
          </a:p>
        </p:txBody>
      </p:sp>
    </p:spTree>
    <p:extLst>
      <p:ext uri="{BB962C8B-B14F-4D97-AF65-F5344CB8AC3E}">
        <p14:creationId xmlns:p14="http://schemas.microsoft.com/office/powerpoint/2010/main" val="9736289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969915-45FE-EC62-332D-A725BF56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7" y="0"/>
            <a:ext cx="502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0FD884-DC8E-769A-14F0-E2914B66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18" y="0"/>
            <a:ext cx="5921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38B8C3F-8559-D886-D4F9-B8A79DAAA10F}"/>
              </a:ext>
            </a:extLst>
          </p:cNvPr>
          <p:cNvGrpSpPr/>
          <p:nvPr/>
        </p:nvGrpSpPr>
        <p:grpSpPr>
          <a:xfrm>
            <a:off x="119442" y="0"/>
            <a:ext cx="3459781" cy="400110"/>
            <a:chOff x="241362" y="249287"/>
            <a:chExt cx="4724611" cy="57278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B8EA8FE-A9C2-45D1-8189-638700DA4B8B}"/>
                </a:ext>
              </a:extLst>
            </p:cNvPr>
            <p:cNvSpPr txBox="1"/>
            <p:nvPr/>
          </p:nvSpPr>
          <p:spPr>
            <a:xfrm>
              <a:off x="819149" y="249287"/>
              <a:ext cx="4146824" cy="572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问题点评（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41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分作文）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41872C-23A9-19BF-5FFD-674DFBB3EB7E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CCB216B-158F-9F50-0052-D4F2D702F18C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BF8DD150-6809-DA33-31B7-3C2BC9980B17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8422AFF-B09C-47E2-BFDE-49B2FC81C433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77A5744-6CF7-D8A0-212F-FE1EA583075F}"/>
              </a:ext>
            </a:extLst>
          </p:cNvPr>
          <p:cNvSpPr txBox="1"/>
          <p:nvPr/>
        </p:nvSpPr>
        <p:spPr>
          <a:xfrm>
            <a:off x="5895703" y="4807132"/>
            <a:ext cx="60771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开头对材料的概述不够准确，没有提出中心论点。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分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出现了三元概念，但没有体现它们之间的关系。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分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偷换概念，将“灵感”置换成“学习自然”。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论证过程中没有谈“共享”，丢了一个概念。</a:t>
            </a:r>
          </a:p>
        </p:txBody>
      </p:sp>
    </p:spTree>
    <p:extLst>
      <p:ext uri="{BB962C8B-B14F-4D97-AF65-F5344CB8AC3E}">
        <p14:creationId xmlns:p14="http://schemas.microsoft.com/office/powerpoint/2010/main" val="8656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688611B-1BCC-DC69-0F81-1512B75D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7" y="0"/>
            <a:ext cx="502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38B8C3F-8559-D886-D4F9-B8A79DAAA10F}"/>
              </a:ext>
            </a:extLst>
          </p:cNvPr>
          <p:cNvGrpSpPr/>
          <p:nvPr/>
        </p:nvGrpSpPr>
        <p:grpSpPr>
          <a:xfrm>
            <a:off x="119442" y="0"/>
            <a:ext cx="3459781" cy="400110"/>
            <a:chOff x="241362" y="249287"/>
            <a:chExt cx="4724611" cy="57278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B8EA8FE-A9C2-45D1-8189-638700DA4B8B}"/>
                </a:ext>
              </a:extLst>
            </p:cNvPr>
            <p:cNvSpPr txBox="1"/>
            <p:nvPr/>
          </p:nvSpPr>
          <p:spPr>
            <a:xfrm>
              <a:off x="819149" y="249287"/>
              <a:ext cx="4146824" cy="572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思源宋体 CN Heavy" panose="02020900000000000000" pitchFamily="18" charset="-122"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问题点评（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41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思源宋体 CN Heavy" panose="02020900000000000000" pitchFamily="18" charset="-122"/>
                </a:rPr>
                <a:t>分作文）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41872C-23A9-19BF-5FFD-674DFBB3EB7E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DCCB216B-158F-9F50-0052-D4F2D702F18C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BF8DD150-6809-DA33-31B7-3C2BC9980B17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8422AFF-B09C-47E2-BFDE-49B2FC81C433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74069A-9DAD-959D-F320-3DA615ED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76" y="0"/>
            <a:ext cx="5921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7A5744-6CF7-D8A0-212F-FE1EA583075F}"/>
              </a:ext>
            </a:extLst>
          </p:cNvPr>
          <p:cNvSpPr txBox="1"/>
          <p:nvPr/>
        </p:nvSpPr>
        <p:spPr>
          <a:xfrm>
            <a:off x="5856177" y="5077098"/>
            <a:ext cx="607717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开头对材料的整合合适，中论体现了三元关系。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分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偷换概念。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分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重点偏移，应重点谈灵感和创造的二元关系，而不是谈实践的重要性。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后面的书写连笔较多，有一点难以辨认。</a:t>
            </a:r>
          </a:p>
        </p:txBody>
      </p:sp>
    </p:spTree>
    <p:extLst>
      <p:ext uri="{BB962C8B-B14F-4D97-AF65-F5344CB8AC3E}">
        <p14:creationId xmlns:p14="http://schemas.microsoft.com/office/powerpoint/2010/main" val="29642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文本, 背景图案&#10;&#10;中度可信度描述已自动生成">
            <a:extLst>
              <a:ext uri="{FF2B5EF4-FFF2-40B4-BE49-F238E27FC236}">
                <a16:creationId xmlns:a16="http://schemas.microsoft.com/office/drawing/2014/main" id="{205D601C-6B49-C646-10B6-C459CA78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BDE95321-186E-8B58-318F-3C1DE179654E}"/>
              </a:ext>
            </a:extLst>
          </p:cNvPr>
          <p:cNvSpPr txBox="1"/>
          <p:nvPr/>
        </p:nvSpPr>
        <p:spPr>
          <a:xfrm>
            <a:off x="917981" y="2450796"/>
            <a:ext cx="7102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“阅读可以触发写作灵感。”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>
              <a:solidFill>
                <a:prstClr val="white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——《</a:t>
            </a:r>
            <a:r>
              <a:rPr lang="zh-CN" altLang="en-US" sz="28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精进写作：如何成为一名写作高手</a:t>
            </a:r>
            <a:r>
              <a:rPr lang="en-US" altLang="zh-CN" sz="28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22D46D-5738-D145-519E-7F3132142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7165090" y="1088571"/>
            <a:ext cx="5026910" cy="44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7CE389B-CF93-3B6D-4C1C-7EC62F2E8E7A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1AE9F2B-FD93-679D-98A1-677FE0B5C9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zh-CN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作文题目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8DB1808-6A53-D704-7523-11B26A23A24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E184C948-C764-904A-FD0A-FF3C4AE764B9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ED1DB565-AFCC-D67C-4722-5A735C256094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D3F0082-9E1A-8E2A-8AA7-51FA2F152951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E22C86F-CF13-7CA1-2CAC-A9FEFC78C59C}"/>
              </a:ext>
            </a:extLst>
          </p:cNvPr>
          <p:cNvSpPr txBox="1"/>
          <p:nvPr/>
        </p:nvSpPr>
        <p:spPr>
          <a:xfrm>
            <a:off x="593417" y="1166841"/>
            <a:ext cx="105361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阅读下面的材料，根据要求写作。（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三千年前，我们的先祖观察尺蠖软且细长的身体屈伸而行，触发灵感，留下了“尺蠖之屈，以求信（通‘伸’）也”的哲思。生活在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21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世纪的中国科技人员，创造性地设计了“祝融号”火星车的主动悬挂系统，模拟尺蠖的运动，提高了火星车在复杂地形自主脱困的能力。最近有信息传出，美国宇航局最新设计的月球车借鉴了中国火星车的设计，将以一种像尺蠖爬行一样的协调方式移动轮子，中国科学家回应：欢迎共享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上材料对我们颇具启示，“尺蠖”这小小的自然之物，给古人以灵感，给今人以创造，让科技在世界共享。复兴中学将在五四青年节组织以“灵感·创造·共享”为主题的征文活动，请结合以上材料写一篇文章，体现你的认识与思考。</a:t>
            </a: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要求：选准角度，确定立意，明确文体，自拟标题；不要套作，不得抄袭；不得泄露个人信息；不少于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800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字。</a:t>
            </a:r>
          </a:p>
        </p:txBody>
      </p:sp>
    </p:spTree>
    <p:extLst>
      <p:ext uri="{BB962C8B-B14F-4D97-AF65-F5344CB8AC3E}">
        <p14:creationId xmlns:p14="http://schemas.microsoft.com/office/powerpoint/2010/main" val="39486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审题立意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496101" y="1304596"/>
            <a:ext cx="84491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本次作文是材料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任务情境作文，由材料、引导语、要求三个部分组成。</a:t>
            </a: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（一）</a:t>
            </a:r>
            <a:r>
              <a:rPr lang="zh-CN" altLang="en-US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理解材料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三句话，三个层次。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第一句话，即第一层：</a:t>
            </a:r>
            <a:r>
              <a:rPr lang="zh-CN" altLang="zh-CN" sz="24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三千年前，我们的先祖观察尺蠖软且细长的身体屈伸而行，触发灵感，留下了“尺蠖之屈，以求信</a:t>
            </a:r>
            <a:r>
              <a:rPr lang="en-US" altLang="zh-CN" sz="24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zh-CN" sz="24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通‘伸’</a:t>
            </a:r>
            <a:r>
              <a:rPr lang="en-US" altLang="zh-CN" sz="24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zh-CN" sz="24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也”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的哲思。</a:t>
            </a:r>
            <a:endParaRPr lang="en-US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该句陈述历史事实。先祖由尺蠖的体态及爬行特点得到灵感，对生活有了哲理性的启迪：“尺蠖之屈，以求信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通‘伸’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也”</a:t>
            </a:r>
            <a:r>
              <a:rPr lang="zh-CN" altLang="en-US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意思是尺蠖弯曲身体，是为了（更好地）向前延伸爬行。</a:t>
            </a:r>
            <a:endParaRPr lang="en-US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该句关键词在“灵感”，强调生活中的“尺蠖”一物对人们的思想启迪。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A4D769-1AF1-69B7-179B-7F057510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11" y="1274961"/>
            <a:ext cx="2325189" cy="22638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D144A0D-34D1-0AF4-A5C0-F6ED05CE6499}"/>
              </a:ext>
            </a:extLst>
          </p:cNvPr>
          <p:cNvSpPr txBox="1"/>
          <p:nvPr/>
        </p:nvSpPr>
        <p:spPr>
          <a:xfrm>
            <a:off x="9562011" y="3904270"/>
            <a:ext cx="26141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语出《易·系辞下》：“尺蠖之屈，以求信也；龙蛇之蛰，以存身也。”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（尺蠖蛾弯曲身体， 是为了伸展，龙蛇潜伏不动， 是为了保存自己。 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1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审题立意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390078" y="1646034"/>
            <a:ext cx="84491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第二句话，即第二层：</a:t>
            </a:r>
            <a:r>
              <a:rPr lang="zh-CN" altLang="zh-CN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生活在</a:t>
            </a:r>
            <a:r>
              <a:rPr lang="en-US" altLang="zh-CN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世纪的中国科技人员，创造性地设计了“祝融号”火星车的主动悬挂系统，模拟尺蠖的运动，提高了火星车在复杂地形自主脱困的能力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该句陈述当下事实，承接上文而来。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世纪的中国科技人员，模拟尺蠖的运动，创造性地设计了“祝融号”火星车的主动悬挂系统，得以攻克科学难关。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该句关键词在“创造”，表明当代中国科技人员继承古人善于从生活中获取灵感的传统，把对生活的认识（灵感）转变成科技的创造，这是对灵感的升华，也是灵感的落地，是中国人跨越时空的“知”与“行”的遥相呼应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C03283-0DF4-D365-DE62-D8F4AD72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159" y="3918857"/>
            <a:ext cx="2572266" cy="19688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3F0BD4-C175-8EFC-E38A-59239FA6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159" y="762499"/>
            <a:ext cx="2325189" cy="2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7AED14E-CEB8-F7EF-F006-EBB616660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02" y="4476206"/>
            <a:ext cx="4309047" cy="238179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审题立意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742133" y="1536174"/>
            <a:ext cx="103351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第三句话，即第三层：</a:t>
            </a:r>
            <a:r>
              <a:rPr lang="zh-CN" altLang="zh-CN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最近有信息传出，美国宇航局最新设计的月球车借鉴了中国火星车的设计，将以一种像尺蠖爬行一样的协调方式移动轮子，中国科学家回应：欢迎共享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该句是陈述中外事实，是对上文的继续延伸。美国宇航局对中国的技术借鉴，而中国科学家对此表示愿意共享这一技术成果。该句的关键词在“共享”，表明中国在全球面前做出的智慧共享。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上述三个关键词，提示了材料的核心所在：</a:t>
            </a:r>
            <a:r>
              <a:rPr lang="zh-CN" altLang="zh-CN" sz="2400" u="wavy" dirty="0">
                <a:latin typeface="宋体" panose="02010600030101010101" pitchFamily="2" charset="-122"/>
                <a:ea typeface="宋体" panose="02010600030101010101" pitchFamily="2" charset="-122"/>
              </a:rPr>
              <a:t>要理解好“</a:t>
            </a:r>
            <a:r>
              <a:rPr lang="zh-CN" altLang="zh-CN" sz="2400" b="1" u="wavy" dirty="0">
                <a:latin typeface="宋体" panose="02010600030101010101" pitchFamily="2" charset="-122"/>
                <a:ea typeface="宋体" panose="02010600030101010101" pitchFamily="2" charset="-122"/>
              </a:rPr>
              <a:t>灵感”“创造”“共享</a:t>
            </a:r>
            <a:r>
              <a:rPr lang="zh-CN" altLang="zh-CN" sz="2400" u="wavy" dirty="0">
                <a:latin typeface="宋体" panose="02010600030101010101" pitchFamily="2" charset="-122"/>
                <a:ea typeface="宋体" panose="02010600030101010101" pitchFamily="2" charset="-122"/>
              </a:rPr>
              <a:t>”三者的内涵，阐释好三者的关系。三者关系可以是条件关系、层递关系、良性循环关系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等，界定合理且能自圆其说即可。</a:t>
            </a:r>
          </a:p>
        </p:txBody>
      </p:sp>
    </p:spTree>
    <p:extLst>
      <p:ext uri="{BB962C8B-B14F-4D97-AF65-F5344CB8AC3E}">
        <p14:creationId xmlns:p14="http://schemas.microsoft.com/office/powerpoint/2010/main" val="20581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审题立意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496101" y="829104"/>
            <a:ext cx="10983338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（二）对引导语的理解</a:t>
            </a:r>
          </a:p>
          <a:p>
            <a:pPr indent="266700" algn="just"/>
            <a:r>
              <a:rPr lang="en-US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本作文题第二段为引导语，规定了写作任务。</a:t>
            </a:r>
          </a:p>
          <a:p>
            <a:pPr indent="266700" algn="just"/>
            <a:r>
              <a:rPr lang="en-US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2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以上材料对我们颇具启示，“尺蠖”这小小的自然之物，给古人以灵感，给今人以创造，让科技在世界共享。</a:t>
            </a:r>
            <a:endParaRPr lang="zh-CN" altLang="zh-CN" sz="2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这是对材料的高度概括，梳理了三个关键词的逻辑链条：古与今、知与行、中与外。三个关键词之间可以是层递关系，环环相扣，是基础与发展，是条件和升华，还可以是一种相互促进和推动的良性循环……“颇具启示”，要求做到依据材料内容和含意，适度拓展。</a:t>
            </a:r>
          </a:p>
          <a:p>
            <a:pPr indent="266700" algn="just"/>
            <a:r>
              <a:rPr lang="en-US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200" u="sng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楷体" panose="02010609060101010101" pitchFamily="49" charset="-122"/>
              </a:rPr>
              <a:t>复兴中学将在五四青年节组织以“灵感·创造·共享”为主题的征文活动</a:t>
            </a:r>
            <a:endParaRPr lang="zh-CN" altLang="zh-CN" sz="2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“复兴中学”“五四青年节”，指出了写作者的身份和情境，行文中必须要强调青年身份与使命，也可以巧妙地把这一具体情境融入文章。</a:t>
            </a:r>
          </a:p>
          <a:p>
            <a:pPr indent="266700" algn="just"/>
            <a:r>
              <a:rPr lang="en-US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“‘灵感·创造·共享’为主题”，呼应材料的内容，明确规定了文章的内容。</a:t>
            </a:r>
            <a:endParaRPr lang="en-US" altLang="zh-CN" sz="2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根据《现代汉语词典》， </a:t>
            </a:r>
            <a:r>
              <a:rPr lang="zh-CN" altLang="zh-CN" sz="2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灵感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指“在文学、艺术、科学、技术等活动中，由于艰苦学习，长期实践，不断积累经验和知识而突然产生的富有创造性的思路”；</a:t>
            </a:r>
            <a:r>
              <a:rPr lang="zh-CN" altLang="zh-CN" sz="2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创造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指“想出新方法、建立新理论、做出新的成绩或东西”；</a:t>
            </a:r>
            <a:r>
              <a:rPr lang="zh-CN" altLang="zh-CN" sz="2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共享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指“共同享有；共同享用”。</a:t>
            </a:r>
          </a:p>
          <a:p>
            <a:pPr indent="266700" algn="just"/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“征文活动”，这一指令，不能显示对文体和写法的特殊要求，也</a:t>
            </a:r>
            <a:r>
              <a:rPr lang="zh-CN" altLang="zh-CN" sz="2200" b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无需在正文中特意强调</a:t>
            </a:r>
            <a:r>
              <a:rPr lang="zh-CN" altLang="zh-CN" sz="2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，可以在副标题有所体现。</a:t>
            </a:r>
          </a:p>
        </p:txBody>
      </p:sp>
    </p:spTree>
    <p:extLst>
      <p:ext uri="{BB962C8B-B14F-4D97-AF65-F5344CB8AC3E}">
        <p14:creationId xmlns:p14="http://schemas.microsoft.com/office/powerpoint/2010/main" val="20697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6A11F0B-B4E5-CB2B-6DAD-83C1B78E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17" y="4275909"/>
            <a:ext cx="4671417" cy="258209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审题立意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496101" y="1064125"/>
            <a:ext cx="1098333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zh-CN" sz="2200" u="sng" dirty="0">
                <a:latin typeface="宋体" panose="02010600030101010101" pitchFamily="2" charset="-122"/>
                <a:ea typeface="宋体" panose="02010600030101010101" pitchFamily="2" charset="-122"/>
              </a:rPr>
              <a:t>请结合以上材料写一篇文章，体现你的认识与思考</a:t>
            </a:r>
            <a:r>
              <a:rPr lang="zh-CN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“结合以上材料”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要求结合材料的内容，以全部材料为起点，作文的主题要由材料得出，中间要提及材料，结尾要回扣材料；要求结合材料的含意、逻辑关系及其情境。 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“体现你的认识与思考”，“你”指考生本人——高三学生，也指广大考生的身份——新时代青年。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“认识与思考”，不要求面面俱到，从学生具体身份或时代青年的身份来谈认识，皆符合题意。总之，考生要根据材料内容，通过合适的拓展、类比，站在时代的高度，给出青年人应有的思考和回答，故以议论文为佳。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对于写作引导语要整体观照与兼顾，不能偏重于一面。“结合以上材料”，就是以材料为本，不能断章取义、另起炉灶；中学、五四青年节、征文：要做到符合身份、契合情境；“认识与思考”，要做到思想积极健康向上、言之有物、言之有据、言之成理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5E438D8-3988-8D98-971E-CEC21571C04A}"/>
              </a:ext>
            </a:extLst>
          </p:cNvPr>
          <p:cNvSpPr txBox="1"/>
          <p:nvPr/>
        </p:nvSpPr>
        <p:spPr>
          <a:xfrm>
            <a:off x="2072639" y="5920042"/>
            <a:ext cx="72194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14655" algn="just"/>
            <a:r>
              <a:rPr lang="en-US" altLang="zh-CN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52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分以上作文一定要完成这些情境任务。</a:t>
            </a:r>
          </a:p>
        </p:txBody>
      </p:sp>
    </p:spTree>
    <p:extLst>
      <p:ext uri="{BB962C8B-B14F-4D97-AF65-F5344CB8AC3E}">
        <p14:creationId xmlns:p14="http://schemas.microsoft.com/office/powerpoint/2010/main" val="17618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5DD6852-FD3D-A73D-C935-3E50DAC5DAC7}"/>
              </a:ext>
            </a:extLst>
          </p:cNvPr>
          <p:cNvGrpSpPr/>
          <p:nvPr/>
        </p:nvGrpSpPr>
        <p:grpSpPr>
          <a:xfrm>
            <a:off x="250070" y="266704"/>
            <a:ext cx="3606738" cy="646331"/>
            <a:chOff x="241362" y="249287"/>
            <a:chExt cx="3606738" cy="646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B662EF4-C99A-9639-9252-E99B774F20FC}"/>
                </a:ext>
              </a:extLst>
            </p:cNvPr>
            <p:cNvSpPr txBox="1"/>
            <p:nvPr/>
          </p:nvSpPr>
          <p:spPr>
            <a:xfrm>
              <a:off x="819149" y="249287"/>
              <a:ext cx="30289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3600" kern="100" dirty="0">
                  <a:gradFill flip="none" rotWithShape="1">
                    <a:gsLst>
                      <a:gs pos="0">
                        <a:srgbClr val="0F84AD">
                          <a:shade val="30000"/>
                          <a:satMod val="115000"/>
                        </a:srgbClr>
                      </a:gs>
                      <a:gs pos="50000">
                        <a:srgbClr val="0F84AD">
                          <a:shade val="67500"/>
                          <a:satMod val="115000"/>
                        </a:srgbClr>
                      </a:gs>
                      <a:gs pos="100000">
                        <a:srgbClr val="0F84AD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审题立意</a:t>
              </a:r>
              <a:endParaRPr lang="zh-CN" altLang="zh-CN" sz="3600" kern="100" dirty="0">
                <a:gradFill flip="none" rotWithShape="1">
                  <a:gsLst>
                    <a:gs pos="0">
                      <a:srgbClr val="0F84AD">
                        <a:shade val="30000"/>
                        <a:satMod val="115000"/>
                      </a:srgbClr>
                    </a:gs>
                    <a:gs pos="50000">
                      <a:srgbClr val="0F84AD">
                        <a:shade val="67500"/>
                        <a:satMod val="115000"/>
                      </a:srgbClr>
                    </a:gs>
                    <a:gs pos="100000">
                      <a:srgbClr val="0F84AD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B937CB-9C26-14EF-030F-B881373ECE08}"/>
                </a:ext>
              </a:extLst>
            </p:cNvPr>
            <p:cNvGrpSpPr/>
            <p:nvPr/>
          </p:nvGrpSpPr>
          <p:grpSpPr>
            <a:xfrm>
              <a:off x="241362" y="326421"/>
              <a:ext cx="492063" cy="492063"/>
              <a:chOff x="231837" y="179608"/>
              <a:chExt cx="644462" cy="644462"/>
            </a:xfrm>
          </p:grpSpPr>
          <p:sp>
            <p:nvSpPr>
              <p:cNvPr id="5" name="泪滴形 4">
                <a:extLst>
                  <a:ext uri="{FF2B5EF4-FFF2-40B4-BE49-F238E27FC236}">
                    <a16:creationId xmlns:a16="http://schemas.microsoft.com/office/drawing/2014/main" id="{A46DD862-E266-C522-BC10-8739FC8760A5}"/>
                  </a:ext>
                </a:extLst>
              </p:cNvPr>
              <p:cNvSpPr/>
              <p:nvPr/>
            </p:nvSpPr>
            <p:spPr>
              <a:xfrm rot="5400000" flipH="1">
                <a:off x="231837" y="179608"/>
                <a:ext cx="644462" cy="644462"/>
              </a:xfrm>
              <a:prstGeom prst="teardrop">
                <a:avLst/>
              </a:prstGeom>
              <a:solidFill>
                <a:srgbClr val="0F84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C560EDF-CCD9-359F-4DC0-523D8DDDA40E}"/>
                  </a:ext>
                </a:extLst>
              </p:cNvPr>
              <p:cNvSpPr/>
              <p:nvPr/>
            </p:nvSpPr>
            <p:spPr>
              <a:xfrm flipH="1">
                <a:off x="327974" y="275745"/>
                <a:ext cx="452189" cy="452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89D8BF6-737B-7187-2051-182EE77CD8D4}"/>
                  </a:ext>
                </a:extLst>
              </p:cNvPr>
              <p:cNvSpPr/>
              <p:nvPr/>
            </p:nvSpPr>
            <p:spPr>
              <a:xfrm flipH="1">
                <a:off x="415208" y="362979"/>
                <a:ext cx="277721" cy="277721"/>
              </a:xfrm>
              <a:prstGeom prst="ellipse">
                <a:avLst/>
              </a:prstGeom>
              <a:solidFill>
                <a:srgbClr val="E96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C158542-F65C-0015-F4BB-95E227A64986}"/>
              </a:ext>
            </a:extLst>
          </p:cNvPr>
          <p:cNvSpPr txBox="1"/>
          <p:nvPr/>
        </p:nvSpPr>
        <p:spPr>
          <a:xfrm>
            <a:off x="602125" y="1752451"/>
            <a:ext cx="67392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（三）对写作要求的理解</a:t>
            </a:r>
          </a:p>
          <a:p>
            <a:pPr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1.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“选准角度”，要求把角度选准，指文章写作的切入角度准确精当。</a:t>
            </a:r>
          </a:p>
          <a:p>
            <a:pPr indent="133350"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“确定立意”，阐释好三个关键词的内涵和逻辑关系，围绕相关限制条件展开思考。</a:t>
            </a:r>
          </a:p>
          <a:p>
            <a:pPr indent="133350" algn="just"/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“明确文体”，要求文体规范，本题适合写议论文，要求观点明确，结构清晰，论证充分。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20BC69-0CCF-AE46-EDDC-18E898B2F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7165090" y="1088571"/>
            <a:ext cx="5026910" cy="44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2873</Words>
  <Application>Microsoft Office PowerPoint</Application>
  <PresentationFormat>宽屏</PresentationFormat>
  <Paragraphs>104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楷体</vt:lpstr>
      <vt:lpstr>思源宋体 CN</vt:lpstr>
      <vt:lpstr>思源宋体 CN Heavy</vt:lpstr>
      <vt:lpstr>宋体</vt:lpstr>
      <vt:lpstr>优设标题黑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A2125</dc:creator>
  <cp:lastModifiedBy>win10</cp:lastModifiedBy>
  <cp:revision>42</cp:revision>
  <dcterms:created xsi:type="dcterms:W3CDTF">2023-03-06T05:57:50Z</dcterms:created>
  <dcterms:modified xsi:type="dcterms:W3CDTF">2023-04-01T11:15:42Z</dcterms:modified>
</cp:coreProperties>
</file>