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8" r:id="rId3"/>
    <p:sldId id="285" r:id="rId4"/>
    <p:sldId id="261" r:id="rId5"/>
    <p:sldId id="284" r:id="rId6"/>
    <p:sldId id="286" r:id="rId7"/>
    <p:sldId id="283" r:id="rId8"/>
    <p:sldId id="282" r:id="rId9"/>
    <p:sldId id="287" r:id="rId10"/>
    <p:sldId id="281" r:id="rId11"/>
    <p:sldId id="280" r:id="rId12"/>
    <p:sldId id="279" r:id="rId13"/>
    <p:sldId id="289" r:id="rId14"/>
    <p:sldId id="288" r:id="rId15"/>
    <p:sldId id="290" r:id="rId16"/>
    <p:sldId id="278" r:id="rId17"/>
    <p:sldId id="293" r:id="rId18"/>
    <p:sldId id="292" r:id="rId19"/>
    <p:sldId id="294" r:id="rId20"/>
    <p:sldId id="291" r:id="rId21"/>
    <p:sldId id="277" r:id="rId22"/>
    <p:sldId id="298" r:id="rId23"/>
    <p:sldId id="297" r:id="rId24"/>
    <p:sldId id="296" r:id="rId25"/>
    <p:sldId id="322" r:id="rId26"/>
    <p:sldId id="295" r:id="rId27"/>
    <p:sldId id="304" r:id="rId28"/>
    <p:sldId id="276" r:id="rId29"/>
    <p:sldId id="299" r:id="rId30"/>
    <p:sldId id="303" r:id="rId31"/>
    <p:sldId id="302" r:id="rId32"/>
    <p:sldId id="301" r:id="rId33"/>
    <p:sldId id="300" r:id="rId34"/>
    <p:sldId id="305" r:id="rId35"/>
    <p:sldId id="306" r:id="rId36"/>
    <p:sldId id="321" r:id="rId37"/>
    <p:sldId id="320" r:id="rId38"/>
    <p:sldId id="319" r:id="rId39"/>
    <p:sldId id="318" r:id="rId40"/>
    <p:sldId id="317" r:id="rId41"/>
    <p:sldId id="316" r:id="rId42"/>
    <p:sldId id="315" r:id="rId43"/>
    <p:sldId id="314" r:id="rId44"/>
    <p:sldId id="313" r:id="rId45"/>
    <p:sldId id="312" r:id="rId46"/>
    <p:sldId id="311" r:id="rId47"/>
    <p:sldId id="310" r:id="rId48"/>
    <p:sldId id="309" r:id="rId49"/>
    <p:sldId id="308" r:id="rId50"/>
    <p:sldId id="307" r:id="rId51"/>
    <p:sldId id="275"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525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showGuides="1">
      <p:cViewPr varScale="1">
        <p:scale>
          <a:sx n="111" d="100"/>
          <a:sy n="111" d="100"/>
        </p:scale>
        <p:origin x="138" y="396"/>
      </p:cViewPr>
      <p:guideLst>
        <p:guide orient="horz" pos="2546"/>
        <p:guide pos="381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C8DBD-C981-4A6F-AC7A-E399598609C2}" type="datetimeFigureOut">
              <a:rPr lang="zh-CN" altLang="en-US" smtClean="0"/>
              <a:t>2023/4/1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976A4-6397-4FB4-99EB-2AA99CF17A03}" type="slidenum">
              <a:rPr lang="zh-CN" altLang="en-US" smtClean="0"/>
              <a:t>‹#›</a:t>
            </a:fld>
            <a:endParaRPr lang="zh-CN" altLang="en-US"/>
          </a:p>
        </p:txBody>
      </p:sp>
    </p:spTree>
    <p:extLst>
      <p:ext uri="{BB962C8B-B14F-4D97-AF65-F5344CB8AC3E}">
        <p14:creationId xmlns:p14="http://schemas.microsoft.com/office/powerpoint/2010/main" val="192612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15501E-084C-4C67-B500-9EFF3D23E6C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019A31C-2188-421B-AC70-372117435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3FF15B4-6F60-4F04-A688-E611CE9112FD}"/>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5" name="页脚占位符 4">
            <a:extLst>
              <a:ext uri="{FF2B5EF4-FFF2-40B4-BE49-F238E27FC236}">
                <a16:creationId xmlns:a16="http://schemas.microsoft.com/office/drawing/2014/main" id="{D479EBAA-1675-4867-A1F0-EEC8D3910F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9649F7-EA64-4E3E-BB2D-5A971629B7D6}"/>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34886979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FA051B-A0DF-407B-B5E9-99DAC33A511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FC7C953-1920-4DF8-9BBF-6B97456C4A3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8DAF4F-15CD-47B6-8366-1ACD682BE4A0}"/>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5" name="页脚占位符 4">
            <a:extLst>
              <a:ext uri="{FF2B5EF4-FFF2-40B4-BE49-F238E27FC236}">
                <a16:creationId xmlns:a16="http://schemas.microsoft.com/office/drawing/2014/main" id="{1BF45E84-76C0-4134-A911-4093E3703D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96AC0EC-038E-449A-BD88-AE61DC761F86}"/>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35099309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B85BDF-A08A-4FA8-84A6-1CF488753ED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F98DDE6-1CB7-420D-952F-5FF8A585749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6B7709-8946-4954-8EAC-700424E716E4}"/>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5" name="页脚占位符 4">
            <a:extLst>
              <a:ext uri="{FF2B5EF4-FFF2-40B4-BE49-F238E27FC236}">
                <a16:creationId xmlns:a16="http://schemas.microsoft.com/office/drawing/2014/main" id="{B40EB09A-0DF3-4B8C-8E4B-E9496C5BE3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F22974-4072-4544-8EC1-725AB14A2ABC}"/>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39061273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Tree>
    <p:extLst>
      <p:ext uri="{BB962C8B-B14F-4D97-AF65-F5344CB8AC3E}">
        <p14:creationId xmlns:p14="http://schemas.microsoft.com/office/powerpoint/2010/main" val="1664410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418B1-ECC8-448C-9BE1-402FE8B72A6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366D33A-3DBA-4101-8274-4F17D3DC7ED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8738D8-909D-4E13-BBF6-1061E1AD4673}"/>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5" name="页脚占位符 4">
            <a:extLst>
              <a:ext uri="{FF2B5EF4-FFF2-40B4-BE49-F238E27FC236}">
                <a16:creationId xmlns:a16="http://schemas.microsoft.com/office/drawing/2014/main" id="{70F497FE-60BB-4BF5-8B45-E0FDF6A86B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0BBA69-E743-423C-8F93-C7126B036E91}"/>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13580955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4A5422-EEE4-44D4-820A-4097CB53E0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944B470-E24B-4AB5-9F57-9493E2E62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21964FD-7C00-4915-88A4-084B51B08B57}"/>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5" name="页脚占位符 4">
            <a:extLst>
              <a:ext uri="{FF2B5EF4-FFF2-40B4-BE49-F238E27FC236}">
                <a16:creationId xmlns:a16="http://schemas.microsoft.com/office/drawing/2014/main" id="{0F1D5DA3-51A5-4409-B239-BC34290906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AB81B0-307F-4275-A150-FBBEFA144CF8}"/>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1181208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2F6D4-53C9-4DE7-A4E1-9A6DC3AC16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5DEC38C-FA72-4746-A0B8-1274BC67F4F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1C34B5F-9F8A-43E4-B0DA-B4682687CD3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6DD177-641D-489C-9361-664BF2D957E0}"/>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6" name="页脚占位符 5">
            <a:extLst>
              <a:ext uri="{FF2B5EF4-FFF2-40B4-BE49-F238E27FC236}">
                <a16:creationId xmlns:a16="http://schemas.microsoft.com/office/drawing/2014/main" id="{F009EF7E-724C-4776-ADF5-59F0E67090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9D779E3-7F08-41C4-9E9A-1DC71C85C12E}"/>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1998979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53FC98-01BE-46AE-871C-A50ABE855E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1EADF1F-ADBD-418A-B2C5-CBDBB62CB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1A4F607-D49C-4AD6-911D-61D79C697D5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9151F10-08C2-41CB-92BD-27EBA8812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EFE15AD-2862-40C1-8A90-50670FECCD3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D6440E0-BB38-4360-9941-4EF58920E0F9}"/>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8" name="页脚占位符 7">
            <a:extLst>
              <a:ext uri="{FF2B5EF4-FFF2-40B4-BE49-F238E27FC236}">
                <a16:creationId xmlns:a16="http://schemas.microsoft.com/office/drawing/2014/main" id="{04F47DF9-FBA4-4D56-B6DC-4433E99E5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5DEDEEA-CB96-4045-9B39-5F910BBA4BE8}"/>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11449236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F5FF59-F5AD-4E98-ADC8-FD9F36CD3D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6EB4DF-232C-487C-B1C7-B1D6CBDBF8DC}"/>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4" name="页脚占位符 3">
            <a:extLst>
              <a:ext uri="{FF2B5EF4-FFF2-40B4-BE49-F238E27FC236}">
                <a16:creationId xmlns:a16="http://schemas.microsoft.com/office/drawing/2014/main" id="{FB4D88DB-DD31-415B-A588-A5C4CA0E4F4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BB9398-E9C7-4693-8837-1609E5500A96}"/>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40106508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59D99A-3709-47D0-90C1-9D034943ADE8}"/>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3" name="页脚占位符 2">
            <a:extLst>
              <a:ext uri="{FF2B5EF4-FFF2-40B4-BE49-F238E27FC236}">
                <a16:creationId xmlns:a16="http://schemas.microsoft.com/office/drawing/2014/main" id="{7252F12A-A0FD-4FA8-B61C-A4D8FFCDC89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F180504-171C-4898-A3FF-40BD87A2637D}"/>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36556055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41781A-E3E2-4291-AED5-1ADEDCBED4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74C1872-A1FC-4AB1-AA82-CBCA23B3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075EC40-7CDD-49F7-AF56-F67504EED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D72B5A5-ECE5-4625-95FD-9A9D90A9F91A}"/>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6" name="页脚占位符 5">
            <a:extLst>
              <a:ext uri="{FF2B5EF4-FFF2-40B4-BE49-F238E27FC236}">
                <a16:creationId xmlns:a16="http://schemas.microsoft.com/office/drawing/2014/main" id="{0B18F756-5E91-4B37-9A9F-9F2811C61E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6919C7-1666-48A5-ADE5-2E956D5D214F}"/>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3556408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F0D5A0-30E0-4E61-9B19-1C3D111EF44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45E4EEB-1F38-46B5-9248-F337742C32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C31C7C2-DD99-45BE-B7A1-5D4B27DB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C0B6AC1-A1C1-422B-817E-137A4EF9FDEA}"/>
              </a:ext>
            </a:extLst>
          </p:cNvPr>
          <p:cNvSpPr>
            <a:spLocks noGrp="1"/>
          </p:cNvSpPr>
          <p:nvPr>
            <p:ph type="dt" sz="half" idx="10"/>
          </p:nvPr>
        </p:nvSpPr>
        <p:spPr/>
        <p:txBody>
          <a:bodyPr/>
          <a:lstStyle/>
          <a:p>
            <a:fld id="{1ABE0B2C-30D4-4763-B05E-AA133BAD1D6B}" type="datetimeFigureOut">
              <a:rPr lang="zh-CN" altLang="en-US" smtClean="0"/>
              <a:t>2023/4/1</a:t>
            </a:fld>
            <a:endParaRPr lang="zh-CN" altLang="en-US"/>
          </a:p>
        </p:txBody>
      </p:sp>
      <p:sp>
        <p:nvSpPr>
          <p:cNvPr id="6" name="页脚占位符 5">
            <a:extLst>
              <a:ext uri="{FF2B5EF4-FFF2-40B4-BE49-F238E27FC236}">
                <a16:creationId xmlns:a16="http://schemas.microsoft.com/office/drawing/2014/main" id="{F669540E-B839-4DCC-8C8E-F32CFDD050B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6BB79A-F9D8-4F6B-8578-48D9B6E2EBAA}"/>
              </a:ext>
            </a:extLst>
          </p:cNvPr>
          <p:cNvSpPr>
            <a:spLocks noGrp="1"/>
          </p:cNvSpPr>
          <p:nvPr>
            <p:ph type="sldNum" sz="quarter" idx="12"/>
          </p:nvPr>
        </p:nvSpPr>
        <p:spPr/>
        <p:txBody>
          <a:body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9672839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00FBBFF-8E35-476F-ABFA-43C55DE47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17205BD-F833-4971-BD37-D025F76B9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8EC8C2-59E4-40B5-A90D-0244475C7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E0B2C-30D4-4763-B05E-AA133BAD1D6B}" type="datetimeFigureOut">
              <a:rPr lang="zh-CN" altLang="en-US" smtClean="0"/>
              <a:t>2023/4/1</a:t>
            </a:fld>
            <a:endParaRPr lang="zh-CN" altLang="en-US"/>
          </a:p>
        </p:txBody>
      </p:sp>
      <p:sp>
        <p:nvSpPr>
          <p:cNvPr id="5" name="页脚占位符 4">
            <a:extLst>
              <a:ext uri="{FF2B5EF4-FFF2-40B4-BE49-F238E27FC236}">
                <a16:creationId xmlns:a16="http://schemas.microsoft.com/office/drawing/2014/main" id="{D4831F7C-4D7F-46CC-B1BC-24D0BDDEA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FCC9138-007F-4B18-9253-2B98B8F2A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24B4C-4B28-4F01-8E46-F53B626FD7D3}" type="slidenum">
              <a:rPr lang="zh-CN" altLang="en-US" smtClean="0"/>
              <a:t>‹#›</a:t>
            </a:fld>
            <a:endParaRPr lang="zh-CN" altLang="en-US"/>
          </a:p>
        </p:txBody>
      </p:sp>
    </p:spTree>
    <p:extLst>
      <p:ext uri="{BB962C8B-B14F-4D97-AF65-F5344CB8AC3E}">
        <p14:creationId xmlns:p14="http://schemas.microsoft.com/office/powerpoint/2010/main" val="2046585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D322FC82-7FAB-409B-B9ED-0C713E3017F2}"/>
              </a:ext>
            </a:extLst>
          </p:cNvPr>
          <p:cNvGrpSpPr/>
          <p:nvPr/>
        </p:nvGrpSpPr>
        <p:grpSpPr>
          <a:xfrm>
            <a:off x="0" y="0"/>
            <a:ext cx="12192000" cy="6858000"/>
            <a:chOff x="0" y="0"/>
            <a:chExt cx="12192000" cy="6858000"/>
          </a:xfrm>
        </p:grpSpPr>
        <p:grpSp>
          <p:nvGrpSpPr>
            <p:cNvPr id="16" name="组合 15">
              <a:extLst>
                <a:ext uri="{FF2B5EF4-FFF2-40B4-BE49-F238E27FC236}">
                  <a16:creationId xmlns:a16="http://schemas.microsoft.com/office/drawing/2014/main" id="{695C3AE7-03F4-4772-BBFB-F3E91DA62374}"/>
                </a:ext>
              </a:extLst>
            </p:cNvPr>
            <p:cNvGrpSpPr/>
            <p:nvPr/>
          </p:nvGrpSpPr>
          <p:grpSpPr>
            <a:xfrm>
              <a:off x="0" y="0"/>
              <a:ext cx="12192000" cy="6858000"/>
              <a:chOff x="0" y="0"/>
              <a:chExt cx="12192000" cy="6858000"/>
            </a:xfrm>
          </p:grpSpPr>
          <p:pic>
            <p:nvPicPr>
              <p:cNvPr id="12" name="图片 11">
                <a:extLst>
                  <a:ext uri="{FF2B5EF4-FFF2-40B4-BE49-F238E27FC236}">
                    <a16:creationId xmlns:a16="http://schemas.microsoft.com/office/drawing/2014/main" id="{605C1BD8-DFAF-41D1-90EE-442EC57C2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060"/>
                <a:ext cx="12192000" cy="6022940"/>
              </a:xfrm>
              <a:prstGeom prst="rect">
                <a:avLst/>
              </a:prstGeom>
            </p:spPr>
          </p:pic>
          <p:pic>
            <p:nvPicPr>
              <p:cNvPr id="13" name="图片 12">
                <a:extLst>
                  <a:ext uri="{FF2B5EF4-FFF2-40B4-BE49-F238E27FC236}">
                    <a16:creationId xmlns:a16="http://schemas.microsoft.com/office/drawing/2014/main" id="{B1656A0D-D89C-4788-8235-165BD3567A86}"/>
                  </a:ext>
                </a:extLst>
              </p:cNvPr>
              <p:cNvPicPr>
                <a:picLocks noChangeAspect="1"/>
              </p:cNvPicPr>
              <p:nvPr/>
            </p:nvPicPr>
            <p:blipFill rotWithShape="1">
              <a:blip r:embed="rId2">
                <a:extLst>
                  <a:ext uri="{28A0092B-C50C-407E-A947-70E740481C1C}">
                    <a14:useLocalDpi xmlns:a14="http://schemas.microsoft.com/office/drawing/2010/main" val="0"/>
                  </a:ext>
                </a:extLst>
              </a:blip>
              <a:srcRect b="86135"/>
              <a:stretch/>
            </p:blipFill>
            <p:spPr>
              <a:xfrm flipV="1">
                <a:off x="0" y="0"/>
                <a:ext cx="12192000" cy="835060"/>
              </a:xfrm>
              <a:prstGeom prst="rect">
                <a:avLst/>
              </a:prstGeom>
            </p:spPr>
          </p:pic>
        </p:grpSp>
        <p:pic>
          <p:nvPicPr>
            <p:cNvPr id="28" name="图片 27">
              <a:extLst>
                <a:ext uri="{FF2B5EF4-FFF2-40B4-BE49-F238E27FC236}">
                  <a16:creationId xmlns:a16="http://schemas.microsoft.com/office/drawing/2014/main" id="{823C9568-E9C6-4955-AC3D-B3998C7683E5}"/>
                </a:ext>
              </a:extLst>
            </p:cNvPr>
            <p:cNvPicPr>
              <a:picLocks noChangeAspect="1"/>
            </p:cNvPicPr>
            <p:nvPr/>
          </p:nvPicPr>
          <p:blipFill rotWithShape="1">
            <a:blip r:embed="rId3">
              <a:extLst>
                <a:ext uri="{28A0092B-C50C-407E-A947-70E740481C1C}">
                  <a14:useLocalDpi xmlns:a14="http://schemas.microsoft.com/office/drawing/2010/main" val="0"/>
                </a:ext>
              </a:extLst>
            </a:blip>
            <a:srcRect r="19401" b="24752"/>
            <a:stretch/>
          </p:blipFill>
          <p:spPr>
            <a:xfrm>
              <a:off x="5827884" y="1697501"/>
              <a:ext cx="6364116" cy="5160499"/>
            </a:xfrm>
            <a:prstGeom prst="rect">
              <a:avLst/>
            </a:prstGeom>
          </p:spPr>
        </p:pic>
      </p:grpSp>
      <p:sp>
        <p:nvSpPr>
          <p:cNvPr id="5" name="图文框 4">
            <a:extLst>
              <a:ext uri="{FF2B5EF4-FFF2-40B4-BE49-F238E27FC236}">
                <a16:creationId xmlns:a16="http://schemas.microsoft.com/office/drawing/2014/main" id="{CDD61CAA-1154-4BE2-9175-4C32BA068E80}"/>
              </a:ext>
            </a:extLst>
          </p:cNvPr>
          <p:cNvSpPr/>
          <p:nvPr/>
        </p:nvSpPr>
        <p:spPr>
          <a:xfrm>
            <a:off x="4631258" y="964276"/>
            <a:ext cx="1867535" cy="3749329"/>
          </a:xfrm>
          <a:prstGeom prst="frame">
            <a:avLst>
              <a:gd name="adj1" fmla="val 334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文本框 20">
            <a:extLst>
              <a:ext uri="{FF2B5EF4-FFF2-40B4-BE49-F238E27FC236}">
                <a16:creationId xmlns:a16="http://schemas.microsoft.com/office/drawing/2014/main" id="{D187D139-1E06-474B-B0EE-C2BBD77FC2C6}"/>
              </a:ext>
            </a:extLst>
          </p:cNvPr>
          <p:cNvSpPr txBox="1"/>
          <p:nvPr/>
        </p:nvSpPr>
        <p:spPr>
          <a:xfrm>
            <a:off x="4857139" y="1277079"/>
            <a:ext cx="1415772" cy="3123722"/>
          </a:xfrm>
          <a:prstGeom prst="rect">
            <a:avLst/>
          </a:prstGeom>
          <a:noFill/>
        </p:spPr>
        <p:txBody>
          <a:bodyPr vert="eaVert" wrap="square" rtlCol="0">
            <a:spAutoFit/>
          </a:bodyPr>
          <a:lstStyle/>
          <a:p>
            <a:pPr algn="dist"/>
            <a:r>
              <a:rPr lang="zh-CN" altLang="en-US" sz="3200" dirty="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广东省一模</a:t>
            </a:r>
            <a:endParaRPr lang="en-US" altLang="zh-CN" sz="3200" dirty="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dist"/>
            <a:endParaRPr lang="en-US" altLang="zh-CN" sz="2400" dirty="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dist"/>
            <a:r>
              <a:rPr lang="zh-CN" altLang="en-US" sz="2400" dirty="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试卷</a:t>
            </a:r>
            <a:r>
              <a:rPr lang="zh-CN" altLang="en-US" sz="2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分析</a:t>
            </a:r>
          </a:p>
        </p:txBody>
      </p:sp>
    </p:spTree>
    <p:extLst>
      <p:ext uri="{BB962C8B-B14F-4D97-AF65-F5344CB8AC3E}">
        <p14:creationId xmlns:p14="http://schemas.microsoft.com/office/powerpoint/2010/main" val="2687826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4444" y="224444"/>
            <a:ext cx="11754196" cy="523220"/>
          </a:xfrm>
          <a:prstGeom prst="rect">
            <a:avLst/>
          </a:prstGeom>
          <a:noFill/>
        </p:spPr>
        <p:txBody>
          <a:bodyPr wrap="square" rtlCol="0">
            <a:spAutoFit/>
          </a:bodyPr>
          <a:lstStyle/>
          <a:p>
            <a:r>
              <a:rPr lang="en-US" altLang="zh-CN" sz="2800" b="1" dirty="0"/>
              <a:t> (</a:t>
            </a:r>
            <a:r>
              <a:rPr lang="zh-CN" altLang="zh-CN" sz="2800" b="1" dirty="0"/>
              <a:t>二</a:t>
            </a:r>
            <a:r>
              <a:rPr lang="en-US" altLang="zh-CN" sz="2800" b="1" dirty="0"/>
              <a:t>)</a:t>
            </a:r>
            <a:r>
              <a:rPr lang="zh-CN" altLang="zh-CN" sz="2800" b="1" dirty="0"/>
              <a:t>现代文阅读</a:t>
            </a:r>
            <a:r>
              <a:rPr lang="en-US" altLang="zh-CN" sz="2800" b="1" dirty="0"/>
              <a:t>Ⅱ(</a:t>
            </a:r>
            <a:r>
              <a:rPr lang="zh-CN" altLang="zh-CN" sz="2800" b="1" dirty="0"/>
              <a:t>本题共</a:t>
            </a:r>
            <a:r>
              <a:rPr lang="en-US" altLang="zh-CN" sz="2800" b="1" dirty="0"/>
              <a:t>4</a:t>
            </a:r>
            <a:r>
              <a:rPr lang="zh-CN" altLang="zh-CN" sz="2800" b="1" dirty="0"/>
              <a:t>小题，</a:t>
            </a:r>
            <a:r>
              <a:rPr lang="en-US" altLang="zh-CN" sz="2800" b="1" dirty="0"/>
              <a:t>18</a:t>
            </a:r>
            <a:r>
              <a:rPr lang="zh-CN" altLang="zh-CN" sz="2800" b="1" dirty="0"/>
              <a:t>分</a:t>
            </a:r>
            <a:r>
              <a:rPr lang="en-US" altLang="zh-CN" sz="2800" b="1" dirty="0"/>
              <a:t>)</a:t>
            </a:r>
            <a:endParaRPr lang="zh-CN" altLang="zh-CN" sz="2800" dirty="0"/>
          </a:p>
        </p:txBody>
      </p:sp>
      <p:sp>
        <p:nvSpPr>
          <p:cNvPr id="3" name="文本框 2"/>
          <p:cNvSpPr txBox="1"/>
          <p:nvPr/>
        </p:nvSpPr>
        <p:spPr>
          <a:xfrm>
            <a:off x="224444" y="972108"/>
            <a:ext cx="11754196" cy="3970318"/>
          </a:xfrm>
          <a:prstGeom prst="rect">
            <a:avLst/>
          </a:prstGeom>
          <a:noFill/>
        </p:spPr>
        <p:txBody>
          <a:bodyPr wrap="square" rtlCol="0">
            <a:spAutoFit/>
          </a:bodyPr>
          <a:lstStyle/>
          <a:p>
            <a:r>
              <a:rPr lang="en-US" altLang="zh-CN" sz="2800" dirty="0"/>
              <a:t>6.</a:t>
            </a:r>
            <a:r>
              <a:rPr lang="zh-CN" altLang="zh-CN" sz="2800" dirty="0"/>
              <a:t>下列对本文相关内容和艺术特色的分析和鉴赏，</a:t>
            </a:r>
            <a:r>
              <a:rPr lang="zh-CN" altLang="zh-CN" sz="2800" b="1" dirty="0"/>
              <a:t>正确</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首段</a:t>
            </a:r>
            <a:r>
              <a:rPr lang="en-US" altLang="zh-CN" sz="2800" dirty="0"/>
              <a:t>“</a:t>
            </a:r>
            <a:r>
              <a:rPr lang="zh-CN" altLang="zh-CN" sz="2800" dirty="0"/>
              <a:t>我</a:t>
            </a:r>
            <a:r>
              <a:rPr lang="en-US" altLang="zh-CN" sz="2800" dirty="0"/>
              <a:t>”</a:t>
            </a:r>
            <a:r>
              <a:rPr lang="zh-CN" altLang="zh-CN" sz="2800" dirty="0"/>
              <a:t>对未婚妻栀子所演奏的二胡曲《二泉映月》的欣赏，为下文</a:t>
            </a:r>
            <a:r>
              <a:rPr lang="en-US" altLang="zh-CN" sz="2800" dirty="0"/>
              <a:t>“</a:t>
            </a:r>
            <a:r>
              <a:rPr lang="zh-CN" altLang="zh-CN" sz="2800" dirty="0"/>
              <a:t>我</a:t>
            </a:r>
            <a:r>
              <a:rPr lang="en-US" altLang="zh-CN" sz="2800" dirty="0"/>
              <a:t>”</a:t>
            </a:r>
            <a:r>
              <a:rPr lang="zh-CN" altLang="zh-CN" sz="2800" dirty="0"/>
              <a:t>决定陪栀子穿越时空寻找“瑰宝”作了铺垫。</a:t>
            </a:r>
          </a:p>
          <a:p>
            <a:r>
              <a:rPr lang="en-US" altLang="zh-CN" sz="2800" dirty="0"/>
              <a:t>B.1946</a:t>
            </a:r>
            <a:r>
              <a:rPr lang="zh-CN" altLang="zh-CN" sz="2800" dirty="0"/>
              <a:t>年的无锡城，庙会的热闹和小巷的清幽形成鲜明的对比，这为杰出民间音乐家阿炳的出场营造出非同寻常的特殊背景。</a:t>
            </a:r>
          </a:p>
          <a:p>
            <a:r>
              <a:rPr lang="en-US" altLang="zh-CN" sz="2800" dirty="0"/>
              <a:t>C.</a:t>
            </a:r>
            <a:r>
              <a:rPr lang="zh-CN" altLang="zh-CN" sz="2800" dirty="0"/>
              <a:t>栀子认为阿炳创作的</a:t>
            </a:r>
            <a:r>
              <a:rPr lang="en-US" altLang="zh-CN" sz="2800" dirty="0"/>
              <a:t>270</a:t>
            </a:r>
            <a:r>
              <a:rPr lang="zh-CN" altLang="zh-CN" sz="2800" dirty="0"/>
              <a:t>首乐曲几乎都是精品，其中还不乏可与《二泉映月》媲美的极品，这是偶像崇拜带来的审美错觉。</a:t>
            </a:r>
          </a:p>
          <a:p>
            <a:r>
              <a:rPr lang="en-US" altLang="zh-CN" sz="2800" dirty="0"/>
              <a:t>D.</a:t>
            </a:r>
            <a:r>
              <a:rPr lang="zh-CN" altLang="zh-CN" sz="2800" dirty="0"/>
              <a:t>名曲《二泉映月》在文中多次出现，一方面回应题旨，另一方面也作为线索串联起相隔一百多年的人物、场景和故事情节。</a:t>
            </a:r>
          </a:p>
        </p:txBody>
      </p:sp>
      <p:cxnSp>
        <p:nvCxnSpPr>
          <p:cNvPr id="5" name="直接连接符 4"/>
          <p:cNvCxnSpPr/>
          <p:nvPr/>
        </p:nvCxnSpPr>
        <p:spPr>
          <a:xfrm>
            <a:off x="3815542" y="3150524"/>
            <a:ext cx="4405745" cy="83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24444" y="1569574"/>
            <a:ext cx="548641" cy="523220"/>
          </a:xfrm>
          <a:prstGeom prst="rect">
            <a:avLst/>
          </a:prstGeom>
          <a:noFill/>
        </p:spPr>
        <p:txBody>
          <a:bodyPr wrap="square" rtlCol="0">
            <a:spAutoFit/>
          </a:bodyPr>
          <a:lstStyle/>
          <a:p>
            <a:r>
              <a:rPr lang="zh-CN" altLang="en-US" sz="2800" b="1" dirty="0">
                <a:solidFill>
                  <a:srgbClr val="FF0000"/>
                </a:solidFill>
              </a:rPr>
              <a:t>√</a:t>
            </a:r>
          </a:p>
        </p:txBody>
      </p:sp>
      <p:cxnSp>
        <p:nvCxnSpPr>
          <p:cNvPr id="11" name="直接连接符 10"/>
          <p:cNvCxnSpPr/>
          <p:nvPr/>
        </p:nvCxnSpPr>
        <p:spPr>
          <a:xfrm>
            <a:off x="3084022" y="4006735"/>
            <a:ext cx="4874028" cy="110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398327" y="4438557"/>
            <a:ext cx="1396538" cy="166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0950634" y="4441329"/>
            <a:ext cx="756458" cy="138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04801" y="4829695"/>
            <a:ext cx="1823257" cy="10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18902" y="4942426"/>
            <a:ext cx="11754196" cy="1815882"/>
          </a:xfrm>
          <a:prstGeom prst="rect">
            <a:avLst/>
          </a:prstGeom>
          <a:noFill/>
        </p:spPr>
        <p:txBody>
          <a:bodyPr wrap="square" rtlCol="0">
            <a:spAutoFit/>
          </a:bodyPr>
          <a:lstStyle/>
          <a:p>
            <a:r>
              <a:rPr lang="zh-CN" altLang="en-US" sz="2800" dirty="0" smtClean="0">
                <a:solidFill>
                  <a:srgbClr val="0070C0"/>
                </a:solidFill>
              </a:rPr>
              <a:t>解析：</a:t>
            </a:r>
            <a:endParaRPr lang="en-US" altLang="zh-CN" sz="2800" dirty="0" smtClean="0">
              <a:solidFill>
                <a:srgbClr val="0070C0"/>
              </a:solidFill>
            </a:endParaRPr>
          </a:p>
          <a:p>
            <a:r>
              <a:rPr lang="en-US" altLang="zh-CN" sz="2800" dirty="0" smtClean="0">
                <a:solidFill>
                  <a:srgbClr val="0070C0"/>
                </a:solidFill>
              </a:rPr>
              <a:t>B  </a:t>
            </a:r>
            <a:r>
              <a:rPr lang="zh-CN" altLang="en-US" sz="2800" dirty="0" smtClean="0">
                <a:solidFill>
                  <a:srgbClr val="0070C0"/>
                </a:solidFill>
              </a:rPr>
              <a:t>就是无锡真实的状况，谈不上非同寻常；</a:t>
            </a:r>
            <a:endParaRPr lang="en-US" altLang="zh-CN" sz="2800" dirty="0" smtClean="0">
              <a:solidFill>
                <a:srgbClr val="0070C0"/>
              </a:solidFill>
            </a:endParaRPr>
          </a:p>
          <a:p>
            <a:r>
              <a:rPr lang="en-US" altLang="zh-CN" sz="2800" dirty="0" smtClean="0">
                <a:solidFill>
                  <a:srgbClr val="0070C0"/>
                </a:solidFill>
              </a:rPr>
              <a:t>C </a:t>
            </a:r>
            <a:r>
              <a:rPr lang="zh-CN" altLang="en-US" sz="2800" dirty="0" smtClean="0">
                <a:solidFill>
                  <a:srgbClr val="0070C0"/>
                </a:solidFill>
              </a:rPr>
              <a:t>阿炳的音乐的确是精品，不是错觉；</a:t>
            </a:r>
            <a:endParaRPr lang="en-US" altLang="zh-CN" sz="2800" dirty="0" smtClean="0">
              <a:solidFill>
                <a:srgbClr val="0070C0"/>
              </a:solidFill>
            </a:endParaRPr>
          </a:p>
          <a:p>
            <a:r>
              <a:rPr lang="en-US" altLang="zh-CN" sz="2800" dirty="0" smtClean="0">
                <a:solidFill>
                  <a:srgbClr val="0070C0"/>
                </a:solidFill>
              </a:rPr>
              <a:t>D </a:t>
            </a:r>
            <a:r>
              <a:rPr lang="zh-CN" altLang="en-US" sz="2800" dirty="0" smtClean="0">
                <a:solidFill>
                  <a:srgbClr val="0070C0"/>
                </a:solidFill>
              </a:rPr>
              <a:t>“瑰宝”是线索，指阿炳的音乐作品（或阿炳），不是</a:t>
            </a:r>
            <a:r>
              <a:rPr lang="en-US" altLang="zh-CN" sz="2800" dirty="0" smtClean="0">
                <a:solidFill>
                  <a:srgbClr val="0070C0"/>
                </a:solidFill>
              </a:rPr>
              <a:t>《</a:t>
            </a:r>
            <a:r>
              <a:rPr lang="zh-CN" altLang="en-US" sz="2800" dirty="0" smtClean="0">
                <a:solidFill>
                  <a:srgbClr val="0070C0"/>
                </a:solidFill>
              </a:rPr>
              <a:t>二泉映月</a:t>
            </a:r>
            <a:r>
              <a:rPr lang="en-US" altLang="zh-CN" sz="2800" dirty="0" smtClean="0">
                <a:solidFill>
                  <a:srgbClr val="0070C0"/>
                </a:solidFill>
              </a:rPr>
              <a:t>》</a:t>
            </a:r>
            <a:r>
              <a:rPr lang="zh-CN" altLang="en-US" sz="2800" dirty="0" smtClean="0">
                <a:solidFill>
                  <a:srgbClr val="0070C0"/>
                </a:solidFill>
              </a:rPr>
              <a:t>。</a:t>
            </a:r>
            <a:endParaRPr lang="zh-CN" altLang="en-US" sz="2800" dirty="0">
              <a:solidFill>
                <a:srgbClr val="0070C0"/>
              </a:solidFill>
            </a:endParaRPr>
          </a:p>
        </p:txBody>
      </p:sp>
    </p:spTree>
    <p:extLst>
      <p:ext uri="{BB962C8B-B14F-4D97-AF65-F5344CB8AC3E}">
        <p14:creationId xmlns:p14="http://schemas.microsoft.com/office/powerpoint/2010/main" val="33053832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49135" y="266008"/>
            <a:ext cx="11745883" cy="6124754"/>
          </a:xfrm>
          <a:prstGeom prst="rect">
            <a:avLst/>
          </a:prstGeom>
          <a:noFill/>
        </p:spPr>
        <p:txBody>
          <a:bodyPr wrap="square" rtlCol="0">
            <a:spAutoFit/>
          </a:bodyPr>
          <a:lstStyle/>
          <a:p>
            <a:r>
              <a:rPr lang="en-US" altLang="zh-CN" sz="2800" dirty="0"/>
              <a:t>7.</a:t>
            </a:r>
            <a:r>
              <a:rPr lang="zh-CN" altLang="zh-CN" sz="2800" dirty="0"/>
              <a:t>关于文中第二次穿越和第一次穿越的异同，以下说法</a:t>
            </a:r>
            <a:r>
              <a:rPr lang="zh-CN" altLang="zh-CN" sz="2800" b="1" dirty="0"/>
              <a:t>不正确</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两次穿越都是为了失去的</a:t>
            </a:r>
            <a:r>
              <a:rPr lang="en-US" altLang="zh-CN" sz="2800" dirty="0"/>
              <a:t>“</a:t>
            </a:r>
            <a:r>
              <a:rPr lang="zh-CN" altLang="zh-CN" sz="2800" dirty="0"/>
              <a:t>瑰宝</a:t>
            </a:r>
            <a:r>
              <a:rPr lang="en-US" altLang="zh-CN" sz="2800" dirty="0"/>
              <a:t>”</a:t>
            </a:r>
            <a:r>
              <a:rPr lang="zh-CN" altLang="zh-CN" sz="2800" dirty="0"/>
              <a:t>，但具体目的有所不同，第一次是为了寻找乐曲，第二次是想请阿炳给乐曲定名，相比较之下，第一次比第二次更为重要。</a:t>
            </a:r>
          </a:p>
          <a:p>
            <a:r>
              <a:rPr lang="en-US" altLang="zh-CN" sz="2800" dirty="0"/>
              <a:t>B.</a:t>
            </a:r>
            <a:r>
              <a:rPr lang="zh-CN" altLang="zh-CN" sz="2800" dirty="0"/>
              <a:t>两次穿越抵达的地点都是</a:t>
            </a:r>
            <a:r>
              <a:rPr lang="en-US" altLang="zh-CN" sz="2800" dirty="0"/>
              <a:t>20</a:t>
            </a:r>
            <a:r>
              <a:rPr lang="zh-CN" altLang="zh-CN" sz="2800" dirty="0"/>
              <a:t>世纪</a:t>
            </a:r>
            <a:r>
              <a:rPr lang="en-US" altLang="zh-CN" sz="2800" dirty="0"/>
              <a:t>40</a:t>
            </a:r>
            <a:r>
              <a:rPr lang="zh-CN" altLang="zh-CN" sz="2800" dirty="0"/>
              <a:t>年代的无锡，但故事发生的具体场所有所不同，第一次主要是在阿炳前来卖艺的惠山寺庙会上，第二次则是在阿炳的家。</a:t>
            </a:r>
          </a:p>
          <a:p>
            <a:r>
              <a:rPr lang="en-US" altLang="zh-CN" sz="2800" dirty="0"/>
              <a:t>C.</a:t>
            </a:r>
            <a:r>
              <a:rPr lang="zh-CN" altLang="zh-CN" sz="2800" dirty="0"/>
              <a:t>两次穿越的时间很集中，就在前后两天，但天气却有所不同，第一次是晴天，第二次是雨天，不同天气营造的不同氛围和两次穿越后发生的不同故事吻合。</a:t>
            </a:r>
          </a:p>
          <a:p>
            <a:r>
              <a:rPr lang="en-US" altLang="zh-CN" sz="2800" dirty="0"/>
              <a:t>D.</a:t>
            </a:r>
            <a:r>
              <a:rPr lang="zh-CN" altLang="zh-CN" sz="2800" dirty="0"/>
              <a:t>两次穿越后的栀子都和阿炳进行了近距离的接触，但第二次他们之间的交流更加深人，具体说来，他们面对面地进行了从物质、信息到情感多方面的交流。</a:t>
            </a:r>
          </a:p>
        </p:txBody>
      </p:sp>
      <p:cxnSp>
        <p:nvCxnSpPr>
          <p:cNvPr id="4" name="直接连接符 3"/>
          <p:cNvCxnSpPr/>
          <p:nvPr/>
        </p:nvCxnSpPr>
        <p:spPr>
          <a:xfrm>
            <a:off x="8246225" y="5877098"/>
            <a:ext cx="7813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81643" y="6292735"/>
            <a:ext cx="1205346" cy="78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7322" y="5102483"/>
            <a:ext cx="548641" cy="523220"/>
          </a:xfrm>
          <a:prstGeom prst="rect">
            <a:avLst/>
          </a:prstGeom>
          <a:noFill/>
        </p:spPr>
        <p:txBody>
          <a:bodyPr wrap="square" rtlCol="0">
            <a:spAutoFit/>
          </a:bodyPr>
          <a:lstStyle/>
          <a:p>
            <a:r>
              <a:rPr lang="zh-CN" altLang="en-US" sz="2800" b="1" dirty="0">
                <a:solidFill>
                  <a:srgbClr val="FF0000"/>
                </a:solidFill>
              </a:rPr>
              <a:t>√</a:t>
            </a:r>
          </a:p>
        </p:txBody>
      </p:sp>
    </p:spTree>
    <p:extLst>
      <p:ext uri="{BB962C8B-B14F-4D97-AF65-F5344CB8AC3E}">
        <p14:creationId xmlns:p14="http://schemas.microsoft.com/office/powerpoint/2010/main" val="2975875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008" y="340822"/>
            <a:ext cx="11704320" cy="954107"/>
          </a:xfrm>
          <a:prstGeom prst="rect">
            <a:avLst/>
          </a:prstGeom>
          <a:noFill/>
        </p:spPr>
        <p:txBody>
          <a:bodyPr wrap="square" rtlCol="0">
            <a:spAutoFit/>
          </a:bodyPr>
          <a:lstStyle/>
          <a:p>
            <a:r>
              <a:rPr lang="en-US" altLang="zh-CN" sz="2800" dirty="0"/>
              <a:t>8.</a:t>
            </a:r>
            <a:r>
              <a:rPr lang="zh-CN" altLang="zh-CN" sz="2800" dirty="0"/>
              <a:t>有人说本文标题中的</a:t>
            </a:r>
            <a:r>
              <a:rPr lang="en-US" altLang="zh-CN" sz="2800" dirty="0"/>
              <a:t>“</a:t>
            </a:r>
            <a:r>
              <a:rPr lang="zh-CN" altLang="zh-CN" sz="2800" dirty="0"/>
              <a:t>瑰宝</a:t>
            </a:r>
            <a:r>
              <a:rPr lang="en-US" altLang="zh-CN" sz="2800" dirty="0"/>
              <a:t>”</a:t>
            </a:r>
            <a:r>
              <a:rPr lang="zh-CN" altLang="zh-CN" sz="2800" dirty="0"/>
              <a:t>既指阿炳创造的音乐，也指阿炳本人，你同意这一说法吗</a:t>
            </a:r>
            <a:r>
              <a:rPr lang="en-US" altLang="zh-CN" sz="2800" dirty="0"/>
              <a:t>?</a:t>
            </a:r>
            <a:r>
              <a:rPr lang="zh-CN" altLang="zh-CN" sz="2800" dirty="0"/>
              <a:t>为什么</a:t>
            </a:r>
            <a:r>
              <a:rPr lang="en-US" altLang="zh-CN" sz="2800" dirty="0"/>
              <a:t>?</a:t>
            </a:r>
            <a:r>
              <a:rPr lang="zh-CN" altLang="zh-CN" sz="2800" dirty="0"/>
              <a:t>请结合文本陈述理由。</a:t>
            </a:r>
            <a:r>
              <a:rPr lang="en-US" altLang="zh-CN" sz="2800" dirty="0"/>
              <a:t>(6</a:t>
            </a:r>
            <a:r>
              <a:rPr lang="zh-CN" altLang="zh-CN" sz="2800" dirty="0"/>
              <a:t>分</a:t>
            </a:r>
            <a:r>
              <a:rPr lang="en-US" altLang="zh-CN" sz="2800" dirty="0" smtClean="0"/>
              <a:t>)</a:t>
            </a:r>
            <a:r>
              <a:rPr lang="en-US" altLang="zh-CN" sz="2800" dirty="0"/>
              <a:t> </a:t>
            </a:r>
            <a:endParaRPr lang="zh-CN" altLang="zh-CN" sz="2800" dirty="0"/>
          </a:p>
        </p:txBody>
      </p:sp>
      <p:sp>
        <p:nvSpPr>
          <p:cNvPr id="3" name="文本框 2"/>
          <p:cNvSpPr txBox="1"/>
          <p:nvPr/>
        </p:nvSpPr>
        <p:spPr>
          <a:xfrm>
            <a:off x="243840" y="2774309"/>
            <a:ext cx="11704320" cy="3108543"/>
          </a:xfrm>
          <a:prstGeom prst="rect">
            <a:avLst/>
          </a:prstGeom>
          <a:noFill/>
        </p:spPr>
        <p:txBody>
          <a:bodyPr wrap="square" rtlCol="0">
            <a:spAutoFit/>
          </a:bodyPr>
          <a:lstStyle/>
          <a:p>
            <a:r>
              <a:rPr lang="zh-CN" altLang="en-US" sz="2800" dirty="0">
                <a:solidFill>
                  <a:srgbClr val="0070C0"/>
                </a:solidFill>
              </a:rPr>
              <a:t>示例一</a:t>
            </a:r>
            <a:r>
              <a:rPr lang="zh-CN" altLang="en-US" sz="2800" dirty="0" smtClean="0">
                <a:solidFill>
                  <a:srgbClr val="0070C0"/>
                </a:solidFill>
              </a:rPr>
              <a:t>：</a:t>
            </a:r>
            <a:endParaRPr lang="en-US" altLang="zh-CN" sz="2800" dirty="0" smtClean="0">
              <a:solidFill>
                <a:srgbClr val="0070C0"/>
              </a:solidFill>
            </a:endParaRPr>
          </a:p>
          <a:p>
            <a:r>
              <a:rPr lang="zh-CN" altLang="en-US" sz="2800" dirty="0" smtClean="0"/>
              <a:t>同意</a:t>
            </a:r>
            <a:r>
              <a:rPr lang="zh-CN" altLang="en-US" sz="2800" dirty="0"/>
              <a:t>。</a:t>
            </a:r>
            <a:r>
              <a:rPr lang="en-US" altLang="zh-CN" sz="2800" dirty="0"/>
              <a:t>(1</a:t>
            </a:r>
            <a:r>
              <a:rPr lang="zh-CN" altLang="en-US" sz="2800" dirty="0"/>
              <a:t>分</a:t>
            </a:r>
            <a:r>
              <a:rPr lang="en-US" altLang="zh-CN" sz="2800" dirty="0" smtClean="0"/>
              <a:t>)</a:t>
            </a:r>
            <a:r>
              <a:rPr lang="zh-CN" altLang="en-US" sz="2800" dirty="0" smtClean="0"/>
              <a:t> </a:t>
            </a:r>
            <a:endParaRPr lang="en-US" altLang="zh-CN" sz="2800" dirty="0" smtClean="0"/>
          </a:p>
          <a:p>
            <a:r>
              <a:rPr lang="en-US" altLang="zh-CN" sz="2800" dirty="0" smtClean="0"/>
              <a:t>①</a:t>
            </a:r>
            <a:r>
              <a:rPr lang="zh-CN" altLang="en-US" sz="2800" dirty="0" smtClean="0">
                <a:solidFill>
                  <a:srgbClr val="FF0000"/>
                </a:solidFill>
              </a:rPr>
              <a:t>（表层含义）</a:t>
            </a:r>
            <a:r>
              <a:rPr lang="zh-CN" altLang="en-US" sz="2800" dirty="0"/>
              <a:t>因为阿炳本人跟他创造的音乐一样珍贵。</a:t>
            </a:r>
            <a:r>
              <a:rPr lang="en-US" altLang="zh-CN" sz="2800" dirty="0"/>
              <a:t>(1</a:t>
            </a:r>
            <a:r>
              <a:rPr lang="zh-CN" altLang="en-US" sz="2800" dirty="0"/>
              <a:t>分</a:t>
            </a:r>
            <a:r>
              <a:rPr lang="en-US" altLang="zh-CN" sz="2800" dirty="0" smtClean="0"/>
              <a:t>)</a:t>
            </a:r>
            <a:r>
              <a:rPr lang="zh-CN" altLang="en-US" sz="2800" dirty="0" smtClean="0"/>
              <a:t>阿炳</a:t>
            </a:r>
            <a:r>
              <a:rPr lang="zh-CN" altLang="en-US" sz="2800" dirty="0"/>
              <a:t>才华横溢，他不仅是一位优秀的作曲家，创作了</a:t>
            </a:r>
            <a:r>
              <a:rPr lang="en-US" altLang="zh-CN" sz="2800" dirty="0"/>
              <a:t>270</a:t>
            </a:r>
            <a:r>
              <a:rPr lang="zh-CN" altLang="en-US" sz="2800" dirty="0"/>
              <a:t>首乐曲，而且也是一位出色的演奏家；</a:t>
            </a:r>
            <a:r>
              <a:rPr lang="en-US" altLang="zh-CN" sz="2800" dirty="0"/>
              <a:t>(1</a:t>
            </a:r>
            <a:r>
              <a:rPr lang="zh-CN" altLang="en-US" sz="2800" dirty="0"/>
              <a:t>分</a:t>
            </a:r>
            <a:r>
              <a:rPr lang="en-US" altLang="zh-CN" sz="2800" dirty="0" smtClean="0"/>
              <a:t>)</a:t>
            </a:r>
            <a:r>
              <a:rPr lang="en-US" altLang="zh-CN" sz="2800" dirty="0">
                <a:solidFill>
                  <a:srgbClr val="FF0000"/>
                </a:solidFill>
              </a:rPr>
              <a:t> </a:t>
            </a:r>
            <a:endParaRPr lang="en-US" altLang="zh-CN" sz="2800" dirty="0" smtClean="0">
              <a:solidFill>
                <a:srgbClr val="FF0000"/>
              </a:solidFill>
            </a:endParaRPr>
          </a:p>
          <a:p>
            <a:r>
              <a:rPr lang="en-US" altLang="zh-CN" sz="2800" dirty="0" smtClean="0"/>
              <a:t>②</a:t>
            </a:r>
            <a:r>
              <a:rPr lang="zh-CN" altLang="en-US" sz="2800" dirty="0" smtClean="0">
                <a:solidFill>
                  <a:srgbClr val="FF0000"/>
                </a:solidFill>
              </a:rPr>
              <a:t>（深层含义）</a:t>
            </a:r>
            <a:r>
              <a:rPr lang="zh-CN" altLang="en-US" sz="2800" dirty="0" smtClean="0"/>
              <a:t>阿炳</a:t>
            </a:r>
            <a:r>
              <a:rPr lang="zh-CN" altLang="en-US" sz="2800" dirty="0"/>
              <a:t>安贫乐道，在艰难困窘的生活中从容自若；</a:t>
            </a:r>
            <a:r>
              <a:rPr lang="en-US" altLang="zh-CN" sz="2800" dirty="0"/>
              <a:t>(2</a:t>
            </a:r>
            <a:r>
              <a:rPr lang="zh-CN" altLang="en-US" sz="2800" dirty="0"/>
              <a:t>分</a:t>
            </a:r>
            <a:r>
              <a:rPr lang="en-US" altLang="zh-CN" sz="2800" dirty="0" smtClean="0"/>
              <a:t>)</a:t>
            </a:r>
          </a:p>
          <a:p>
            <a:r>
              <a:rPr lang="en-US" altLang="zh-CN" sz="2800" dirty="0" smtClean="0"/>
              <a:t>③</a:t>
            </a:r>
            <a:r>
              <a:rPr lang="zh-CN" altLang="en-US" sz="2800" dirty="0" smtClean="0">
                <a:solidFill>
                  <a:srgbClr val="FF0000"/>
                </a:solidFill>
              </a:rPr>
              <a:t>（</a:t>
            </a:r>
            <a:r>
              <a:rPr lang="zh-CN" altLang="en-US" sz="2800" dirty="0">
                <a:solidFill>
                  <a:srgbClr val="FF0000"/>
                </a:solidFill>
              </a:rPr>
              <a:t>深层含义）</a:t>
            </a:r>
            <a:r>
              <a:rPr lang="zh-CN" altLang="en-US" sz="2800" dirty="0" smtClean="0"/>
              <a:t>阿炳</a:t>
            </a:r>
            <a:r>
              <a:rPr lang="zh-CN" altLang="en-US" sz="2800" dirty="0"/>
              <a:t>着装整肃，谦恭有礼，有谦谦君子的风范。</a:t>
            </a:r>
            <a:r>
              <a:rPr lang="en-US" altLang="zh-CN" sz="2800" dirty="0"/>
              <a:t>(1</a:t>
            </a:r>
            <a:r>
              <a:rPr lang="zh-CN" altLang="en-US" sz="2800" dirty="0"/>
              <a:t>分</a:t>
            </a:r>
            <a:r>
              <a:rPr lang="en-US" altLang="zh-CN" sz="2800" dirty="0" smtClean="0"/>
              <a:t>)</a:t>
            </a:r>
            <a:endParaRPr lang="en-US" altLang="zh-CN" sz="2800" dirty="0" smtClean="0">
              <a:solidFill>
                <a:srgbClr val="0070C0"/>
              </a:solidFill>
            </a:endParaRPr>
          </a:p>
        </p:txBody>
      </p:sp>
      <p:sp>
        <p:nvSpPr>
          <p:cNvPr id="4" name="文本框 3"/>
          <p:cNvSpPr txBox="1"/>
          <p:nvPr/>
        </p:nvSpPr>
        <p:spPr>
          <a:xfrm>
            <a:off x="266008" y="1354975"/>
            <a:ext cx="1055716" cy="523220"/>
          </a:xfrm>
          <a:prstGeom prst="rect">
            <a:avLst/>
          </a:prstGeom>
          <a:noFill/>
        </p:spPr>
        <p:txBody>
          <a:bodyPr wrap="square" rtlCol="0">
            <a:spAutoFit/>
          </a:bodyPr>
          <a:lstStyle/>
          <a:p>
            <a:r>
              <a:rPr lang="zh-CN" altLang="en-US" sz="2800" dirty="0" smtClean="0">
                <a:solidFill>
                  <a:srgbClr val="0070C0"/>
                </a:solidFill>
              </a:rPr>
              <a:t>题型：</a:t>
            </a:r>
            <a:endParaRPr lang="zh-CN" altLang="en-US" sz="2800" dirty="0">
              <a:solidFill>
                <a:srgbClr val="0070C0"/>
              </a:solidFill>
            </a:endParaRPr>
          </a:p>
        </p:txBody>
      </p:sp>
      <p:sp>
        <p:nvSpPr>
          <p:cNvPr id="6" name="文本框 5"/>
          <p:cNvSpPr txBox="1"/>
          <p:nvPr/>
        </p:nvSpPr>
        <p:spPr>
          <a:xfrm>
            <a:off x="1313411" y="1354975"/>
            <a:ext cx="2069869" cy="523220"/>
          </a:xfrm>
          <a:prstGeom prst="rect">
            <a:avLst/>
          </a:prstGeom>
          <a:noFill/>
        </p:spPr>
        <p:txBody>
          <a:bodyPr wrap="square" rtlCol="0">
            <a:spAutoFit/>
          </a:bodyPr>
          <a:lstStyle/>
          <a:p>
            <a:r>
              <a:rPr lang="zh-CN" altLang="en-US" sz="2800" dirty="0" smtClean="0">
                <a:solidFill>
                  <a:srgbClr val="0070C0"/>
                </a:solidFill>
              </a:rPr>
              <a:t>标题含义题</a:t>
            </a:r>
            <a:endParaRPr lang="zh-CN" altLang="en-US" sz="2800" dirty="0">
              <a:solidFill>
                <a:srgbClr val="0070C0"/>
              </a:solidFill>
            </a:endParaRPr>
          </a:p>
        </p:txBody>
      </p:sp>
      <p:sp>
        <p:nvSpPr>
          <p:cNvPr id="7" name="文本框 6"/>
          <p:cNvSpPr txBox="1"/>
          <p:nvPr/>
        </p:nvSpPr>
        <p:spPr>
          <a:xfrm>
            <a:off x="266008" y="1938241"/>
            <a:ext cx="1849582" cy="523220"/>
          </a:xfrm>
          <a:prstGeom prst="rect">
            <a:avLst/>
          </a:prstGeom>
          <a:noFill/>
        </p:spPr>
        <p:txBody>
          <a:bodyPr wrap="square" rtlCol="0">
            <a:spAutoFit/>
          </a:bodyPr>
          <a:lstStyle/>
          <a:p>
            <a:r>
              <a:rPr lang="zh-CN" altLang="en-US" sz="2800" dirty="0" smtClean="0">
                <a:solidFill>
                  <a:srgbClr val="0070C0"/>
                </a:solidFill>
              </a:rPr>
              <a:t>答题规范：</a:t>
            </a:r>
            <a:endParaRPr lang="zh-CN" altLang="en-US" sz="2800" dirty="0">
              <a:solidFill>
                <a:srgbClr val="0070C0"/>
              </a:solidFill>
            </a:endParaRPr>
          </a:p>
        </p:txBody>
      </p:sp>
      <p:sp>
        <p:nvSpPr>
          <p:cNvPr id="8" name="文本框 7"/>
          <p:cNvSpPr txBox="1"/>
          <p:nvPr/>
        </p:nvSpPr>
        <p:spPr>
          <a:xfrm>
            <a:off x="2223654" y="1938241"/>
            <a:ext cx="3491345" cy="523220"/>
          </a:xfrm>
          <a:prstGeom prst="rect">
            <a:avLst/>
          </a:prstGeom>
          <a:noFill/>
        </p:spPr>
        <p:txBody>
          <a:bodyPr wrap="square" rtlCol="0">
            <a:spAutoFit/>
          </a:bodyPr>
          <a:lstStyle/>
          <a:p>
            <a:r>
              <a:rPr lang="zh-CN" altLang="en-US" sz="2800" dirty="0" smtClean="0">
                <a:solidFill>
                  <a:srgbClr val="0070C0"/>
                </a:solidFill>
              </a:rPr>
              <a:t>表层含义、深层含义</a:t>
            </a:r>
            <a:endParaRPr lang="zh-CN" altLang="en-US" sz="2800" dirty="0">
              <a:solidFill>
                <a:srgbClr val="0070C0"/>
              </a:solidFill>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924" y="909330"/>
            <a:ext cx="1937730" cy="1937730"/>
          </a:xfrm>
          <a:prstGeom prst="rect">
            <a:avLst/>
          </a:prstGeom>
        </p:spPr>
      </p:pic>
    </p:spTree>
    <p:extLst>
      <p:ext uri="{BB962C8B-B14F-4D97-AF65-F5344CB8AC3E}">
        <p14:creationId xmlns:p14="http://schemas.microsoft.com/office/powerpoint/2010/main" val="23392704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3840" y="793012"/>
            <a:ext cx="11704320" cy="3108543"/>
          </a:xfrm>
          <a:prstGeom prst="rect">
            <a:avLst/>
          </a:prstGeom>
          <a:noFill/>
        </p:spPr>
        <p:txBody>
          <a:bodyPr wrap="square" rtlCol="0">
            <a:spAutoFit/>
          </a:bodyPr>
          <a:lstStyle/>
          <a:p>
            <a:r>
              <a:rPr lang="zh-CN" altLang="en-US" sz="2800" dirty="0" smtClean="0">
                <a:solidFill>
                  <a:srgbClr val="0070C0"/>
                </a:solidFill>
              </a:rPr>
              <a:t>示例</a:t>
            </a:r>
            <a:r>
              <a:rPr lang="zh-CN" altLang="en-US" sz="2800" dirty="0">
                <a:solidFill>
                  <a:srgbClr val="0070C0"/>
                </a:solidFill>
              </a:rPr>
              <a:t>二：</a:t>
            </a:r>
            <a:r>
              <a:rPr lang="zh-CN" altLang="en-US" sz="2800" dirty="0"/>
              <a:t>不同意。</a:t>
            </a:r>
            <a:r>
              <a:rPr lang="en-US" altLang="zh-CN" sz="2800" dirty="0"/>
              <a:t>(1</a:t>
            </a:r>
            <a:r>
              <a:rPr lang="zh-CN" altLang="en-US" sz="2800" dirty="0"/>
              <a:t>分</a:t>
            </a:r>
            <a:r>
              <a:rPr lang="en-US" altLang="zh-CN" sz="2800" dirty="0" smtClean="0"/>
              <a:t>)</a:t>
            </a:r>
          </a:p>
          <a:p>
            <a:r>
              <a:rPr lang="zh-CN" altLang="en-US" sz="2800" dirty="0" smtClean="0"/>
              <a:t>①</a:t>
            </a:r>
            <a:r>
              <a:rPr lang="zh-CN" altLang="en-US" sz="2800" dirty="0" smtClean="0">
                <a:solidFill>
                  <a:srgbClr val="FF0000"/>
                </a:solidFill>
              </a:rPr>
              <a:t>（表层含义）</a:t>
            </a:r>
            <a:r>
              <a:rPr lang="zh-CN" altLang="en-US" sz="2800" dirty="0" smtClean="0"/>
              <a:t>因为</a:t>
            </a:r>
            <a:r>
              <a:rPr lang="zh-CN" altLang="en-US" sz="2800" dirty="0"/>
              <a:t>文中的“瑰宝”有特定的所指，指的是阿炳创造的音乐。</a:t>
            </a:r>
            <a:r>
              <a:rPr lang="en-US" altLang="zh-CN" sz="2800" dirty="0"/>
              <a:t>(1</a:t>
            </a:r>
            <a:r>
              <a:rPr lang="zh-CN" altLang="en-US" sz="2800" dirty="0"/>
              <a:t>分</a:t>
            </a:r>
            <a:r>
              <a:rPr lang="en-US" altLang="zh-CN" sz="2800" dirty="0"/>
              <a:t>)</a:t>
            </a:r>
            <a:r>
              <a:rPr lang="zh-CN" altLang="en-US" sz="2800" dirty="0"/>
              <a:t>文中栀子和何汉穿越的目的是寻找丢失的“瑰宝”，也就是阿炳先生能演奏但却未能传世的</a:t>
            </a:r>
            <a:r>
              <a:rPr lang="en-US" altLang="zh-CN" sz="2800" dirty="0"/>
              <a:t>300</a:t>
            </a:r>
            <a:r>
              <a:rPr lang="zh-CN" altLang="en-US" sz="2800" dirty="0"/>
              <a:t>多首乐曲。</a:t>
            </a:r>
            <a:r>
              <a:rPr lang="en-US" altLang="zh-CN" sz="2800" dirty="0"/>
              <a:t>(1</a:t>
            </a:r>
            <a:r>
              <a:rPr lang="zh-CN" altLang="en-US" sz="2800" dirty="0"/>
              <a:t>分</a:t>
            </a:r>
            <a:r>
              <a:rPr lang="en-US" altLang="zh-CN" sz="2800" dirty="0" smtClean="0"/>
              <a:t>)</a:t>
            </a:r>
            <a:r>
              <a:rPr lang="zh-CN" altLang="en-US" sz="2800" dirty="0"/>
              <a:t> </a:t>
            </a:r>
            <a:endParaRPr lang="en-US" altLang="zh-CN" sz="2800" dirty="0" smtClean="0"/>
          </a:p>
          <a:p>
            <a:r>
              <a:rPr lang="zh-CN" altLang="en-US" sz="2800" dirty="0" smtClean="0"/>
              <a:t>②</a:t>
            </a:r>
            <a:r>
              <a:rPr lang="zh-CN" altLang="en-US" sz="2800" dirty="0" smtClean="0">
                <a:solidFill>
                  <a:srgbClr val="FF0000"/>
                </a:solidFill>
              </a:rPr>
              <a:t>（深层含义）</a:t>
            </a:r>
            <a:r>
              <a:rPr lang="zh-CN" altLang="en-US" sz="2800" dirty="0" smtClean="0"/>
              <a:t>当</a:t>
            </a:r>
            <a:r>
              <a:rPr lang="zh-CN" altLang="en-US" sz="2800" dirty="0"/>
              <a:t>他们录到了</a:t>
            </a:r>
            <a:r>
              <a:rPr lang="en-US" altLang="zh-CN" sz="2800" dirty="0"/>
              <a:t>270</a:t>
            </a:r>
            <a:r>
              <a:rPr lang="zh-CN" altLang="en-US" sz="2800" dirty="0"/>
              <a:t>首乐曲后，他们认为对人类做出了很大的贡献。</a:t>
            </a:r>
            <a:r>
              <a:rPr lang="en-US" altLang="zh-CN" sz="2800" dirty="0"/>
              <a:t>(2</a:t>
            </a:r>
            <a:r>
              <a:rPr lang="zh-CN" altLang="en-US" sz="2800" dirty="0"/>
              <a:t>分</a:t>
            </a:r>
            <a:r>
              <a:rPr lang="en-US" altLang="zh-CN" sz="2800" dirty="0"/>
              <a:t>)</a:t>
            </a:r>
            <a:r>
              <a:rPr lang="zh-CN" altLang="en-US" sz="2800" dirty="0"/>
              <a:t>小说的结束，栀子说：“只要这些音乐能活下去，先生也会含笑九泉的。”</a:t>
            </a:r>
            <a:r>
              <a:rPr lang="en-US" altLang="zh-CN" sz="2800" dirty="0"/>
              <a:t>(1</a:t>
            </a:r>
            <a:r>
              <a:rPr lang="zh-CN" altLang="en-US" sz="2800" dirty="0"/>
              <a:t>分</a:t>
            </a:r>
            <a:r>
              <a:rPr lang="en-US" altLang="zh-CN" sz="2800" dirty="0"/>
              <a:t>)</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145" y="3901555"/>
            <a:ext cx="2956446" cy="2956446"/>
          </a:xfrm>
          <a:prstGeom prst="rect">
            <a:avLst/>
          </a:prstGeom>
        </p:spPr>
      </p:pic>
    </p:spTree>
    <p:extLst>
      <p:ext uri="{BB962C8B-B14F-4D97-AF65-F5344CB8AC3E}">
        <p14:creationId xmlns:p14="http://schemas.microsoft.com/office/powerpoint/2010/main" val="25677000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008" y="340822"/>
            <a:ext cx="11704320" cy="1384995"/>
          </a:xfrm>
          <a:prstGeom prst="rect">
            <a:avLst/>
          </a:prstGeom>
          <a:noFill/>
        </p:spPr>
        <p:txBody>
          <a:bodyPr wrap="square" rtlCol="0">
            <a:spAutoFit/>
          </a:bodyPr>
          <a:lstStyle/>
          <a:p>
            <a:r>
              <a:rPr lang="en-US" altLang="zh-CN" sz="2800" dirty="0" smtClean="0"/>
              <a:t>9</a:t>
            </a:r>
            <a:r>
              <a:rPr lang="en-US" altLang="zh-CN" sz="2800" dirty="0"/>
              <a:t>.</a:t>
            </a:r>
            <a:r>
              <a:rPr lang="zh-CN" altLang="zh-CN" sz="2800" dirty="0"/>
              <a:t>本文通过</a:t>
            </a:r>
            <a:r>
              <a:rPr lang="en-US" altLang="zh-CN" sz="2800" dirty="0"/>
              <a:t>“</a:t>
            </a:r>
            <a:r>
              <a:rPr lang="zh-CN" altLang="zh-CN" sz="2800" dirty="0"/>
              <a:t>时间车</a:t>
            </a:r>
            <a:r>
              <a:rPr lang="en-US" altLang="zh-CN" sz="2800" dirty="0"/>
              <a:t>”</a:t>
            </a:r>
            <a:r>
              <a:rPr lang="zh-CN" altLang="zh-CN" sz="2800" dirty="0"/>
              <a:t>这一科幻创意实现了人物之间跨越百年的交流，这种跨越通过人物梦境也可以实现。请结合文本谈一谈，</a:t>
            </a:r>
            <a:r>
              <a:rPr lang="zh-CN" altLang="zh-CN" sz="2800" dirty="0">
                <a:solidFill>
                  <a:srgbClr val="0070C0"/>
                </a:solidFill>
              </a:rPr>
              <a:t>和梦境相比</a:t>
            </a:r>
            <a:r>
              <a:rPr lang="zh-CN" altLang="zh-CN" sz="2800" dirty="0"/>
              <a:t>，以科幻创意表现有什么</a:t>
            </a:r>
            <a:r>
              <a:rPr lang="zh-CN" altLang="zh-CN" sz="2800" dirty="0">
                <a:solidFill>
                  <a:srgbClr val="FF0000"/>
                </a:solidFill>
              </a:rPr>
              <a:t>好处</a:t>
            </a:r>
            <a:r>
              <a:rPr lang="en-US" altLang="zh-CN" sz="2800" dirty="0"/>
              <a:t>?(6</a:t>
            </a:r>
            <a:r>
              <a:rPr lang="zh-CN" altLang="zh-CN" sz="2800" dirty="0"/>
              <a:t>分</a:t>
            </a:r>
            <a:r>
              <a:rPr lang="en-US" altLang="zh-CN" sz="2800" dirty="0" smtClean="0"/>
              <a:t>)</a:t>
            </a:r>
            <a:endParaRPr lang="zh-CN" altLang="zh-CN" sz="2800" dirty="0"/>
          </a:p>
        </p:txBody>
      </p:sp>
      <p:sp>
        <p:nvSpPr>
          <p:cNvPr id="3" name="文本框 2"/>
          <p:cNvSpPr txBox="1"/>
          <p:nvPr/>
        </p:nvSpPr>
        <p:spPr>
          <a:xfrm>
            <a:off x="177338" y="3108257"/>
            <a:ext cx="11704320" cy="3108543"/>
          </a:xfrm>
          <a:prstGeom prst="rect">
            <a:avLst/>
          </a:prstGeom>
          <a:noFill/>
        </p:spPr>
        <p:txBody>
          <a:bodyPr wrap="square" rtlCol="0">
            <a:spAutoFit/>
          </a:bodyPr>
          <a:lstStyle/>
          <a:p>
            <a:r>
              <a:rPr lang="zh-CN" altLang="en-US" sz="2800" dirty="0" smtClean="0"/>
              <a:t>参考答案：</a:t>
            </a:r>
            <a:endParaRPr lang="en-US" altLang="zh-CN" sz="2800" dirty="0" smtClean="0"/>
          </a:p>
          <a:p>
            <a:r>
              <a:rPr lang="en-US" altLang="zh-CN" sz="2800" dirty="0" smtClean="0"/>
              <a:t>①</a:t>
            </a:r>
            <a:r>
              <a:rPr lang="zh-CN" altLang="en-US" sz="2800" dirty="0" smtClean="0">
                <a:solidFill>
                  <a:srgbClr val="FF0000"/>
                </a:solidFill>
              </a:rPr>
              <a:t>人物、环境方面：</a:t>
            </a:r>
            <a:r>
              <a:rPr lang="zh-CN" altLang="zh-CN" sz="2800" dirty="0" smtClean="0"/>
              <a:t>让</a:t>
            </a:r>
            <a:r>
              <a:rPr lang="zh-CN" altLang="zh-CN" sz="2800" dirty="0"/>
              <a:t>人物形象和时代背景</a:t>
            </a:r>
            <a:r>
              <a:rPr lang="zh-CN" altLang="zh-CN" sz="2800" dirty="0">
                <a:solidFill>
                  <a:srgbClr val="0070C0"/>
                </a:solidFill>
              </a:rPr>
              <a:t>更具</a:t>
            </a:r>
            <a:r>
              <a:rPr lang="zh-CN" altLang="zh-CN" sz="2800" dirty="0">
                <a:solidFill>
                  <a:srgbClr val="FF0000"/>
                </a:solidFill>
              </a:rPr>
              <a:t>真实</a:t>
            </a:r>
            <a:r>
              <a:rPr lang="zh-CN" altLang="zh-CN" sz="2800" dirty="0"/>
              <a:t>感</a:t>
            </a:r>
            <a:r>
              <a:rPr lang="zh-CN" altLang="zh-CN" sz="2800" dirty="0" smtClean="0"/>
              <a:t>，因此</a:t>
            </a:r>
            <a:r>
              <a:rPr lang="zh-CN" altLang="zh-CN" sz="2800" dirty="0">
                <a:solidFill>
                  <a:srgbClr val="0070C0"/>
                </a:solidFill>
              </a:rPr>
              <a:t>更加</a:t>
            </a:r>
            <a:r>
              <a:rPr lang="zh-CN" altLang="zh-CN" sz="2800" dirty="0"/>
              <a:t>打动人心</a:t>
            </a:r>
            <a:r>
              <a:rPr lang="zh-CN" altLang="zh-CN" sz="2800" dirty="0" smtClean="0"/>
              <a:t>；</a:t>
            </a:r>
            <a:endParaRPr lang="en-US" altLang="zh-CN" sz="2800" dirty="0" smtClean="0"/>
          </a:p>
          <a:p>
            <a:r>
              <a:rPr lang="en-US" altLang="zh-CN" sz="2800" dirty="0" smtClean="0"/>
              <a:t>②</a:t>
            </a:r>
            <a:r>
              <a:rPr lang="zh-CN" altLang="en-US" sz="2800" dirty="0" smtClean="0">
                <a:solidFill>
                  <a:srgbClr val="FF0000"/>
                </a:solidFill>
              </a:rPr>
              <a:t>情节方面：</a:t>
            </a:r>
            <a:r>
              <a:rPr lang="zh-CN" altLang="zh-CN" sz="2800" dirty="0" smtClean="0"/>
              <a:t>让</a:t>
            </a:r>
            <a:r>
              <a:rPr lang="zh-CN" altLang="zh-CN" sz="2800" dirty="0"/>
              <a:t>人物活动和人物交流</a:t>
            </a:r>
            <a:r>
              <a:rPr lang="zh-CN" altLang="zh-CN" sz="2800" dirty="0">
                <a:solidFill>
                  <a:srgbClr val="0070C0"/>
                </a:solidFill>
              </a:rPr>
              <a:t>受到限制</a:t>
            </a:r>
            <a:r>
              <a:rPr lang="zh-CN" altLang="zh-CN" sz="2800" dirty="0" smtClean="0"/>
              <a:t>，</a:t>
            </a:r>
            <a:r>
              <a:rPr lang="zh-CN" altLang="en-US" sz="2800" dirty="0" smtClean="0"/>
              <a:t>（</a:t>
            </a:r>
            <a:r>
              <a:rPr lang="zh-CN" altLang="en-US" sz="2800" dirty="0"/>
              <a:t>使情节发展更具</a:t>
            </a:r>
            <a:r>
              <a:rPr lang="zh-CN" altLang="en-US" sz="2800" dirty="0" smtClean="0"/>
              <a:t>可变性），</a:t>
            </a:r>
            <a:r>
              <a:rPr lang="zh-CN" altLang="zh-CN" sz="2800" dirty="0" smtClean="0"/>
              <a:t>从而</a:t>
            </a:r>
            <a:r>
              <a:rPr lang="zh-CN" altLang="zh-CN" sz="2800" dirty="0"/>
              <a:t>表现出艺术张力</a:t>
            </a:r>
            <a:r>
              <a:rPr lang="zh-CN" altLang="zh-CN" sz="2800" dirty="0" smtClean="0"/>
              <a:t>；</a:t>
            </a:r>
            <a:endParaRPr lang="en-US" altLang="zh-CN" sz="2800" dirty="0" smtClean="0"/>
          </a:p>
          <a:p>
            <a:r>
              <a:rPr lang="en-US" altLang="zh-CN" sz="2800" dirty="0" smtClean="0"/>
              <a:t>③</a:t>
            </a:r>
            <a:r>
              <a:rPr lang="zh-CN" altLang="en-US" sz="2800" dirty="0" smtClean="0">
                <a:solidFill>
                  <a:srgbClr val="FF0000"/>
                </a:solidFill>
              </a:rPr>
              <a:t>读者方面：</a:t>
            </a:r>
            <a:r>
              <a:rPr lang="zh-CN" altLang="zh-CN" sz="2800" dirty="0" smtClean="0"/>
              <a:t>让</a:t>
            </a:r>
            <a:r>
              <a:rPr lang="zh-CN" altLang="zh-CN" sz="2800" dirty="0"/>
              <a:t>背景设置</a:t>
            </a:r>
            <a:r>
              <a:rPr lang="zh-CN" altLang="zh-CN" sz="2800" dirty="0">
                <a:solidFill>
                  <a:srgbClr val="0070C0"/>
                </a:solidFill>
              </a:rPr>
              <a:t>更有</a:t>
            </a:r>
            <a:r>
              <a:rPr lang="zh-CN" altLang="zh-CN" sz="2800" dirty="0">
                <a:solidFill>
                  <a:srgbClr val="FF0000"/>
                </a:solidFill>
              </a:rPr>
              <a:t>想象力</a:t>
            </a:r>
            <a:r>
              <a:rPr lang="zh-CN" altLang="zh-CN" sz="2800" dirty="0"/>
              <a:t>，更有助于表现人们理想中的科技进步和时代变化。</a:t>
            </a:r>
          </a:p>
        </p:txBody>
      </p:sp>
      <p:sp>
        <p:nvSpPr>
          <p:cNvPr id="5" name="文本框 4"/>
          <p:cNvSpPr txBox="1"/>
          <p:nvPr/>
        </p:nvSpPr>
        <p:spPr>
          <a:xfrm>
            <a:off x="266008" y="1853739"/>
            <a:ext cx="1055716" cy="523220"/>
          </a:xfrm>
          <a:prstGeom prst="rect">
            <a:avLst/>
          </a:prstGeom>
          <a:noFill/>
        </p:spPr>
        <p:txBody>
          <a:bodyPr wrap="square" rtlCol="0">
            <a:spAutoFit/>
          </a:bodyPr>
          <a:lstStyle/>
          <a:p>
            <a:r>
              <a:rPr lang="zh-CN" altLang="en-US" sz="2800" dirty="0" smtClean="0">
                <a:solidFill>
                  <a:srgbClr val="0070C0"/>
                </a:solidFill>
              </a:rPr>
              <a:t>题型：</a:t>
            </a:r>
            <a:endParaRPr lang="zh-CN" altLang="en-US" sz="2800" dirty="0">
              <a:solidFill>
                <a:srgbClr val="0070C0"/>
              </a:solidFill>
            </a:endParaRPr>
          </a:p>
        </p:txBody>
      </p:sp>
      <p:sp>
        <p:nvSpPr>
          <p:cNvPr id="6" name="文本框 5"/>
          <p:cNvSpPr txBox="1"/>
          <p:nvPr/>
        </p:nvSpPr>
        <p:spPr>
          <a:xfrm>
            <a:off x="1313411" y="1853739"/>
            <a:ext cx="6658494" cy="523220"/>
          </a:xfrm>
          <a:prstGeom prst="rect">
            <a:avLst/>
          </a:prstGeom>
          <a:noFill/>
        </p:spPr>
        <p:txBody>
          <a:bodyPr wrap="square" rtlCol="0">
            <a:spAutoFit/>
          </a:bodyPr>
          <a:lstStyle/>
          <a:p>
            <a:r>
              <a:rPr lang="zh-CN" altLang="en-US" sz="2800" dirty="0" smtClean="0">
                <a:solidFill>
                  <a:srgbClr val="0070C0"/>
                </a:solidFill>
              </a:rPr>
              <a:t>虚写、时空交叉的叙事方式作用对比题</a:t>
            </a:r>
            <a:endParaRPr lang="zh-CN" altLang="en-US" sz="2800" dirty="0">
              <a:solidFill>
                <a:srgbClr val="0070C0"/>
              </a:solidFill>
            </a:endParaRPr>
          </a:p>
        </p:txBody>
      </p:sp>
      <p:sp>
        <p:nvSpPr>
          <p:cNvPr id="9" name="文本框 8"/>
          <p:cNvSpPr txBox="1"/>
          <p:nvPr/>
        </p:nvSpPr>
        <p:spPr>
          <a:xfrm>
            <a:off x="243840" y="2457115"/>
            <a:ext cx="1849582" cy="523220"/>
          </a:xfrm>
          <a:prstGeom prst="rect">
            <a:avLst/>
          </a:prstGeom>
          <a:noFill/>
        </p:spPr>
        <p:txBody>
          <a:bodyPr wrap="square" rtlCol="0">
            <a:spAutoFit/>
          </a:bodyPr>
          <a:lstStyle/>
          <a:p>
            <a:r>
              <a:rPr lang="zh-CN" altLang="en-US" sz="2800" dirty="0" smtClean="0">
                <a:solidFill>
                  <a:srgbClr val="0070C0"/>
                </a:solidFill>
              </a:rPr>
              <a:t>答题角度：</a:t>
            </a:r>
            <a:endParaRPr lang="zh-CN" altLang="en-US" sz="2800" dirty="0">
              <a:solidFill>
                <a:srgbClr val="0070C0"/>
              </a:solidFill>
            </a:endParaRPr>
          </a:p>
        </p:txBody>
      </p:sp>
      <p:sp>
        <p:nvSpPr>
          <p:cNvPr id="11" name="文本框 10"/>
          <p:cNvSpPr txBox="1"/>
          <p:nvPr/>
        </p:nvSpPr>
        <p:spPr>
          <a:xfrm>
            <a:off x="2201486" y="2457115"/>
            <a:ext cx="5412972" cy="523220"/>
          </a:xfrm>
          <a:prstGeom prst="rect">
            <a:avLst/>
          </a:prstGeom>
          <a:noFill/>
        </p:spPr>
        <p:txBody>
          <a:bodyPr wrap="square" rtlCol="0">
            <a:spAutoFit/>
          </a:bodyPr>
          <a:lstStyle/>
          <a:p>
            <a:r>
              <a:rPr lang="zh-CN" altLang="en-US" sz="2800" dirty="0" smtClean="0">
                <a:solidFill>
                  <a:srgbClr val="0070C0"/>
                </a:solidFill>
              </a:rPr>
              <a:t>情节、环境、人物、主题、读者</a:t>
            </a:r>
            <a:endParaRPr lang="zh-CN" altLang="en-US" sz="2800" dirty="0">
              <a:solidFill>
                <a:srgbClr val="0070C0"/>
              </a:solidFill>
            </a:endParaRPr>
          </a:p>
        </p:txBody>
      </p:sp>
    </p:spTree>
    <p:extLst>
      <p:ext uri="{BB962C8B-B14F-4D97-AF65-F5344CB8AC3E}">
        <p14:creationId xmlns:p14="http://schemas.microsoft.com/office/powerpoint/2010/main" val="29038291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out)">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B8DD50B-40F2-4108-80A0-0105C8AAF816}"/>
              </a:ext>
            </a:extLst>
          </p:cNvPr>
          <p:cNvGrpSpPr/>
          <p:nvPr/>
        </p:nvGrpSpPr>
        <p:grpSpPr>
          <a:xfrm>
            <a:off x="0" y="0"/>
            <a:ext cx="12192000" cy="6858000"/>
            <a:chOff x="0" y="0"/>
            <a:chExt cx="12192000" cy="6858000"/>
          </a:xfrm>
        </p:grpSpPr>
        <p:grpSp>
          <p:nvGrpSpPr>
            <p:cNvPr id="3" name="组合 2">
              <a:extLst>
                <a:ext uri="{FF2B5EF4-FFF2-40B4-BE49-F238E27FC236}">
                  <a16:creationId xmlns:a16="http://schemas.microsoft.com/office/drawing/2014/main" id="{16AFD4D3-A5BA-4697-8504-B4382CC1DCFE}"/>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6E604133-415C-463F-BA7B-7C9B5F1D1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060"/>
                <a:ext cx="12192000" cy="6022940"/>
              </a:xfrm>
              <a:prstGeom prst="rect">
                <a:avLst/>
              </a:prstGeom>
            </p:spPr>
          </p:pic>
          <p:pic>
            <p:nvPicPr>
              <p:cNvPr id="6" name="图片 5">
                <a:extLst>
                  <a:ext uri="{FF2B5EF4-FFF2-40B4-BE49-F238E27FC236}">
                    <a16:creationId xmlns:a16="http://schemas.microsoft.com/office/drawing/2014/main" id="{2B6D0897-0CCD-4961-844E-7430EB684096}"/>
                  </a:ext>
                </a:extLst>
              </p:cNvPr>
              <p:cNvPicPr>
                <a:picLocks noChangeAspect="1"/>
              </p:cNvPicPr>
              <p:nvPr/>
            </p:nvPicPr>
            <p:blipFill rotWithShape="1">
              <a:blip r:embed="rId2">
                <a:extLst>
                  <a:ext uri="{28A0092B-C50C-407E-A947-70E740481C1C}">
                    <a14:useLocalDpi xmlns:a14="http://schemas.microsoft.com/office/drawing/2010/main" val="0"/>
                  </a:ext>
                </a:extLst>
              </a:blip>
              <a:srcRect b="86135"/>
              <a:stretch/>
            </p:blipFill>
            <p:spPr>
              <a:xfrm flipV="1">
                <a:off x="0" y="0"/>
                <a:ext cx="12192000" cy="835060"/>
              </a:xfrm>
              <a:prstGeom prst="rect">
                <a:avLst/>
              </a:prstGeom>
            </p:spPr>
          </p:pic>
        </p:grpSp>
        <p:pic>
          <p:nvPicPr>
            <p:cNvPr id="4" name="图片 3">
              <a:extLst>
                <a:ext uri="{FF2B5EF4-FFF2-40B4-BE49-F238E27FC236}">
                  <a16:creationId xmlns:a16="http://schemas.microsoft.com/office/drawing/2014/main" id="{2CE47863-FD7C-416F-B6A4-798C82DF50EA}"/>
                </a:ext>
              </a:extLst>
            </p:cNvPr>
            <p:cNvPicPr>
              <a:picLocks noChangeAspect="1"/>
            </p:cNvPicPr>
            <p:nvPr/>
          </p:nvPicPr>
          <p:blipFill rotWithShape="1">
            <a:blip r:embed="rId3">
              <a:extLst>
                <a:ext uri="{28A0092B-C50C-407E-A947-70E740481C1C}">
                  <a14:useLocalDpi xmlns:a14="http://schemas.microsoft.com/office/drawing/2010/main" val="0"/>
                </a:ext>
              </a:extLst>
            </a:blip>
            <a:srcRect r="19401" b="24752"/>
            <a:stretch/>
          </p:blipFill>
          <p:spPr>
            <a:xfrm>
              <a:off x="5827884" y="1697501"/>
              <a:ext cx="6364116" cy="5160499"/>
            </a:xfrm>
            <a:prstGeom prst="rect">
              <a:avLst/>
            </a:prstGeom>
          </p:spPr>
        </p:pic>
      </p:grpSp>
      <p:sp>
        <p:nvSpPr>
          <p:cNvPr id="7" name="矩形 6">
            <a:extLst>
              <a:ext uri="{FF2B5EF4-FFF2-40B4-BE49-F238E27FC236}">
                <a16:creationId xmlns:a16="http://schemas.microsoft.com/office/drawing/2014/main" id="{D641A1FB-077C-496B-A71E-FF226763F4C0}"/>
              </a:ext>
            </a:extLst>
          </p:cNvPr>
          <p:cNvSpPr/>
          <p:nvPr/>
        </p:nvSpPr>
        <p:spPr>
          <a:xfrm>
            <a:off x="370114" y="535395"/>
            <a:ext cx="11451772" cy="587828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7C047FF7-C8AA-4714-87AB-046473E528D1}"/>
              </a:ext>
            </a:extLst>
          </p:cNvPr>
          <p:cNvSpPr/>
          <p:nvPr/>
        </p:nvSpPr>
        <p:spPr>
          <a:xfrm>
            <a:off x="3087943" y="2646199"/>
            <a:ext cx="1169922" cy="1200329"/>
          </a:xfrm>
          <a:prstGeom prst="rect">
            <a:avLst/>
          </a:prstGeom>
          <a:noFill/>
        </p:spPr>
        <p:txBody>
          <a:bodyPr wrap="square" rtlCol="0">
            <a:spAutoFit/>
          </a:bodyPr>
          <a:lstStyle/>
          <a:p>
            <a:r>
              <a:rPr lang="zh-CN" altLang="en-US" sz="7200" dirty="0" smtClean="0">
                <a:ln w="15875">
                  <a:noFill/>
                </a:ln>
                <a:solidFill>
                  <a:srgbClr val="4B5861"/>
                </a:solidFill>
                <a:latin typeface="方正清刻本悦宋简体" panose="02000000000000000000" pitchFamily="2" charset="-122"/>
                <a:ea typeface="方正清刻本悦宋简体" panose="02000000000000000000" pitchFamily="2" charset="-122"/>
              </a:rPr>
              <a:t>贰</a:t>
            </a:r>
            <a:endParaRPr lang="zh-CN" altLang="en-US" sz="7200" dirty="0">
              <a:ln w="15875">
                <a:noFill/>
              </a:ln>
              <a:solidFill>
                <a:srgbClr val="4B5861"/>
              </a:solidFill>
              <a:latin typeface="方正清刻本悦宋简体" panose="02000000000000000000" pitchFamily="2" charset="-122"/>
              <a:ea typeface="方正清刻本悦宋简体" panose="02000000000000000000" pitchFamily="2" charset="-122"/>
            </a:endParaRPr>
          </a:p>
        </p:txBody>
      </p:sp>
      <p:sp>
        <p:nvSpPr>
          <p:cNvPr id="11" name="文本框 10">
            <a:extLst>
              <a:ext uri="{FF2B5EF4-FFF2-40B4-BE49-F238E27FC236}">
                <a16:creationId xmlns:a16="http://schemas.microsoft.com/office/drawing/2014/main" id="{EF0F494D-AFB2-4B72-9946-3DC20A842231}"/>
              </a:ext>
            </a:extLst>
          </p:cNvPr>
          <p:cNvSpPr txBox="1"/>
          <p:nvPr/>
        </p:nvSpPr>
        <p:spPr>
          <a:xfrm>
            <a:off x="4627979" y="2923199"/>
            <a:ext cx="5380544" cy="646331"/>
          </a:xfrm>
          <a:prstGeom prst="rect">
            <a:avLst/>
          </a:prstGeom>
          <a:noFill/>
        </p:spPr>
        <p:txBody>
          <a:bodyPr vert="horz" wrap="square" rtlCol="0">
            <a:spAutoFit/>
          </a:bodyPr>
          <a:lstStyle/>
          <a:p>
            <a:r>
              <a:rPr lang="zh-CN" altLang="en-US" sz="3600" dirty="0">
                <a:solidFill>
                  <a:srgbClr val="4B5861"/>
                </a:solidFill>
                <a:latin typeface="汉仪全唐诗简" panose="00020600040101010101" pitchFamily="18" charset="-122"/>
                <a:ea typeface="汉仪全唐诗简" panose="00020600040101010101" pitchFamily="18" charset="-122"/>
              </a:rPr>
              <a:t>二、古代诗文阅读</a:t>
            </a:r>
            <a:r>
              <a:rPr lang="en-US" altLang="zh-CN" sz="3600" dirty="0">
                <a:solidFill>
                  <a:srgbClr val="4B5861"/>
                </a:solidFill>
                <a:latin typeface="汉仪全唐诗简" panose="00020600040101010101" pitchFamily="18" charset="-122"/>
                <a:ea typeface="汉仪全唐诗简" panose="00020600040101010101" pitchFamily="18" charset="-122"/>
              </a:rPr>
              <a:t>(35</a:t>
            </a:r>
            <a:r>
              <a:rPr lang="zh-CN" altLang="en-US" sz="3600" dirty="0">
                <a:solidFill>
                  <a:srgbClr val="4B5861"/>
                </a:solidFill>
                <a:latin typeface="汉仪全唐诗简" panose="00020600040101010101" pitchFamily="18" charset="-122"/>
                <a:ea typeface="汉仪全唐诗简" panose="00020600040101010101" pitchFamily="18" charset="-122"/>
              </a:rPr>
              <a:t>分</a:t>
            </a:r>
            <a:r>
              <a:rPr lang="en-US" altLang="zh-CN" sz="3600" dirty="0">
                <a:solidFill>
                  <a:srgbClr val="4B5861"/>
                </a:solidFill>
                <a:latin typeface="汉仪全唐诗简" panose="00020600040101010101" pitchFamily="18" charset="-122"/>
                <a:ea typeface="汉仪全唐诗简" panose="00020600040101010101" pitchFamily="18" charset="-122"/>
              </a:rPr>
              <a:t>)</a:t>
            </a:r>
            <a:endParaRPr lang="zh-CN" altLang="en-US" sz="3600" dirty="0">
              <a:solidFill>
                <a:srgbClr val="4B5861"/>
              </a:solidFill>
              <a:latin typeface="汉仪全唐诗简" panose="00020600040101010101" pitchFamily="18" charset="-122"/>
              <a:ea typeface="汉仪全唐诗简" panose="00020600040101010101" pitchFamily="18" charset="-122"/>
            </a:endParaRPr>
          </a:p>
        </p:txBody>
      </p:sp>
    </p:spTree>
    <p:extLst>
      <p:ext uri="{BB962C8B-B14F-4D97-AF65-F5344CB8AC3E}">
        <p14:creationId xmlns:p14="http://schemas.microsoft.com/office/powerpoint/2010/main" val="22310874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7695" y="415877"/>
            <a:ext cx="8171410" cy="523220"/>
          </a:xfrm>
          <a:prstGeom prst="rect">
            <a:avLst/>
          </a:prstGeom>
          <a:noFill/>
        </p:spPr>
        <p:txBody>
          <a:bodyPr wrap="square" rtlCol="0">
            <a:spAutoFit/>
          </a:bodyPr>
          <a:lstStyle/>
          <a:p>
            <a:r>
              <a:rPr lang="en-US" altLang="zh-CN" sz="2800" b="1" dirty="0"/>
              <a:t>(</a:t>
            </a:r>
            <a:r>
              <a:rPr lang="zh-CN" altLang="zh-CN" sz="2800" b="1" dirty="0"/>
              <a:t>一</a:t>
            </a:r>
            <a:r>
              <a:rPr lang="en-US" altLang="zh-CN" sz="2800" b="1" dirty="0"/>
              <a:t>)</a:t>
            </a:r>
            <a:r>
              <a:rPr lang="zh-CN" altLang="zh-CN" sz="2800" b="1" dirty="0"/>
              <a:t>文言文阅读</a:t>
            </a:r>
            <a:r>
              <a:rPr lang="en-US" altLang="zh-CN" sz="2800" b="1" dirty="0"/>
              <a:t>(</a:t>
            </a:r>
            <a:r>
              <a:rPr lang="zh-CN" altLang="zh-CN" sz="2800" b="1" dirty="0"/>
              <a:t>本题共</a:t>
            </a:r>
            <a:r>
              <a:rPr lang="en-US" altLang="zh-CN" sz="2800" b="1" dirty="0"/>
              <a:t>5</a:t>
            </a:r>
            <a:r>
              <a:rPr lang="zh-CN" altLang="zh-CN" sz="2800" b="1" dirty="0"/>
              <a:t>小题，</a:t>
            </a:r>
            <a:r>
              <a:rPr lang="en-US" altLang="zh-CN" sz="2800" b="1" dirty="0"/>
              <a:t>20</a:t>
            </a:r>
            <a:r>
              <a:rPr lang="zh-CN" altLang="zh-CN" sz="2800" b="1" dirty="0"/>
              <a:t>分</a:t>
            </a:r>
            <a:r>
              <a:rPr lang="en-US" altLang="zh-CN" sz="2800" b="1" dirty="0"/>
              <a:t>)</a:t>
            </a:r>
            <a:endParaRPr lang="zh-CN" altLang="zh-CN" sz="2800" dirty="0"/>
          </a:p>
        </p:txBody>
      </p:sp>
      <p:sp>
        <p:nvSpPr>
          <p:cNvPr id="3" name="文本框 2"/>
          <p:cNvSpPr txBox="1"/>
          <p:nvPr/>
        </p:nvSpPr>
        <p:spPr>
          <a:xfrm>
            <a:off x="257695" y="1354974"/>
            <a:ext cx="11729258" cy="2246769"/>
          </a:xfrm>
          <a:prstGeom prst="rect">
            <a:avLst/>
          </a:prstGeom>
          <a:noFill/>
        </p:spPr>
        <p:txBody>
          <a:bodyPr wrap="square" rtlCol="0">
            <a:spAutoFit/>
          </a:bodyPr>
          <a:lstStyle/>
          <a:p>
            <a:r>
              <a:rPr lang="en-US" altLang="zh-CN" sz="2800" dirty="0"/>
              <a:t>10.</a:t>
            </a:r>
            <a:r>
              <a:rPr lang="zh-CN" altLang="zh-CN" sz="2800" dirty="0"/>
              <a:t>下列对文中画波浪线部分的断句，</a:t>
            </a:r>
            <a:r>
              <a:rPr lang="zh-CN" altLang="zh-CN" sz="2800" b="1" dirty="0"/>
              <a:t>正确</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昔尝同僚</a:t>
            </a:r>
            <a:r>
              <a:rPr lang="en-US" altLang="zh-CN" sz="2800" dirty="0"/>
              <a:t>/</a:t>
            </a:r>
            <a:r>
              <a:rPr lang="zh-CN" altLang="zh-CN" sz="2800" dirty="0"/>
              <a:t>故归骸骨</a:t>
            </a:r>
            <a:r>
              <a:rPr lang="en-US" altLang="zh-CN" sz="2800" dirty="0"/>
              <a:t>/</a:t>
            </a:r>
            <a:r>
              <a:rPr lang="zh-CN" altLang="zh-CN" sz="2800" dirty="0">
                <a:solidFill>
                  <a:srgbClr val="FF0000"/>
                </a:solidFill>
              </a:rPr>
              <a:t>非敢为用</a:t>
            </a:r>
            <a:r>
              <a:rPr lang="en-US" altLang="zh-CN" sz="2800" dirty="0">
                <a:solidFill>
                  <a:srgbClr val="FF0000"/>
                </a:solidFill>
              </a:rPr>
              <a:t>/</a:t>
            </a:r>
            <a:r>
              <a:rPr lang="zh-CN" altLang="zh-CN" sz="2800" dirty="0">
                <a:solidFill>
                  <a:srgbClr val="FF0000"/>
                </a:solidFill>
              </a:rPr>
              <a:t>也</a:t>
            </a:r>
            <a:r>
              <a:rPr lang="zh-CN" altLang="zh-CN" sz="2800" dirty="0"/>
              <a:t>求为先人遗类耳</a:t>
            </a:r>
            <a:r>
              <a:rPr lang="en-US" altLang="zh-CN" sz="2800" dirty="0"/>
              <a:t>/</a:t>
            </a:r>
            <a:r>
              <a:rPr lang="zh-CN" altLang="zh-CN" sz="2800" dirty="0"/>
              <a:t>幸蒙覆载</a:t>
            </a:r>
            <a:r>
              <a:rPr lang="zh-CN" altLang="zh-CN" sz="2800" dirty="0">
                <a:solidFill>
                  <a:srgbClr val="FF0000"/>
                </a:solidFill>
              </a:rPr>
              <a:t>得</a:t>
            </a:r>
            <a:r>
              <a:rPr lang="en-US" altLang="zh-CN" sz="2800" dirty="0">
                <a:solidFill>
                  <a:srgbClr val="FF0000"/>
                </a:solidFill>
              </a:rPr>
              <a:t>/</a:t>
            </a:r>
            <a:r>
              <a:rPr lang="zh-CN" altLang="zh-CN" sz="2800" dirty="0">
                <a:solidFill>
                  <a:srgbClr val="FF0000"/>
                </a:solidFill>
              </a:rPr>
              <a:t>自保全</a:t>
            </a:r>
          </a:p>
          <a:p>
            <a:r>
              <a:rPr lang="en-US" altLang="zh-CN" sz="2800" dirty="0"/>
              <a:t>B.</a:t>
            </a:r>
            <a:r>
              <a:rPr lang="zh-CN" altLang="zh-CN" sz="2800" dirty="0"/>
              <a:t>昔尝同僚</a:t>
            </a:r>
            <a:r>
              <a:rPr lang="en-US" altLang="zh-CN" sz="2800" dirty="0"/>
              <a:t>/</a:t>
            </a:r>
            <a:r>
              <a:rPr lang="zh-CN" altLang="zh-CN" sz="2800" dirty="0"/>
              <a:t>故归骸骨</a:t>
            </a:r>
            <a:r>
              <a:rPr lang="en-US" altLang="zh-CN" sz="2800" dirty="0"/>
              <a:t>/</a:t>
            </a:r>
            <a:r>
              <a:rPr lang="zh-CN" altLang="zh-CN" sz="2800" dirty="0">
                <a:solidFill>
                  <a:srgbClr val="FF0000"/>
                </a:solidFill>
              </a:rPr>
              <a:t>非敢为用</a:t>
            </a:r>
            <a:r>
              <a:rPr lang="en-US" altLang="zh-CN" sz="2800" dirty="0">
                <a:solidFill>
                  <a:srgbClr val="FF0000"/>
                </a:solidFill>
              </a:rPr>
              <a:t>/</a:t>
            </a:r>
            <a:r>
              <a:rPr lang="zh-CN" altLang="zh-CN" sz="2800" dirty="0">
                <a:solidFill>
                  <a:srgbClr val="FF0000"/>
                </a:solidFill>
              </a:rPr>
              <a:t>也</a:t>
            </a:r>
            <a:r>
              <a:rPr lang="zh-CN" altLang="zh-CN" sz="2800" dirty="0"/>
              <a:t>求为先人遗类耳</a:t>
            </a:r>
            <a:r>
              <a:rPr lang="en-US" altLang="zh-CN" sz="2800" dirty="0"/>
              <a:t>/</a:t>
            </a:r>
            <a:r>
              <a:rPr lang="zh-CN" altLang="zh-CN" sz="2800" dirty="0"/>
              <a:t>幸蒙覆载</a:t>
            </a:r>
            <a:r>
              <a:rPr lang="en-US" altLang="zh-CN" sz="2800" dirty="0"/>
              <a:t>/</a:t>
            </a:r>
            <a:r>
              <a:rPr lang="zh-CN" altLang="zh-CN" sz="2800" dirty="0"/>
              <a:t>得自保全</a:t>
            </a:r>
          </a:p>
          <a:p>
            <a:r>
              <a:rPr lang="en-US" altLang="zh-CN" sz="2800" dirty="0"/>
              <a:t>C.</a:t>
            </a:r>
            <a:r>
              <a:rPr lang="zh-CN" altLang="zh-CN" sz="2800" dirty="0"/>
              <a:t>昔尝同僚</a:t>
            </a:r>
            <a:r>
              <a:rPr lang="en-US" altLang="zh-CN" sz="2800" dirty="0"/>
              <a:t>/</a:t>
            </a:r>
            <a:r>
              <a:rPr lang="zh-CN" altLang="zh-CN" sz="2800" dirty="0"/>
              <a:t>故归骸骨</a:t>
            </a:r>
            <a:r>
              <a:rPr lang="en-US" altLang="zh-CN" sz="2800" dirty="0"/>
              <a:t>/</a:t>
            </a:r>
            <a:r>
              <a:rPr lang="zh-CN" altLang="zh-CN" sz="2800" dirty="0"/>
              <a:t>非敢为用也</a:t>
            </a:r>
            <a:r>
              <a:rPr lang="en-US" altLang="zh-CN" sz="2800" dirty="0"/>
              <a:t>/</a:t>
            </a:r>
            <a:r>
              <a:rPr lang="zh-CN" altLang="zh-CN" sz="2800" dirty="0"/>
              <a:t>求为先人遗类耳</a:t>
            </a:r>
            <a:r>
              <a:rPr lang="en-US" altLang="zh-CN" sz="2800" dirty="0"/>
              <a:t>/</a:t>
            </a:r>
            <a:r>
              <a:rPr lang="zh-CN" altLang="zh-CN" sz="2800" dirty="0"/>
              <a:t>幸蒙覆载</a:t>
            </a:r>
            <a:r>
              <a:rPr lang="en-US" altLang="zh-CN" sz="2800" dirty="0"/>
              <a:t>/</a:t>
            </a:r>
            <a:r>
              <a:rPr lang="zh-CN" altLang="zh-CN" sz="2800" dirty="0"/>
              <a:t>得自保全</a:t>
            </a:r>
          </a:p>
          <a:p>
            <a:r>
              <a:rPr lang="en-US" altLang="zh-CN" sz="2800" dirty="0"/>
              <a:t>D.</a:t>
            </a:r>
            <a:r>
              <a:rPr lang="zh-CN" altLang="zh-CN" sz="2800" dirty="0"/>
              <a:t>昔尝同僚</a:t>
            </a:r>
            <a:r>
              <a:rPr lang="en-US" altLang="zh-CN" sz="2800" dirty="0"/>
              <a:t>/</a:t>
            </a:r>
            <a:r>
              <a:rPr lang="zh-CN" altLang="zh-CN" sz="2800" dirty="0"/>
              <a:t>故归骸骨</a:t>
            </a:r>
            <a:r>
              <a:rPr lang="en-US" altLang="zh-CN" sz="2800" dirty="0"/>
              <a:t>/</a:t>
            </a:r>
            <a:r>
              <a:rPr lang="zh-CN" altLang="zh-CN" sz="2800" dirty="0"/>
              <a:t>非敢为用也</a:t>
            </a:r>
            <a:r>
              <a:rPr lang="en-US" altLang="zh-CN" sz="2800" dirty="0"/>
              <a:t>/</a:t>
            </a:r>
            <a:r>
              <a:rPr lang="zh-CN" altLang="zh-CN" sz="2800" dirty="0"/>
              <a:t>求为先人遗类耳</a:t>
            </a:r>
            <a:r>
              <a:rPr lang="en-US" altLang="zh-CN" sz="2800" dirty="0"/>
              <a:t>/</a:t>
            </a:r>
            <a:r>
              <a:rPr lang="zh-CN" altLang="zh-CN" sz="2800" dirty="0"/>
              <a:t>幸蒙覆载</a:t>
            </a:r>
            <a:r>
              <a:rPr lang="zh-CN" altLang="zh-CN" sz="2800" dirty="0">
                <a:solidFill>
                  <a:srgbClr val="FF0000"/>
                </a:solidFill>
              </a:rPr>
              <a:t>得</a:t>
            </a:r>
            <a:r>
              <a:rPr lang="en-US" altLang="zh-CN" sz="2800" dirty="0">
                <a:solidFill>
                  <a:srgbClr val="FF0000"/>
                </a:solidFill>
              </a:rPr>
              <a:t>/</a:t>
            </a:r>
            <a:r>
              <a:rPr lang="zh-CN" altLang="zh-CN" sz="2800" dirty="0">
                <a:solidFill>
                  <a:srgbClr val="FF0000"/>
                </a:solidFill>
              </a:rPr>
              <a:t>自保全</a:t>
            </a:r>
          </a:p>
        </p:txBody>
      </p:sp>
      <p:sp>
        <p:nvSpPr>
          <p:cNvPr id="5" name="文本框 4"/>
          <p:cNvSpPr txBox="1"/>
          <p:nvPr/>
        </p:nvSpPr>
        <p:spPr>
          <a:xfrm>
            <a:off x="257695" y="2766606"/>
            <a:ext cx="548641" cy="523220"/>
          </a:xfrm>
          <a:prstGeom prst="rect">
            <a:avLst/>
          </a:prstGeom>
          <a:noFill/>
        </p:spPr>
        <p:txBody>
          <a:bodyPr wrap="square" rtlCol="0">
            <a:spAutoFit/>
          </a:bodyPr>
          <a:lstStyle/>
          <a:p>
            <a:r>
              <a:rPr lang="zh-CN" altLang="en-US" sz="2800" b="1" dirty="0">
                <a:solidFill>
                  <a:srgbClr val="FF0000"/>
                </a:solidFill>
              </a:rPr>
              <a:t>√</a:t>
            </a:r>
          </a:p>
        </p:txBody>
      </p:sp>
    </p:spTree>
    <p:extLst>
      <p:ext uri="{BB962C8B-B14F-4D97-AF65-F5344CB8AC3E}">
        <p14:creationId xmlns:p14="http://schemas.microsoft.com/office/powerpoint/2010/main" val="24501864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0070C0"/>
              </a:solidFill>
            </a:endParaRPr>
          </a:p>
        </p:txBody>
      </p:sp>
      <p:sp>
        <p:nvSpPr>
          <p:cNvPr id="2" name="文本框 1"/>
          <p:cNvSpPr txBox="1"/>
          <p:nvPr/>
        </p:nvSpPr>
        <p:spPr>
          <a:xfrm>
            <a:off x="241069" y="274320"/>
            <a:ext cx="11720946" cy="3539430"/>
          </a:xfrm>
          <a:prstGeom prst="rect">
            <a:avLst/>
          </a:prstGeom>
          <a:noFill/>
        </p:spPr>
        <p:txBody>
          <a:bodyPr wrap="square" rtlCol="0">
            <a:spAutoFit/>
          </a:bodyPr>
          <a:lstStyle/>
          <a:p>
            <a:r>
              <a:rPr lang="en-US" altLang="zh-CN" sz="2800" dirty="0"/>
              <a:t>11.</a:t>
            </a:r>
            <a:r>
              <a:rPr lang="zh-CN" altLang="zh-CN" sz="2800" dirty="0"/>
              <a:t>下列对文中加点的词语及相关内容的解说，</a:t>
            </a:r>
            <a:r>
              <a:rPr lang="zh-CN" altLang="zh-CN" sz="2800" b="1" dirty="0"/>
              <a:t>不正确</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屈己从众的</a:t>
            </a:r>
            <a:r>
              <a:rPr lang="en-US" altLang="zh-CN" sz="2800" dirty="0"/>
              <a:t>“</a:t>
            </a:r>
            <a:r>
              <a:rPr lang="zh-CN" altLang="zh-CN" sz="2800" dirty="0"/>
              <a:t>屈</a:t>
            </a:r>
            <a:r>
              <a:rPr lang="en-US" altLang="zh-CN" sz="2800" dirty="0"/>
              <a:t>”</a:t>
            </a:r>
            <a:r>
              <a:rPr lang="zh-CN" altLang="zh-CN" sz="2800" dirty="0"/>
              <a:t>意思是降低身份，与《孟子》中</a:t>
            </a:r>
            <a:r>
              <a:rPr lang="en-US" altLang="zh-CN" sz="2800" dirty="0"/>
              <a:t>“</a:t>
            </a:r>
            <a:r>
              <a:rPr lang="zh-CN" altLang="zh-CN" sz="2800" dirty="0"/>
              <a:t>威武不能屈</a:t>
            </a:r>
            <a:r>
              <a:rPr lang="en-US" altLang="zh-CN" sz="2800" dirty="0"/>
              <a:t>”</a:t>
            </a:r>
            <a:r>
              <a:rPr lang="zh-CN" altLang="zh-CN" sz="2800" dirty="0"/>
              <a:t>的</a:t>
            </a:r>
            <a:r>
              <a:rPr lang="en-US" altLang="zh-CN" sz="2800" dirty="0"/>
              <a:t>“</a:t>
            </a:r>
            <a:r>
              <a:rPr lang="zh-CN" altLang="zh-CN" sz="2800" dirty="0"/>
              <a:t>屈</a:t>
            </a:r>
            <a:r>
              <a:rPr lang="en-US" altLang="zh-CN" sz="2800" dirty="0"/>
              <a:t>”</a:t>
            </a:r>
            <a:r>
              <a:rPr lang="zh-CN" altLang="zh-CN" sz="2800" dirty="0"/>
              <a:t>相同。</a:t>
            </a:r>
          </a:p>
          <a:p>
            <a:r>
              <a:rPr lang="en-US" altLang="zh-CN" sz="2800" dirty="0"/>
              <a:t>B.</a:t>
            </a:r>
            <a:r>
              <a:rPr lang="zh-CN" altLang="zh-CN" sz="2800" dirty="0"/>
              <a:t>美其才的</a:t>
            </a:r>
            <a:r>
              <a:rPr lang="en-US" altLang="zh-CN" sz="2800" dirty="0"/>
              <a:t>“</a:t>
            </a:r>
            <a:r>
              <a:rPr lang="zh-CN" altLang="zh-CN" sz="2800" dirty="0"/>
              <a:t>美</a:t>
            </a:r>
            <a:r>
              <a:rPr lang="en-US" altLang="zh-CN" sz="2800" dirty="0"/>
              <a:t>”</a:t>
            </a:r>
            <a:r>
              <a:rPr lang="zh-CN" altLang="zh-CN" sz="2800" dirty="0"/>
              <a:t>指称道，与《邹忌讽齐王纳谏》中</a:t>
            </a:r>
            <a:r>
              <a:rPr lang="en-US" altLang="zh-CN" sz="2800" dirty="0"/>
              <a:t>“</a:t>
            </a:r>
            <a:r>
              <a:rPr lang="zh-CN" altLang="zh-CN" sz="2800" dirty="0"/>
              <a:t>吾妻之美我者</a:t>
            </a:r>
            <a:r>
              <a:rPr lang="en-US" altLang="zh-CN" sz="2800" dirty="0"/>
              <a:t>”</a:t>
            </a:r>
            <a:r>
              <a:rPr lang="zh-CN" altLang="zh-CN" sz="2800" dirty="0"/>
              <a:t>的</a:t>
            </a:r>
            <a:r>
              <a:rPr lang="en-US" altLang="zh-CN" sz="2800" dirty="0"/>
              <a:t>“</a:t>
            </a:r>
            <a:r>
              <a:rPr lang="zh-CN" altLang="zh-CN" sz="2800" dirty="0"/>
              <a:t>美</a:t>
            </a:r>
            <a:r>
              <a:rPr lang="en-US" altLang="zh-CN" sz="2800" dirty="0"/>
              <a:t>”</a:t>
            </a:r>
            <a:r>
              <a:rPr lang="zh-CN" altLang="zh-CN" sz="2800" dirty="0"/>
              <a:t>不同。</a:t>
            </a:r>
          </a:p>
          <a:p>
            <a:r>
              <a:rPr lang="en-US" altLang="zh-CN" sz="2800" dirty="0"/>
              <a:t>C.</a:t>
            </a:r>
            <a:r>
              <a:rPr lang="zh-CN" altLang="zh-CN" sz="2800" dirty="0"/>
              <a:t>乞骸骨，古代官吏因年老请求退职的委婉说法，文中指请求放自己回中原葬父母。</a:t>
            </a:r>
          </a:p>
          <a:p>
            <a:r>
              <a:rPr lang="en-US" altLang="zh-CN" sz="2800" dirty="0"/>
              <a:t>D.</a:t>
            </a:r>
            <a:r>
              <a:rPr lang="zh-CN" altLang="zh-CN" sz="2800" dirty="0"/>
              <a:t>征，汉代时擢用人才的一种制度，皇帝直接任用有才能或具美德的平民人朝为官。</a:t>
            </a:r>
          </a:p>
        </p:txBody>
      </p:sp>
      <p:sp>
        <p:nvSpPr>
          <p:cNvPr id="4" name="文本框 3"/>
          <p:cNvSpPr txBox="1"/>
          <p:nvPr/>
        </p:nvSpPr>
        <p:spPr>
          <a:xfrm>
            <a:off x="241069" y="786275"/>
            <a:ext cx="548641" cy="523220"/>
          </a:xfrm>
          <a:prstGeom prst="rect">
            <a:avLst/>
          </a:prstGeom>
          <a:noFill/>
        </p:spPr>
        <p:txBody>
          <a:bodyPr wrap="square" rtlCol="0">
            <a:spAutoFit/>
          </a:bodyPr>
          <a:lstStyle/>
          <a:p>
            <a:r>
              <a:rPr lang="zh-CN" altLang="en-US" sz="2800" b="1" dirty="0">
                <a:solidFill>
                  <a:srgbClr val="FF0000"/>
                </a:solidFill>
              </a:rPr>
              <a:t>√</a:t>
            </a:r>
          </a:p>
        </p:txBody>
      </p:sp>
      <p:cxnSp>
        <p:nvCxnSpPr>
          <p:cNvPr id="5" name="直接连接符 4"/>
          <p:cNvCxnSpPr/>
          <p:nvPr/>
        </p:nvCxnSpPr>
        <p:spPr>
          <a:xfrm>
            <a:off x="5848004" y="1172094"/>
            <a:ext cx="5931132" cy="166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41069" y="4081549"/>
            <a:ext cx="11720946" cy="523220"/>
          </a:xfrm>
          <a:prstGeom prst="rect">
            <a:avLst/>
          </a:prstGeom>
          <a:noFill/>
        </p:spPr>
        <p:txBody>
          <a:bodyPr wrap="square" rtlCol="0">
            <a:spAutoFit/>
          </a:bodyPr>
          <a:lstStyle/>
          <a:p>
            <a:r>
              <a:rPr lang="zh-CN" altLang="en-US" sz="2800" dirty="0" smtClean="0">
                <a:solidFill>
                  <a:srgbClr val="0070C0"/>
                </a:solidFill>
              </a:rPr>
              <a:t>解析：</a:t>
            </a:r>
            <a:r>
              <a:rPr lang="zh-CN" altLang="zh-CN" sz="2800" dirty="0">
                <a:solidFill>
                  <a:srgbClr val="0070C0"/>
                </a:solidFill>
              </a:rPr>
              <a:t>“威武不能屈”的“屈”意思是“屈服”，与“屈己从众”意思不同</a:t>
            </a:r>
            <a:r>
              <a:rPr lang="zh-CN" altLang="zh-CN" sz="2800" dirty="0" smtClean="0">
                <a:solidFill>
                  <a:srgbClr val="0070C0"/>
                </a:solidFill>
              </a:rPr>
              <a:t>。</a:t>
            </a:r>
            <a:endParaRPr lang="zh-CN" altLang="zh-CN" sz="2800" dirty="0">
              <a:solidFill>
                <a:srgbClr val="0070C0"/>
              </a:solidFill>
            </a:endParaRPr>
          </a:p>
        </p:txBody>
      </p:sp>
    </p:spTree>
    <p:extLst>
      <p:ext uri="{BB962C8B-B14F-4D97-AF65-F5344CB8AC3E}">
        <p14:creationId xmlns:p14="http://schemas.microsoft.com/office/powerpoint/2010/main" val="35800374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15884" y="307571"/>
            <a:ext cx="11488189" cy="5262979"/>
          </a:xfrm>
          <a:prstGeom prst="rect">
            <a:avLst/>
          </a:prstGeom>
          <a:noFill/>
        </p:spPr>
        <p:txBody>
          <a:bodyPr wrap="square" rtlCol="0">
            <a:spAutoFit/>
          </a:bodyPr>
          <a:lstStyle/>
          <a:p>
            <a:r>
              <a:rPr lang="en-US" altLang="zh-CN" sz="2800" dirty="0"/>
              <a:t>12.</a:t>
            </a:r>
            <a:r>
              <a:rPr lang="zh-CN" altLang="zh-CN" sz="2800" dirty="0"/>
              <a:t>下列对原文有关内容的概述，</a:t>
            </a:r>
            <a:r>
              <a:rPr lang="zh-CN" altLang="zh-CN" sz="2800" b="1" dirty="0"/>
              <a:t>不正确</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光武帝尊敬并看重郑兴，每遇朝中大事总是邀请他商议；面对日蚀现象，他归咎于自己，特赦天下，还要求百官进言，但没有接受郑兴的进谏。</a:t>
            </a:r>
          </a:p>
          <a:p>
            <a:r>
              <a:rPr lang="en-US" altLang="zh-CN" sz="2800" dirty="0"/>
              <a:t>B.</a:t>
            </a:r>
            <a:r>
              <a:rPr lang="zh-CN" altLang="zh-CN" sz="2800" dirty="0"/>
              <a:t>郑兴借前人的话劝谏光武帝，希望他谨慎处理政务，重用好人，还举出历史人物作为例证。郑兴对嚣晓之以情，动之以理，劝服了隗嚣归顺朝廷。</a:t>
            </a:r>
          </a:p>
          <a:p>
            <a:r>
              <a:rPr lang="en-US" altLang="zh-CN" sz="2800" dirty="0"/>
              <a:t>C.</a:t>
            </a:r>
            <a:r>
              <a:rPr lang="zh-CN" altLang="zh-CN" sz="2800" dirty="0"/>
              <a:t>隗嚣为了壮大自己的势力，想办法拉拢郑兴，他让郑兴搬入更好的房子，又增加郑兴的俸禄，但在郑兴诚恳要求之下，他还是放郑兴一家离开。</a:t>
            </a:r>
          </a:p>
          <a:p>
            <a:r>
              <a:rPr lang="en-US" altLang="zh-CN" sz="2800" dirty="0"/>
              <a:t>D.</a:t>
            </a:r>
            <a:r>
              <a:rPr lang="zh-CN" altLang="zh-CN" sz="2800" dirty="0"/>
              <a:t>郑兴学问渊博，品行高洁，不但求学的人都以他为师，光禄勋杜林也向皇帝推荐他，认为他适合辅佐国君；他上书陈事，言辞总是温文尔雅。</a:t>
            </a:r>
          </a:p>
        </p:txBody>
      </p:sp>
      <p:sp>
        <p:nvSpPr>
          <p:cNvPr id="4" name="文本框 3"/>
          <p:cNvSpPr txBox="1"/>
          <p:nvPr/>
        </p:nvSpPr>
        <p:spPr>
          <a:xfrm>
            <a:off x="315884" y="2174500"/>
            <a:ext cx="548641" cy="523220"/>
          </a:xfrm>
          <a:prstGeom prst="rect">
            <a:avLst/>
          </a:prstGeom>
          <a:noFill/>
        </p:spPr>
        <p:txBody>
          <a:bodyPr wrap="square" rtlCol="0">
            <a:spAutoFit/>
          </a:bodyPr>
          <a:lstStyle/>
          <a:p>
            <a:r>
              <a:rPr lang="zh-CN" altLang="en-US" sz="2800" b="1" dirty="0">
                <a:solidFill>
                  <a:srgbClr val="FF0000"/>
                </a:solidFill>
              </a:rPr>
              <a:t>√</a:t>
            </a:r>
          </a:p>
        </p:txBody>
      </p:sp>
      <p:cxnSp>
        <p:nvCxnSpPr>
          <p:cNvPr id="5" name="直接连接符 4"/>
          <p:cNvCxnSpPr/>
          <p:nvPr/>
        </p:nvCxnSpPr>
        <p:spPr>
          <a:xfrm>
            <a:off x="3586943" y="2922434"/>
            <a:ext cx="7859682" cy="166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0698" y="3333132"/>
            <a:ext cx="365760" cy="2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1982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2276" y="532015"/>
            <a:ext cx="11787448" cy="3970318"/>
          </a:xfrm>
          <a:prstGeom prst="rect">
            <a:avLst/>
          </a:prstGeom>
          <a:noFill/>
        </p:spPr>
        <p:txBody>
          <a:bodyPr wrap="square" rtlCol="0">
            <a:spAutoFit/>
          </a:bodyPr>
          <a:lstStyle/>
          <a:p>
            <a:r>
              <a:rPr lang="en-US" altLang="zh-CN" sz="2800" dirty="0"/>
              <a:t>13.</a:t>
            </a:r>
            <a:r>
              <a:rPr lang="zh-CN" altLang="zh-CN" sz="2800" dirty="0"/>
              <a:t>把文中画横线的句子翻译成现代汉语。</a:t>
            </a:r>
            <a:r>
              <a:rPr lang="en-US" altLang="zh-CN" sz="2800" dirty="0"/>
              <a:t>(8</a:t>
            </a:r>
            <a:r>
              <a:rPr lang="zh-CN" altLang="zh-CN" sz="2800" dirty="0"/>
              <a:t>分</a:t>
            </a:r>
            <a:r>
              <a:rPr lang="en-US" altLang="zh-CN" sz="2800" dirty="0"/>
              <a:t>)</a:t>
            </a:r>
            <a:endParaRPr lang="zh-CN" altLang="zh-CN" sz="2800" dirty="0"/>
          </a:p>
          <a:p>
            <a:r>
              <a:rPr lang="en-US" altLang="zh-CN" sz="2800" dirty="0"/>
              <a:t>(1)</a:t>
            </a:r>
            <a:r>
              <a:rPr lang="zh-CN" altLang="zh-CN" sz="2800" dirty="0"/>
              <a:t>公卿百寮，各上封事，无有所讳，举贤良方正各一人</a:t>
            </a:r>
            <a:r>
              <a:rPr lang="zh-CN" altLang="zh-CN" sz="2800" dirty="0" smtClean="0"/>
              <a:t>。</a:t>
            </a:r>
            <a:endParaRPr lang="en-US" altLang="zh-CN" sz="2800" dirty="0" smtClean="0"/>
          </a:p>
          <a:p>
            <a:endParaRPr lang="en-US" altLang="zh-CN" sz="2800" dirty="0"/>
          </a:p>
          <a:p>
            <a:r>
              <a:rPr lang="zh-CN" altLang="en-US" sz="2800" dirty="0">
                <a:solidFill>
                  <a:srgbClr val="0070C0"/>
                </a:solidFill>
              </a:rPr>
              <a:t>给</a:t>
            </a:r>
            <a:r>
              <a:rPr lang="zh-CN" altLang="en-US" sz="2800" dirty="0" smtClean="0">
                <a:solidFill>
                  <a:srgbClr val="0070C0"/>
                </a:solidFill>
              </a:rPr>
              <a:t>分点：“封事” “讳”、词类活用（“贤良方正”，形容词作名词）各</a:t>
            </a:r>
            <a:r>
              <a:rPr lang="en-US" altLang="zh-CN" sz="2800" dirty="0">
                <a:solidFill>
                  <a:srgbClr val="0070C0"/>
                </a:solidFill>
              </a:rPr>
              <a:t>1</a:t>
            </a:r>
            <a:r>
              <a:rPr lang="zh-CN" altLang="en-US" sz="2800" dirty="0" smtClean="0">
                <a:solidFill>
                  <a:srgbClr val="0070C0"/>
                </a:solidFill>
              </a:rPr>
              <a:t>分，大意</a:t>
            </a:r>
            <a:r>
              <a:rPr lang="en-US" altLang="zh-CN" sz="2800" dirty="0" smtClean="0">
                <a:solidFill>
                  <a:srgbClr val="0070C0"/>
                </a:solidFill>
              </a:rPr>
              <a:t>1</a:t>
            </a:r>
            <a:r>
              <a:rPr lang="zh-CN" altLang="en-US" sz="2800" dirty="0" smtClean="0">
                <a:solidFill>
                  <a:srgbClr val="0070C0"/>
                </a:solidFill>
              </a:rPr>
              <a:t>分。</a:t>
            </a:r>
            <a:endParaRPr lang="en-US" altLang="zh-CN" sz="2800" dirty="0" smtClean="0">
              <a:solidFill>
                <a:srgbClr val="0070C0"/>
              </a:solidFill>
            </a:endParaRPr>
          </a:p>
          <a:p>
            <a:endParaRPr lang="en-US" altLang="zh-CN" sz="2800" dirty="0"/>
          </a:p>
          <a:p>
            <a:r>
              <a:rPr lang="zh-CN" altLang="en-US" sz="2800" dirty="0"/>
              <a:t>译文：公卿百官，你们各人上呈</a:t>
            </a:r>
            <a:r>
              <a:rPr lang="zh-CN" altLang="en-US" sz="2800" dirty="0">
                <a:solidFill>
                  <a:srgbClr val="FF0000"/>
                </a:solidFill>
              </a:rPr>
              <a:t>密封的奏章</a:t>
            </a:r>
            <a:r>
              <a:rPr lang="zh-CN" altLang="en-US" sz="2800" dirty="0"/>
              <a:t>，不要因为有所</a:t>
            </a:r>
            <a:r>
              <a:rPr lang="zh-CN" altLang="en-US" sz="2800" dirty="0" smtClean="0">
                <a:solidFill>
                  <a:srgbClr val="FF0000"/>
                </a:solidFill>
              </a:rPr>
              <a:t>顾忌</a:t>
            </a:r>
            <a:r>
              <a:rPr lang="zh-CN" altLang="en-US" sz="2800" dirty="0" smtClean="0"/>
              <a:t>（</a:t>
            </a:r>
            <a:r>
              <a:rPr lang="zh-CN" altLang="en-US" sz="2800" dirty="0"/>
              <a:t>而不敢说</a:t>
            </a:r>
            <a:r>
              <a:rPr lang="zh-CN" altLang="en-US" sz="2800" dirty="0" smtClean="0"/>
              <a:t>），</a:t>
            </a:r>
            <a:r>
              <a:rPr lang="zh-CN" altLang="en-US" sz="2800" dirty="0"/>
              <a:t>举荐具有</a:t>
            </a:r>
            <a:r>
              <a:rPr lang="zh-CN" altLang="en-US" sz="2800" dirty="0">
                <a:solidFill>
                  <a:srgbClr val="FF0000"/>
                </a:solidFill>
              </a:rPr>
              <a:t>贤德、良善、端方、正直等方面品质的人</a:t>
            </a:r>
            <a:r>
              <a:rPr lang="zh-CN" altLang="en-US" sz="2800" dirty="0"/>
              <a:t>各一位。</a:t>
            </a:r>
          </a:p>
          <a:p>
            <a:endParaRPr lang="zh-CN" altLang="zh-CN" sz="2800" dirty="0"/>
          </a:p>
        </p:txBody>
      </p:sp>
    </p:spTree>
    <p:extLst>
      <p:ext uri="{BB962C8B-B14F-4D97-AF65-F5344CB8AC3E}">
        <p14:creationId xmlns:p14="http://schemas.microsoft.com/office/powerpoint/2010/main" val="27037531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B8DD50B-40F2-4108-80A0-0105C8AAF816}"/>
              </a:ext>
            </a:extLst>
          </p:cNvPr>
          <p:cNvGrpSpPr/>
          <p:nvPr/>
        </p:nvGrpSpPr>
        <p:grpSpPr>
          <a:xfrm>
            <a:off x="0" y="0"/>
            <a:ext cx="12192000" cy="6858000"/>
            <a:chOff x="0" y="0"/>
            <a:chExt cx="12192000" cy="6858000"/>
          </a:xfrm>
        </p:grpSpPr>
        <p:grpSp>
          <p:nvGrpSpPr>
            <p:cNvPr id="3" name="组合 2">
              <a:extLst>
                <a:ext uri="{FF2B5EF4-FFF2-40B4-BE49-F238E27FC236}">
                  <a16:creationId xmlns:a16="http://schemas.microsoft.com/office/drawing/2014/main" id="{16AFD4D3-A5BA-4697-8504-B4382CC1DCFE}"/>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6E604133-415C-463F-BA7B-7C9B5F1D1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060"/>
                <a:ext cx="12192000" cy="6022940"/>
              </a:xfrm>
              <a:prstGeom prst="rect">
                <a:avLst/>
              </a:prstGeom>
            </p:spPr>
          </p:pic>
          <p:pic>
            <p:nvPicPr>
              <p:cNvPr id="6" name="图片 5">
                <a:extLst>
                  <a:ext uri="{FF2B5EF4-FFF2-40B4-BE49-F238E27FC236}">
                    <a16:creationId xmlns:a16="http://schemas.microsoft.com/office/drawing/2014/main" id="{2B6D0897-0CCD-4961-844E-7430EB684096}"/>
                  </a:ext>
                </a:extLst>
              </p:cNvPr>
              <p:cNvPicPr>
                <a:picLocks noChangeAspect="1"/>
              </p:cNvPicPr>
              <p:nvPr/>
            </p:nvPicPr>
            <p:blipFill rotWithShape="1">
              <a:blip r:embed="rId2">
                <a:extLst>
                  <a:ext uri="{28A0092B-C50C-407E-A947-70E740481C1C}">
                    <a14:useLocalDpi xmlns:a14="http://schemas.microsoft.com/office/drawing/2010/main" val="0"/>
                  </a:ext>
                </a:extLst>
              </a:blip>
              <a:srcRect b="86135"/>
              <a:stretch/>
            </p:blipFill>
            <p:spPr>
              <a:xfrm flipV="1">
                <a:off x="0" y="0"/>
                <a:ext cx="12192000" cy="835060"/>
              </a:xfrm>
              <a:prstGeom prst="rect">
                <a:avLst/>
              </a:prstGeom>
            </p:spPr>
          </p:pic>
        </p:grpSp>
        <p:pic>
          <p:nvPicPr>
            <p:cNvPr id="4" name="图片 3">
              <a:extLst>
                <a:ext uri="{FF2B5EF4-FFF2-40B4-BE49-F238E27FC236}">
                  <a16:creationId xmlns:a16="http://schemas.microsoft.com/office/drawing/2014/main" id="{2CE47863-FD7C-416F-B6A4-798C82DF50EA}"/>
                </a:ext>
              </a:extLst>
            </p:cNvPr>
            <p:cNvPicPr>
              <a:picLocks noChangeAspect="1"/>
            </p:cNvPicPr>
            <p:nvPr/>
          </p:nvPicPr>
          <p:blipFill rotWithShape="1">
            <a:blip r:embed="rId3">
              <a:extLst>
                <a:ext uri="{28A0092B-C50C-407E-A947-70E740481C1C}">
                  <a14:useLocalDpi xmlns:a14="http://schemas.microsoft.com/office/drawing/2010/main" val="0"/>
                </a:ext>
              </a:extLst>
            </a:blip>
            <a:srcRect r="19401" b="24752"/>
            <a:stretch/>
          </p:blipFill>
          <p:spPr>
            <a:xfrm>
              <a:off x="5827884" y="1697501"/>
              <a:ext cx="6364116" cy="5160499"/>
            </a:xfrm>
            <a:prstGeom prst="rect">
              <a:avLst/>
            </a:prstGeom>
          </p:spPr>
        </p:pic>
      </p:grpSp>
      <p:sp>
        <p:nvSpPr>
          <p:cNvPr id="7" name="矩形 6">
            <a:extLst>
              <a:ext uri="{FF2B5EF4-FFF2-40B4-BE49-F238E27FC236}">
                <a16:creationId xmlns:a16="http://schemas.microsoft.com/office/drawing/2014/main" id="{D641A1FB-077C-496B-A71E-FF226763F4C0}"/>
              </a:ext>
            </a:extLst>
          </p:cNvPr>
          <p:cNvSpPr/>
          <p:nvPr/>
        </p:nvSpPr>
        <p:spPr>
          <a:xfrm>
            <a:off x="370114" y="477206"/>
            <a:ext cx="11451772" cy="587828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7C047FF7-C8AA-4714-87AB-046473E528D1}"/>
              </a:ext>
            </a:extLst>
          </p:cNvPr>
          <p:cNvSpPr/>
          <p:nvPr/>
        </p:nvSpPr>
        <p:spPr>
          <a:xfrm>
            <a:off x="3885965" y="2551207"/>
            <a:ext cx="1169922" cy="1200329"/>
          </a:xfrm>
          <a:prstGeom prst="rect">
            <a:avLst/>
          </a:prstGeom>
          <a:noFill/>
        </p:spPr>
        <p:txBody>
          <a:bodyPr wrap="square" rtlCol="0">
            <a:spAutoFit/>
          </a:bodyPr>
          <a:lstStyle/>
          <a:p>
            <a:r>
              <a:rPr lang="zh-CN" altLang="en-US" sz="7200" dirty="0">
                <a:ln w="15875">
                  <a:noFill/>
                </a:ln>
                <a:solidFill>
                  <a:srgbClr val="4B5861"/>
                </a:solidFill>
                <a:latin typeface="方正清刻本悦宋简体" panose="02000000000000000000" pitchFamily="2" charset="-122"/>
                <a:ea typeface="方正清刻本悦宋简体" panose="02000000000000000000" pitchFamily="2" charset="-122"/>
              </a:rPr>
              <a:t>壹</a:t>
            </a:r>
          </a:p>
        </p:txBody>
      </p:sp>
      <p:sp>
        <p:nvSpPr>
          <p:cNvPr id="11" name="文本框 10">
            <a:extLst>
              <a:ext uri="{FF2B5EF4-FFF2-40B4-BE49-F238E27FC236}">
                <a16:creationId xmlns:a16="http://schemas.microsoft.com/office/drawing/2014/main" id="{EF0F494D-AFB2-4B72-9946-3DC20A842231}"/>
              </a:ext>
            </a:extLst>
          </p:cNvPr>
          <p:cNvSpPr txBox="1"/>
          <p:nvPr/>
        </p:nvSpPr>
        <p:spPr>
          <a:xfrm>
            <a:off x="5426001" y="2828207"/>
            <a:ext cx="4014385" cy="646331"/>
          </a:xfrm>
          <a:prstGeom prst="rect">
            <a:avLst/>
          </a:prstGeom>
          <a:noFill/>
        </p:spPr>
        <p:txBody>
          <a:bodyPr vert="horz" wrap="square" rtlCol="0">
            <a:spAutoFit/>
          </a:bodyPr>
          <a:lstStyle/>
          <a:p>
            <a:r>
              <a:rPr lang="zh-CN" altLang="en-US" sz="3600" dirty="0">
                <a:solidFill>
                  <a:srgbClr val="4B5861"/>
                </a:solidFill>
                <a:latin typeface="汉仪全唐诗简" panose="00020600040101010101" pitchFamily="18" charset="-122"/>
                <a:ea typeface="汉仪全唐诗简" panose="00020600040101010101" pitchFamily="18" charset="-122"/>
              </a:rPr>
              <a:t>现代文阅读</a:t>
            </a:r>
            <a:r>
              <a:rPr lang="en-US" altLang="zh-CN" sz="3600" dirty="0">
                <a:solidFill>
                  <a:srgbClr val="4B5861"/>
                </a:solidFill>
                <a:latin typeface="汉仪全唐诗简" panose="00020600040101010101" pitchFamily="18" charset="-122"/>
                <a:ea typeface="汉仪全唐诗简" panose="00020600040101010101" pitchFamily="18" charset="-122"/>
              </a:rPr>
              <a:t>(35</a:t>
            </a:r>
            <a:r>
              <a:rPr lang="zh-CN" altLang="en-US" sz="3600" dirty="0">
                <a:solidFill>
                  <a:srgbClr val="4B5861"/>
                </a:solidFill>
                <a:latin typeface="汉仪全唐诗简" panose="00020600040101010101" pitchFamily="18" charset="-122"/>
                <a:ea typeface="汉仪全唐诗简" panose="00020600040101010101" pitchFamily="18" charset="-122"/>
              </a:rPr>
              <a:t>分</a:t>
            </a:r>
            <a:r>
              <a:rPr lang="en-US" altLang="zh-CN" sz="3600" dirty="0">
                <a:solidFill>
                  <a:srgbClr val="4B5861"/>
                </a:solidFill>
                <a:latin typeface="汉仪全唐诗简" panose="00020600040101010101" pitchFamily="18" charset="-122"/>
                <a:ea typeface="汉仪全唐诗简" panose="00020600040101010101" pitchFamily="18" charset="-122"/>
              </a:rPr>
              <a:t>)</a:t>
            </a:r>
            <a:endParaRPr lang="zh-CN" altLang="en-US" sz="3600" dirty="0">
              <a:solidFill>
                <a:srgbClr val="4B5861"/>
              </a:solidFill>
              <a:latin typeface="汉仪全唐诗简" panose="00020600040101010101" pitchFamily="18" charset="-122"/>
              <a:ea typeface="汉仪全唐诗简" panose="00020600040101010101" pitchFamily="18" charset="-122"/>
            </a:endParaRPr>
          </a:p>
        </p:txBody>
      </p:sp>
    </p:spTree>
    <p:extLst>
      <p:ext uri="{BB962C8B-B14F-4D97-AF65-F5344CB8AC3E}">
        <p14:creationId xmlns:p14="http://schemas.microsoft.com/office/powerpoint/2010/main" val="39844006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43593" y="1025664"/>
            <a:ext cx="11787448" cy="2677656"/>
          </a:xfrm>
          <a:prstGeom prst="rect">
            <a:avLst/>
          </a:prstGeom>
          <a:noFill/>
        </p:spPr>
        <p:txBody>
          <a:bodyPr wrap="square" rtlCol="0">
            <a:spAutoFit/>
          </a:bodyPr>
          <a:lstStyle/>
          <a:p>
            <a:r>
              <a:rPr lang="en-US" altLang="zh-CN" sz="2800" dirty="0" smtClean="0"/>
              <a:t>(</a:t>
            </a:r>
            <a:r>
              <a:rPr lang="en-US" altLang="zh-CN" sz="2800" dirty="0"/>
              <a:t>2)</a:t>
            </a:r>
            <a:r>
              <a:rPr lang="zh-CN" altLang="zh-CN" sz="2800" dirty="0"/>
              <a:t>兴每匡谏，言辞恳至，嚣虽内不能悦，而外相崇礼</a:t>
            </a:r>
            <a:r>
              <a:rPr lang="zh-CN" altLang="zh-CN" sz="2800" dirty="0" smtClean="0"/>
              <a:t>。</a:t>
            </a:r>
            <a:endParaRPr lang="en-US" altLang="zh-CN" sz="2800" dirty="0" smtClean="0"/>
          </a:p>
          <a:p>
            <a:endParaRPr lang="en-US" altLang="zh-CN" sz="2800" dirty="0"/>
          </a:p>
          <a:p>
            <a:r>
              <a:rPr lang="zh-CN" altLang="en-US" sz="2800" dirty="0">
                <a:solidFill>
                  <a:srgbClr val="0070C0"/>
                </a:solidFill>
              </a:rPr>
              <a:t>给分点</a:t>
            </a:r>
            <a:r>
              <a:rPr lang="zh-CN" altLang="en-US" sz="2800" dirty="0" smtClean="0">
                <a:solidFill>
                  <a:srgbClr val="0070C0"/>
                </a:solidFill>
              </a:rPr>
              <a:t>：</a:t>
            </a:r>
            <a:r>
              <a:rPr lang="zh-CN" altLang="en-US" sz="2800" dirty="0">
                <a:solidFill>
                  <a:srgbClr val="0070C0"/>
                </a:solidFill>
              </a:rPr>
              <a:t>“内”</a:t>
            </a:r>
            <a:r>
              <a:rPr lang="zh-CN" altLang="en-US" sz="2800" dirty="0" smtClean="0">
                <a:solidFill>
                  <a:srgbClr val="0070C0"/>
                </a:solidFill>
              </a:rPr>
              <a:t>“崇礼”“相”各</a:t>
            </a:r>
            <a:r>
              <a:rPr lang="en-US" altLang="zh-CN" sz="2800" dirty="0">
                <a:solidFill>
                  <a:srgbClr val="0070C0"/>
                </a:solidFill>
              </a:rPr>
              <a:t>1</a:t>
            </a:r>
            <a:r>
              <a:rPr lang="zh-CN" altLang="en-US" sz="2800" dirty="0" smtClean="0">
                <a:solidFill>
                  <a:srgbClr val="0070C0"/>
                </a:solidFill>
              </a:rPr>
              <a:t>分，大意</a:t>
            </a:r>
            <a:r>
              <a:rPr lang="en-US" altLang="zh-CN" sz="2800" dirty="0" smtClean="0">
                <a:solidFill>
                  <a:srgbClr val="0070C0"/>
                </a:solidFill>
              </a:rPr>
              <a:t>1</a:t>
            </a:r>
            <a:r>
              <a:rPr lang="zh-CN" altLang="en-US" sz="2800" dirty="0" smtClean="0">
                <a:solidFill>
                  <a:srgbClr val="0070C0"/>
                </a:solidFill>
              </a:rPr>
              <a:t>分。</a:t>
            </a:r>
            <a:endParaRPr lang="en-US" altLang="zh-CN" sz="2800" dirty="0">
              <a:solidFill>
                <a:srgbClr val="0070C0"/>
              </a:solidFill>
            </a:endParaRPr>
          </a:p>
          <a:p>
            <a:endParaRPr lang="en-US" altLang="zh-CN" sz="2800" dirty="0"/>
          </a:p>
          <a:p>
            <a:r>
              <a:rPr lang="zh-CN" altLang="en-US" sz="2800" dirty="0"/>
              <a:t>译文：郑兴经常</a:t>
            </a:r>
            <a:r>
              <a:rPr lang="zh-CN" altLang="en-US" sz="2800" dirty="0" smtClean="0"/>
              <a:t>劝谏（</a:t>
            </a:r>
            <a:r>
              <a:rPr lang="zh-CN" altLang="en-US" sz="2800" dirty="0"/>
              <a:t>隗嚣归顺朝廷</a:t>
            </a:r>
            <a:r>
              <a:rPr lang="zh-CN" altLang="en-US" sz="2800" dirty="0" smtClean="0"/>
              <a:t>），</a:t>
            </a:r>
            <a:r>
              <a:rPr lang="zh-CN" altLang="en-US" sz="2800" dirty="0"/>
              <a:t>言辞恳切至诚，隗嚣</a:t>
            </a:r>
            <a:r>
              <a:rPr lang="zh-CN" altLang="en-US" sz="2800" dirty="0" smtClean="0"/>
              <a:t>即使</a:t>
            </a:r>
            <a:r>
              <a:rPr lang="zh-CN" altLang="en-US" sz="2800" dirty="0" smtClean="0">
                <a:solidFill>
                  <a:srgbClr val="FF0000"/>
                </a:solidFill>
              </a:rPr>
              <a:t>在心里</a:t>
            </a:r>
            <a:r>
              <a:rPr lang="zh-CN" altLang="en-US" sz="2800" dirty="0"/>
              <a:t>不高兴，但是表面上还是</a:t>
            </a:r>
            <a:r>
              <a:rPr lang="zh-CN" altLang="en-US" sz="2800" dirty="0">
                <a:solidFill>
                  <a:srgbClr val="FF0000"/>
                </a:solidFill>
              </a:rPr>
              <a:t>对郑</a:t>
            </a:r>
            <a:r>
              <a:rPr lang="zh-CN" altLang="en-US" sz="2800" dirty="0" smtClean="0">
                <a:solidFill>
                  <a:srgbClr val="FF0000"/>
                </a:solidFill>
              </a:rPr>
              <a:t>兴尊敬</a:t>
            </a:r>
            <a:r>
              <a:rPr lang="zh-CN" altLang="en-US" sz="2800" dirty="0">
                <a:solidFill>
                  <a:srgbClr val="FF0000"/>
                </a:solidFill>
              </a:rPr>
              <a:t>且以礼相待</a:t>
            </a:r>
            <a:r>
              <a:rPr lang="zh-CN" altLang="en-US" sz="2800" dirty="0" smtClean="0"/>
              <a:t>。</a:t>
            </a:r>
            <a:endParaRPr lang="zh-CN" altLang="en-US" sz="2800" dirty="0"/>
          </a:p>
        </p:txBody>
      </p:sp>
    </p:spTree>
    <p:extLst>
      <p:ext uri="{BB962C8B-B14F-4D97-AF65-F5344CB8AC3E}">
        <p14:creationId xmlns:p14="http://schemas.microsoft.com/office/powerpoint/2010/main" val="16567190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1069" y="548640"/>
            <a:ext cx="11704320" cy="523220"/>
          </a:xfrm>
          <a:prstGeom prst="rect">
            <a:avLst/>
          </a:prstGeom>
          <a:noFill/>
        </p:spPr>
        <p:txBody>
          <a:bodyPr wrap="square" rtlCol="0">
            <a:spAutoFit/>
          </a:bodyPr>
          <a:lstStyle/>
          <a:p>
            <a:r>
              <a:rPr lang="en-US" altLang="zh-CN" sz="2800" dirty="0"/>
              <a:t>14.</a:t>
            </a:r>
            <a:r>
              <a:rPr lang="zh-CN" altLang="zh-CN" sz="2800" dirty="0"/>
              <a:t>对于郊外祭祀，</a:t>
            </a:r>
            <a:r>
              <a:rPr lang="zh-CN" altLang="zh-CN" sz="2800" dirty="0">
                <a:solidFill>
                  <a:srgbClr val="0070C0"/>
                </a:solidFill>
              </a:rPr>
              <a:t>光武帝和郑兴</a:t>
            </a:r>
            <a:r>
              <a:rPr lang="zh-CN" altLang="zh-CN" sz="2800" dirty="0"/>
              <a:t>的态度有什么</a:t>
            </a:r>
            <a:r>
              <a:rPr lang="zh-CN" altLang="zh-CN" sz="2800" dirty="0">
                <a:solidFill>
                  <a:srgbClr val="FF0000"/>
                </a:solidFill>
              </a:rPr>
              <a:t>不同</a:t>
            </a:r>
            <a:r>
              <a:rPr lang="en-US" altLang="zh-CN" sz="2800" dirty="0"/>
              <a:t>?</a:t>
            </a:r>
            <a:r>
              <a:rPr lang="zh-CN" altLang="zh-CN" sz="2800" dirty="0"/>
              <a:t>请简要概括。</a:t>
            </a:r>
            <a:r>
              <a:rPr lang="en-US" altLang="zh-CN" sz="2800" dirty="0"/>
              <a:t>(3</a:t>
            </a:r>
            <a:r>
              <a:rPr lang="zh-CN" altLang="zh-CN" sz="2800" dirty="0"/>
              <a:t>分</a:t>
            </a:r>
            <a:r>
              <a:rPr lang="en-US" altLang="zh-CN" sz="2800" dirty="0"/>
              <a:t>)</a:t>
            </a:r>
            <a:endParaRPr lang="zh-CN" altLang="zh-CN" sz="2800" dirty="0"/>
          </a:p>
        </p:txBody>
      </p:sp>
      <p:sp>
        <p:nvSpPr>
          <p:cNvPr id="3" name="文本框 2"/>
          <p:cNvSpPr txBox="1"/>
          <p:nvPr/>
        </p:nvSpPr>
        <p:spPr>
          <a:xfrm>
            <a:off x="241069" y="3499176"/>
            <a:ext cx="11704320" cy="1815882"/>
          </a:xfrm>
          <a:prstGeom prst="rect">
            <a:avLst/>
          </a:prstGeom>
          <a:noFill/>
        </p:spPr>
        <p:txBody>
          <a:bodyPr wrap="square" rtlCol="0">
            <a:spAutoFit/>
          </a:bodyPr>
          <a:lstStyle/>
          <a:p>
            <a:r>
              <a:rPr lang="zh-CN" altLang="zh-CN" sz="2800" dirty="0" smtClean="0"/>
              <a:t>【参考答案】</a:t>
            </a:r>
            <a:endParaRPr lang="en-US" altLang="zh-CN" sz="2800" dirty="0" smtClean="0"/>
          </a:p>
          <a:p>
            <a:r>
              <a:rPr lang="en-US" altLang="zh-CN" sz="2800" dirty="0" smtClean="0"/>
              <a:t>①</a:t>
            </a:r>
            <a:r>
              <a:rPr lang="zh-CN" altLang="zh-CN" sz="2800" dirty="0"/>
              <a:t>光武帝打算用占卜来决定郊外祭祀之事；</a:t>
            </a:r>
            <a:r>
              <a:rPr lang="en-US" altLang="zh-CN" sz="2800" dirty="0"/>
              <a:t>(1</a:t>
            </a:r>
            <a:r>
              <a:rPr lang="zh-CN" altLang="zh-CN" sz="2800" dirty="0"/>
              <a:t>分</a:t>
            </a:r>
            <a:r>
              <a:rPr lang="en-US" altLang="zh-CN" sz="2800" dirty="0" smtClean="0"/>
              <a:t>)</a:t>
            </a:r>
          </a:p>
          <a:p>
            <a:r>
              <a:rPr lang="en-US" altLang="zh-CN" sz="2800" dirty="0" smtClean="0"/>
              <a:t>②</a:t>
            </a:r>
            <a:r>
              <a:rPr lang="zh-CN" altLang="zh-CN" sz="2800" dirty="0"/>
              <a:t>郑兴不赞成用占卜来决定，但他没有直说，只推说自己不了解占卜。</a:t>
            </a:r>
            <a:r>
              <a:rPr lang="en-US" altLang="zh-CN" sz="2800" dirty="0"/>
              <a:t>(2</a:t>
            </a:r>
            <a:r>
              <a:rPr lang="zh-CN" altLang="zh-CN" sz="2800" dirty="0"/>
              <a:t>分</a:t>
            </a:r>
            <a:r>
              <a:rPr lang="en-US" altLang="zh-CN" sz="2800" dirty="0"/>
              <a:t>)</a:t>
            </a:r>
            <a:endParaRPr lang="zh-CN" altLang="zh-CN" sz="2800" dirty="0"/>
          </a:p>
        </p:txBody>
      </p:sp>
      <p:sp>
        <p:nvSpPr>
          <p:cNvPr id="4" name="文本框 3"/>
          <p:cNvSpPr txBox="1"/>
          <p:nvPr/>
        </p:nvSpPr>
        <p:spPr>
          <a:xfrm>
            <a:off x="241069" y="1413164"/>
            <a:ext cx="11704320" cy="1384995"/>
          </a:xfrm>
          <a:prstGeom prst="rect">
            <a:avLst/>
          </a:prstGeom>
          <a:noFill/>
        </p:spPr>
        <p:txBody>
          <a:bodyPr wrap="square" rtlCol="0">
            <a:spAutoFit/>
          </a:bodyPr>
          <a:lstStyle/>
          <a:p>
            <a:r>
              <a:rPr lang="zh-CN" altLang="en-US" sz="2800" dirty="0" smtClean="0">
                <a:solidFill>
                  <a:srgbClr val="0070C0"/>
                </a:solidFill>
                <a:latin typeface="楷体" panose="02010609060101010101" pitchFamily="49" charset="-122"/>
                <a:ea typeface="楷体" panose="02010609060101010101" pitchFamily="49" charset="-122"/>
              </a:rPr>
              <a:t>原文：</a:t>
            </a:r>
            <a:r>
              <a:rPr lang="zh-CN" altLang="zh-CN" sz="2800" dirty="0" smtClean="0">
                <a:solidFill>
                  <a:srgbClr val="0070C0"/>
                </a:solidFill>
                <a:latin typeface="楷体" panose="02010609060101010101" pitchFamily="49" charset="-122"/>
                <a:ea typeface="楷体" panose="02010609060101010101" pitchFamily="49" charset="-122"/>
              </a:rPr>
              <a:t>上</a:t>
            </a:r>
            <a:r>
              <a:rPr lang="zh-CN" altLang="zh-CN" sz="2800" dirty="0">
                <a:solidFill>
                  <a:srgbClr val="0070C0"/>
                </a:solidFill>
                <a:latin typeface="楷体" panose="02010609060101010101" pitchFamily="49" charset="-122"/>
                <a:ea typeface="楷体" panose="02010609060101010101" pitchFamily="49" charset="-122"/>
              </a:rPr>
              <a:t>尝以郊祀事问曰：</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欲以谶决之，何如</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兴曰：</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臣不为谶。</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上怒曰：</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卿不言谶，非之邪</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兴曰：</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臣于书有所未学，而无敢非。</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上乃解曰：</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言不当若是邪。”</a:t>
            </a:r>
            <a:endParaRPr lang="zh-CN" altLang="en-US" sz="2800" dirty="0">
              <a:solidFill>
                <a:srgbClr val="0070C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6690301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49135" y="299258"/>
            <a:ext cx="11538065" cy="6986528"/>
          </a:xfrm>
          <a:prstGeom prst="rect">
            <a:avLst/>
          </a:prstGeom>
          <a:noFill/>
        </p:spPr>
        <p:txBody>
          <a:bodyPr wrap="square" rtlCol="0">
            <a:spAutoFit/>
          </a:bodyPr>
          <a:lstStyle/>
          <a:p>
            <a:r>
              <a:rPr lang="en-US" altLang="zh-CN" sz="2800" b="1" dirty="0"/>
              <a:t>(</a:t>
            </a:r>
            <a:r>
              <a:rPr lang="zh-CN" altLang="zh-CN" sz="2800" b="1" dirty="0"/>
              <a:t>二</a:t>
            </a:r>
            <a:r>
              <a:rPr lang="en-US" altLang="zh-CN" sz="2800" b="1" dirty="0"/>
              <a:t>)</a:t>
            </a:r>
            <a:r>
              <a:rPr lang="zh-CN" altLang="zh-CN" sz="2800" b="1" dirty="0"/>
              <a:t>古代诗歌阅读</a:t>
            </a:r>
            <a:r>
              <a:rPr lang="en-US" altLang="zh-CN" sz="2800" b="1" dirty="0"/>
              <a:t>(</a:t>
            </a:r>
            <a:r>
              <a:rPr lang="zh-CN" altLang="zh-CN" sz="2800" b="1" dirty="0"/>
              <a:t>本题共</a:t>
            </a:r>
            <a:r>
              <a:rPr lang="en-US" altLang="zh-CN" sz="2800" b="1" dirty="0"/>
              <a:t>2</a:t>
            </a:r>
            <a:r>
              <a:rPr lang="zh-CN" altLang="zh-CN" sz="2800" b="1" dirty="0"/>
              <a:t>小题，</a:t>
            </a:r>
            <a:r>
              <a:rPr lang="en-US" altLang="zh-CN" sz="2800" b="1" dirty="0"/>
              <a:t>9</a:t>
            </a:r>
            <a:r>
              <a:rPr lang="zh-CN" altLang="zh-CN" sz="2800" b="1" dirty="0"/>
              <a:t>分</a:t>
            </a:r>
            <a:r>
              <a:rPr lang="en-US" altLang="zh-CN" sz="2800" b="1" dirty="0"/>
              <a:t>)</a:t>
            </a:r>
            <a:endParaRPr lang="zh-CN" altLang="zh-CN" sz="2800" dirty="0"/>
          </a:p>
          <a:p>
            <a:r>
              <a:rPr lang="zh-CN" altLang="zh-CN" sz="2800" b="1" dirty="0"/>
              <a:t>阅读下面这首唐诗，完成</a:t>
            </a:r>
            <a:r>
              <a:rPr lang="en-US" altLang="zh-CN" sz="2800" b="1" dirty="0"/>
              <a:t>15~16</a:t>
            </a:r>
            <a:r>
              <a:rPr lang="zh-CN" altLang="zh-CN" sz="2800" b="1" dirty="0"/>
              <a:t>题。</a:t>
            </a:r>
            <a:endParaRPr lang="zh-CN" altLang="zh-CN" sz="2800" dirty="0"/>
          </a:p>
          <a:p>
            <a:pPr algn="ctr"/>
            <a:r>
              <a:rPr lang="zh-CN" altLang="zh-CN" sz="2800" dirty="0">
                <a:latin typeface="楷体" panose="02010609060101010101" pitchFamily="49" charset="-122"/>
                <a:ea typeface="楷体" panose="02010609060101010101" pitchFamily="49" charset="-122"/>
              </a:rPr>
              <a:t>过襄阳楼</a:t>
            </a:r>
          </a:p>
          <a:p>
            <a:pPr algn="ctr"/>
            <a:r>
              <a:rPr lang="zh-CN" altLang="zh-CN" sz="2800" dirty="0">
                <a:latin typeface="楷体" panose="02010609060101010101" pitchFamily="49" charset="-122"/>
                <a:ea typeface="楷体" panose="02010609060101010101" pitchFamily="49" charset="-122"/>
              </a:rPr>
              <a:t>元稹</a:t>
            </a:r>
          </a:p>
          <a:p>
            <a:pPr algn="ctr"/>
            <a:r>
              <a:rPr lang="zh-CN" altLang="zh-CN" sz="2800" dirty="0">
                <a:latin typeface="楷体" panose="02010609060101010101" pitchFamily="49" charset="-122"/>
                <a:ea typeface="楷体" panose="02010609060101010101" pitchFamily="49" charset="-122"/>
              </a:rPr>
              <a:t>襄阳楼下树阴成，荷叶如钱水面平。</a:t>
            </a:r>
          </a:p>
          <a:p>
            <a:pPr algn="ctr"/>
            <a:r>
              <a:rPr lang="zh-CN" altLang="zh-CN" sz="2800" dirty="0">
                <a:latin typeface="楷体" panose="02010609060101010101" pitchFamily="49" charset="-122"/>
                <a:ea typeface="楷体" panose="02010609060101010101" pitchFamily="49" charset="-122"/>
              </a:rPr>
              <a:t>拂水柳花千万点，隔楼莺舌两三声。</a:t>
            </a:r>
          </a:p>
          <a:p>
            <a:pPr algn="ctr"/>
            <a:r>
              <a:rPr lang="zh-CN" altLang="zh-CN" sz="2800" dirty="0">
                <a:latin typeface="楷体" panose="02010609060101010101" pitchFamily="49" charset="-122"/>
                <a:ea typeface="楷体" panose="02010609060101010101" pitchFamily="49" charset="-122"/>
              </a:rPr>
              <a:t>有时水畔看云立，每日楼前信马行。</a:t>
            </a:r>
          </a:p>
          <a:p>
            <a:pPr algn="ctr"/>
            <a:r>
              <a:rPr lang="en-US"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早晚暂教王粲</a:t>
            </a:r>
            <a:r>
              <a:rPr lang="zh-CN" altLang="zh-CN" sz="2800" baseline="30000" dirty="0">
                <a:latin typeface="楷体" panose="02010609060101010101" pitchFamily="49" charset="-122"/>
                <a:ea typeface="楷体" panose="02010609060101010101" pitchFamily="49" charset="-122"/>
              </a:rPr>
              <a:t>①</a:t>
            </a:r>
            <a:r>
              <a:rPr lang="zh-CN" altLang="zh-CN" sz="2800" dirty="0">
                <a:latin typeface="楷体" panose="02010609060101010101" pitchFamily="49" charset="-122"/>
                <a:ea typeface="楷体" panose="02010609060101010101" pitchFamily="49" charset="-122"/>
              </a:rPr>
              <a:t>上，庾公</a:t>
            </a:r>
            <a:r>
              <a:rPr lang="zh-CN" altLang="zh-CN" sz="2800" baseline="30000" dirty="0">
                <a:latin typeface="楷体" panose="02010609060101010101" pitchFamily="49" charset="-122"/>
                <a:ea typeface="楷体" panose="02010609060101010101" pitchFamily="49" charset="-122"/>
              </a:rPr>
              <a:t>②</a:t>
            </a:r>
            <a:r>
              <a:rPr lang="zh-CN" altLang="zh-CN" sz="2800" dirty="0">
                <a:latin typeface="楷体" panose="02010609060101010101" pitchFamily="49" charset="-122"/>
                <a:ea typeface="楷体" panose="02010609060101010101" pitchFamily="49" charset="-122"/>
              </a:rPr>
              <a:t>应待月华明。</a:t>
            </a:r>
          </a:p>
          <a:p>
            <a:endParaRPr lang="en-US" altLang="zh-CN" sz="2800" dirty="0" smtClean="0"/>
          </a:p>
          <a:p>
            <a:r>
              <a:rPr lang="zh-CN" altLang="zh-CN" sz="2800" dirty="0" smtClean="0"/>
              <a:t>【注】</a:t>
            </a:r>
            <a:r>
              <a:rPr lang="zh-CN" altLang="zh-CN" sz="2800" dirty="0"/>
              <a:t>①王粲：东汉末年著名文学家，“建安七子”之一，由于其文才出众，被称为“七子之冠冕”。②庾公：东晋时期名臣、名士庾亮。据载，庾亮在武昌时，曾登南楼赏月，所以后人便以“庾公楼”为咏月夜的典故，亦以咏主客欢娱相得</a:t>
            </a:r>
            <a:r>
              <a:rPr lang="zh-CN" altLang="zh-CN" sz="2800" dirty="0" smtClean="0"/>
              <a:t>。</a:t>
            </a:r>
            <a:r>
              <a:rPr lang="zh-CN" altLang="en-US" sz="2800" dirty="0" smtClean="0">
                <a:solidFill>
                  <a:srgbClr val="FF0000"/>
                </a:solidFill>
              </a:rPr>
              <a:t>补充：</a:t>
            </a:r>
            <a:r>
              <a:rPr lang="zh-CN" altLang="en-US" sz="2800" dirty="0" smtClean="0">
                <a:solidFill>
                  <a:srgbClr val="0000FF"/>
                </a:solidFill>
              </a:rPr>
              <a:t>柳</a:t>
            </a:r>
            <a:r>
              <a:rPr lang="zh-CN" altLang="en-US" sz="2800" dirty="0">
                <a:solidFill>
                  <a:srgbClr val="0000FF"/>
                </a:solidFill>
              </a:rPr>
              <a:t>花：①柳树开的花，呈鹅黄色。②指柳絮。文中指柳絮。莺舌：莺声。水畔：水边。信马：任马行走而不加约制。教：使，让。月华：月光。</a:t>
            </a:r>
          </a:p>
          <a:p>
            <a:endParaRPr lang="zh-CN" altLang="zh-CN" sz="2800" dirty="0"/>
          </a:p>
        </p:txBody>
      </p:sp>
    </p:spTree>
    <p:extLst>
      <p:ext uri="{BB962C8B-B14F-4D97-AF65-F5344CB8AC3E}">
        <p14:creationId xmlns:p14="http://schemas.microsoft.com/office/powerpoint/2010/main" val="40988764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89560" y="365760"/>
            <a:ext cx="11612880" cy="3970318"/>
          </a:xfrm>
          <a:prstGeom prst="rect">
            <a:avLst/>
          </a:prstGeom>
          <a:noFill/>
        </p:spPr>
        <p:txBody>
          <a:bodyPr wrap="square" rtlCol="0">
            <a:spAutoFit/>
          </a:bodyPr>
          <a:lstStyle/>
          <a:p>
            <a:r>
              <a:rPr lang="en-US" altLang="zh-CN" sz="2800" dirty="0"/>
              <a:t>15.</a:t>
            </a:r>
            <a:r>
              <a:rPr lang="zh-CN" altLang="zh-CN" sz="2800" dirty="0"/>
              <a:t>下列对这首诗的理解和赏析，</a:t>
            </a:r>
            <a:r>
              <a:rPr lang="zh-CN" altLang="zh-CN" sz="2800" b="1" dirty="0"/>
              <a:t>不正确</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前四句写襄阳楼下之胜景，</a:t>
            </a:r>
            <a:r>
              <a:rPr lang="en-US" altLang="zh-CN" sz="2800" dirty="0"/>
              <a:t>“</a:t>
            </a:r>
            <a:r>
              <a:rPr lang="zh-CN" altLang="zh-CN" sz="2800" dirty="0"/>
              <a:t>树阴</a:t>
            </a:r>
            <a:r>
              <a:rPr lang="en-US" altLang="zh-CN" sz="2800" dirty="0"/>
              <a:t>”“</a:t>
            </a:r>
            <a:r>
              <a:rPr lang="zh-CN" altLang="zh-CN" sz="2800" dirty="0"/>
              <a:t>荷叶</a:t>
            </a:r>
            <a:r>
              <a:rPr lang="en-US" altLang="zh-CN" sz="2800" dirty="0"/>
              <a:t>”“</a:t>
            </a:r>
            <a:r>
              <a:rPr lang="zh-CN" altLang="zh-CN" sz="2800" dirty="0"/>
              <a:t>柳花</a:t>
            </a:r>
            <a:r>
              <a:rPr lang="en-US" altLang="zh-CN" sz="2800" dirty="0"/>
              <a:t>”“</a:t>
            </a:r>
            <a:r>
              <a:rPr lang="zh-CN" altLang="zh-CN" sz="2800" dirty="0"/>
              <a:t>莺舌</a:t>
            </a:r>
            <a:r>
              <a:rPr lang="en-US" altLang="zh-CN" sz="2800" dirty="0"/>
              <a:t>”</a:t>
            </a:r>
            <a:r>
              <a:rPr lang="zh-CN" altLang="zh-CN" sz="2800" dirty="0"/>
              <a:t>美不胜收，但“千万点”和“两三声”却透露出人生失意的烦忧。</a:t>
            </a:r>
          </a:p>
          <a:p>
            <a:r>
              <a:rPr lang="en-US" altLang="zh-CN" sz="2800" dirty="0"/>
              <a:t>B.</a:t>
            </a:r>
            <a:r>
              <a:rPr lang="zh-CN" altLang="zh-CN" sz="2800" dirty="0"/>
              <a:t>第五六句写襄阳楼下之闲人，虽然</a:t>
            </a:r>
            <a:r>
              <a:rPr lang="en-US" altLang="zh-CN" sz="2800" dirty="0"/>
              <a:t>“</a:t>
            </a:r>
            <a:r>
              <a:rPr lang="zh-CN" altLang="zh-CN" sz="2800" dirty="0"/>
              <a:t>有时</a:t>
            </a:r>
            <a:r>
              <a:rPr lang="en-US" altLang="zh-CN" sz="2800" dirty="0"/>
              <a:t>”“</a:t>
            </a:r>
            <a:r>
              <a:rPr lang="zh-CN" altLang="zh-CN" sz="2800" dirty="0"/>
              <a:t>每日</a:t>
            </a:r>
            <a:r>
              <a:rPr lang="en-US" altLang="zh-CN" sz="2800" dirty="0"/>
              <a:t>”</a:t>
            </a:r>
            <a:r>
              <a:rPr lang="zh-CN" altLang="zh-CN" sz="2800" dirty="0"/>
              <a:t>均不得上楼，但</a:t>
            </a:r>
            <a:r>
              <a:rPr lang="en-US" altLang="zh-CN" sz="2800" dirty="0"/>
              <a:t>“</a:t>
            </a:r>
            <a:r>
              <a:rPr lang="zh-CN" altLang="zh-CN" sz="2800" dirty="0"/>
              <a:t>水畔看云立”和“楼前信马行”的生活颇有悠然自得之乐。</a:t>
            </a:r>
          </a:p>
          <a:p>
            <a:r>
              <a:rPr lang="en-US" altLang="zh-CN" sz="2800" dirty="0"/>
              <a:t>C.</a:t>
            </a:r>
            <a:r>
              <a:rPr lang="zh-CN" altLang="zh-CN" sz="2800" dirty="0"/>
              <a:t>前六句起句写楼，继而写水；顺手承之再写水，顺手承之再写楼；转笔索性再又写水，再又写楼，重重叠叠，妙笔相赴，一气浑成。</a:t>
            </a:r>
          </a:p>
          <a:p>
            <a:r>
              <a:rPr lang="en-US" altLang="zh-CN" sz="2800" dirty="0"/>
              <a:t>D.</a:t>
            </a:r>
            <a:r>
              <a:rPr lang="zh-CN" altLang="zh-CN" sz="2800" dirty="0"/>
              <a:t>尾联借用典故抒发情感，在对王粲和庚亮的遥想中，寄托着诗人开阔的胸襟、淡泊的心志和寄情于自然、纵情于吟咏的人生态度。</a:t>
            </a:r>
          </a:p>
        </p:txBody>
      </p:sp>
      <p:sp>
        <p:nvSpPr>
          <p:cNvPr id="4" name="文本框 3"/>
          <p:cNvSpPr txBox="1"/>
          <p:nvPr/>
        </p:nvSpPr>
        <p:spPr>
          <a:xfrm>
            <a:off x="289560" y="952530"/>
            <a:ext cx="548641" cy="523220"/>
          </a:xfrm>
          <a:prstGeom prst="rect">
            <a:avLst/>
          </a:prstGeom>
          <a:noFill/>
        </p:spPr>
        <p:txBody>
          <a:bodyPr wrap="square" rtlCol="0">
            <a:spAutoFit/>
          </a:bodyPr>
          <a:lstStyle/>
          <a:p>
            <a:r>
              <a:rPr lang="zh-CN" altLang="en-US" sz="2800" b="1" dirty="0">
                <a:solidFill>
                  <a:srgbClr val="FF0000"/>
                </a:solidFill>
              </a:rPr>
              <a:t>√</a:t>
            </a:r>
          </a:p>
        </p:txBody>
      </p:sp>
      <p:cxnSp>
        <p:nvCxnSpPr>
          <p:cNvPr id="5" name="直接连接符 4"/>
          <p:cNvCxnSpPr/>
          <p:nvPr/>
        </p:nvCxnSpPr>
        <p:spPr>
          <a:xfrm flipV="1">
            <a:off x="2909455" y="1679171"/>
            <a:ext cx="3607723" cy="83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60" y="4434840"/>
            <a:ext cx="11498580" cy="2246769"/>
          </a:xfrm>
          <a:prstGeom prst="rect">
            <a:avLst/>
          </a:prstGeom>
          <a:solidFill>
            <a:schemeClr val="accent2">
              <a:lumMod val="40000"/>
              <a:lumOff val="60000"/>
            </a:schemeClr>
          </a:solidFill>
        </p:spPr>
        <p:txBody>
          <a:bodyPr wrap="square" rtlCol="0">
            <a:spAutoFit/>
          </a:bodyPr>
          <a:lstStyle/>
          <a:p>
            <a:r>
              <a:rPr lang="zh-CN" altLang="en-US" sz="2000" dirty="0" smtClean="0"/>
              <a:t>      这</a:t>
            </a:r>
            <a:r>
              <a:rPr lang="zh-CN" altLang="en-US" sz="2000" dirty="0"/>
              <a:t>首七言律诗为咏襄阳楼呈府主严司空之作，有一定的</a:t>
            </a:r>
            <a:r>
              <a:rPr lang="zh-CN" altLang="en-US" sz="2000" dirty="0">
                <a:solidFill>
                  <a:srgbClr val="FF0000"/>
                </a:solidFill>
              </a:rPr>
              <a:t>交际用途</a:t>
            </a:r>
            <a:r>
              <a:rPr lang="zh-CN" altLang="en-US" sz="2000" dirty="0"/>
              <a:t>。前两联写暮春时节襄阳楼周围的典型景致，诗人撷取了“树荫”“荷叶”“柳花”“莺啼”等典型意象，描写上点面结合、视听结合，较为立体地展现了襄阳楼环境的清雅秀美和大自然的勃勃生机。颈联由景及人，人也是景的一部分，有时站在水边看云，有时楼前信马而行，塑造了一个洒脱不群、悠然自得的诗人形象。最后两句较难理解，王粲当是诗人自指，庾公似指严司空，意思是我沉醉在如此美景中已久，常常登楼观赏，待到月华朗照时，期待严司空登楼一赏，定然不会失望。</a:t>
            </a:r>
            <a:r>
              <a:rPr lang="zh-CN" altLang="en-US" sz="2000" dirty="0">
                <a:solidFill>
                  <a:srgbClr val="0000FF"/>
                </a:solidFill>
              </a:rPr>
              <a:t>千万点“柳花”，三两声莺啼都是暮春时节的典型景象，诗人撷取这些意象意在展现楼前</a:t>
            </a:r>
            <a:r>
              <a:rPr lang="zh-CN" altLang="en-US" sz="2000" dirty="0" smtClean="0">
                <a:solidFill>
                  <a:srgbClr val="0000FF"/>
                </a:solidFill>
              </a:rPr>
              <a:t>美景。</a:t>
            </a:r>
            <a:endParaRPr lang="zh-CN" altLang="en-US" sz="2000" dirty="0">
              <a:solidFill>
                <a:srgbClr val="0000FF"/>
              </a:solidFill>
            </a:endParaRPr>
          </a:p>
        </p:txBody>
      </p:sp>
    </p:spTree>
    <p:extLst>
      <p:ext uri="{BB962C8B-B14F-4D97-AF65-F5344CB8AC3E}">
        <p14:creationId xmlns:p14="http://schemas.microsoft.com/office/powerpoint/2010/main" val="30528617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4444" y="290945"/>
            <a:ext cx="11762509" cy="1384995"/>
          </a:xfrm>
          <a:prstGeom prst="rect">
            <a:avLst/>
          </a:prstGeom>
          <a:noFill/>
        </p:spPr>
        <p:txBody>
          <a:bodyPr wrap="square" rtlCol="0">
            <a:spAutoFit/>
          </a:bodyPr>
          <a:lstStyle/>
          <a:p>
            <a:r>
              <a:rPr lang="en-US" altLang="zh-CN" sz="2800" dirty="0"/>
              <a:t>16.</a:t>
            </a:r>
            <a:r>
              <a:rPr lang="zh-CN" altLang="zh-CN" sz="2800" dirty="0"/>
              <a:t>金圣叹评价此诗说；</a:t>
            </a:r>
            <a:r>
              <a:rPr lang="en-US" altLang="zh-CN" sz="2800" dirty="0"/>
              <a:t>“</a:t>
            </a:r>
            <a:r>
              <a:rPr lang="zh-CN" altLang="zh-CN" sz="2800" dirty="0"/>
              <a:t>从来文章一事，发由自己性灵，便听纵横鼓荡。一受前人欺压，终难走脱牢笼。</a:t>
            </a:r>
            <a:r>
              <a:rPr lang="en-US" altLang="zh-CN" sz="2800" dirty="0"/>
              <a:t>…</a:t>
            </a:r>
            <a:r>
              <a:rPr lang="zh-CN" altLang="zh-CN" sz="2800" dirty="0"/>
              <a:t>如微之此诗，真是不受一人欺压，只听自己鼓荡。</a:t>
            </a:r>
            <a:r>
              <a:rPr lang="en-US" altLang="zh-CN" sz="2800" dirty="0"/>
              <a:t>”</a:t>
            </a:r>
            <a:r>
              <a:rPr lang="zh-CN" altLang="zh-CN" sz="2800" dirty="0"/>
              <a:t>请结合诗歌作分析。</a:t>
            </a:r>
            <a:r>
              <a:rPr lang="en-US" altLang="zh-CN" sz="2800" dirty="0"/>
              <a:t>(6</a:t>
            </a:r>
            <a:r>
              <a:rPr lang="zh-CN" altLang="zh-CN" sz="2800" dirty="0"/>
              <a:t>分</a:t>
            </a:r>
            <a:r>
              <a:rPr lang="en-US" altLang="zh-CN" sz="2800" dirty="0"/>
              <a:t>)</a:t>
            </a:r>
            <a:endParaRPr lang="zh-CN" altLang="zh-CN" sz="2800" dirty="0"/>
          </a:p>
        </p:txBody>
      </p:sp>
      <p:sp>
        <p:nvSpPr>
          <p:cNvPr id="3" name="文本框 2"/>
          <p:cNvSpPr txBox="1"/>
          <p:nvPr/>
        </p:nvSpPr>
        <p:spPr>
          <a:xfrm>
            <a:off x="224444" y="2384137"/>
            <a:ext cx="11654444" cy="2677656"/>
          </a:xfrm>
          <a:prstGeom prst="rect">
            <a:avLst/>
          </a:prstGeom>
          <a:noFill/>
        </p:spPr>
        <p:txBody>
          <a:bodyPr wrap="square" rtlCol="0">
            <a:spAutoFit/>
          </a:bodyPr>
          <a:lstStyle/>
          <a:p>
            <a:r>
              <a:rPr lang="zh-CN" altLang="zh-CN" sz="2800" dirty="0" smtClean="0"/>
              <a:t>【参考答案】</a:t>
            </a:r>
            <a:endParaRPr lang="en-US" altLang="zh-CN" sz="2800" dirty="0" smtClean="0"/>
          </a:p>
          <a:p>
            <a:r>
              <a:rPr lang="zh-CN" altLang="en-US" sz="2800" dirty="0" smtClean="0"/>
              <a:t>①</a:t>
            </a:r>
            <a:r>
              <a:rPr lang="zh-CN" altLang="zh-CN" sz="2800" dirty="0" smtClean="0"/>
              <a:t>本</a:t>
            </a:r>
            <a:r>
              <a:rPr lang="zh-CN" altLang="zh-CN" sz="2800" dirty="0"/>
              <a:t>诗三次写楼，三次写水，错落重叠，是为</a:t>
            </a:r>
            <a:r>
              <a:rPr lang="en-US" altLang="zh-CN" sz="2800" dirty="0">
                <a:solidFill>
                  <a:srgbClr val="FF0000"/>
                </a:solidFill>
              </a:rPr>
              <a:t>“</a:t>
            </a:r>
            <a:r>
              <a:rPr lang="zh-CN" altLang="zh-CN" sz="2800" dirty="0">
                <a:solidFill>
                  <a:srgbClr val="FF0000"/>
                </a:solidFill>
              </a:rPr>
              <a:t>鼓荡</a:t>
            </a:r>
            <a:r>
              <a:rPr lang="en-US" altLang="zh-CN" sz="2800" dirty="0">
                <a:solidFill>
                  <a:srgbClr val="FF0000"/>
                </a:solidFill>
              </a:rPr>
              <a:t>”</a:t>
            </a:r>
            <a:r>
              <a:rPr lang="zh-CN" altLang="zh-CN" sz="2800" dirty="0"/>
              <a:t>；</a:t>
            </a:r>
            <a:r>
              <a:rPr lang="en-US" altLang="zh-CN" sz="2800" dirty="0"/>
              <a:t>(2</a:t>
            </a:r>
            <a:r>
              <a:rPr lang="zh-CN" altLang="zh-CN" sz="2800" dirty="0"/>
              <a:t>分</a:t>
            </a:r>
            <a:r>
              <a:rPr lang="en-US" altLang="zh-CN" sz="2800" dirty="0" smtClean="0"/>
              <a:t>)</a:t>
            </a:r>
          </a:p>
          <a:p>
            <a:r>
              <a:rPr lang="en-US" altLang="zh-CN" sz="2800" dirty="0" smtClean="0"/>
              <a:t>②</a:t>
            </a:r>
            <a:r>
              <a:rPr lang="zh-CN" altLang="zh-CN" sz="2800" dirty="0" smtClean="0"/>
              <a:t>襄阳</a:t>
            </a:r>
            <a:r>
              <a:rPr lang="zh-CN" altLang="zh-CN" sz="2800" dirty="0"/>
              <a:t>楼下景物多样，人事种种，作者独对</a:t>
            </a:r>
            <a:r>
              <a:rPr lang="en-US" altLang="zh-CN" sz="2800" dirty="0"/>
              <a:t>“</a:t>
            </a:r>
            <a:r>
              <a:rPr lang="zh-CN" altLang="zh-CN" sz="2800" dirty="0"/>
              <a:t>楼</a:t>
            </a:r>
            <a:r>
              <a:rPr lang="en-US" altLang="zh-CN" sz="2800" dirty="0"/>
              <a:t>”</a:t>
            </a:r>
            <a:r>
              <a:rPr lang="zh-CN" altLang="zh-CN" sz="2800" dirty="0"/>
              <a:t>和</a:t>
            </a:r>
            <a:r>
              <a:rPr lang="en-US" altLang="zh-CN" sz="2800" dirty="0"/>
              <a:t>“</a:t>
            </a:r>
            <a:r>
              <a:rPr lang="zh-CN" altLang="zh-CN" sz="2800" dirty="0"/>
              <a:t>水</a:t>
            </a:r>
            <a:r>
              <a:rPr lang="en-US" altLang="zh-CN" sz="2800" dirty="0"/>
              <a:t>”</a:t>
            </a:r>
            <a:r>
              <a:rPr lang="zh-CN" altLang="zh-CN" sz="2800" dirty="0"/>
              <a:t>情有所钟，这样的关注点发自诗人</a:t>
            </a:r>
            <a:r>
              <a:rPr lang="en-US" altLang="zh-CN" sz="2800" dirty="0">
                <a:solidFill>
                  <a:srgbClr val="FF0000"/>
                </a:solidFill>
              </a:rPr>
              <a:t>“</a:t>
            </a:r>
            <a:r>
              <a:rPr lang="zh-CN" altLang="zh-CN" sz="2800" dirty="0">
                <a:solidFill>
                  <a:srgbClr val="FF0000"/>
                </a:solidFill>
              </a:rPr>
              <a:t>性灵</a:t>
            </a:r>
            <a:r>
              <a:rPr lang="en-US" altLang="zh-CN" sz="2800" dirty="0">
                <a:solidFill>
                  <a:srgbClr val="FF0000"/>
                </a:solidFill>
              </a:rPr>
              <a:t>”</a:t>
            </a:r>
            <a:r>
              <a:rPr lang="zh-CN" altLang="zh-CN" sz="2800" dirty="0"/>
              <a:t>，是诗人</a:t>
            </a:r>
            <a:r>
              <a:rPr lang="en-US" altLang="zh-CN" sz="2800" dirty="0"/>
              <a:t>“</a:t>
            </a:r>
            <a:r>
              <a:rPr lang="zh-CN" altLang="zh-CN" sz="2800" dirty="0"/>
              <a:t>只听自己</a:t>
            </a:r>
            <a:r>
              <a:rPr lang="en-US" altLang="zh-CN" sz="2800" dirty="0"/>
              <a:t>”</a:t>
            </a:r>
            <a:r>
              <a:rPr lang="zh-CN" altLang="zh-CN" sz="2800" dirty="0"/>
              <a:t>的结果；</a:t>
            </a:r>
            <a:r>
              <a:rPr lang="en-US" altLang="zh-CN" sz="2800" dirty="0"/>
              <a:t>(2</a:t>
            </a:r>
            <a:r>
              <a:rPr lang="zh-CN" altLang="zh-CN" sz="2800" dirty="0"/>
              <a:t>分</a:t>
            </a:r>
            <a:r>
              <a:rPr lang="en-US" altLang="zh-CN" sz="2800" dirty="0" smtClean="0"/>
              <a:t>)</a:t>
            </a:r>
          </a:p>
          <a:p>
            <a:r>
              <a:rPr lang="en-US" altLang="zh-CN" sz="2800" dirty="0" smtClean="0"/>
              <a:t>③</a:t>
            </a:r>
            <a:r>
              <a:rPr lang="zh-CN" altLang="zh-CN" sz="2800" dirty="0" smtClean="0"/>
              <a:t>这样</a:t>
            </a:r>
            <a:r>
              <a:rPr lang="zh-CN" altLang="zh-CN" sz="2800" dirty="0"/>
              <a:t>的写法前所未见，可谓诗人独创，这就使诗歌摆脱了</a:t>
            </a:r>
            <a:r>
              <a:rPr lang="en-US" altLang="zh-CN" sz="2800" dirty="0">
                <a:solidFill>
                  <a:srgbClr val="FF0000"/>
                </a:solidFill>
              </a:rPr>
              <a:t>“</a:t>
            </a:r>
            <a:r>
              <a:rPr lang="zh-CN" altLang="zh-CN" sz="2800" dirty="0">
                <a:solidFill>
                  <a:srgbClr val="FF0000"/>
                </a:solidFill>
              </a:rPr>
              <a:t>前人欺压</a:t>
            </a:r>
            <a:r>
              <a:rPr lang="en-US" altLang="zh-CN" sz="2800" dirty="0">
                <a:solidFill>
                  <a:srgbClr val="FF0000"/>
                </a:solidFill>
              </a:rPr>
              <a:t>”</a:t>
            </a:r>
            <a:r>
              <a:rPr lang="zh-CN" altLang="zh-CN" sz="2800" dirty="0">
                <a:solidFill>
                  <a:srgbClr val="FF0000"/>
                </a:solidFill>
              </a:rPr>
              <a:t>，</a:t>
            </a:r>
            <a:r>
              <a:rPr lang="en-US" altLang="zh-CN" sz="2800" dirty="0">
                <a:solidFill>
                  <a:srgbClr val="FF0000"/>
                </a:solidFill>
              </a:rPr>
              <a:t>“</a:t>
            </a:r>
            <a:r>
              <a:rPr lang="zh-CN" altLang="zh-CN" sz="2800" dirty="0">
                <a:solidFill>
                  <a:srgbClr val="FF0000"/>
                </a:solidFill>
              </a:rPr>
              <a:t>走脱牢笼</a:t>
            </a:r>
            <a:r>
              <a:rPr lang="en-US" altLang="zh-CN" sz="2800" dirty="0">
                <a:solidFill>
                  <a:srgbClr val="FF0000"/>
                </a:solidFill>
              </a:rPr>
              <a:t>”</a:t>
            </a:r>
            <a:r>
              <a:rPr lang="zh-CN" altLang="zh-CN" sz="2800" dirty="0"/>
              <a:t>，表现出一派崭新的气象。</a:t>
            </a:r>
            <a:r>
              <a:rPr lang="en-US" altLang="zh-CN" sz="2800" dirty="0"/>
              <a:t>(2</a:t>
            </a:r>
            <a:r>
              <a:rPr lang="zh-CN" altLang="zh-CN" sz="2800" dirty="0"/>
              <a:t>分</a:t>
            </a:r>
            <a:r>
              <a:rPr lang="en-US" altLang="zh-CN" sz="2800" dirty="0"/>
              <a:t>)</a:t>
            </a:r>
            <a:endParaRPr lang="zh-CN" altLang="en-US" sz="2800" dirty="0"/>
          </a:p>
        </p:txBody>
      </p:sp>
      <p:sp>
        <p:nvSpPr>
          <p:cNvPr id="5" name="文本框 4"/>
          <p:cNvSpPr txBox="1"/>
          <p:nvPr/>
        </p:nvSpPr>
        <p:spPr>
          <a:xfrm>
            <a:off x="332509" y="1860917"/>
            <a:ext cx="1055716" cy="523220"/>
          </a:xfrm>
          <a:prstGeom prst="rect">
            <a:avLst/>
          </a:prstGeom>
          <a:noFill/>
        </p:spPr>
        <p:txBody>
          <a:bodyPr wrap="square" rtlCol="0">
            <a:spAutoFit/>
          </a:bodyPr>
          <a:lstStyle/>
          <a:p>
            <a:r>
              <a:rPr lang="zh-CN" altLang="en-US" sz="2800" dirty="0" smtClean="0">
                <a:solidFill>
                  <a:srgbClr val="0070C0"/>
                </a:solidFill>
              </a:rPr>
              <a:t>题型：</a:t>
            </a:r>
            <a:endParaRPr lang="zh-CN" altLang="en-US" sz="2800" dirty="0">
              <a:solidFill>
                <a:srgbClr val="0070C0"/>
              </a:solidFill>
            </a:endParaRPr>
          </a:p>
        </p:txBody>
      </p:sp>
      <p:sp>
        <p:nvSpPr>
          <p:cNvPr id="6" name="文本框 5"/>
          <p:cNvSpPr txBox="1"/>
          <p:nvPr/>
        </p:nvSpPr>
        <p:spPr>
          <a:xfrm>
            <a:off x="1379912" y="1860917"/>
            <a:ext cx="1330036" cy="523220"/>
          </a:xfrm>
          <a:prstGeom prst="rect">
            <a:avLst/>
          </a:prstGeom>
          <a:noFill/>
        </p:spPr>
        <p:txBody>
          <a:bodyPr wrap="square" rtlCol="0">
            <a:spAutoFit/>
          </a:bodyPr>
          <a:lstStyle/>
          <a:p>
            <a:r>
              <a:rPr lang="zh-CN" altLang="en-US" sz="2800" dirty="0" smtClean="0">
                <a:solidFill>
                  <a:srgbClr val="0070C0"/>
                </a:solidFill>
              </a:rPr>
              <a:t>评价题</a:t>
            </a:r>
            <a:endParaRPr lang="zh-CN" altLang="en-US" sz="2800" dirty="0">
              <a:solidFill>
                <a:srgbClr val="0070C0"/>
              </a:solidFill>
            </a:endParaRPr>
          </a:p>
        </p:txBody>
      </p:sp>
      <p:cxnSp>
        <p:nvCxnSpPr>
          <p:cNvPr id="7" name="直接连接符 6"/>
          <p:cNvCxnSpPr/>
          <p:nvPr/>
        </p:nvCxnSpPr>
        <p:spPr>
          <a:xfrm>
            <a:off x="652550" y="4726296"/>
            <a:ext cx="5881254" cy="202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05442" y="5158596"/>
            <a:ext cx="11214339" cy="1200329"/>
          </a:xfrm>
          <a:prstGeom prst="rect">
            <a:avLst/>
          </a:prstGeom>
          <a:solidFill>
            <a:schemeClr val="accent4">
              <a:lumMod val="20000"/>
              <a:lumOff val="80000"/>
            </a:schemeClr>
          </a:solidFill>
        </p:spPr>
        <p:txBody>
          <a:bodyPr wrap="square" rtlCol="0">
            <a:spAutoFit/>
          </a:bodyPr>
          <a:lstStyle/>
          <a:p>
            <a:r>
              <a:rPr lang="zh-CN" altLang="en-US" dirty="0" smtClean="0"/>
              <a:t>     这</a:t>
            </a:r>
            <a:r>
              <a:rPr lang="zh-CN" altLang="en-US" dirty="0"/>
              <a:t>是一道观点印证题，考察考生的思维过程。由于题干中的观点部分是古人金圣叹的诗论，由文言写就，欲成功解答此题首先需要把握这段诗论的核心观点。通过把握关键词可知，金圣叹认为元稹此诗独抒性灵，表达上自由洒脱，独树一帜，不因袭前人俗套，因而也为受到前人作品束缚。解答时，应围绕“性灵”“创新”“自由”等角度结合相关诗句作阐释。</a:t>
            </a:r>
          </a:p>
        </p:txBody>
      </p:sp>
    </p:spTree>
    <p:extLst>
      <p:ext uri="{BB962C8B-B14F-4D97-AF65-F5344CB8AC3E}">
        <p14:creationId xmlns:p14="http://schemas.microsoft.com/office/powerpoint/2010/main" val="1918487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文本框 99"/>
          <p:cNvSpPr txBox="1"/>
          <p:nvPr>
            <p:custDataLst>
              <p:tags r:id="rId1"/>
            </p:custDataLst>
          </p:nvPr>
        </p:nvSpPr>
        <p:spPr>
          <a:xfrm>
            <a:off x="0" y="48260"/>
            <a:ext cx="12192000" cy="1164590"/>
          </a:xfrm>
          <a:prstGeom prst="rect">
            <a:avLst/>
          </a:prstGeom>
          <a:noFill/>
          <a:ln w="9525">
            <a:noFill/>
          </a:ln>
        </p:spPr>
        <p:txBody>
          <a:bodyPr wrap="square" anchor="t" anchorCtr="0">
            <a:noAutofit/>
          </a:bodyPr>
          <a:lstStyle/>
          <a:p>
            <a:pPr>
              <a:lnSpc>
                <a:spcPct val="100000"/>
              </a:lnSpc>
              <a:buClrTx/>
              <a:buFontTx/>
            </a:pPr>
            <a:r>
              <a:rPr lang="zh-CN" altLang="zh-CN" sz="2400" b="1">
                <a:latin typeface="宋体" panose="02010600030101010101" pitchFamily="2" charset="-122"/>
                <a:ea typeface="宋体" panose="02010600030101010101" pitchFamily="2" charset="-122"/>
                <a:sym typeface="隶书" panose="02010509060101010101" pitchFamily="49" charset="-122"/>
              </a:rPr>
              <a:t>16．金圣叹评价此诗说：“从来文章一事，发由自己性灵，便听纵横鼓荡。一受前人欺压，终难走脱牢笼。……如微之此诗，真是不受一人欺压，只听自己鼓荡。”请结合诗歌作分析。（6分）</a:t>
            </a:r>
          </a:p>
        </p:txBody>
      </p:sp>
      <p:sp>
        <p:nvSpPr>
          <p:cNvPr id="5" name="内容占位符 2"/>
          <p:cNvSpPr>
            <a:spLocks noGrp="1"/>
          </p:cNvSpPr>
          <p:nvPr/>
        </p:nvSpPr>
        <p:spPr>
          <a:xfrm>
            <a:off x="100965" y="1167130"/>
            <a:ext cx="11997690" cy="1879600"/>
          </a:xfrm>
          <a:prstGeom prst="rect">
            <a:avLst/>
          </a:prstGeom>
          <a:noFill/>
          <a:ln w="9525">
            <a:noFill/>
          </a:ln>
        </p:spPr>
        <p:txBody>
          <a:bodyPr vert="horz" lIns="90170" tIns="46990" rIns="90170" bIns="46990" rtlCol="0" anchor="t" anchorCtr="0">
            <a:noAutofit/>
          </a:bodyPr>
          <a:lstStyle>
            <a:lvl1pPr marL="228600" lvl="0"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mn-lt"/>
                <a:ea typeface="+mn-ea"/>
                <a:cs typeface="+mn-cs"/>
              </a:defRPr>
            </a:lvl1pPr>
            <a:lvl2pPr marL="685800" lvl="1"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Arial" panose="020B0604020202020204" pitchFamily="34" charset="0"/>
                <a:ea typeface="隶书" panose="02010509060101010101" pitchFamily="49" charset="-122"/>
                <a:cs typeface="+mn-cs"/>
              </a:defRPr>
            </a:lvl2pPr>
            <a:lvl3pPr marL="1143000" lvl="2"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Arial" panose="020B0604020202020204" pitchFamily="34" charset="0"/>
                <a:ea typeface="隶书" panose="02010509060101010101" pitchFamily="49" charset="-122"/>
                <a:cs typeface="+mn-cs"/>
              </a:defRPr>
            </a:lvl3pPr>
            <a:lvl4pPr marL="1600200" lvl="3"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Arial" panose="020B0604020202020204" pitchFamily="34" charset="0"/>
                <a:ea typeface="隶书" panose="02010509060101010101" pitchFamily="49" charset="-122"/>
                <a:cs typeface="+mn-cs"/>
              </a:defRPr>
            </a:lvl4pPr>
            <a:lvl5pPr marL="2057400" lvl="4"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Arial" panose="020B0604020202020204" pitchFamily="34" charset="0"/>
                <a:ea typeface="隶书" panose="02010509060101010101" pitchFamily="49" charset="-122"/>
                <a:cs typeface="+mn-cs"/>
              </a:defRPr>
            </a:lvl5pPr>
            <a:lvl6pPr marL="2514600" lvl="5"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Arial" panose="020B0604020202020204" pitchFamily="34" charset="0"/>
                <a:ea typeface="隶书" panose="02010509060101010101" pitchFamily="49" charset="-122"/>
                <a:cs typeface="+mn-cs"/>
              </a:defRPr>
            </a:lvl6pPr>
            <a:lvl7pPr marL="2971800" lvl="6"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Arial" panose="020B0604020202020204" pitchFamily="34" charset="0"/>
                <a:ea typeface="隶书" panose="02010509060101010101" pitchFamily="49" charset="-122"/>
                <a:cs typeface="+mn-cs"/>
              </a:defRPr>
            </a:lvl7pPr>
            <a:lvl8pPr marL="3429000" lvl="7"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Arial" panose="020B0604020202020204" pitchFamily="34" charset="0"/>
                <a:ea typeface="隶书" panose="02010509060101010101" pitchFamily="49" charset="-122"/>
                <a:cs typeface="+mn-cs"/>
              </a:defRPr>
            </a:lvl8pPr>
            <a:lvl9pPr marL="3886200" lvl="8" indent="-228600" algn="l" defTabSz="914400" eaLnBrk="1" fontAlgn="base" latinLnBrk="0" hangingPunct="1">
              <a:lnSpc>
                <a:spcPct val="130000"/>
              </a:lnSpc>
              <a:spcBef>
                <a:spcPct val="0"/>
              </a:spcBef>
              <a:spcAft>
                <a:spcPts val="1000"/>
              </a:spcAft>
              <a:buFont typeface="Arial" panose="020B0604020202020204" pitchFamily="34" charset="0"/>
              <a:buChar char="•"/>
              <a:defRPr sz="1600" b="0" u="none" kern="1200" baseline="0">
                <a:solidFill>
                  <a:srgbClr val="000000"/>
                </a:solidFill>
                <a:latin typeface="Arial" panose="020B0604020202020204" pitchFamily="34" charset="0"/>
                <a:ea typeface="隶书" panose="02010509060101010101" pitchFamily="49" charset="-122"/>
                <a:cs typeface="+mn-cs"/>
              </a:defRPr>
            </a:lvl9pPr>
          </a:lstStyle>
          <a:p>
            <a:pPr lvl="0" algn="just" fontAlgn="base">
              <a:lnSpc>
                <a:spcPct val="100000"/>
              </a:lnSpc>
              <a:spcAft>
                <a:spcPts val="0"/>
              </a:spcAft>
              <a:buClrTx/>
              <a:buSzTx/>
              <a:buNone/>
            </a:pPr>
            <a:r>
              <a:rPr lang="zh-CN" sz="2400" b="1" strike="noStrike" noProof="1" smtClean="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①本诗三次写楼，三次写水，错落重叠，是为“鼓荡”；(2分)</a:t>
            </a:r>
          </a:p>
          <a:p>
            <a:pPr lvl="0" algn="just" fontAlgn="base">
              <a:lnSpc>
                <a:spcPct val="100000"/>
              </a:lnSpc>
              <a:spcAft>
                <a:spcPts val="0"/>
              </a:spcAft>
              <a:buClrTx/>
              <a:buSzTx/>
              <a:buNone/>
            </a:pPr>
            <a:r>
              <a:rPr lang="zh-CN" sz="2400" b="1" strike="noStrike" noProof="1" smtClean="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②襄阳楼下景物多样，人事种种，作者独对“楼”和“水”情有所钟，这样的关注点发自诗人“性灵”，是诗人“只听自己”的结果；(2分)</a:t>
            </a:r>
          </a:p>
          <a:p>
            <a:pPr lvl="0" algn="just" fontAlgn="base">
              <a:lnSpc>
                <a:spcPct val="100000"/>
              </a:lnSpc>
              <a:spcAft>
                <a:spcPts val="0"/>
              </a:spcAft>
              <a:buClrTx/>
              <a:buSzTx/>
              <a:buNone/>
            </a:pPr>
            <a:r>
              <a:rPr lang="zh-CN" sz="2400" b="1" strike="noStrike" noProof="1" smtClean="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③这样的写法前所未见，可谓诗人独创，这就使诗歌摆脱了“前人欺压”，“走脱牢笼”，表现出一派崭新的气象。(2分)</a:t>
            </a:r>
          </a:p>
          <a:p>
            <a:pPr lvl="0" algn="just" fontAlgn="base">
              <a:lnSpc>
                <a:spcPct val="100000"/>
              </a:lnSpc>
              <a:spcAft>
                <a:spcPts val="0"/>
              </a:spcAft>
              <a:buClrTx/>
              <a:buSzTx/>
              <a:buNone/>
            </a:pPr>
            <a:endParaRPr lang="zh-CN" sz="2400" b="1" strike="noStrike" noProof="1" smtClean="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2" name="文本框 1"/>
          <p:cNvSpPr txBox="1"/>
          <p:nvPr>
            <p:custDataLst>
              <p:tags r:id="rId2"/>
            </p:custDataLst>
          </p:nvPr>
        </p:nvSpPr>
        <p:spPr>
          <a:xfrm>
            <a:off x="100965" y="3046730"/>
            <a:ext cx="12005945" cy="3744595"/>
          </a:xfrm>
          <a:prstGeom prst="rect">
            <a:avLst/>
          </a:prstGeom>
          <a:solidFill>
            <a:schemeClr val="tx2">
              <a:lumMod val="20000"/>
              <a:lumOff val="80000"/>
            </a:schemeClr>
          </a:solidFill>
        </p:spPr>
        <p:txBody>
          <a:bodyPr wrap="square" rtlCol="0">
            <a:spAutoFit/>
          </a:bodyPr>
          <a:lstStyle/>
          <a:p>
            <a:pPr algn="l">
              <a:lnSpc>
                <a:spcPct val="90000"/>
              </a:lnSpc>
              <a:buClrTx/>
              <a:buSzTx/>
              <a:buFontTx/>
              <a:buNone/>
            </a:pP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【补充细则】①第一点侧重于构思行文</a:t>
            </a:r>
            <a:r>
              <a:rPr lang="zh-CN" altLang="en-US" sz="2400" b="1" noProof="1" smtClean="0">
                <a:solidFill>
                  <a:srgbClr val="0606A8"/>
                </a:solidFill>
                <a:highlight>
                  <a:srgbClr val="FFFF00"/>
                </a:highlight>
                <a:latin typeface="仿宋" panose="02010609060101010101" charset="-122"/>
                <a:ea typeface="仿宋" panose="02010609060101010101" charset="-122"/>
                <a:cs typeface="仿宋" panose="02010609060101010101" charset="-122"/>
              </a:rPr>
              <a:t>随性自由</a:t>
            </a: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，其实15题C选项有所提示，回答到“写楼写水错落有致、妙笔相赴、信手拈来、不拘一格”等，得2分。</a:t>
            </a:r>
          </a:p>
          <a:p>
            <a:pPr algn="l">
              <a:lnSpc>
                <a:spcPct val="90000"/>
              </a:lnSpc>
              <a:buClrTx/>
              <a:buSzTx/>
              <a:buFontTx/>
              <a:buNone/>
            </a:pP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②第二点侧重于意象的选择</a:t>
            </a:r>
            <a:r>
              <a:rPr lang="zh-CN" altLang="en-US" sz="2400" b="1" noProof="1" smtClean="0">
                <a:solidFill>
                  <a:srgbClr val="0606A8"/>
                </a:solidFill>
                <a:highlight>
                  <a:srgbClr val="FFFF00"/>
                </a:highlight>
                <a:latin typeface="仿宋" panose="02010609060101010101" charset="-122"/>
                <a:ea typeface="仿宋" panose="02010609060101010101" charset="-122"/>
                <a:cs typeface="仿宋" panose="02010609060101010101" charset="-122"/>
              </a:rPr>
              <a:t>个性化</a:t>
            </a: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，结合诗句答到“按照主观情思，抒发自己性灵、自我心声、个人感受”等，得2分。</a:t>
            </a:r>
          </a:p>
          <a:p>
            <a:pPr algn="l">
              <a:lnSpc>
                <a:spcPct val="90000"/>
              </a:lnSpc>
              <a:buClrTx/>
              <a:buSzTx/>
              <a:buFontTx/>
              <a:buNone/>
            </a:pP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③第三点侧重于</a:t>
            </a:r>
            <a:r>
              <a:rPr lang="zh-CN" altLang="en-US" sz="2400" b="1" noProof="1" smtClean="0">
                <a:solidFill>
                  <a:srgbClr val="0606A8"/>
                </a:solidFill>
                <a:highlight>
                  <a:srgbClr val="FFFF00"/>
                </a:highlight>
                <a:latin typeface="仿宋" panose="02010609060101010101" charset="-122"/>
                <a:ea typeface="仿宋" panose="02010609060101010101" charset="-122"/>
                <a:cs typeface="仿宋" panose="02010609060101010101" charset="-122"/>
              </a:rPr>
              <a:t>不受前人束缚</a:t>
            </a: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，突破写楼诗的寻常旧格，回答到“独创、创新、走脱牢笼、不落窠臼等”得1分，结合诗句分析得1分。回答“不在官场受欺压”不给分。</a:t>
            </a:r>
          </a:p>
          <a:p>
            <a:pPr algn="l">
              <a:lnSpc>
                <a:spcPct val="90000"/>
              </a:lnSpc>
              <a:buClrTx/>
              <a:buSzTx/>
              <a:buFontTx/>
              <a:buNone/>
            </a:pP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④若先解读金圣叹对此诗的评价“真是不受一人欺压，只听自己鼓荡。”，指出突破旧格，自由地创作抒怀等，也可给2分。</a:t>
            </a:r>
          </a:p>
          <a:p>
            <a:pPr algn="l">
              <a:lnSpc>
                <a:spcPct val="90000"/>
              </a:lnSpc>
              <a:buClrTx/>
              <a:buSzTx/>
              <a:buFontTx/>
              <a:buNone/>
            </a:pP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⑤结合诗歌分析情感，论述情感的抒发奔放自如、情感的独特性等，也可给2分。</a:t>
            </a:r>
          </a:p>
          <a:p>
            <a:pPr algn="l">
              <a:lnSpc>
                <a:spcPct val="90000"/>
              </a:lnSpc>
              <a:buClrTx/>
              <a:buSzTx/>
              <a:buFontTx/>
              <a:buNone/>
            </a:pPr>
            <a:r>
              <a:rPr lang="zh-CN" altLang="en-US" sz="2400" b="1" noProof="1" smtClean="0">
                <a:solidFill>
                  <a:srgbClr val="0606A8"/>
                </a:solidFill>
                <a:latin typeface="仿宋" panose="02010609060101010101" charset="-122"/>
                <a:ea typeface="仿宋" panose="02010609060101010101" charset="-122"/>
                <a:cs typeface="仿宋" panose="02010609060101010101" charset="-122"/>
              </a:rPr>
              <a:t>（答题的重点在于分析此诗哪里体现“不受一人欺压/不受前人欺压，只听自己鼓荡/发由自己性灵”，只要能谈到发由自己性灵创作、体现独特性等，都可酌情给分。）</a:t>
            </a:r>
          </a:p>
        </p:txBody>
      </p:sp>
    </p:spTree>
    <p:extLst>
      <p:ext uri="{BB962C8B-B14F-4D97-AF65-F5344CB8AC3E}">
        <p14:creationId xmlns:p14="http://schemas.microsoft.com/office/powerpoint/2010/main" val="140526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plus(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P spid="2"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99505" y="257695"/>
            <a:ext cx="11770822" cy="4832092"/>
          </a:xfrm>
          <a:prstGeom prst="rect">
            <a:avLst/>
          </a:prstGeom>
          <a:noFill/>
        </p:spPr>
        <p:txBody>
          <a:bodyPr wrap="square" rtlCol="0">
            <a:spAutoFit/>
          </a:bodyPr>
          <a:lstStyle/>
          <a:p>
            <a:r>
              <a:rPr lang="en-US" altLang="zh-CN" sz="2800" dirty="0"/>
              <a:t>(</a:t>
            </a:r>
            <a:r>
              <a:rPr lang="zh-CN" altLang="zh-CN" sz="2800" dirty="0"/>
              <a:t>三</a:t>
            </a:r>
            <a:r>
              <a:rPr lang="en-US" altLang="zh-CN" sz="2800" dirty="0"/>
              <a:t>)</a:t>
            </a:r>
            <a:r>
              <a:rPr lang="zh-CN" altLang="zh-CN" sz="2800" dirty="0"/>
              <a:t>名篇名句默写</a:t>
            </a:r>
            <a:r>
              <a:rPr lang="en-US" altLang="zh-CN" sz="2800" dirty="0"/>
              <a:t>(</a:t>
            </a:r>
            <a:r>
              <a:rPr lang="zh-CN" altLang="zh-CN" sz="2800" dirty="0"/>
              <a:t>本题共</a:t>
            </a:r>
            <a:r>
              <a:rPr lang="en-US" altLang="zh-CN" sz="2800" dirty="0"/>
              <a:t>1</a:t>
            </a:r>
            <a:r>
              <a:rPr lang="zh-CN" altLang="zh-CN" sz="2800" dirty="0"/>
              <a:t>小题，</a:t>
            </a:r>
            <a:r>
              <a:rPr lang="en-US" altLang="zh-CN" sz="2800" dirty="0"/>
              <a:t>6</a:t>
            </a:r>
            <a:r>
              <a:rPr lang="zh-CN" altLang="zh-CN" sz="2800" dirty="0"/>
              <a:t>分</a:t>
            </a:r>
            <a:r>
              <a:rPr lang="en-US" altLang="zh-CN" sz="2800" dirty="0"/>
              <a:t>)</a:t>
            </a:r>
            <a:endParaRPr lang="zh-CN" altLang="zh-CN" sz="2800" dirty="0"/>
          </a:p>
          <a:p>
            <a:r>
              <a:rPr lang="en-US" altLang="zh-CN" sz="2800" dirty="0"/>
              <a:t>17.</a:t>
            </a:r>
            <a:r>
              <a:rPr lang="zh-CN" altLang="zh-CN" sz="2800" dirty="0"/>
              <a:t>补写出下列句子中的空缺部分。</a:t>
            </a:r>
            <a:r>
              <a:rPr lang="en-US" altLang="zh-CN" sz="2800" dirty="0"/>
              <a:t>(6</a:t>
            </a:r>
            <a:r>
              <a:rPr lang="zh-CN" altLang="zh-CN" sz="2800" dirty="0"/>
              <a:t>分</a:t>
            </a:r>
            <a:r>
              <a:rPr lang="en-US" altLang="zh-CN" sz="2800" dirty="0"/>
              <a:t>)</a:t>
            </a:r>
            <a:endParaRPr lang="zh-CN" altLang="zh-CN" sz="2800" dirty="0"/>
          </a:p>
          <a:p>
            <a:r>
              <a:rPr lang="en-US" altLang="zh-CN" sz="2800" dirty="0"/>
              <a:t>(1)</a:t>
            </a:r>
            <a:r>
              <a:rPr lang="zh-CN" altLang="zh-CN" sz="2800" dirty="0"/>
              <a:t>在《阿房宫赋》中，杜牧指出六国和秦王朝的覆亡都是因为统治者的骄者淫逸，并提出如果秦王朝爱护六国的</a:t>
            </a:r>
            <a:r>
              <a:rPr lang="zh-CN" altLang="zh-CN" sz="2800" dirty="0" smtClean="0"/>
              <a:t>人民</a:t>
            </a:r>
            <a:r>
              <a:rPr lang="zh-CN" altLang="en-US" sz="2800" dirty="0" smtClean="0"/>
              <a:t>“</a:t>
            </a:r>
            <a:r>
              <a:rPr lang="zh-CN" altLang="zh-CN" sz="2800" u="sng" dirty="0" smtClean="0"/>
              <a:t> </a:t>
            </a:r>
            <a:r>
              <a:rPr lang="en-US" altLang="zh-CN" sz="2800" u="sng" dirty="0" smtClean="0"/>
              <a:t>                                           </a:t>
            </a:r>
            <a:r>
              <a:rPr lang="zh-CN" altLang="zh-CN" sz="2800" dirty="0" smtClean="0"/>
              <a:t>，</a:t>
            </a:r>
            <a:r>
              <a:rPr lang="zh-CN" altLang="zh-CN" sz="2800" u="sng" dirty="0" smtClean="0"/>
              <a:t> </a:t>
            </a:r>
            <a:r>
              <a:rPr lang="en-US" altLang="zh-CN" sz="2800" u="sng" dirty="0" smtClean="0"/>
              <a:t>                        </a:t>
            </a:r>
            <a:r>
              <a:rPr lang="en-US" altLang="zh-CN" sz="2800" dirty="0" smtClean="0"/>
              <a:t>?”</a:t>
            </a:r>
            <a:r>
              <a:rPr lang="zh-CN" altLang="zh-CN" sz="2800" dirty="0"/>
              <a:t>这一观点体现了</a:t>
            </a:r>
            <a:r>
              <a:rPr lang="en-US" altLang="zh-CN" sz="2800" dirty="0"/>
              <a:t>“</a:t>
            </a:r>
            <a:r>
              <a:rPr lang="zh-CN" altLang="zh-CN" sz="2800" dirty="0"/>
              <a:t>人民至上</a:t>
            </a:r>
            <a:r>
              <a:rPr lang="en-US" altLang="zh-CN" sz="2800" dirty="0"/>
              <a:t>”</a:t>
            </a:r>
            <a:r>
              <a:rPr lang="zh-CN" altLang="zh-CN" sz="2800" dirty="0"/>
              <a:t>的思想。</a:t>
            </a:r>
          </a:p>
          <a:p>
            <a:r>
              <a:rPr lang="en-US" altLang="zh-CN" sz="2800" dirty="0"/>
              <a:t> (2)</a:t>
            </a:r>
            <a:r>
              <a:rPr lang="zh-CN" altLang="zh-CN" sz="2800" dirty="0"/>
              <a:t>作为一个诗歌意象，</a:t>
            </a:r>
            <a:r>
              <a:rPr lang="en-US" altLang="zh-CN" sz="2800" dirty="0"/>
              <a:t>“</a:t>
            </a:r>
            <a:r>
              <a:rPr lang="zh-CN" altLang="zh-CN" sz="2800" dirty="0"/>
              <a:t>沧海</a:t>
            </a:r>
            <a:r>
              <a:rPr lang="en-US" altLang="zh-CN" sz="2800" dirty="0"/>
              <a:t>”</a:t>
            </a:r>
            <a:r>
              <a:rPr lang="zh-CN" altLang="zh-CN" sz="2800" dirty="0"/>
              <a:t>既可以表达开阔的胸襟与奋发的情感，又可以承载别离的伤感与忧伤的思绪，前者如李白的“长风破浪会有时，直挂云帆济沧海”，后者如李商隐的“</a:t>
            </a:r>
            <a:r>
              <a:rPr lang="zh-CN" altLang="zh-CN" sz="2800" u="sng" dirty="0"/>
              <a:t> </a:t>
            </a:r>
            <a:r>
              <a:rPr lang="en-US" altLang="zh-CN" sz="2800" u="sng" dirty="0"/>
              <a:t>       </a:t>
            </a:r>
            <a:r>
              <a:rPr lang="en-US" altLang="zh-CN" sz="2800" u="sng" dirty="0" smtClean="0"/>
              <a:t>                   </a:t>
            </a:r>
            <a:r>
              <a:rPr lang="en-US" altLang="zh-CN" sz="2800" dirty="0" smtClean="0"/>
              <a:t> </a:t>
            </a:r>
            <a:r>
              <a:rPr lang="zh-CN" altLang="zh-CN" sz="2800" dirty="0"/>
              <a:t>，</a:t>
            </a:r>
            <a:r>
              <a:rPr lang="en-US" altLang="zh-CN" sz="2800" u="sng" dirty="0"/>
              <a:t>        </a:t>
            </a:r>
            <a:r>
              <a:rPr lang="en-US" altLang="zh-CN" sz="2800" u="sng" dirty="0" smtClean="0"/>
              <a:t>                     </a:t>
            </a:r>
            <a:r>
              <a:rPr lang="zh-CN" altLang="zh-CN" sz="2800" dirty="0"/>
              <a:t>”。</a:t>
            </a:r>
          </a:p>
          <a:p>
            <a:r>
              <a:rPr lang="en-US" altLang="zh-CN" sz="2800" dirty="0"/>
              <a:t>(3)“</a:t>
            </a:r>
            <a:r>
              <a:rPr lang="zh-CN" altLang="zh-CN" sz="2800" dirty="0"/>
              <a:t>九州</a:t>
            </a:r>
            <a:r>
              <a:rPr lang="en-US" altLang="zh-CN" sz="2800" dirty="0"/>
              <a:t>”</a:t>
            </a:r>
            <a:r>
              <a:rPr lang="zh-CN" altLang="zh-CN" sz="2800" dirty="0"/>
              <a:t>是古代中国的代称，当它出现在古代诗词中，往往承载着中国古代文人的家国情怀和政治理想，如“</a:t>
            </a:r>
            <a:r>
              <a:rPr lang="zh-CN" altLang="zh-CN" sz="2800" u="sng" dirty="0"/>
              <a:t> </a:t>
            </a:r>
            <a:r>
              <a:rPr lang="en-US" altLang="zh-CN" sz="2800" u="sng" dirty="0"/>
              <a:t>                   </a:t>
            </a:r>
            <a:r>
              <a:rPr lang="zh-CN" altLang="zh-CN" sz="2800" dirty="0"/>
              <a:t>，</a:t>
            </a:r>
            <a:r>
              <a:rPr lang="en-US" altLang="zh-CN" sz="2800" u="sng" dirty="0"/>
              <a:t>                           </a:t>
            </a:r>
            <a:r>
              <a:rPr lang="zh-CN" altLang="zh-CN" sz="2800" dirty="0"/>
              <a:t>“。</a:t>
            </a:r>
          </a:p>
        </p:txBody>
      </p:sp>
      <p:sp>
        <p:nvSpPr>
          <p:cNvPr id="3" name="文本框 2"/>
          <p:cNvSpPr txBox="1"/>
          <p:nvPr/>
        </p:nvSpPr>
        <p:spPr>
          <a:xfrm>
            <a:off x="482138" y="1937107"/>
            <a:ext cx="4172989" cy="523220"/>
          </a:xfrm>
          <a:prstGeom prst="rect">
            <a:avLst/>
          </a:prstGeom>
          <a:noFill/>
        </p:spPr>
        <p:txBody>
          <a:bodyPr wrap="square" rtlCol="0">
            <a:spAutoFit/>
          </a:bodyPr>
          <a:lstStyle/>
          <a:p>
            <a:r>
              <a:rPr lang="zh-CN" altLang="zh-CN" sz="2800" dirty="0">
                <a:solidFill>
                  <a:srgbClr val="FF0000"/>
                </a:solidFill>
              </a:rPr>
              <a:t>则递三世可至万世而为君</a:t>
            </a:r>
            <a:endParaRPr lang="zh-CN" altLang="en-US" sz="2800" dirty="0">
              <a:solidFill>
                <a:srgbClr val="FF0000"/>
              </a:solidFill>
            </a:endParaRPr>
          </a:p>
        </p:txBody>
      </p:sp>
      <p:sp>
        <p:nvSpPr>
          <p:cNvPr id="5" name="文本框 4"/>
          <p:cNvSpPr txBox="1"/>
          <p:nvPr/>
        </p:nvSpPr>
        <p:spPr>
          <a:xfrm>
            <a:off x="5056909" y="1937107"/>
            <a:ext cx="2333105" cy="523220"/>
          </a:xfrm>
          <a:prstGeom prst="rect">
            <a:avLst/>
          </a:prstGeom>
          <a:noFill/>
        </p:spPr>
        <p:txBody>
          <a:bodyPr wrap="square" rtlCol="0">
            <a:spAutoFit/>
          </a:bodyPr>
          <a:lstStyle/>
          <a:p>
            <a:r>
              <a:rPr lang="zh-CN" altLang="en-US" sz="2800" dirty="0">
                <a:solidFill>
                  <a:srgbClr val="FF0000"/>
                </a:solidFill>
              </a:rPr>
              <a:t>谁得而族灭也</a:t>
            </a:r>
          </a:p>
        </p:txBody>
      </p:sp>
      <p:sp>
        <p:nvSpPr>
          <p:cNvPr id="6" name="文本框 5"/>
          <p:cNvSpPr txBox="1"/>
          <p:nvPr/>
        </p:nvSpPr>
        <p:spPr>
          <a:xfrm>
            <a:off x="4801984" y="3617002"/>
            <a:ext cx="2693324" cy="523220"/>
          </a:xfrm>
          <a:prstGeom prst="rect">
            <a:avLst/>
          </a:prstGeom>
          <a:noFill/>
        </p:spPr>
        <p:txBody>
          <a:bodyPr wrap="square" rtlCol="0">
            <a:spAutoFit/>
          </a:bodyPr>
          <a:lstStyle/>
          <a:p>
            <a:r>
              <a:rPr lang="zh-CN" altLang="en-US" sz="2800" dirty="0">
                <a:solidFill>
                  <a:srgbClr val="FF0000"/>
                </a:solidFill>
              </a:rPr>
              <a:t>沧海月明珠有泪</a:t>
            </a:r>
          </a:p>
        </p:txBody>
      </p:sp>
      <p:sp>
        <p:nvSpPr>
          <p:cNvPr id="7" name="文本框 6"/>
          <p:cNvSpPr txBox="1"/>
          <p:nvPr/>
        </p:nvSpPr>
        <p:spPr>
          <a:xfrm>
            <a:off x="7933113" y="3617002"/>
            <a:ext cx="2715491" cy="523220"/>
          </a:xfrm>
          <a:prstGeom prst="rect">
            <a:avLst/>
          </a:prstGeom>
          <a:noFill/>
        </p:spPr>
        <p:txBody>
          <a:bodyPr wrap="square" rtlCol="0">
            <a:spAutoFit/>
          </a:bodyPr>
          <a:lstStyle/>
          <a:p>
            <a:r>
              <a:rPr lang="zh-CN" altLang="en-US" sz="2800" dirty="0">
                <a:solidFill>
                  <a:srgbClr val="FF0000"/>
                </a:solidFill>
              </a:rPr>
              <a:t>蓝田日暖玉生烟</a:t>
            </a:r>
          </a:p>
        </p:txBody>
      </p:sp>
      <p:sp>
        <p:nvSpPr>
          <p:cNvPr id="4" name="文本框 3"/>
          <p:cNvSpPr txBox="1"/>
          <p:nvPr/>
        </p:nvSpPr>
        <p:spPr>
          <a:xfrm>
            <a:off x="357447" y="5195455"/>
            <a:ext cx="9592888" cy="1384995"/>
          </a:xfrm>
          <a:prstGeom prst="rect">
            <a:avLst/>
          </a:prstGeom>
          <a:noFill/>
        </p:spPr>
        <p:txBody>
          <a:bodyPr wrap="square" rtlCol="0">
            <a:spAutoFit/>
          </a:bodyPr>
          <a:lstStyle/>
          <a:p>
            <a:r>
              <a:rPr lang="zh-CN" altLang="en-US" sz="2800" dirty="0">
                <a:solidFill>
                  <a:srgbClr val="FF0000"/>
                </a:solidFill>
              </a:rPr>
              <a:t>死后原知万事空，但悲不见九州同。</a:t>
            </a:r>
            <a:r>
              <a:rPr lang="en-US" altLang="zh-CN" sz="2800" dirty="0">
                <a:solidFill>
                  <a:srgbClr val="FF0000"/>
                </a:solidFill>
              </a:rPr>
              <a:t>——</a:t>
            </a:r>
            <a:r>
              <a:rPr lang="zh-CN" altLang="en-US" sz="2800" dirty="0">
                <a:solidFill>
                  <a:srgbClr val="FF0000"/>
                </a:solidFill>
              </a:rPr>
              <a:t>出自宋</a:t>
            </a:r>
            <a:r>
              <a:rPr lang="en-US" altLang="zh-CN" sz="2800" dirty="0">
                <a:solidFill>
                  <a:srgbClr val="FF0000"/>
                </a:solidFill>
              </a:rPr>
              <a:t>·</a:t>
            </a:r>
            <a:r>
              <a:rPr lang="zh-CN" altLang="en-US" sz="2800" dirty="0">
                <a:solidFill>
                  <a:srgbClr val="FF0000"/>
                </a:solidFill>
              </a:rPr>
              <a:t>陆游</a:t>
            </a:r>
            <a:r>
              <a:rPr lang="en-US" altLang="zh-CN" sz="2800" dirty="0">
                <a:solidFill>
                  <a:srgbClr val="FF0000"/>
                </a:solidFill>
              </a:rPr>
              <a:t>《</a:t>
            </a:r>
            <a:r>
              <a:rPr lang="zh-CN" altLang="en-US" sz="2800" dirty="0">
                <a:solidFill>
                  <a:srgbClr val="FF0000"/>
                </a:solidFill>
              </a:rPr>
              <a:t>示儿</a:t>
            </a:r>
            <a:r>
              <a:rPr lang="en-US" altLang="zh-CN" sz="2800" dirty="0" smtClean="0">
                <a:solidFill>
                  <a:srgbClr val="FF0000"/>
                </a:solidFill>
              </a:rPr>
              <a:t>》</a:t>
            </a:r>
          </a:p>
          <a:p>
            <a:r>
              <a:rPr lang="zh-CN" altLang="en-US" sz="2800" dirty="0">
                <a:solidFill>
                  <a:srgbClr val="FF0000"/>
                </a:solidFill>
              </a:rPr>
              <a:t>九州生气恃风雷，万马齐喑究可哀。</a:t>
            </a:r>
            <a:r>
              <a:rPr lang="en-US" altLang="zh-CN" sz="2800" dirty="0">
                <a:solidFill>
                  <a:srgbClr val="FF0000"/>
                </a:solidFill>
              </a:rPr>
              <a:t>——</a:t>
            </a:r>
            <a:r>
              <a:rPr lang="zh-CN" altLang="en-US" sz="2800" dirty="0">
                <a:solidFill>
                  <a:srgbClr val="FF0000"/>
                </a:solidFill>
              </a:rPr>
              <a:t>出自清</a:t>
            </a:r>
            <a:r>
              <a:rPr lang="en-US" altLang="zh-CN" sz="2800" dirty="0">
                <a:solidFill>
                  <a:srgbClr val="FF0000"/>
                </a:solidFill>
              </a:rPr>
              <a:t>·</a:t>
            </a:r>
            <a:r>
              <a:rPr lang="zh-CN" altLang="en-US" sz="2800" dirty="0">
                <a:solidFill>
                  <a:srgbClr val="FF0000"/>
                </a:solidFill>
              </a:rPr>
              <a:t>龚自珍</a:t>
            </a:r>
            <a:r>
              <a:rPr lang="en-US" altLang="zh-CN" sz="2800" dirty="0">
                <a:solidFill>
                  <a:srgbClr val="FF0000"/>
                </a:solidFill>
              </a:rPr>
              <a:t>《</a:t>
            </a:r>
            <a:r>
              <a:rPr lang="zh-CN" altLang="en-US" sz="2800" dirty="0">
                <a:solidFill>
                  <a:srgbClr val="FF0000"/>
                </a:solidFill>
              </a:rPr>
              <a:t>己亥杂诗</a:t>
            </a:r>
            <a:r>
              <a:rPr lang="en-US" altLang="zh-CN" sz="2800" dirty="0">
                <a:solidFill>
                  <a:srgbClr val="FF0000"/>
                </a:solidFill>
              </a:rPr>
              <a:t>·</a:t>
            </a:r>
            <a:r>
              <a:rPr lang="zh-CN" altLang="en-US" sz="2800" dirty="0">
                <a:solidFill>
                  <a:srgbClr val="FF0000"/>
                </a:solidFill>
              </a:rPr>
              <a:t>其二百二十</a:t>
            </a:r>
            <a:r>
              <a:rPr lang="en-US" altLang="zh-CN" sz="2800" dirty="0">
                <a:solidFill>
                  <a:srgbClr val="FF0000"/>
                </a:solidFill>
              </a:rPr>
              <a:t>》</a:t>
            </a:r>
            <a:endParaRPr lang="zh-CN" altLang="en-US" sz="2800" dirty="0">
              <a:solidFill>
                <a:srgbClr val="FF0000"/>
              </a:solidFill>
            </a:endParaRPr>
          </a:p>
        </p:txBody>
      </p:sp>
      <p:sp>
        <p:nvSpPr>
          <p:cNvPr id="9" name="云形标注 8"/>
          <p:cNvSpPr/>
          <p:nvPr/>
        </p:nvSpPr>
        <p:spPr>
          <a:xfrm>
            <a:off x="10598726" y="5461462"/>
            <a:ext cx="1571106" cy="1255222"/>
          </a:xfrm>
          <a:prstGeom prst="cloudCallout">
            <a:avLst>
              <a:gd name="adj1" fmla="val -85576"/>
              <a:gd name="adj2" fmla="val -1929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0070C0"/>
                </a:solidFill>
              </a:rPr>
              <a:t>？？？？</a:t>
            </a:r>
            <a:endParaRPr lang="zh-CN" altLang="en-US" sz="2800" dirty="0">
              <a:solidFill>
                <a:srgbClr val="0070C0"/>
              </a:solidFill>
            </a:endParaRPr>
          </a:p>
        </p:txBody>
      </p:sp>
    </p:spTree>
    <p:extLst>
      <p:ext uri="{BB962C8B-B14F-4D97-AF65-F5344CB8AC3E}">
        <p14:creationId xmlns:p14="http://schemas.microsoft.com/office/powerpoint/2010/main" val="28986189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B8DD50B-40F2-4108-80A0-0105C8AAF816}"/>
              </a:ext>
            </a:extLst>
          </p:cNvPr>
          <p:cNvGrpSpPr/>
          <p:nvPr/>
        </p:nvGrpSpPr>
        <p:grpSpPr>
          <a:xfrm>
            <a:off x="0" y="0"/>
            <a:ext cx="12192000" cy="6858000"/>
            <a:chOff x="0" y="0"/>
            <a:chExt cx="12192000" cy="6858000"/>
          </a:xfrm>
        </p:grpSpPr>
        <p:grpSp>
          <p:nvGrpSpPr>
            <p:cNvPr id="3" name="组合 2">
              <a:extLst>
                <a:ext uri="{FF2B5EF4-FFF2-40B4-BE49-F238E27FC236}">
                  <a16:creationId xmlns:a16="http://schemas.microsoft.com/office/drawing/2014/main" id="{16AFD4D3-A5BA-4697-8504-B4382CC1DCFE}"/>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6E604133-415C-463F-BA7B-7C9B5F1D1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060"/>
                <a:ext cx="12192000" cy="6022940"/>
              </a:xfrm>
              <a:prstGeom prst="rect">
                <a:avLst/>
              </a:prstGeom>
            </p:spPr>
          </p:pic>
          <p:pic>
            <p:nvPicPr>
              <p:cNvPr id="6" name="图片 5">
                <a:extLst>
                  <a:ext uri="{FF2B5EF4-FFF2-40B4-BE49-F238E27FC236}">
                    <a16:creationId xmlns:a16="http://schemas.microsoft.com/office/drawing/2014/main" id="{2B6D0897-0CCD-4961-844E-7430EB684096}"/>
                  </a:ext>
                </a:extLst>
              </p:cNvPr>
              <p:cNvPicPr>
                <a:picLocks noChangeAspect="1"/>
              </p:cNvPicPr>
              <p:nvPr/>
            </p:nvPicPr>
            <p:blipFill rotWithShape="1">
              <a:blip r:embed="rId2">
                <a:extLst>
                  <a:ext uri="{28A0092B-C50C-407E-A947-70E740481C1C}">
                    <a14:useLocalDpi xmlns:a14="http://schemas.microsoft.com/office/drawing/2010/main" val="0"/>
                  </a:ext>
                </a:extLst>
              </a:blip>
              <a:srcRect b="86135"/>
              <a:stretch/>
            </p:blipFill>
            <p:spPr>
              <a:xfrm flipV="1">
                <a:off x="0" y="0"/>
                <a:ext cx="12192000" cy="835060"/>
              </a:xfrm>
              <a:prstGeom prst="rect">
                <a:avLst/>
              </a:prstGeom>
            </p:spPr>
          </p:pic>
        </p:grpSp>
        <p:pic>
          <p:nvPicPr>
            <p:cNvPr id="4" name="图片 3">
              <a:extLst>
                <a:ext uri="{FF2B5EF4-FFF2-40B4-BE49-F238E27FC236}">
                  <a16:creationId xmlns:a16="http://schemas.microsoft.com/office/drawing/2014/main" id="{2CE47863-FD7C-416F-B6A4-798C82DF50EA}"/>
                </a:ext>
              </a:extLst>
            </p:cNvPr>
            <p:cNvPicPr>
              <a:picLocks noChangeAspect="1"/>
            </p:cNvPicPr>
            <p:nvPr/>
          </p:nvPicPr>
          <p:blipFill rotWithShape="1">
            <a:blip r:embed="rId3">
              <a:extLst>
                <a:ext uri="{28A0092B-C50C-407E-A947-70E740481C1C}">
                  <a14:useLocalDpi xmlns:a14="http://schemas.microsoft.com/office/drawing/2010/main" val="0"/>
                </a:ext>
              </a:extLst>
            </a:blip>
            <a:srcRect r="19401" b="24752"/>
            <a:stretch/>
          </p:blipFill>
          <p:spPr>
            <a:xfrm>
              <a:off x="5827884" y="1697501"/>
              <a:ext cx="6364116" cy="5160499"/>
            </a:xfrm>
            <a:prstGeom prst="rect">
              <a:avLst/>
            </a:prstGeom>
          </p:spPr>
        </p:pic>
      </p:grpSp>
      <p:sp>
        <p:nvSpPr>
          <p:cNvPr id="7" name="矩形 6">
            <a:extLst>
              <a:ext uri="{FF2B5EF4-FFF2-40B4-BE49-F238E27FC236}">
                <a16:creationId xmlns:a16="http://schemas.microsoft.com/office/drawing/2014/main" id="{D641A1FB-077C-496B-A71E-FF226763F4C0}"/>
              </a:ext>
            </a:extLst>
          </p:cNvPr>
          <p:cNvSpPr/>
          <p:nvPr/>
        </p:nvSpPr>
        <p:spPr>
          <a:xfrm>
            <a:off x="370114" y="535395"/>
            <a:ext cx="11451772" cy="587828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7C047FF7-C8AA-4714-87AB-046473E528D1}"/>
              </a:ext>
            </a:extLst>
          </p:cNvPr>
          <p:cNvSpPr/>
          <p:nvPr/>
        </p:nvSpPr>
        <p:spPr>
          <a:xfrm>
            <a:off x="3087943" y="2646199"/>
            <a:ext cx="1169922" cy="1200329"/>
          </a:xfrm>
          <a:prstGeom prst="rect">
            <a:avLst/>
          </a:prstGeom>
          <a:noFill/>
        </p:spPr>
        <p:txBody>
          <a:bodyPr wrap="square" rtlCol="0">
            <a:spAutoFit/>
          </a:bodyPr>
          <a:lstStyle/>
          <a:p>
            <a:r>
              <a:rPr lang="zh-CN" altLang="en-US" sz="7200" dirty="0" smtClean="0">
                <a:ln w="15875">
                  <a:noFill/>
                </a:ln>
                <a:solidFill>
                  <a:srgbClr val="4B5861"/>
                </a:solidFill>
                <a:latin typeface="方正清刻本悦宋简体" panose="02000000000000000000" pitchFamily="2" charset="-122"/>
                <a:ea typeface="方正清刻本悦宋简体" panose="02000000000000000000" pitchFamily="2" charset="-122"/>
              </a:rPr>
              <a:t>叁</a:t>
            </a:r>
            <a:endParaRPr lang="zh-CN" altLang="en-US" sz="7200" dirty="0">
              <a:ln w="15875">
                <a:noFill/>
              </a:ln>
              <a:solidFill>
                <a:srgbClr val="4B5861"/>
              </a:solidFill>
              <a:latin typeface="方正清刻本悦宋简体" panose="02000000000000000000" pitchFamily="2" charset="-122"/>
              <a:ea typeface="方正清刻本悦宋简体" panose="02000000000000000000" pitchFamily="2" charset="-122"/>
            </a:endParaRPr>
          </a:p>
        </p:txBody>
      </p:sp>
      <p:sp>
        <p:nvSpPr>
          <p:cNvPr id="11" name="文本框 10">
            <a:extLst>
              <a:ext uri="{FF2B5EF4-FFF2-40B4-BE49-F238E27FC236}">
                <a16:creationId xmlns:a16="http://schemas.microsoft.com/office/drawing/2014/main" id="{EF0F494D-AFB2-4B72-9946-3DC20A842231}"/>
              </a:ext>
            </a:extLst>
          </p:cNvPr>
          <p:cNvSpPr txBox="1"/>
          <p:nvPr/>
        </p:nvSpPr>
        <p:spPr>
          <a:xfrm>
            <a:off x="4627979" y="2923199"/>
            <a:ext cx="5380544" cy="646331"/>
          </a:xfrm>
          <a:prstGeom prst="rect">
            <a:avLst/>
          </a:prstGeom>
          <a:noFill/>
        </p:spPr>
        <p:txBody>
          <a:bodyPr vert="horz" wrap="square" rtlCol="0">
            <a:spAutoFit/>
          </a:bodyPr>
          <a:lstStyle/>
          <a:p>
            <a:r>
              <a:rPr lang="zh-CN" altLang="en-US" sz="3600" dirty="0">
                <a:solidFill>
                  <a:srgbClr val="4B5861"/>
                </a:solidFill>
                <a:latin typeface="汉仪全唐诗简" panose="00020600040101010101" pitchFamily="18" charset="-122"/>
                <a:ea typeface="汉仪全唐诗简" panose="00020600040101010101" pitchFamily="18" charset="-122"/>
              </a:rPr>
              <a:t>三、语言文字运用</a:t>
            </a:r>
            <a:r>
              <a:rPr lang="en-US" altLang="zh-CN" sz="3600" dirty="0">
                <a:solidFill>
                  <a:srgbClr val="4B5861"/>
                </a:solidFill>
                <a:latin typeface="汉仪全唐诗简" panose="00020600040101010101" pitchFamily="18" charset="-122"/>
                <a:ea typeface="汉仪全唐诗简" panose="00020600040101010101" pitchFamily="18" charset="-122"/>
              </a:rPr>
              <a:t>(20</a:t>
            </a:r>
            <a:r>
              <a:rPr lang="zh-CN" altLang="en-US" sz="3600" dirty="0">
                <a:solidFill>
                  <a:srgbClr val="4B5861"/>
                </a:solidFill>
                <a:latin typeface="汉仪全唐诗简" panose="00020600040101010101" pitchFamily="18" charset="-122"/>
                <a:ea typeface="汉仪全唐诗简" panose="00020600040101010101" pitchFamily="18" charset="-122"/>
              </a:rPr>
              <a:t>分</a:t>
            </a:r>
            <a:r>
              <a:rPr lang="en-US" altLang="zh-CN" sz="3600" dirty="0">
                <a:solidFill>
                  <a:srgbClr val="4B5861"/>
                </a:solidFill>
                <a:latin typeface="汉仪全唐诗简" panose="00020600040101010101" pitchFamily="18" charset="-122"/>
                <a:ea typeface="汉仪全唐诗简" panose="00020600040101010101" pitchFamily="18" charset="-122"/>
              </a:rPr>
              <a:t>)</a:t>
            </a:r>
            <a:endParaRPr lang="zh-CN" altLang="en-US" sz="3600" dirty="0">
              <a:solidFill>
                <a:srgbClr val="4B5861"/>
              </a:solidFill>
              <a:latin typeface="汉仪全唐诗简" panose="00020600040101010101" pitchFamily="18" charset="-122"/>
              <a:ea typeface="汉仪全唐诗简" panose="00020600040101010101" pitchFamily="18" charset="-122"/>
            </a:endParaRPr>
          </a:p>
        </p:txBody>
      </p:sp>
    </p:spTree>
    <p:extLst>
      <p:ext uri="{BB962C8B-B14F-4D97-AF65-F5344CB8AC3E}">
        <p14:creationId xmlns:p14="http://schemas.microsoft.com/office/powerpoint/2010/main" val="31063743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4444" y="174567"/>
            <a:ext cx="10897985" cy="523220"/>
          </a:xfrm>
          <a:prstGeom prst="rect">
            <a:avLst/>
          </a:prstGeom>
          <a:noFill/>
        </p:spPr>
        <p:txBody>
          <a:bodyPr wrap="square" rtlCol="0">
            <a:spAutoFit/>
          </a:bodyPr>
          <a:lstStyle/>
          <a:p>
            <a:r>
              <a:rPr lang="en-US" altLang="zh-CN" sz="2800" b="1" dirty="0"/>
              <a:t>(</a:t>
            </a:r>
            <a:r>
              <a:rPr lang="zh-CN" altLang="zh-CN" sz="2800" b="1" dirty="0"/>
              <a:t>一</a:t>
            </a:r>
            <a:r>
              <a:rPr lang="en-US" altLang="zh-CN" sz="2800" b="1" dirty="0"/>
              <a:t>)</a:t>
            </a:r>
            <a:r>
              <a:rPr lang="zh-CN" altLang="zh-CN" sz="2800" b="1" dirty="0"/>
              <a:t>语言文字运用</a:t>
            </a:r>
            <a:r>
              <a:rPr lang="en-US" altLang="zh-CN" sz="2800" b="1" dirty="0"/>
              <a:t>Ⅰ(</a:t>
            </a:r>
            <a:r>
              <a:rPr lang="zh-CN" altLang="zh-CN" sz="2800" b="1" dirty="0"/>
              <a:t>本题共</a:t>
            </a:r>
            <a:r>
              <a:rPr lang="en-US" altLang="zh-CN" sz="2800" b="1" dirty="0"/>
              <a:t>3</a:t>
            </a:r>
            <a:r>
              <a:rPr lang="zh-CN" altLang="zh-CN" sz="2800" b="1" dirty="0"/>
              <a:t>小题，</a:t>
            </a:r>
            <a:r>
              <a:rPr lang="en-US" altLang="zh-CN" sz="2800" b="1" dirty="0"/>
              <a:t>11</a:t>
            </a:r>
            <a:r>
              <a:rPr lang="zh-CN" altLang="zh-CN" sz="2800" b="1" dirty="0"/>
              <a:t>分</a:t>
            </a:r>
            <a:r>
              <a:rPr lang="en-US" altLang="zh-CN" sz="2800" b="1" dirty="0"/>
              <a:t>)</a:t>
            </a:r>
            <a:endParaRPr lang="zh-CN" altLang="zh-CN" sz="2800" dirty="0"/>
          </a:p>
        </p:txBody>
      </p:sp>
      <p:sp>
        <p:nvSpPr>
          <p:cNvPr id="3" name="文本框 2"/>
          <p:cNvSpPr txBox="1"/>
          <p:nvPr/>
        </p:nvSpPr>
        <p:spPr>
          <a:xfrm>
            <a:off x="227214" y="872354"/>
            <a:ext cx="11737571" cy="4401205"/>
          </a:xfrm>
          <a:prstGeom prst="rect">
            <a:avLst/>
          </a:prstGeom>
          <a:noFill/>
        </p:spPr>
        <p:txBody>
          <a:bodyPr wrap="square" rtlCol="0">
            <a:spAutoFit/>
          </a:bodyPr>
          <a:lstStyle/>
          <a:p>
            <a:r>
              <a:rPr lang="en-US" altLang="zh-CN" sz="2800" dirty="0" smtClean="0"/>
              <a:t>18.</a:t>
            </a:r>
            <a:r>
              <a:rPr lang="zh-CN" altLang="zh-CN" sz="2800" dirty="0" smtClean="0"/>
              <a:t>请在文中横线处填人恰当的成语。</a:t>
            </a:r>
            <a:r>
              <a:rPr lang="en-US" altLang="zh-CN" sz="2800" dirty="0" smtClean="0"/>
              <a:t>(3</a:t>
            </a:r>
            <a:r>
              <a:rPr lang="zh-CN" altLang="zh-CN" sz="2800" dirty="0" smtClean="0"/>
              <a:t>分</a:t>
            </a:r>
            <a:r>
              <a:rPr lang="en-US" altLang="zh-CN" sz="2800" dirty="0" smtClean="0"/>
              <a:t>)</a:t>
            </a:r>
          </a:p>
          <a:p>
            <a:pPr indent="648000"/>
            <a:r>
              <a:rPr lang="zh-CN" altLang="zh-CN" sz="2800" dirty="0">
                <a:latin typeface="楷体" panose="02010609060101010101" pitchFamily="49" charset="-122"/>
                <a:ea typeface="楷体" panose="02010609060101010101" pitchFamily="49" charset="-122"/>
              </a:rPr>
              <a:t>当我的肠胃被全面改造过来后，我也开始全面掌控家里的厨房</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其实也就一只炉子、一张矮桌、一把菜刀加一个纸箱</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，成为家里的首席大师傅。强硬自负如卡西，都默默认同。斯马胡力更是</a:t>
            </a:r>
            <a:r>
              <a:rPr lang="zh-CN" altLang="zh-CN" sz="2800" u="sng" dirty="0">
                <a:latin typeface="楷体" panose="02010609060101010101" pitchFamily="49" charset="-122"/>
                <a:ea typeface="楷体" panose="02010609060101010101" pitchFamily="49" charset="-122"/>
              </a:rPr>
              <a:t> </a:t>
            </a:r>
            <a:r>
              <a:rPr lang="en-US" altLang="zh-CN" sz="2800" u="sng" dirty="0">
                <a:latin typeface="楷体" panose="02010609060101010101" pitchFamily="49" charset="-122"/>
                <a:ea typeface="楷体" panose="02010609060101010101" pitchFamily="49" charset="-122"/>
              </a:rPr>
              <a:t>          </a:t>
            </a:r>
            <a:r>
              <a:rPr lang="en-US" altLang="zh-CN" sz="2800" u="sng" dirty="0" smtClean="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a:t>
            </a:r>
            <a:r>
              <a:rPr lang="zh-CN" altLang="zh-CN" sz="2800" u="wavy" dirty="0" smtClean="0">
                <a:latin typeface="楷体" panose="02010609060101010101" pitchFamily="49" charset="-122"/>
                <a:ea typeface="楷体" panose="02010609060101010101" pitchFamily="49" charset="-122"/>
              </a:rPr>
              <a:t>只有</a:t>
            </a:r>
            <a:r>
              <a:rPr lang="zh-CN" altLang="zh-CN" sz="2800" u="wavy" dirty="0">
                <a:latin typeface="楷体" panose="02010609060101010101" pitchFamily="49" charset="-122"/>
                <a:ea typeface="楷体" panose="02010609060101010101" pitchFamily="49" charset="-122"/>
              </a:rPr>
              <a:t>李娟做的，他无论是什么才极卖力地吃</a:t>
            </a:r>
            <a:r>
              <a:rPr lang="zh-CN" altLang="zh-CN" sz="2800" dirty="0">
                <a:latin typeface="楷体" panose="02010609060101010101" pitchFamily="49" charset="-122"/>
                <a:ea typeface="楷体" panose="02010609060101010101" pitchFamily="49" charset="-122"/>
              </a:rPr>
              <a:t>。连她烧的白开水都喝得</a:t>
            </a:r>
            <a:r>
              <a:rPr lang="zh-CN" altLang="zh-CN" sz="2800" u="sng" dirty="0">
                <a:latin typeface="楷体" panose="02010609060101010101" pitchFamily="49" charset="-122"/>
                <a:ea typeface="楷体" panose="02010609060101010101" pitchFamily="49" charset="-122"/>
              </a:rPr>
              <a:t> </a:t>
            </a:r>
            <a:r>
              <a:rPr lang="en-US" altLang="zh-CN" sz="2800" u="sng"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rPr>
              <a:t>      </a:t>
            </a:r>
            <a:endParaRPr lang="zh-CN" altLang="zh-CN" sz="2800" dirty="0">
              <a:latin typeface="楷体" panose="02010609060101010101" pitchFamily="49" charset="-122"/>
              <a:ea typeface="楷体" panose="02010609060101010101" pitchFamily="49" charset="-122"/>
            </a:endParaRPr>
          </a:p>
          <a:p>
            <a:pPr indent="648000"/>
            <a:r>
              <a:rPr lang="zh-CN" altLang="zh-CN" sz="2800" dirty="0">
                <a:latin typeface="楷体" panose="02010609060101010101" pitchFamily="49" charset="-122"/>
                <a:ea typeface="楷体" panose="02010609060101010101" pitchFamily="49" charset="-122"/>
              </a:rPr>
              <a:t>我怀着无限乐趣一次又一次用力剜出一大块细腻洁白的羊油，丢进热锅。看着它面对我愉快地苏醒，看着它丝丝入扣地四面融化，润物细无声。再</a:t>
            </a:r>
            <a:r>
              <a:rPr lang="zh-CN" altLang="zh-CN" sz="2800" u="sng" dirty="0">
                <a:latin typeface="楷体" panose="02010609060101010101" pitchFamily="49" charset="-122"/>
                <a:ea typeface="楷体" panose="02010609060101010101" pitchFamily="49" charset="-122"/>
              </a:rPr>
              <a:t> </a:t>
            </a:r>
            <a:r>
              <a:rPr lang="en-US" altLang="zh-CN" sz="2800" u="sng" dirty="0">
                <a:latin typeface="楷体" panose="02010609060101010101" pitchFamily="49" charset="-122"/>
                <a:ea typeface="楷体" panose="02010609060101010101" pitchFamily="49" charset="-122"/>
              </a:rPr>
              <a:t>        </a:t>
            </a:r>
            <a:r>
              <a:rPr lang="zh-CN" altLang="zh-CN" sz="2800" dirty="0" smtClean="0">
                <a:latin typeface="楷体" panose="02010609060101010101" pitchFamily="49" charset="-122"/>
                <a:ea typeface="楷体" panose="02010609060101010101" pitchFamily="49" charset="-122"/>
              </a:rPr>
              <a:t>扔进</a:t>
            </a:r>
            <a:r>
              <a:rPr lang="zh-CN" altLang="zh-CN" sz="2800" dirty="0">
                <a:latin typeface="楷体" panose="02010609060101010101" pitchFamily="49" charset="-122"/>
                <a:ea typeface="楷体" panose="02010609060101010101" pitchFamily="49" charset="-122"/>
              </a:rPr>
              <a:t>切碎的洋葱和固体酱油。香气“啊”地尖叫一声，喜气洋洋地烟花般绽放。毡房被香得微微地鼓胀。</a:t>
            </a:r>
          </a:p>
        </p:txBody>
      </p:sp>
      <p:sp>
        <p:nvSpPr>
          <p:cNvPr id="8" name="文本框 7"/>
          <p:cNvSpPr txBox="1"/>
          <p:nvPr/>
        </p:nvSpPr>
        <p:spPr>
          <a:xfrm>
            <a:off x="7642169" y="2136611"/>
            <a:ext cx="3264131" cy="523220"/>
          </a:xfrm>
          <a:prstGeom prst="rect">
            <a:avLst/>
          </a:prstGeom>
          <a:noFill/>
        </p:spPr>
        <p:txBody>
          <a:bodyPr wrap="square" rtlCol="0">
            <a:spAutoFit/>
          </a:bodyPr>
          <a:lstStyle/>
          <a:p>
            <a:r>
              <a:rPr lang="zh-CN" altLang="en-US" sz="2800" dirty="0">
                <a:solidFill>
                  <a:srgbClr val="FF0000"/>
                </a:solidFill>
              </a:rPr>
              <a:t>赞不绝口</a:t>
            </a:r>
            <a:r>
              <a:rPr lang="en-US" altLang="zh-CN" sz="2800" dirty="0">
                <a:solidFill>
                  <a:srgbClr val="FF0000"/>
                </a:solidFill>
              </a:rPr>
              <a:t>/</a:t>
            </a:r>
            <a:r>
              <a:rPr lang="zh-CN" altLang="en-US" sz="2800" dirty="0">
                <a:solidFill>
                  <a:srgbClr val="FF0000"/>
                </a:solidFill>
              </a:rPr>
              <a:t>啧啧称赞</a:t>
            </a:r>
          </a:p>
        </p:txBody>
      </p:sp>
      <p:sp>
        <p:nvSpPr>
          <p:cNvPr id="9" name="文本框 8"/>
          <p:cNvSpPr txBox="1"/>
          <p:nvPr/>
        </p:nvSpPr>
        <p:spPr>
          <a:xfrm>
            <a:off x="628998" y="2993064"/>
            <a:ext cx="3264131" cy="523220"/>
          </a:xfrm>
          <a:prstGeom prst="rect">
            <a:avLst/>
          </a:prstGeom>
          <a:noFill/>
        </p:spPr>
        <p:txBody>
          <a:bodyPr wrap="square" rtlCol="0">
            <a:spAutoFit/>
          </a:bodyPr>
          <a:lstStyle/>
          <a:p>
            <a:r>
              <a:rPr lang="zh-CN" altLang="en-US" sz="2800" dirty="0">
                <a:solidFill>
                  <a:srgbClr val="FF0000"/>
                </a:solidFill>
              </a:rPr>
              <a:t>津津有味</a:t>
            </a:r>
            <a:r>
              <a:rPr lang="en-US" altLang="zh-CN" sz="2800" dirty="0">
                <a:solidFill>
                  <a:srgbClr val="FF0000"/>
                </a:solidFill>
              </a:rPr>
              <a:t>/</a:t>
            </a:r>
            <a:r>
              <a:rPr lang="zh-CN" altLang="en-US" sz="2800" dirty="0">
                <a:solidFill>
                  <a:srgbClr val="FF0000"/>
                </a:solidFill>
              </a:rPr>
              <a:t>有滋有味</a:t>
            </a:r>
          </a:p>
        </p:txBody>
      </p:sp>
      <p:sp>
        <p:nvSpPr>
          <p:cNvPr id="11" name="文本框 10"/>
          <p:cNvSpPr txBox="1"/>
          <p:nvPr/>
        </p:nvSpPr>
        <p:spPr>
          <a:xfrm>
            <a:off x="695499" y="4284307"/>
            <a:ext cx="1640378" cy="523220"/>
          </a:xfrm>
          <a:prstGeom prst="rect">
            <a:avLst/>
          </a:prstGeom>
          <a:noFill/>
        </p:spPr>
        <p:txBody>
          <a:bodyPr wrap="square" rtlCol="0">
            <a:spAutoFit/>
          </a:bodyPr>
          <a:lstStyle/>
          <a:p>
            <a:r>
              <a:rPr lang="zh-CN" altLang="en-US" sz="2800" dirty="0" smtClean="0">
                <a:solidFill>
                  <a:srgbClr val="FF0000"/>
                </a:solidFill>
              </a:rPr>
              <a:t>出其不意</a:t>
            </a:r>
            <a:endParaRPr lang="zh-CN" altLang="en-US" sz="2800" dirty="0">
              <a:solidFill>
                <a:srgbClr val="FF0000"/>
              </a:solidFill>
            </a:endParaRPr>
          </a:p>
        </p:txBody>
      </p:sp>
      <p:sp>
        <p:nvSpPr>
          <p:cNvPr id="12" name="云形标注 11"/>
          <p:cNvSpPr/>
          <p:nvPr/>
        </p:nvSpPr>
        <p:spPr>
          <a:xfrm>
            <a:off x="2984267" y="5371668"/>
            <a:ext cx="2751515" cy="1153824"/>
          </a:xfrm>
          <a:prstGeom prst="cloudCallout">
            <a:avLst>
              <a:gd name="adj1" fmla="val -74371"/>
              <a:gd name="adj2" fmla="val -9354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0070C0"/>
                </a:solidFill>
              </a:rPr>
              <a:t> 真有意思！</a:t>
            </a:r>
            <a:endParaRPr lang="zh-CN" altLang="en-US" sz="2800" dirty="0">
              <a:solidFill>
                <a:srgbClr val="0070C0"/>
              </a:solidFill>
            </a:endParaRPr>
          </a:p>
        </p:txBody>
      </p:sp>
    </p:spTree>
    <p:extLst>
      <p:ext uri="{BB962C8B-B14F-4D97-AF65-F5344CB8AC3E}">
        <p14:creationId xmlns:p14="http://schemas.microsoft.com/office/powerpoint/2010/main" val="12463830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2756" y="546871"/>
            <a:ext cx="11795760" cy="2246769"/>
          </a:xfrm>
          <a:prstGeom prst="rect">
            <a:avLst/>
          </a:prstGeom>
          <a:noFill/>
        </p:spPr>
        <p:txBody>
          <a:bodyPr wrap="square" rtlCol="0">
            <a:spAutoFit/>
          </a:bodyPr>
          <a:lstStyle/>
          <a:p>
            <a:r>
              <a:rPr lang="en-US" altLang="zh-CN" sz="2800" dirty="0"/>
              <a:t>19.</a:t>
            </a:r>
            <a:r>
              <a:rPr lang="zh-CN" altLang="zh-CN" sz="2800" dirty="0"/>
              <a:t>文中画波浪线的句子有语病，请进行修改。</a:t>
            </a:r>
            <a:r>
              <a:rPr lang="en-US" altLang="zh-CN" sz="2800" dirty="0"/>
              <a:t>(4</a:t>
            </a:r>
            <a:r>
              <a:rPr lang="zh-CN" altLang="zh-CN" sz="2800" dirty="0"/>
              <a:t>分</a:t>
            </a:r>
            <a:r>
              <a:rPr lang="en-US" altLang="zh-CN" sz="2800" dirty="0" smtClean="0"/>
              <a:t>)</a:t>
            </a:r>
          </a:p>
          <a:p>
            <a:endParaRPr lang="en-US" altLang="zh-CN" sz="2800" dirty="0"/>
          </a:p>
          <a:p>
            <a:endParaRPr lang="en-US" altLang="zh-CN" sz="2800" dirty="0" smtClean="0">
              <a:solidFill>
                <a:srgbClr val="0070C0"/>
              </a:solidFill>
              <a:latin typeface="楷体" panose="02010609060101010101" pitchFamily="49" charset="-122"/>
              <a:ea typeface="楷体" panose="02010609060101010101" pitchFamily="49" charset="-122"/>
            </a:endParaRPr>
          </a:p>
          <a:p>
            <a:r>
              <a:rPr lang="zh-CN" altLang="en-US" sz="2800" dirty="0" smtClean="0">
                <a:solidFill>
                  <a:srgbClr val="0070C0"/>
                </a:solidFill>
                <a:latin typeface="楷体" panose="02010609060101010101" pitchFamily="49" charset="-122"/>
                <a:ea typeface="楷体" panose="02010609060101010101" pitchFamily="49" charset="-122"/>
              </a:rPr>
              <a:t>只有</a:t>
            </a:r>
            <a:r>
              <a:rPr lang="zh-CN" altLang="en-US" sz="2800" dirty="0">
                <a:solidFill>
                  <a:srgbClr val="0070C0"/>
                </a:solidFill>
                <a:latin typeface="楷体" panose="02010609060101010101" pitchFamily="49" charset="-122"/>
                <a:ea typeface="楷体" panose="02010609060101010101" pitchFamily="49" charset="-122"/>
              </a:rPr>
              <a:t>李娟做的，他无论是什么才极卖力地吃。（连她烧的白开水都喝</a:t>
            </a:r>
            <a:r>
              <a:rPr lang="zh-CN" altLang="en-US" sz="2800" dirty="0" smtClean="0">
                <a:solidFill>
                  <a:srgbClr val="0070C0"/>
                </a:solidFill>
                <a:latin typeface="楷体" panose="02010609060101010101" pitchFamily="49" charset="-122"/>
                <a:ea typeface="楷体" panose="02010609060101010101" pitchFamily="49" charset="-122"/>
              </a:rPr>
              <a:t>得</a:t>
            </a:r>
            <a:r>
              <a:rPr lang="zh-CN" altLang="en-US" sz="2800" u="sng" dirty="0" smtClean="0">
                <a:solidFill>
                  <a:srgbClr val="0070C0"/>
                </a:solidFill>
                <a:latin typeface="楷体" panose="02010609060101010101" pitchFamily="49" charset="-122"/>
                <a:ea typeface="楷体" panose="02010609060101010101" pitchFamily="49" charset="-122"/>
              </a:rPr>
              <a:t>   </a:t>
            </a:r>
            <a:r>
              <a:rPr lang="zh-CN" altLang="en-US" sz="2800" dirty="0" smtClean="0">
                <a:solidFill>
                  <a:srgbClr val="0070C0"/>
                </a:solidFill>
                <a:latin typeface="楷体" panose="02010609060101010101" pitchFamily="49" charset="-122"/>
                <a:ea typeface="楷体" panose="02010609060101010101" pitchFamily="49" charset="-122"/>
              </a:rPr>
              <a:t>）</a:t>
            </a:r>
            <a:endParaRPr lang="en-US" altLang="zh-CN" sz="2800" dirty="0" smtClean="0">
              <a:solidFill>
                <a:srgbClr val="0070C0"/>
              </a:solidFill>
              <a:latin typeface="楷体" panose="02010609060101010101" pitchFamily="49" charset="-122"/>
              <a:ea typeface="楷体" panose="02010609060101010101" pitchFamily="49" charset="-122"/>
            </a:endParaRPr>
          </a:p>
          <a:p>
            <a:endParaRPr lang="zh-CN" altLang="zh-CN" sz="2800" dirty="0">
              <a:solidFill>
                <a:srgbClr val="0070C0"/>
              </a:solidFill>
              <a:latin typeface="楷体" panose="02010609060101010101" pitchFamily="49" charset="-122"/>
              <a:ea typeface="楷体" panose="02010609060101010101" pitchFamily="49" charset="-122"/>
            </a:endParaRPr>
          </a:p>
        </p:txBody>
      </p:sp>
      <p:cxnSp>
        <p:nvCxnSpPr>
          <p:cNvPr id="4" name="直接连接符 3"/>
          <p:cNvCxnSpPr/>
          <p:nvPr/>
        </p:nvCxnSpPr>
        <p:spPr>
          <a:xfrm flipV="1">
            <a:off x="349135" y="2300858"/>
            <a:ext cx="648392" cy="80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929447" y="2300586"/>
            <a:ext cx="365760" cy="2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圆角矩形标注 5"/>
          <p:cNvSpPr/>
          <p:nvPr/>
        </p:nvSpPr>
        <p:spPr>
          <a:xfrm>
            <a:off x="4588626" y="1186952"/>
            <a:ext cx="1820487" cy="483304"/>
          </a:xfrm>
          <a:prstGeom prst="wedgeRoundRectCallout">
            <a:avLst>
              <a:gd name="adj1" fmla="val -21323"/>
              <a:gd name="adj2" fmla="val 88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搭配不当</a:t>
            </a:r>
            <a:endParaRPr lang="zh-CN" altLang="en-US" sz="2800" dirty="0"/>
          </a:p>
        </p:txBody>
      </p:sp>
      <p:cxnSp>
        <p:nvCxnSpPr>
          <p:cNvPr id="9" name="直接连接符 8"/>
          <p:cNvCxnSpPr/>
          <p:nvPr/>
        </p:nvCxnSpPr>
        <p:spPr>
          <a:xfrm>
            <a:off x="2780607" y="2300314"/>
            <a:ext cx="365760" cy="2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圆角矩形标注 10"/>
          <p:cNvSpPr/>
          <p:nvPr/>
        </p:nvSpPr>
        <p:spPr>
          <a:xfrm>
            <a:off x="2363585" y="2549043"/>
            <a:ext cx="1820487" cy="483304"/>
          </a:xfrm>
          <a:prstGeom prst="wedgeRoundRectCallout">
            <a:avLst>
              <a:gd name="adj1" fmla="val -16757"/>
              <a:gd name="adj2" fmla="val -833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语序不当</a:t>
            </a:r>
            <a:endParaRPr lang="zh-CN" altLang="en-US" sz="2800" dirty="0"/>
          </a:p>
        </p:txBody>
      </p:sp>
      <p:sp>
        <p:nvSpPr>
          <p:cNvPr id="8" name="文本框 7"/>
          <p:cNvSpPr txBox="1"/>
          <p:nvPr/>
        </p:nvSpPr>
        <p:spPr>
          <a:xfrm>
            <a:off x="232756" y="3754359"/>
            <a:ext cx="9576261" cy="523220"/>
          </a:xfrm>
          <a:prstGeom prst="rect">
            <a:avLst/>
          </a:prstGeom>
          <a:noFill/>
        </p:spPr>
        <p:txBody>
          <a:bodyPr wrap="square" rtlCol="0">
            <a:spAutoFit/>
          </a:bodyPr>
          <a:lstStyle/>
          <a:p>
            <a:r>
              <a:rPr lang="zh-CN" altLang="en-US" sz="2800" dirty="0" smtClean="0"/>
              <a:t>参考答案：</a:t>
            </a:r>
            <a:r>
              <a:rPr lang="zh-CN" altLang="zh-CN" sz="2800" dirty="0" smtClean="0"/>
              <a:t>只要</a:t>
            </a:r>
            <a:r>
              <a:rPr lang="zh-CN" altLang="zh-CN" sz="2800" dirty="0"/>
              <a:t>是李娟做的，无论是什么他都吃得极卖力。</a:t>
            </a:r>
            <a:endParaRPr lang="zh-CN" altLang="en-US" sz="2800" dirty="0"/>
          </a:p>
        </p:txBody>
      </p:sp>
      <p:cxnSp>
        <p:nvCxnSpPr>
          <p:cNvPr id="12" name="直接连接符 11"/>
          <p:cNvCxnSpPr/>
          <p:nvPr/>
        </p:nvCxnSpPr>
        <p:spPr>
          <a:xfrm>
            <a:off x="5372791" y="2313737"/>
            <a:ext cx="1759528" cy="101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圆角矩形标注 14"/>
          <p:cNvSpPr/>
          <p:nvPr/>
        </p:nvSpPr>
        <p:spPr>
          <a:xfrm>
            <a:off x="5608320" y="2549043"/>
            <a:ext cx="1820487" cy="483304"/>
          </a:xfrm>
          <a:prstGeom prst="wedgeRoundRectCallout">
            <a:avLst>
              <a:gd name="adj1" fmla="val -16757"/>
              <a:gd name="adj2" fmla="val -833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句式</a:t>
            </a:r>
            <a:r>
              <a:rPr lang="zh-CN" altLang="en-US" sz="2800" dirty="0" smtClean="0"/>
              <a:t>不当</a:t>
            </a:r>
            <a:endParaRPr lang="zh-CN" altLang="en-US" sz="2800" dirty="0"/>
          </a:p>
        </p:txBody>
      </p:sp>
      <p:sp>
        <p:nvSpPr>
          <p:cNvPr id="16" name="云形标注 15"/>
          <p:cNvSpPr/>
          <p:nvPr/>
        </p:nvSpPr>
        <p:spPr>
          <a:xfrm>
            <a:off x="8750529" y="2549043"/>
            <a:ext cx="2942707" cy="1255222"/>
          </a:xfrm>
          <a:prstGeom prst="cloudCallout">
            <a:avLst>
              <a:gd name="adj1" fmla="val -87733"/>
              <a:gd name="adj2" fmla="val -2989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0070C0"/>
                </a:solidFill>
              </a:rPr>
              <a:t>是衔接，不是语病</a:t>
            </a:r>
            <a:endParaRPr lang="zh-CN" altLang="en-US" sz="2800" dirty="0">
              <a:solidFill>
                <a:srgbClr val="0070C0"/>
              </a:solidFill>
            </a:endParaRPr>
          </a:p>
        </p:txBody>
      </p:sp>
    </p:spTree>
    <p:extLst>
      <p:ext uri="{BB962C8B-B14F-4D97-AF65-F5344CB8AC3E}">
        <p14:creationId xmlns:p14="http://schemas.microsoft.com/office/powerpoint/2010/main" val="1157002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8" grpId="0"/>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2" name="文本框 1"/>
          <p:cNvSpPr txBox="1"/>
          <p:nvPr/>
        </p:nvSpPr>
        <p:spPr>
          <a:xfrm>
            <a:off x="181494" y="989219"/>
            <a:ext cx="11829011" cy="5693866"/>
          </a:xfrm>
          <a:prstGeom prst="rect">
            <a:avLst/>
          </a:prstGeom>
          <a:noFill/>
        </p:spPr>
        <p:txBody>
          <a:bodyPr wrap="square" rtlCol="0">
            <a:spAutoFit/>
          </a:bodyPr>
          <a:lstStyle/>
          <a:p>
            <a:r>
              <a:rPr lang="en-US" altLang="zh-CN" sz="2800" dirty="0"/>
              <a:t>1.</a:t>
            </a:r>
            <a:r>
              <a:rPr lang="zh-CN" altLang="zh-CN" sz="2800" dirty="0"/>
              <a:t>下列对材料相关内容的理解和分析，</a:t>
            </a:r>
            <a:r>
              <a:rPr lang="zh-CN" altLang="zh-CN" sz="2800" b="1" dirty="0"/>
              <a:t>不正确</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认识到个人出路与国家前途紧密相联，科学理解中国社会以求挽救国家和民族，是费孝通投身马林诺斯基门下的原因</a:t>
            </a:r>
            <a:r>
              <a:rPr lang="zh-CN" altLang="zh-CN" sz="2800" dirty="0" smtClean="0"/>
              <a:t>。</a:t>
            </a:r>
            <a:endParaRPr lang="en-US" altLang="zh-CN" sz="2800" dirty="0" smtClean="0"/>
          </a:p>
          <a:p>
            <a:r>
              <a:rPr lang="zh-CN" altLang="en-US" sz="2800" dirty="0">
                <a:solidFill>
                  <a:srgbClr val="0070C0"/>
                </a:solidFill>
                <a:latin typeface="楷体" panose="02010609060101010101" pitchFamily="49" charset="-122"/>
                <a:ea typeface="楷体" panose="02010609060101010101" pitchFamily="49" charset="-122"/>
              </a:rPr>
              <a:t>原文：我就教于他的门下实有内在的原因，首要的原因是我学习社会人类学的动机</a:t>
            </a:r>
            <a:r>
              <a:rPr lang="zh-CN" altLang="en-US" sz="2800" dirty="0" smtClean="0">
                <a:solidFill>
                  <a:srgbClr val="0070C0"/>
                </a:solidFill>
                <a:latin typeface="楷体" panose="02010609060101010101" pitchFamily="49" charset="-122"/>
                <a:ea typeface="楷体" panose="02010609060101010101" pitchFamily="49" charset="-122"/>
              </a:rPr>
              <a:t>。</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当时</a:t>
            </a:r>
            <a:r>
              <a:rPr lang="zh-CN" altLang="en-US" sz="2800" dirty="0">
                <a:solidFill>
                  <a:srgbClr val="0070C0"/>
                </a:solidFill>
                <a:latin typeface="楷体" panose="02010609060101010101" pitchFamily="49" charset="-122"/>
                <a:ea typeface="楷体" panose="02010609060101010101" pitchFamily="49" charset="-122"/>
              </a:rPr>
              <a:t>作为一个</a:t>
            </a:r>
            <a:r>
              <a:rPr lang="en-US" altLang="zh-CN" sz="2800" dirty="0">
                <a:solidFill>
                  <a:srgbClr val="0070C0"/>
                </a:solidFill>
                <a:latin typeface="楷体" panose="02010609060101010101" pitchFamily="49" charset="-122"/>
                <a:ea typeface="楷体" panose="02010609060101010101" pitchFamily="49" charset="-122"/>
              </a:rPr>
              <a:t>30</a:t>
            </a:r>
            <a:r>
              <a:rPr lang="zh-CN" altLang="en-US" sz="2800" dirty="0">
                <a:solidFill>
                  <a:srgbClr val="0070C0"/>
                </a:solidFill>
                <a:latin typeface="楷体" panose="02010609060101010101" pitchFamily="49" charset="-122"/>
                <a:ea typeface="楷体" panose="02010609060101010101" pitchFamily="49" charset="-122"/>
              </a:rPr>
              <a:t>年代的中国青年，处于民族和国家存亡绝续的关头，很容易意识到个人与社会集体的密切关系</a:t>
            </a:r>
            <a:r>
              <a:rPr lang="zh-CN" altLang="en-US" sz="2800" dirty="0" smtClean="0">
                <a:solidFill>
                  <a:srgbClr val="0070C0"/>
                </a:solidFill>
                <a:latin typeface="楷体" panose="02010609060101010101" pitchFamily="49" charset="-122"/>
                <a:ea typeface="楷体" panose="02010609060101010101" pitchFamily="49" charset="-122"/>
              </a:rPr>
              <a:t>，</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因而</a:t>
            </a:r>
            <a:r>
              <a:rPr lang="zh-CN" altLang="en-US" sz="2800" dirty="0">
                <a:solidFill>
                  <a:srgbClr val="0070C0"/>
                </a:solidFill>
                <a:latin typeface="楷体" panose="02010609060101010101" pitchFamily="49" charset="-122"/>
                <a:ea typeface="楷体" panose="02010609060101010101" pitchFamily="49" charset="-122"/>
              </a:rPr>
              <a:t>要求摸索出一条科学地研究中国社会的道路。</a:t>
            </a:r>
            <a:endParaRPr lang="zh-CN" altLang="zh-CN" sz="2800" dirty="0">
              <a:solidFill>
                <a:srgbClr val="0070C0"/>
              </a:solidFill>
              <a:latin typeface="楷体" panose="02010609060101010101" pitchFamily="49" charset="-122"/>
              <a:ea typeface="楷体" panose="02010609060101010101" pitchFamily="49" charset="-122"/>
            </a:endParaRPr>
          </a:p>
          <a:p>
            <a:r>
              <a:rPr lang="en-US" altLang="zh-CN" sz="2800" dirty="0"/>
              <a:t>B.</a:t>
            </a:r>
            <a:r>
              <a:rPr lang="zh-CN" altLang="zh-CN" sz="2800" dirty="0"/>
              <a:t>费孝通早期开展学术研究时遇到的困难，一是如何对掌握的材料进行解读，二是在调查时常常遭受到被调査者的冷遇</a:t>
            </a:r>
            <a:r>
              <a:rPr lang="zh-CN" altLang="zh-CN" sz="2800" dirty="0" smtClean="0"/>
              <a:t>。</a:t>
            </a:r>
            <a:endParaRPr lang="en-US" altLang="zh-CN" sz="2800" dirty="0" smtClean="0"/>
          </a:p>
          <a:p>
            <a:r>
              <a:rPr lang="zh-CN" altLang="en-US" sz="2800" dirty="0">
                <a:solidFill>
                  <a:srgbClr val="0070C0"/>
                </a:solidFill>
                <a:latin typeface="楷体" panose="02010609060101010101" pitchFamily="49" charset="-122"/>
                <a:ea typeface="楷体" panose="02010609060101010101" pitchFamily="49" charset="-122"/>
              </a:rPr>
              <a:t>原文：我早年所追求的就是用社会科学知识来改造人类社会</a:t>
            </a:r>
            <a:r>
              <a:rPr lang="zh-CN" altLang="en-US" sz="2800" dirty="0" smtClean="0">
                <a:solidFill>
                  <a:srgbClr val="0070C0"/>
                </a:solidFill>
                <a:latin typeface="楷体" panose="02010609060101010101" pitchFamily="49" charset="-122"/>
                <a:ea typeface="楷体" panose="02010609060101010101" pitchFamily="49" charset="-122"/>
              </a:rPr>
              <a:t>，</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但是</a:t>
            </a:r>
            <a:r>
              <a:rPr lang="zh-CN" altLang="en-US" sz="2800" dirty="0">
                <a:solidFill>
                  <a:srgbClr val="0070C0"/>
                </a:solidFill>
                <a:latin typeface="楷体" panose="02010609060101010101" pitchFamily="49" charset="-122"/>
                <a:ea typeface="楷体" panose="02010609060101010101" pitchFamily="49" charset="-122"/>
              </a:rPr>
              <a:t>通过实地观察体验得到的许多资料怎样去整理、分析、解释以达到认识中国社会的目的呢</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 </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a:solidFill>
                  <a:srgbClr val="0070C0"/>
                </a:solidFill>
                <a:latin typeface="楷体" panose="02010609060101010101" pitchFamily="49" charset="-122"/>
                <a:ea typeface="楷体" panose="02010609060101010101" pitchFamily="49" charset="-122"/>
              </a:rPr>
              <a:t>我常常想到解放前在农村里调查时遇到的苦恼，那就是被调查者不理解我为什么进行调查，这种调查对他们有什么好处。</a:t>
            </a:r>
            <a:endParaRPr lang="zh-CN" altLang="zh-CN" sz="2800" dirty="0">
              <a:solidFill>
                <a:srgbClr val="0070C0"/>
              </a:solidFill>
              <a:latin typeface="楷体" panose="02010609060101010101" pitchFamily="49" charset="-122"/>
              <a:ea typeface="楷体" panose="02010609060101010101" pitchFamily="49" charset="-122"/>
            </a:endParaRPr>
          </a:p>
        </p:txBody>
      </p:sp>
      <p:sp>
        <p:nvSpPr>
          <p:cNvPr id="3" name="文本框 2"/>
          <p:cNvSpPr txBox="1"/>
          <p:nvPr/>
        </p:nvSpPr>
        <p:spPr>
          <a:xfrm>
            <a:off x="181494" y="241311"/>
            <a:ext cx="6492241" cy="523220"/>
          </a:xfrm>
          <a:prstGeom prst="rect">
            <a:avLst/>
          </a:prstGeom>
          <a:noFill/>
        </p:spPr>
        <p:txBody>
          <a:bodyPr wrap="square" rtlCol="0">
            <a:spAutoFit/>
          </a:bodyPr>
          <a:lstStyle/>
          <a:p>
            <a:r>
              <a:rPr lang="en-US" altLang="zh-CN" sz="2800" b="1" dirty="0"/>
              <a:t>(</a:t>
            </a:r>
            <a:r>
              <a:rPr lang="zh-CN" altLang="zh-CN" sz="2800" b="1" dirty="0"/>
              <a:t>一</a:t>
            </a:r>
            <a:r>
              <a:rPr lang="en-US" altLang="zh-CN" sz="2800" b="1" dirty="0"/>
              <a:t>)</a:t>
            </a:r>
            <a:r>
              <a:rPr lang="zh-CN" altLang="zh-CN" sz="2800" b="1" dirty="0"/>
              <a:t>现代文阅读</a:t>
            </a:r>
            <a:r>
              <a:rPr lang="en-US" altLang="zh-CN" sz="2800" b="1" dirty="0"/>
              <a:t>Ⅰ(</a:t>
            </a:r>
            <a:r>
              <a:rPr lang="zh-CN" altLang="zh-CN" sz="2800" b="1" dirty="0"/>
              <a:t>本题共</a:t>
            </a:r>
            <a:r>
              <a:rPr lang="en-US" altLang="zh-CN" sz="2800" b="1" dirty="0"/>
              <a:t>5</a:t>
            </a:r>
            <a:r>
              <a:rPr lang="zh-CN" altLang="zh-CN" sz="2800" b="1" dirty="0"/>
              <a:t>小题，</a:t>
            </a:r>
            <a:r>
              <a:rPr lang="en-US" altLang="zh-CN" sz="2800" b="1" dirty="0"/>
              <a:t>17</a:t>
            </a:r>
            <a:r>
              <a:rPr lang="zh-CN" altLang="zh-CN" sz="2800" b="1" dirty="0"/>
              <a:t>分</a:t>
            </a:r>
            <a:r>
              <a:rPr lang="en-US" altLang="zh-CN" sz="2800" b="1" dirty="0"/>
              <a:t>)</a:t>
            </a:r>
            <a:endParaRPr lang="zh-CN" altLang="zh-CN" sz="2800" dirty="0"/>
          </a:p>
        </p:txBody>
      </p:sp>
      <p:sp>
        <p:nvSpPr>
          <p:cNvPr id="4" name="矩形 3"/>
          <p:cNvSpPr/>
          <p:nvPr/>
        </p:nvSpPr>
        <p:spPr>
          <a:xfrm>
            <a:off x="1654233" y="1870364"/>
            <a:ext cx="423949"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673735" y="1870364"/>
            <a:ext cx="732905"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040186" y="2319251"/>
            <a:ext cx="2170315" cy="4405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54232" y="3976254"/>
            <a:ext cx="689957"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884024" y="3976254"/>
            <a:ext cx="716281"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14499" y="4889095"/>
            <a:ext cx="712817" cy="4405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250179" y="5748077"/>
            <a:ext cx="1067494" cy="4405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250179" y="5329669"/>
            <a:ext cx="712817"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880368" y="5748077"/>
            <a:ext cx="712817" cy="4405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1738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1" grpId="0" animBg="1"/>
      <p:bldP spid="12"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9382" y="581891"/>
            <a:ext cx="11696007" cy="523220"/>
          </a:xfrm>
          <a:prstGeom prst="rect">
            <a:avLst/>
          </a:prstGeom>
          <a:noFill/>
        </p:spPr>
        <p:txBody>
          <a:bodyPr wrap="square" rtlCol="0">
            <a:spAutoFit/>
          </a:bodyPr>
          <a:lstStyle/>
          <a:p>
            <a:r>
              <a:rPr lang="en-US" altLang="zh-CN" sz="2800" dirty="0"/>
              <a:t>20.</a:t>
            </a:r>
            <a:r>
              <a:rPr lang="zh-CN" altLang="zh-CN" sz="2800" dirty="0"/>
              <a:t>文中</a:t>
            </a:r>
            <a:r>
              <a:rPr lang="zh-CN" altLang="zh-CN" sz="2800" dirty="0">
                <a:solidFill>
                  <a:srgbClr val="0070C0"/>
                </a:solidFill>
              </a:rPr>
              <a:t>多处</a:t>
            </a:r>
            <a:r>
              <a:rPr lang="zh-CN" altLang="zh-CN" sz="2800" dirty="0"/>
              <a:t>运用</a:t>
            </a:r>
            <a:r>
              <a:rPr lang="zh-CN" altLang="zh-CN" sz="2800" dirty="0">
                <a:solidFill>
                  <a:srgbClr val="FF0000"/>
                </a:solidFill>
              </a:rPr>
              <a:t>拟人</a:t>
            </a:r>
            <a:r>
              <a:rPr lang="zh-CN" altLang="zh-CN" sz="2800" dirty="0"/>
              <a:t>的修辞手法，请对其表达</a:t>
            </a:r>
            <a:r>
              <a:rPr lang="zh-CN" altLang="zh-CN" sz="2800" dirty="0">
                <a:solidFill>
                  <a:srgbClr val="FF0000"/>
                </a:solidFill>
              </a:rPr>
              <a:t>效果</a:t>
            </a:r>
            <a:r>
              <a:rPr lang="zh-CN" altLang="zh-CN" sz="2800" dirty="0"/>
              <a:t>进行简要赏析。</a:t>
            </a:r>
            <a:r>
              <a:rPr lang="en-US" altLang="zh-CN" sz="2800" dirty="0"/>
              <a:t>(4</a:t>
            </a:r>
            <a:r>
              <a:rPr lang="zh-CN" altLang="zh-CN" sz="2800" dirty="0"/>
              <a:t>分</a:t>
            </a:r>
            <a:r>
              <a:rPr lang="en-US" altLang="zh-CN" sz="2800" dirty="0"/>
              <a:t>)</a:t>
            </a:r>
            <a:endParaRPr lang="zh-CN" altLang="zh-CN" sz="2800" dirty="0"/>
          </a:p>
        </p:txBody>
      </p:sp>
      <p:sp>
        <p:nvSpPr>
          <p:cNvPr id="3" name="文本框 2"/>
          <p:cNvSpPr txBox="1"/>
          <p:nvPr/>
        </p:nvSpPr>
        <p:spPr>
          <a:xfrm>
            <a:off x="266008" y="3046614"/>
            <a:ext cx="11696007" cy="2246769"/>
          </a:xfrm>
          <a:prstGeom prst="rect">
            <a:avLst/>
          </a:prstGeom>
          <a:noFill/>
        </p:spPr>
        <p:txBody>
          <a:bodyPr wrap="square" rtlCol="0">
            <a:spAutoFit/>
          </a:bodyPr>
          <a:lstStyle/>
          <a:p>
            <a:r>
              <a:rPr lang="zh-CN" altLang="zh-CN" sz="2800" dirty="0" smtClean="0"/>
              <a:t>【参考答案】</a:t>
            </a:r>
            <a:endParaRPr lang="en-US" altLang="zh-CN" sz="2800" dirty="0" smtClean="0"/>
          </a:p>
          <a:p>
            <a:r>
              <a:rPr lang="zh-CN" altLang="zh-CN" sz="2800" dirty="0" smtClean="0"/>
              <a:t>文</a:t>
            </a:r>
            <a:r>
              <a:rPr lang="zh-CN" altLang="zh-CN" sz="2800" dirty="0"/>
              <a:t>中运用拟人修辞手法的</a:t>
            </a:r>
            <a:r>
              <a:rPr lang="zh-CN" altLang="zh-CN" sz="2800" dirty="0">
                <a:solidFill>
                  <a:srgbClr val="FF0000"/>
                </a:solidFill>
              </a:rPr>
              <a:t>地方有</a:t>
            </a:r>
            <a:r>
              <a:rPr lang="zh-CN" altLang="zh-CN" sz="2800" dirty="0"/>
              <a:t>：羊油</a:t>
            </a:r>
            <a:r>
              <a:rPr lang="en-US" altLang="zh-CN" sz="2800" dirty="0"/>
              <a:t>“</a:t>
            </a:r>
            <a:r>
              <a:rPr lang="zh-CN" altLang="zh-CN" sz="2800" dirty="0"/>
              <a:t>苏醒</a:t>
            </a:r>
            <a:r>
              <a:rPr lang="en-US" altLang="zh-CN" sz="2800" dirty="0"/>
              <a:t>”</a:t>
            </a:r>
            <a:r>
              <a:rPr lang="zh-CN" altLang="zh-CN" sz="2800" dirty="0"/>
              <a:t>，香气</a:t>
            </a:r>
            <a:r>
              <a:rPr lang="en-US" altLang="zh-CN" sz="2800" dirty="0"/>
              <a:t>“</a:t>
            </a:r>
            <a:r>
              <a:rPr lang="zh-CN" altLang="zh-CN" sz="2800" dirty="0"/>
              <a:t>尖叫</a:t>
            </a:r>
            <a:r>
              <a:rPr lang="en-US" altLang="zh-CN" sz="2800" dirty="0"/>
              <a:t>”</a:t>
            </a:r>
            <a:r>
              <a:rPr lang="zh-CN" altLang="zh-CN" sz="2800" dirty="0"/>
              <a:t>，面团</a:t>
            </a:r>
            <a:r>
              <a:rPr lang="en-US" altLang="zh-CN" sz="2800" dirty="0"/>
              <a:t>“</a:t>
            </a:r>
            <a:r>
              <a:rPr lang="zh-CN" altLang="zh-CN" sz="2800" dirty="0"/>
              <a:t>等得不耐烦</a:t>
            </a:r>
            <a:r>
              <a:rPr lang="en-US" altLang="zh-CN" sz="2800" dirty="0"/>
              <a:t>”</a:t>
            </a:r>
            <a:r>
              <a:rPr lang="zh-CN" altLang="zh-CN" sz="2800" dirty="0"/>
              <a:t>，水</a:t>
            </a:r>
            <a:r>
              <a:rPr lang="en-US" altLang="zh-CN" sz="2800" dirty="0"/>
              <a:t>“</a:t>
            </a:r>
            <a:r>
              <a:rPr lang="zh-CN" altLang="zh-CN" sz="2800" dirty="0"/>
              <a:t>边开边说</a:t>
            </a:r>
            <a:r>
              <a:rPr lang="en-US" altLang="zh-CN" sz="2800" dirty="0"/>
              <a:t>”</a:t>
            </a:r>
            <a:r>
              <a:rPr lang="zh-CN" altLang="zh-CN" sz="2800" dirty="0"/>
              <a:t>和</a:t>
            </a:r>
            <a:r>
              <a:rPr lang="en-US" altLang="zh-CN" sz="2800" dirty="0"/>
              <a:t>“</a:t>
            </a:r>
            <a:r>
              <a:rPr lang="zh-CN" altLang="zh-CN" sz="2800" dirty="0"/>
              <a:t>争先恐后地招摇</a:t>
            </a:r>
            <a:r>
              <a:rPr lang="en-US" altLang="zh-CN" sz="2800" dirty="0"/>
              <a:t>”</a:t>
            </a:r>
            <a:r>
              <a:rPr lang="zh-CN" altLang="zh-CN" sz="2800" dirty="0"/>
              <a:t>等</a:t>
            </a:r>
            <a:r>
              <a:rPr lang="zh-CN" altLang="zh-CN" sz="2800" dirty="0" smtClean="0"/>
              <a:t>。</a:t>
            </a:r>
            <a:endParaRPr lang="en-US" altLang="zh-CN" sz="2800" dirty="0" smtClean="0"/>
          </a:p>
          <a:p>
            <a:r>
              <a:rPr lang="zh-CN" altLang="zh-CN" sz="2800" dirty="0" smtClean="0"/>
              <a:t>拟人</a:t>
            </a:r>
            <a:r>
              <a:rPr lang="zh-CN" altLang="zh-CN" sz="2800" dirty="0"/>
              <a:t>手法的运用</a:t>
            </a:r>
            <a:r>
              <a:rPr lang="zh-CN" altLang="zh-CN" sz="2800" dirty="0">
                <a:solidFill>
                  <a:srgbClr val="FF0000"/>
                </a:solidFill>
              </a:rPr>
              <a:t>赋予</a:t>
            </a:r>
            <a:r>
              <a:rPr lang="zh-CN" altLang="zh-CN" sz="2800" dirty="0"/>
              <a:t>对象人格化的特点，形象生动地</a:t>
            </a:r>
            <a:r>
              <a:rPr lang="zh-CN" altLang="zh-CN" sz="2800" dirty="0">
                <a:solidFill>
                  <a:srgbClr val="FF0000"/>
                </a:solidFill>
              </a:rPr>
              <a:t>呈现</a:t>
            </a:r>
            <a:r>
              <a:rPr lang="zh-CN" altLang="zh-CN" sz="2800" dirty="0"/>
              <a:t>了充满活力的食物烹制过程，</a:t>
            </a:r>
            <a:r>
              <a:rPr lang="zh-CN" altLang="zh-CN" sz="2800" dirty="0">
                <a:solidFill>
                  <a:srgbClr val="FF0000"/>
                </a:solidFill>
              </a:rPr>
              <a:t>表达</a:t>
            </a:r>
            <a:r>
              <a:rPr lang="zh-CN" altLang="zh-CN" sz="2800" dirty="0"/>
              <a:t>了对食物的极度珍爱和对生活强烈的热爱之情。</a:t>
            </a:r>
            <a:endParaRPr lang="zh-CN" altLang="en-US" sz="2800" dirty="0"/>
          </a:p>
        </p:txBody>
      </p:sp>
      <p:sp>
        <p:nvSpPr>
          <p:cNvPr id="5" name="文本框 4"/>
          <p:cNvSpPr txBox="1"/>
          <p:nvPr/>
        </p:nvSpPr>
        <p:spPr>
          <a:xfrm>
            <a:off x="266008" y="1354975"/>
            <a:ext cx="1055716" cy="523220"/>
          </a:xfrm>
          <a:prstGeom prst="rect">
            <a:avLst/>
          </a:prstGeom>
          <a:noFill/>
        </p:spPr>
        <p:txBody>
          <a:bodyPr wrap="square" rtlCol="0">
            <a:spAutoFit/>
          </a:bodyPr>
          <a:lstStyle/>
          <a:p>
            <a:r>
              <a:rPr lang="zh-CN" altLang="en-US" sz="2800" dirty="0" smtClean="0">
                <a:solidFill>
                  <a:srgbClr val="0070C0"/>
                </a:solidFill>
              </a:rPr>
              <a:t>题型：</a:t>
            </a:r>
            <a:endParaRPr lang="zh-CN" altLang="en-US" sz="2800" dirty="0">
              <a:solidFill>
                <a:srgbClr val="0070C0"/>
              </a:solidFill>
            </a:endParaRPr>
          </a:p>
        </p:txBody>
      </p:sp>
      <p:sp>
        <p:nvSpPr>
          <p:cNvPr id="6" name="文本框 5"/>
          <p:cNvSpPr txBox="1"/>
          <p:nvPr/>
        </p:nvSpPr>
        <p:spPr>
          <a:xfrm>
            <a:off x="1313412" y="1354975"/>
            <a:ext cx="2743200" cy="523220"/>
          </a:xfrm>
          <a:prstGeom prst="rect">
            <a:avLst/>
          </a:prstGeom>
          <a:noFill/>
        </p:spPr>
        <p:txBody>
          <a:bodyPr wrap="square" rtlCol="0">
            <a:spAutoFit/>
          </a:bodyPr>
          <a:lstStyle/>
          <a:p>
            <a:r>
              <a:rPr lang="zh-CN" altLang="en-US" sz="2800" dirty="0" smtClean="0">
                <a:solidFill>
                  <a:srgbClr val="0070C0"/>
                </a:solidFill>
              </a:rPr>
              <a:t>修辞手法作用题</a:t>
            </a:r>
            <a:endParaRPr lang="zh-CN" altLang="en-US" sz="2800" dirty="0">
              <a:solidFill>
                <a:srgbClr val="0070C0"/>
              </a:solidFill>
            </a:endParaRPr>
          </a:p>
        </p:txBody>
      </p:sp>
      <p:sp>
        <p:nvSpPr>
          <p:cNvPr id="7" name="文本框 6"/>
          <p:cNvSpPr txBox="1"/>
          <p:nvPr/>
        </p:nvSpPr>
        <p:spPr>
          <a:xfrm>
            <a:off x="266008" y="1938241"/>
            <a:ext cx="1849582" cy="523220"/>
          </a:xfrm>
          <a:prstGeom prst="rect">
            <a:avLst/>
          </a:prstGeom>
          <a:noFill/>
        </p:spPr>
        <p:txBody>
          <a:bodyPr wrap="square" rtlCol="0">
            <a:spAutoFit/>
          </a:bodyPr>
          <a:lstStyle/>
          <a:p>
            <a:r>
              <a:rPr lang="zh-CN" altLang="en-US" sz="2800" dirty="0" smtClean="0">
                <a:solidFill>
                  <a:srgbClr val="0070C0"/>
                </a:solidFill>
              </a:rPr>
              <a:t>答题规范：</a:t>
            </a:r>
            <a:endParaRPr lang="zh-CN" altLang="en-US" sz="2800" dirty="0">
              <a:solidFill>
                <a:srgbClr val="0070C0"/>
              </a:solidFill>
            </a:endParaRPr>
          </a:p>
        </p:txBody>
      </p:sp>
      <p:sp>
        <p:nvSpPr>
          <p:cNvPr id="8" name="文本框 7"/>
          <p:cNvSpPr txBox="1"/>
          <p:nvPr/>
        </p:nvSpPr>
        <p:spPr>
          <a:xfrm>
            <a:off x="2223654" y="1938241"/>
            <a:ext cx="5690061" cy="523220"/>
          </a:xfrm>
          <a:prstGeom prst="rect">
            <a:avLst/>
          </a:prstGeom>
          <a:noFill/>
        </p:spPr>
        <p:txBody>
          <a:bodyPr wrap="square" rtlCol="0">
            <a:spAutoFit/>
          </a:bodyPr>
          <a:lstStyle/>
          <a:p>
            <a:r>
              <a:rPr lang="zh-CN" altLang="en-US" sz="2800" dirty="0" smtClean="0">
                <a:solidFill>
                  <a:srgbClr val="0070C0"/>
                </a:solidFill>
              </a:rPr>
              <a:t>（明确手法）结合文本分析，作用</a:t>
            </a:r>
            <a:endParaRPr lang="zh-CN" altLang="en-US" sz="2800" dirty="0">
              <a:solidFill>
                <a:srgbClr val="0070C0"/>
              </a:solidFill>
            </a:endParaRPr>
          </a:p>
        </p:txBody>
      </p:sp>
    </p:spTree>
    <p:extLst>
      <p:ext uri="{BB962C8B-B14F-4D97-AF65-F5344CB8AC3E}">
        <p14:creationId xmlns:p14="http://schemas.microsoft.com/office/powerpoint/2010/main" val="42028845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9382" y="444972"/>
            <a:ext cx="11629505" cy="523220"/>
          </a:xfrm>
          <a:prstGeom prst="rect">
            <a:avLst/>
          </a:prstGeom>
          <a:noFill/>
        </p:spPr>
        <p:txBody>
          <a:bodyPr wrap="square" rtlCol="0">
            <a:spAutoFit/>
          </a:bodyPr>
          <a:lstStyle/>
          <a:p>
            <a:r>
              <a:rPr lang="en-US" altLang="zh-CN" sz="2800" b="1" dirty="0"/>
              <a:t>(</a:t>
            </a:r>
            <a:r>
              <a:rPr lang="zh-CN" altLang="zh-CN" sz="2800" b="1" dirty="0"/>
              <a:t>二</a:t>
            </a:r>
            <a:r>
              <a:rPr lang="en-US" altLang="zh-CN" sz="2800" b="1" dirty="0"/>
              <a:t>)</a:t>
            </a:r>
            <a:r>
              <a:rPr lang="zh-CN" altLang="zh-CN" sz="2800" b="1" dirty="0"/>
              <a:t>语言文字运用</a:t>
            </a:r>
            <a:r>
              <a:rPr lang="en-US" altLang="zh-CN" sz="2800" b="1" dirty="0"/>
              <a:t>Ⅱ(</a:t>
            </a:r>
            <a:r>
              <a:rPr lang="zh-CN" altLang="zh-CN" sz="2800" b="1" dirty="0"/>
              <a:t>本题共</a:t>
            </a:r>
            <a:r>
              <a:rPr lang="en-US" altLang="zh-CN" sz="2800" b="1" dirty="0"/>
              <a:t>2</a:t>
            </a:r>
            <a:r>
              <a:rPr lang="zh-CN" altLang="zh-CN" sz="2800" b="1" dirty="0"/>
              <a:t>小题，</a:t>
            </a:r>
            <a:r>
              <a:rPr lang="en-US" altLang="zh-CN" sz="2800" b="1" dirty="0"/>
              <a:t>9</a:t>
            </a:r>
            <a:r>
              <a:rPr lang="zh-CN" altLang="zh-CN" sz="2800" b="1" dirty="0"/>
              <a:t>分</a:t>
            </a:r>
            <a:r>
              <a:rPr lang="en-US" altLang="zh-CN" sz="2800" b="1" dirty="0"/>
              <a:t>)</a:t>
            </a:r>
            <a:endParaRPr lang="zh-CN" altLang="zh-CN" sz="2800" dirty="0"/>
          </a:p>
        </p:txBody>
      </p:sp>
      <p:sp>
        <p:nvSpPr>
          <p:cNvPr id="3" name="文本框 2"/>
          <p:cNvSpPr txBox="1"/>
          <p:nvPr/>
        </p:nvSpPr>
        <p:spPr>
          <a:xfrm>
            <a:off x="374073" y="1413163"/>
            <a:ext cx="11504814" cy="2246769"/>
          </a:xfrm>
          <a:prstGeom prst="rect">
            <a:avLst/>
          </a:prstGeom>
          <a:noFill/>
        </p:spPr>
        <p:txBody>
          <a:bodyPr wrap="square" rtlCol="0">
            <a:spAutoFit/>
          </a:bodyPr>
          <a:lstStyle/>
          <a:p>
            <a:r>
              <a:rPr lang="en-US" altLang="zh-CN" sz="2800" dirty="0"/>
              <a:t>21.</a:t>
            </a:r>
            <a:r>
              <a:rPr lang="zh-CN" altLang="zh-CN" sz="2800" dirty="0"/>
              <a:t>以下各项中，最适合作为本则新闻报道</a:t>
            </a:r>
            <a:r>
              <a:rPr lang="zh-CN" altLang="zh-CN" sz="2800" dirty="0">
                <a:solidFill>
                  <a:srgbClr val="FF0000"/>
                </a:solidFill>
              </a:rPr>
              <a:t>标题</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中国航天日启动暨中国航天大会开幕</a:t>
            </a:r>
          </a:p>
          <a:p>
            <a:r>
              <a:rPr lang="en-US" altLang="zh-CN" sz="2800" dirty="0"/>
              <a:t>B.</a:t>
            </a:r>
            <a:r>
              <a:rPr lang="zh-CN" altLang="zh-CN" sz="2800" dirty="0"/>
              <a:t>我国首辆火星车命名为</a:t>
            </a:r>
            <a:r>
              <a:rPr lang="en-US" altLang="zh-CN" sz="2800" dirty="0"/>
              <a:t>“</a:t>
            </a:r>
            <a:r>
              <a:rPr lang="zh-CN" altLang="zh-CN" sz="2800" dirty="0"/>
              <a:t>祝融号</a:t>
            </a:r>
            <a:r>
              <a:rPr lang="en-US" altLang="zh-CN" sz="2800" dirty="0"/>
              <a:t>”</a:t>
            </a:r>
            <a:endParaRPr lang="zh-CN" altLang="zh-CN" sz="2800" dirty="0"/>
          </a:p>
          <a:p>
            <a:r>
              <a:rPr lang="en-US" altLang="zh-CN" sz="2800" dirty="0"/>
              <a:t>C.</a:t>
            </a:r>
            <a:r>
              <a:rPr lang="zh-CN" altLang="zh-CN" sz="2800" dirty="0"/>
              <a:t>首辆火星车命名来自中国传统文化元素</a:t>
            </a:r>
          </a:p>
          <a:p>
            <a:r>
              <a:rPr lang="en-US" altLang="zh-CN" sz="2800" dirty="0"/>
              <a:t>D.“</a:t>
            </a:r>
            <a:r>
              <a:rPr lang="zh-CN" altLang="zh-CN" sz="2800" dirty="0"/>
              <a:t>祝融号</a:t>
            </a:r>
            <a:r>
              <a:rPr lang="en-US" altLang="zh-CN" sz="2800" dirty="0"/>
              <a:t>”</a:t>
            </a:r>
            <a:r>
              <a:rPr lang="zh-CN" altLang="zh-CN" sz="2800" dirty="0"/>
              <a:t>执行首次火星探测任务</a:t>
            </a:r>
          </a:p>
        </p:txBody>
      </p:sp>
      <p:sp>
        <p:nvSpPr>
          <p:cNvPr id="5" name="文本框 4"/>
          <p:cNvSpPr txBox="1"/>
          <p:nvPr/>
        </p:nvSpPr>
        <p:spPr>
          <a:xfrm>
            <a:off x="374073" y="2451089"/>
            <a:ext cx="548641" cy="523220"/>
          </a:xfrm>
          <a:prstGeom prst="rect">
            <a:avLst/>
          </a:prstGeom>
          <a:noFill/>
        </p:spPr>
        <p:txBody>
          <a:bodyPr wrap="square" rtlCol="0">
            <a:spAutoFit/>
          </a:bodyPr>
          <a:lstStyle/>
          <a:p>
            <a:r>
              <a:rPr lang="zh-CN" altLang="en-US" sz="2800" b="1" dirty="0">
                <a:solidFill>
                  <a:srgbClr val="FF0000"/>
                </a:solidFill>
              </a:rPr>
              <a:t>√</a:t>
            </a:r>
          </a:p>
        </p:txBody>
      </p:sp>
    </p:spTree>
    <p:extLst>
      <p:ext uri="{BB962C8B-B14F-4D97-AF65-F5344CB8AC3E}">
        <p14:creationId xmlns:p14="http://schemas.microsoft.com/office/powerpoint/2010/main" val="22412824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2756" y="257695"/>
            <a:ext cx="11754197" cy="954107"/>
          </a:xfrm>
          <a:prstGeom prst="rect">
            <a:avLst/>
          </a:prstGeom>
          <a:noFill/>
        </p:spPr>
        <p:txBody>
          <a:bodyPr wrap="square" rtlCol="0">
            <a:spAutoFit/>
          </a:bodyPr>
          <a:lstStyle/>
          <a:p>
            <a:r>
              <a:rPr lang="en-US" altLang="zh-CN" sz="2800"/>
              <a:t>22.</a:t>
            </a:r>
            <a:r>
              <a:rPr lang="zh-CN" altLang="zh-CN" sz="2800"/>
              <a:t>请在文中横线处补写适当的语句，使整段文字语意完整，表达连贯。要求：每处不超过</a:t>
            </a:r>
            <a:r>
              <a:rPr lang="en-US" altLang="zh-CN" sz="2800"/>
              <a:t>20</a:t>
            </a:r>
            <a:r>
              <a:rPr lang="zh-CN" altLang="zh-CN" sz="2800"/>
              <a:t>个字。</a:t>
            </a:r>
            <a:r>
              <a:rPr lang="en-US" altLang="zh-CN" sz="2800"/>
              <a:t>(6</a:t>
            </a:r>
            <a:r>
              <a:rPr lang="zh-CN" altLang="zh-CN" sz="2800"/>
              <a:t>分</a:t>
            </a:r>
            <a:r>
              <a:rPr lang="en-US" altLang="zh-CN" sz="2800"/>
              <a:t>)</a:t>
            </a:r>
            <a:endParaRPr lang="zh-CN" altLang="zh-CN" sz="2800"/>
          </a:p>
        </p:txBody>
      </p:sp>
      <p:sp>
        <p:nvSpPr>
          <p:cNvPr id="3" name="文本框 2"/>
          <p:cNvSpPr txBox="1"/>
          <p:nvPr/>
        </p:nvSpPr>
        <p:spPr>
          <a:xfrm>
            <a:off x="232756" y="1421476"/>
            <a:ext cx="11754197" cy="4154984"/>
          </a:xfrm>
          <a:prstGeom prst="rect">
            <a:avLst/>
          </a:prstGeom>
          <a:noFill/>
        </p:spPr>
        <p:txBody>
          <a:bodyPr wrap="square" rtlCol="0">
            <a:spAutoFit/>
          </a:bodyPr>
          <a:lstStyle/>
          <a:p>
            <a:pPr indent="648000"/>
            <a:r>
              <a:rPr lang="en-US" altLang="zh-CN" sz="2400" dirty="0">
                <a:latin typeface="楷体" panose="02010609060101010101" pitchFamily="49" charset="-122"/>
                <a:ea typeface="楷体" panose="02010609060101010101" pitchFamily="49" charset="-122"/>
              </a:rPr>
              <a:t>4</a:t>
            </a:r>
            <a:r>
              <a:rPr lang="zh-CN" altLang="zh-CN"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24</a:t>
            </a:r>
            <a:r>
              <a:rPr lang="zh-CN" altLang="zh-CN" sz="2400" dirty="0">
                <a:latin typeface="楷体" panose="02010609060101010101" pitchFamily="49" charset="-122"/>
                <a:ea typeface="楷体" panose="02010609060101010101" pitchFamily="49" charset="-122"/>
              </a:rPr>
              <a:t>日上午，在江苏南京举行的</a:t>
            </a:r>
            <a:r>
              <a:rPr lang="en-US" altLang="zh-CN" sz="2400" dirty="0">
                <a:latin typeface="楷体" panose="02010609060101010101" pitchFamily="49" charset="-122"/>
                <a:ea typeface="楷体" panose="02010609060101010101" pitchFamily="49" charset="-122"/>
              </a:rPr>
              <a:t>2021</a:t>
            </a:r>
            <a:r>
              <a:rPr lang="zh-CN" altLang="zh-CN" sz="2400" dirty="0">
                <a:latin typeface="楷体" panose="02010609060101010101" pitchFamily="49" charset="-122"/>
                <a:ea typeface="楷体" panose="02010609060101010101" pitchFamily="49" charset="-122"/>
              </a:rPr>
              <a:t>年中国航天日启动暨中国航天大会开幕仪式上，国家航天局正式公布我国首辆火星车命名为</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祝融号</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a:t>
            </a:r>
          </a:p>
          <a:p>
            <a:pPr indent="648000"/>
            <a:r>
              <a:rPr lang="zh-CN" altLang="zh-CN" sz="2400" dirty="0">
                <a:latin typeface="楷体" panose="02010609060101010101" pitchFamily="49" charset="-122"/>
                <a:ea typeface="楷体" panose="02010609060101010101" pitchFamily="49" charset="-122"/>
              </a:rPr>
              <a:t>祝融是中国上古神话中的火神，三皇五帝时的掌火之官</a:t>
            </a:r>
            <a:r>
              <a:rPr lang="zh-CN" altLang="zh-CN" sz="2400" dirty="0" smtClean="0">
                <a:latin typeface="楷体" panose="02010609060101010101" pitchFamily="49" charset="-122"/>
                <a:ea typeface="楷体" panose="02010609060101010101" pitchFamily="49" charset="-122"/>
              </a:rPr>
              <a:t>。</a:t>
            </a:r>
            <a:r>
              <a:rPr lang="en-US" altLang="zh-CN" sz="2400" u="sng" dirty="0" smtClean="0">
                <a:latin typeface="楷体" panose="02010609060101010101" pitchFamily="49" charset="-122"/>
                <a:ea typeface="楷体" panose="02010609060101010101" pitchFamily="49" charset="-122"/>
              </a:rPr>
              <a:t>   </a:t>
            </a:r>
            <a:r>
              <a:rPr lang="zh-CN" altLang="zh-CN" sz="2400" u="sng" dirty="0" smtClean="0">
                <a:latin typeface="楷体" panose="02010609060101010101" pitchFamily="49" charset="-122"/>
                <a:ea typeface="楷体" panose="02010609060101010101" pitchFamily="49" charset="-122"/>
              </a:rPr>
              <a:t>① </a:t>
            </a:r>
            <a:r>
              <a:rPr lang="en-US" altLang="zh-CN" sz="2400" u="sng" dirty="0" smtClean="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与</a:t>
            </a:r>
            <a:r>
              <a:rPr lang="zh-CN" altLang="zh-CN" sz="2400" dirty="0">
                <a:latin typeface="楷体" panose="02010609060101010101" pitchFamily="49" charset="-122"/>
                <a:ea typeface="楷体" panose="02010609060101010101" pitchFamily="49" charset="-122"/>
              </a:rPr>
              <a:t>我国其他航天器命名思路一脉相承，例如嫦娥、墨子、悟空、北斗等。“祝融号”是中国第一辆火星车，是现代科技成果</a:t>
            </a:r>
            <a:r>
              <a:rPr lang="zh-CN" altLang="zh-CN" sz="2400" dirty="0" smtClean="0">
                <a:latin typeface="楷体" panose="02010609060101010101" pitchFamily="49" charset="-122"/>
                <a:ea typeface="楷体" panose="02010609060101010101" pitchFamily="49" charset="-122"/>
              </a:rPr>
              <a:t>。</a:t>
            </a:r>
            <a:r>
              <a:rPr lang="en-US" altLang="zh-CN" sz="2400" u="sng" dirty="0" smtClean="0">
                <a:latin typeface="楷体" panose="02010609060101010101" pitchFamily="49" charset="-122"/>
                <a:ea typeface="楷体" panose="02010609060101010101" pitchFamily="49" charset="-122"/>
              </a:rPr>
              <a:t>    </a:t>
            </a:r>
            <a:r>
              <a:rPr lang="zh-CN" altLang="zh-CN" sz="2400" u="sng" dirty="0" smtClean="0">
                <a:latin typeface="楷体" panose="02010609060101010101" pitchFamily="49" charset="-122"/>
                <a:ea typeface="楷体" panose="02010609060101010101" pitchFamily="49" charset="-122"/>
              </a:rPr>
              <a:t>② </a:t>
            </a:r>
            <a:r>
              <a:rPr lang="en-US" altLang="zh-CN" sz="2400" u="sng" dirty="0" smtClean="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，是现代科学与传统文化的跨时空融合，体现着航天人的科学梦想和浪漫情怀，彰显着中国人的探索精神和文化自信。从字面上来看，</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祝</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，表达了对人类踏进星辰大海的美好祝愿，</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融</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，体现融合、协作，表达中国人和平利用太空、增进人类福祉的格局和愿景。</a:t>
            </a:r>
          </a:p>
          <a:p>
            <a:pPr indent="648000"/>
            <a:r>
              <a:rPr lang="zh-CN" altLang="zh-CN" sz="2400" dirty="0">
                <a:latin typeface="楷体" panose="02010609060101010101" pitchFamily="49" charset="-122"/>
                <a:ea typeface="楷体" panose="02010609060101010101" pitchFamily="49" charset="-122"/>
              </a:rPr>
              <a:t>首次火星探测任务是我国行星际探测的首趟征途，计划一次实现对火星的“环绕、着陆、巡视”，这在国际航天界亦属创举</a:t>
            </a:r>
            <a:r>
              <a:rPr lang="zh-CN" altLang="zh-CN" sz="2400" dirty="0" smtClean="0">
                <a:latin typeface="楷体" panose="02010609060101010101" pitchFamily="49" charset="-122"/>
                <a:ea typeface="楷体" panose="02010609060101010101" pitchFamily="49" charset="-122"/>
              </a:rPr>
              <a:t>。</a:t>
            </a:r>
            <a:r>
              <a:rPr lang="en-US" altLang="zh-CN" sz="2400" u="sng" dirty="0" smtClean="0">
                <a:latin typeface="楷体" panose="02010609060101010101" pitchFamily="49" charset="-122"/>
                <a:ea typeface="楷体" panose="02010609060101010101" pitchFamily="49" charset="-122"/>
              </a:rPr>
              <a:t>     </a:t>
            </a:r>
            <a:r>
              <a:rPr lang="zh-CN" altLang="zh-CN" sz="2400" u="sng" dirty="0" smtClean="0">
                <a:latin typeface="楷体" panose="02010609060101010101" pitchFamily="49" charset="-122"/>
                <a:ea typeface="楷体" panose="02010609060101010101" pitchFamily="49" charset="-122"/>
              </a:rPr>
              <a:t>③ </a:t>
            </a:r>
            <a:r>
              <a:rPr lang="en-US" altLang="zh-CN" sz="2400" u="sng" dirty="0" smtClean="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寓意点燃我国行星际探测的火种，指引人类对浩瀚星空、宇宙未知的接续探索和不断超越。</a:t>
            </a:r>
          </a:p>
        </p:txBody>
      </p:sp>
      <p:cxnSp>
        <p:nvCxnSpPr>
          <p:cNvPr id="5" name="直接连接符 4"/>
          <p:cNvCxnSpPr/>
          <p:nvPr/>
        </p:nvCxnSpPr>
        <p:spPr>
          <a:xfrm flipV="1">
            <a:off x="9865822" y="2552008"/>
            <a:ext cx="1763683" cy="62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40822" y="2934393"/>
            <a:ext cx="30507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934489" y="2552008"/>
            <a:ext cx="1264919" cy="382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弧形箭头 11"/>
          <p:cNvSpPr/>
          <p:nvPr/>
        </p:nvSpPr>
        <p:spPr>
          <a:xfrm flipV="1">
            <a:off x="1508760" y="2103120"/>
            <a:ext cx="7543800" cy="44888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7" name="直接连接符 16"/>
          <p:cNvCxnSpPr/>
          <p:nvPr/>
        </p:nvCxnSpPr>
        <p:spPr>
          <a:xfrm flipV="1">
            <a:off x="6001789" y="3291840"/>
            <a:ext cx="4937760" cy="277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767551" y="2923310"/>
            <a:ext cx="1264919" cy="382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弧形箭头 19"/>
          <p:cNvSpPr/>
          <p:nvPr/>
        </p:nvSpPr>
        <p:spPr>
          <a:xfrm flipH="1" flipV="1">
            <a:off x="4667597" y="2543696"/>
            <a:ext cx="3732413" cy="38238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8226829" y="5153892"/>
            <a:ext cx="3402676" cy="221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40822" y="5494713"/>
            <a:ext cx="997528" cy="83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下弧形箭头 28"/>
          <p:cNvSpPr/>
          <p:nvPr/>
        </p:nvSpPr>
        <p:spPr>
          <a:xfrm flipH="1" flipV="1">
            <a:off x="7030139" y="4470170"/>
            <a:ext cx="1554482" cy="30895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8226829" y="4792980"/>
            <a:ext cx="632459" cy="382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286597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21971" y="1613118"/>
            <a:ext cx="8686800" cy="1815882"/>
          </a:xfrm>
          <a:prstGeom prst="rect">
            <a:avLst/>
          </a:prstGeom>
          <a:noFill/>
        </p:spPr>
        <p:txBody>
          <a:bodyPr wrap="square" rtlCol="0">
            <a:spAutoFit/>
          </a:bodyPr>
          <a:lstStyle/>
          <a:p>
            <a:r>
              <a:rPr lang="zh-CN" altLang="zh-CN" sz="2800" dirty="0" smtClean="0"/>
              <a:t>【参考答案】</a:t>
            </a:r>
            <a:endParaRPr lang="en-US" altLang="zh-CN" sz="2800" dirty="0" smtClean="0"/>
          </a:p>
          <a:p>
            <a:r>
              <a:rPr lang="en-US" altLang="zh-CN" sz="2800" dirty="0" smtClean="0"/>
              <a:t>①</a:t>
            </a:r>
            <a:r>
              <a:rPr lang="zh-CN" altLang="zh-CN" sz="2800" dirty="0"/>
              <a:t>用中国传统文化元素给首辆火星车命名</a:t>
            </a:r>
          </a:p>
          <a:p>
            <a:r>
              <a:rPr lang="zh-CN" altLang="zh-CN" sz="2800" dirty="0"/>
              <a:t>②以火神的名字命名</a:t>
            </a:r>
          </a:p>
          <a:p>
            <a:r>
              <a:rPr lang="zh-CN" altLang="zh-CN" sz="2800" dirty="0"/>
              <a:t>③将首辆火星车命名为祝融号</a:t>
            </a:r>
          </a:p>
        </p:txBody>
      </p:sp>
      <p:sp>
        <p:nvSpPr>
          <p:cNvPr id="4" name="云形标注 3"/>
          <p:cNvSpPr/>
          <p:nvPr/>
        </p:nvSpPr>
        <p:spPr>
          <a:xfrm>
            <a:off x="7905403" y="3541222"/>
            <a:ext cx="2518758" cy="1388225"/>
          </a:xfrm>
          <a:prstGeom prst="cloudCallout">
            <a:avLst>
              <a:gd name="adj1" fmla="val -104404"/>
              <a:gd name="adj2" fmla="val -7438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0070C0"/>
                </a:solidFill>
              </a:rPr>
              <a:t>真有意思！</a:t>
            </a:r>
            <a:endParaRPr lang="zh-CN" altLang="en-US" sz="2800" dirty="0">
              <a:solidFill>
                <a:srgbClr val="0070C0"/>
              </a:solidFill>
            </a:endParaRPr>
          </a:p>
        </p:txBody>
      </p:sp>
    </p:spTree>
    <p:extLst>
      <p:ext uri="{BB962C8B-B14F-4D97-AF65-F5344CB8AC3E}">
        <p14:creationId xmlns:p14="http://schemas.microsoft.com/office/powerpoint/2010/main" val="2099987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9382" y="282633"/>
            <a:ext cx="11745883" cy="5693866"/>
          </a:xfrm>
          <a:prstGeom prst="rect">
            <a:avLst/>
          </a:prstGeom>
          <a:noFill/>
        </p:spPr>
        <p:txBody>
          <a:bodyPr wrap="square" rtlCol="0">
            <a:spAutoFit/>
          </a:bodyPr>
          <a:lstStyle/>
          <a:p>
            <a:r>
              <a:rPr lang="en-US" altLang="zh-CN" sz="2800" b="1" dirty="0"/>
              <a:t>23.</a:t>
            </a:r>
            <a:r>
              <a:rPr lang="zh-CN" altLang="zh-CN" sz="2800" b="1" dirty="0"/>
              <a:t>阅读下面的材料，根据要求写作。</a:t>
            </a:r>
            <a:r>
              <a:rPr lang="en-US" altLang="zh-CN" sz="2800" b="1" dirty="0"/>
              <a:t>(60</a:t>
            </a:r>
            <a:r>
              <a:rPr lang="zh-CN" altLang="zh-CN" sz="2800" b="1" dirty="0"/>
              <a:t>分</a:t>
            </a:r>
            <a:r>
              <a:rPr lang="en-US" altLang="zh-CN" sz="2800" b="1" dirty="0"/>
              <a:t>)</a:t>
            </a:r>
            <a:endParaRPr lang="zh-CN" altLang="zh-CN" sz="2800" dirty="0"/>
          </a:p>
          <a:p>
            <a:pPr indent="648000"/>
            <a:r>
              <a:rPr lang="zh-CN" altLang="zh-CN" sz="2800" dirty="0">
                <a:latin typeface="楷体" panose="02010609060101010101" pitchFamily="49" charset="-122"/>
                <a:ea typeface="楷体" panose="02010609060101010101" pitchFamily="49" charset="-122"/>
              </a:rPr>
              <a:t>三千年前，我们的先祖观察尺蠖软且细长的身体屈伸而行，触发灵感，留下了“尺蠖之屈，以求信</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通</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伸</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也</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的哲思。生活在</a:t>
            </a:r>
            <a:r>
              <a:rPr lang="en-US" altLang="zh-CN" sz="2800" dirty="0">
                <a:latin typeface="楷体" panose="02010609060101010101" pitchFamily="49" charset="-122"/>
                <a:ea typeface="楷体" panose="02010609060101010101" pitchFamily="49" charset="-122"/>
              </a:rPr>
              <a:t>21</a:t>
            </a:r>
            <a:r>
              <a:rPr lang="zh-CN" altLang="zh-CN" sz="2800" dirty="0">
                <a:latin typeface="楷体" panose="02010609060101010101" pitchFamily="49" charset="-122"/>
                <a:ea typeface="楷体" panose="02010609060101010101" pitchFamily="49" charset="-122"/>
              </a:rPr>
              <a:t>世纪的中国科技人员，创造性地设计了</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祝融号</a:t>
            </a:r>
            <a:r>
              <a:rPr lang="en-US" altLang="zh-CN" sz="2800" dirty="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火星车的主动悬挂系统，模拟尺蠖的运动，提高了火星车在复杂地形自主脱困的能力。最近有信息传出，美国宇航局最新设计的月球车借鉴了中国火星车的设计，将以一种像尺蝼爬行一样的协调方式移动轮子，中国科学家回应：欢迎共享。</a:t>
            </a:r>
          </a:p>
          <a:p>
            <a:pPr indent="648000"/>
            <a:r>
              <a:rPr lang="zh-CN" altLang="zh-CN" sz="2800" dirty="0"/>
              <a:t>以上材料对我们颇具启示，“尺蝼”这小小的自然之物，给古人以灵感，给今人以创造，让科技在世界共享。复兴中学将在五四青年节组织以“灵感·创造·共享”为主题的征文活动，请结合以上材料写一篇文章，体现你的认识与思考。</a:t>
            </a:r>
          </a:p>
          <a:p>
            <a:pPr indent="648000"/>
            <a:r>
              <a:rPr lang="zh-CN" altLang="zh-CN" sz="2800" dirty="0"/>
              <a:t>要求：选准角度，确定立意，明确文体，自拟标题；不要套作，不得抄袭；不得泄露个人信息；不少于</a:t>
            </a:r>
            <a:r>
              <a:rPr lang="en-US" altLang="zh-CN" sz="2800" dirty="0"/>
              <a:t>800</a:t>
            </a:r>
            <a:r>
              <a:rPr lang="zh-CN" altLang="zh-CN" sz="2800" dirty="0"/>
              <a:t>字。</a:t>
            </a:r>
          </a:p>
        </p:txBody>
      </p:sp>
    </p:spTree>
    <p:extLst>
      <p:ext uri="{BB962C8B-B14F-4D97-AF65-F5344CB8AC3E}">
        <p14:creationId xmlns:p14="http://schemas.microsoft.com/office/powerpoint/2010/main" val="13384879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04800" y="320040"/>
            <a:ext cx="11361420" cy="6001643"/>
          </a:xfrm>
          <a:prstGeom prst="rect">
            <a:avLst/>
          </a:prstGeom>
          <a:noFill/>
        </p:spPr>
        <p:txBody>
          <a:bodyPr wrap="square" rtlCol="0">
            <a:spAutoFit/>
          </a:bodyPr>
          <a:lstStyle/>
          <a:p>
            <a:r>
              <a:rPr lang="en-US" altLang="zh-CN" sz="3200" dirty="0">
                <a:solidFill>
                  <a:srgbClr val="C00000"/>
                </a:solidFill>
              </a:rPr>
              <a:t>【</a:t>
            </a:r>
            <a:r>
              <a:rPr lang="zh-CN" altLang="en-US" sz="3200" dirty="0">
                <a:solidFill>
                  <a:srgbClr val="C00000"/>
                </a:solidFill>
              </a:rPr>
              <a:t>审题立意</a:t>
            </a:r>
            <a:r>
              <a:rPr lang="en-US" altLang="zh-CN" sz="3200" dirty="0">
                <a:solidFill>
                  <a:srgbClr val="C00000"/>
                </a:solidFill>
              </a:rPr>
              <a:t>】</a:t>
            </a:r>
          </a:p>
          <a:p>
            <a:r>
              <a:rPr lang="zh-CN" altLang="en-US" sz="3200" dirty="0" smtClean="0"/>
              <a:t>   本</a:t>
            </a:r>
            <a:r>
              <a:rPr lang="zh-CN" altLang="en-US" sz="3200" dirty="0"/>
              <a:t>次作文是材料</a:t>
            </a:r>
            <a:r>
              <a:rPr lang="en-US" altLang="zh-CN" sz="3200" dirty="0"/>
              <a:t>+</a:t>
            </a:r>
            <a:r>
              <a:rPr lang="zh-CN" altLang="en-US" sz="3200" dirty="0"/>
              <a:t>任务情境作文，由</a:t>
            </a:r>
            <a:r>
              <a:rPr lang="zh-CN" altLang="en-US" sz="3200" dirty="0">
                <a:solidFill>
                  <a:srgbClr val="0000FF"/>
                </a:solidFill>
              </a:rPr>
              <a:t>材料、引导语、要求</a:t>
            </a:r>
            <a:r>
              <a:rPr lang="zh-CN" altLang="en-US" sz="3200" dirty="0"/>
              <a:t>三个部分组成。</a:t>
            </a:r>
          </a:p>
          <a:p>
            <a:r>
              <a:rPr lang="zh-CN" altLang="en-US" sz="3200" dirty="0">
                <a:solidFill>
                  <a:srgbClr val="7030A0"/>
                </a:solidFill>
              </a:rPr>
              <a:t>（一）材料一段文字，共</a:t>
            </a:r>
            <a:r>
              <a:rPr lang="en-US" altLang="zh-CN" sz="3200" dirty="0">
                <a:solidFill>
                  <a:srgbClr val="7030A0"/>
                </a:solidFill>
              </a:rPr>
              <a:t>3</a:t>
            </a:r>
            <a:r>
              <a:rPr lang="zh-CN" altLang="en-US" sz="3200" dirty="0">
                <a:solidFill>
                  <a:srgbClr val="7030A0"/>
                </a:solidFill>
              </a:rPr>
              <a:t>个句子，分为三个层次。</a:t>
            </a:r>
          </a:p>
          <a:p>
            <a:r>
              <a:rPr lang="zh-CN" altLang="en-US" sz="3200" dirty="0"/>
              <a:t>    第一句话，即第一层：</a:t>
            </a:r>
            <a:r>
              <a:rPr lang="zh-CN" altLang="en-US" sz="3200" u="sng" dirty="0">
                <a:latin typeface="楷体" panose="02010609060101010101" pitchFamily="49" charset="-122"/>
                <a:ea typeface="楷体" panose="02010609060101010101" pitchFamily="49" charset="-122"/>
              </a:rPr>
              <a:t>三千年前，我们的先祖观察尺蠖软且细长的身体屈伸而行，触发灵感，留下了“尺蠖之屈，以求信</a:t>
            </a:r>
            <a:r>
              <a:rPr lang="en-US" altLang="zh-CN" sz="3200" u="sng" dirty="0">
                <a:latin typeface="楷体" panose="02010609060101010101" pitchFamily="49" charset="-122"/>
                <a:ea typeface="楷体" panose="02010609060101010101" pitchFamily="49" charset="-122"/>
              </a:rPr>
              <a:t>(</a:t>
            </a:r>
            <a:r>
              <a:rPr lang="zh-CN" altLang="en-US" sz="3200" u="sng" dirty="0">
                <a:latin typeface="楷体" panose="02010609060101010101" pitchFamily="49" charset="-122"/>
                <a:ea typeface="楷体" panose="02010609060101010101" pitchFamily="49" charset="-122"/>
              </a:rPr>
              <a:t>通‘伸’</a:t>
            </a:r>
            <a:r>
              <a:rPr lang="en-US" altLang="zh-CN" sz="3200" u="sng" dirty="0">
                <a:latin typeface="楷体" panose="02010609060101010101" pitchFamily="49" charset="-122"/>
                <a:ea typeface="楷体" panose="02010609060101010101" pitchFamily="49" charset="-122"/>
              </a:rPr>
              <a:t>)</a:t>
            </a:r>
            <a:r>
              <a:rPr lang="zh-CN" altLang="en-US" sz="3200" u="sng" dirty="0">
                <a:latin typeface="楷体" panose="02010609060101010101" pitchFamily="49" charset="-122"/>
                <a:ea typeface="楷体" panose="02010609060101010101" pitchFamily="49" charset="-122"/>
              </a:rPr>
              <a:t>也</a:t>
            </a:r>
            <a:r>
              <a:rPr lang="zh-CN" altLang="en-US" sz="3200" dirty="0"/>
              <a:t>”的哲思。该句陈述历史事实。先祖由尺蠖的体态及爬行特点得到灵感，对生活有了哲理性的启迪：“尺蠖之屈，以求信</a:t>
            </a:r>
            <a:r>
              <a:rPr lang="en-US" altLang="zh-CN" sz="3200" dirty="0"/>
              <a:t>(</a:t>
            </a:r>
            <a:r>
              <a:rPr lang="zh-CN" altLang="en-US" sz="3200" dirty="0"/>
              <a:t>通‘伸’</a:t>
            </a:r>
            <a:r>
              <a:rPr lang="en-US" altLang="zh-CN" sz="3200" dirty="0"/>
              <a:t>)</a:t>
            </a:r>
            <a:r>
              <a:rPr lang="zh-CN" altLang="en-US" sz="3200" dirty="0"/>
              <a:t>也”（语出</a:t>
            </a:r>
            <a:r>
              <a:rPr lang="en-US" altLang="zh-CN" sz="3200" dirty="0"/>
              <a:t>《</a:t>
            </a:r>
            <a:r>
              <a:rPr lang="zh-CN" altLang="en-US" sz="3200" dirty="0"/>
              <a:t>易</a:t>
            </a:r>
            <a:r>
              <a:rPr lang="en-US" altLang="zh-CN" sz="3200" dirty="0"/>
              <a:t>·</a:t>
            </a:r>
            <a:r>
              <a:rPr lang="zh-CN" altLang="en-US" sz="3200" dirty="0"/>
              <a:t>系辞下</a:t>
            </a:r>
            <a:r>
              <a:rPr lang="en-US" altLang="zh-CN" sz="3200" dirty="0"/>
              <a:t>》</a:t>
            </a:r>
            <a:r>
              <a:rPr lang="zh-CN" altLang="en-US" sz="3200" dirty="0"/>
              <a:t>：“尺蠖之屈，以求信也；龙蛇之蛰，以存身也。”），意思是尺蠖弯曲身体，是为了（更好地）向前延伸爬行。该句关键词在</a:t>
            </a:r>
            <a:r>
              <a:rPr lang="zh-CN" altLang="en-US" sz="3200" dirty="0">
                <a:solidFill>
                  <a:srgbClr val="FF0000"/>
                </a:solidFill>
              </a:rPr>
              <a:t>“灵感”</a:t>
            </a:r>
            <a:r>
              <a:rPr lang="zh-CN" altLang="en-US" sz="3200" dirty="0"/>
              <a:t>，</a:t>
            </a:r>
            <a:r>
              <a:rPr lang="zh-CN" altLang="en-US" sz="3200" u="sng" dirty="0"/>
              <a:t>强调生活中的“尺蠖”一物对人们的思想启迪</a:t>
            </a:r>
            <a:r>
              <a:rPr lang="zh-CN" altLang="en-US" sz="3200" dirty="0"/>
              <a:t>。</a:t>
            </a:r>
          </a:p>
        </p:txBody>
      </p:sp>
    </p:spTree>
    <p:extLst>
      <p:ext uri="{BB962C8B-B14F-4D97-AF65-F5344CB8AC3E}">
        <p14:creationId xmlns:p14="http://schemas.microsoft.com/office/powerpoint/2010/main" val="23835478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03860" y="487680"/>
            <a:ext cx="10995660" cy="5016758"/>
          </a:xfrm>
          <a:prstGeom prst="rect">
            <a:avLst/>
          </a:prstGeom>
          <a:noFill/>
        </p:spPr>
        <p:txBody>
          <a:bodyPr wrap="square" rtlCol="0">
            <a:spAutoFit/>
          </a:bodyPr>
          <a:lstStyle/>
          <a:p>
            <a:r>
              <a:rPr lang="zh-CN" altLang="en-US" sz="3200" dirty="0" smtClean="0"/>
              <a:t>    第二</a:t>
            </a:r>
            <a:r>
              <a:rPr lang="zh-CN" altLang="en-US" sz="3200" dirty="0"/>
              <a:t>句话，即第二层：</a:t>
            </a:r>
            <a:r>
              <a:rPr lang="zh-CN" altLang="en-US" sz="3200" u="sng" dirty="0">
                <a:latin typeface="楷体" panose="02010609060101010101" pitchFamily="49" charset="-122"/>
                <a:ea typeface="楷体" panose="02010609060101010101" pitchFamily="49" charset="-122"/>
              </a:rPr>
              <a:t>生活在</a:t>
            </a:r>
            <a:r>
              <a:rPr lang="en-US" altLang="zh-CN" sz="3200" u="sng" dirty="0">
                <a:latin typeface="楷体" panose="02010609060101010101" pitchFamily="49" charset="-122"/>
                <a:ea typeface="楷体" panose="02010609060101010101" pitchFamily="49" charset="-122"/>
              </a:rPr>
              <a:t>21</a:t>
            </a:r>
            <a:r>
              <a:rPr lang="zh-CN" altLang="en-US" sz="3200" u="sng" dirty="0">
                <a:latin typeface="楷体" panose="02010609060101010101" pitchFamily="49" charset="-122"/>
                <a:ea typeface="楷体" panose="02010609060101010101" pitchFamily="49" charset="-122"/>
              </a:rPr>
              <a:t>世纪的中国科技人员，创造性地设计了“祝融号”火星车的主动悬挂系统，模拟尺蠖的运动，提高了火星车在复杂地形自主脱困的能力</a:t>
            </a:r>
            <a:r>
              <a:rPr lang="zh-CN" altLang="en-US" sz="3200" dirty="0"/>
              <a:t>。 该句陈述当下事实，承接上文而来。</a:t>
            </a:r>
            <a:r>
              <a:rPr lang="en-US" altLang="zh-CN" sz="3200" dirty="0"/>
              <a:t>21</a:t>
            </a:r>
            <a:r>
              <a:rPr lang="zh-CN" altLang="en-US" sz="3200" dirty="0"/>
              <a:t>世纪的中国科技人员，模拟尺蠖的运动，创造性地设计了“祝融号”火星车的主动悬挂系统，得以攻克科学难关</a:t>
            </a:r>
            <a:r>
              <a:rPr lang="zh-CN" altLang="en-US" sz="3200" dirty="0" smtClean="0"/>
              <a:t>。</a:t>
            </a:r>
            <a:endParaRPr lang="en-US" altLang="zh-CN" sz="3200" dirty="0" smtClean="0"/>
          </a:p>
          <a:p>
            <a:r>
              <a:rPr lang="en-US" altLang="zh-CN" sz="3200" dirty="0"/>
              <a:t> </a:t>
            </a:r>
            <a:r>
              <a:rPr lang="en-US" altLang="zh-CN" sz="3200" dirty="0" smtClean="0"/>
              <a:t>    </a:t>
            </a:r>
            <a:r>
              <a:rPr lang="zh-CN" altLang="en-US" sz="3200" dirty="0" smtClean="0"/>
              <a:t>该</a:t>
            </a:r>
            <a:r>
              <a:rPr lang="zh-CN" altLang="en-US" sz="3200" dirty="0"/>
              <a:t>句关键词在</a:t>
            </a:r>
            <a:r>
              <a:rPr lang="zh-CN" altLang="en-US" sz="3200" dirty="0">
                <a:solidFill>
                  <a:srgbClr val="FF0000"/>
                </a:solidFill>
              </a:rPr>
              <a:t>“创造”</a:t>
            </a:r>
            <a:r>
              <a:rPr lang="zh-CN" altLang="en-US" sz="3200" dirty="0"/>
              <a:t>，表明当代中国科技人员继承古人善于从生活中获取灵感的传统，把对生活的认识（灵感）转变成科技的创造，这是对灵感的升华，也是灵感的落地，是中国人跨越时空的“知”与“行”的遥相呼应。</a:t>
            </a:r>
          </a:p>
        </p:txBody>
      </p:sp>
    </p:spTree>
    <p:extLst>
      <p:ext uri="{BB962C8B-B14F-4D97-AF65-F5344CB8AC3E}">
        <p14:creationId xmlns:p14="http://schemas.microsoft.com/office/powerpoint/2010/main" val="500896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63880" y="327660"/>
            <a:ext cx="11323320" cy="5509200"/>
          </a:xfrm>
          <a:prstGeom prst="rect">
            <a:avLst/>
          </a:prstGeom>
          <a:noFill/>
        </p:spPr>
        <p:txBody>
          <a:bodyPr wrap="square" rtlCol="0">
            <a:spAutoFit/>
          </a:bodyPr>
          <a:lstStyle/>
          <a:p>
            <a:r>
              <a:rPr lang="zh-CN" altLang="en-US" sz="3200" dirty="0" smtClean="0"/>
              <a:t>    第三</a:t>
            </a:r>
            <a:r>
              <a:rPr lang="zh-CN" altLang="en-US" sz="3200" dirty="0"/>
              <a:t>句话，即第三层：</a:t>
            </a:r>
            <a:r>
              <a:rPr lang="zh-CN" altLang="en-US" sz="3200" u="sng" dirty="0">
                <a:latin typeface="楷体" panose="02010609060101010101" pitchFamily="49" charset="-122"/>
                <a:ea typeface="楷体" panose="02010609060101010101" pitchFamily="49" charset="-122"/>
              </a:rPr>
              <a:t>最近有信息传出，美国宇航局最新设计的月球车借鉴了中国火星车的设计，将以一种像尺蠖爬行一样的协调方式移动轮子，中国科学家回应：欢迎共享。</a:t>
            </a:r>
          </a:p>
          <a:p>
            <a:r>
              <a:rPr lang="zh-CN" altLang="en-US" sz="3200" dirty="0" smtClean="0"/>
              <a:t>   该</a:t>
            </a:r>
            <a:r>
              <a:rPr lang="zh-CN" altLang="en-US" sz="3200" dirty="0"/>
              <a:t>句是陈述中外事实，是对上文的继续延伸。美国宇航局对中国的技术借鉴，而中国科学家对此表示愿意共享这一技术成果。该句的关键词在</a:t>
            </a:r>
            <a:r>
              <a:rPr lang="zh-CN" altLang="en-US" sz="3200" dirty="0">
                <a:solidFill>
                  <a:srgbClr val="FF0000"/>
                </a:solidFill>
              </a:rPr>
              <a:t>“共享”</a:t>
            </a:r>
            <a:r>
              <a:rPr lang="zh-CN" altLang="en-US" sz="3200" dirty="0"/>
              <a:t>，表明中国在全球面前做出的智慧共享。</a:t>
            </a:r>
          </a:p>
          <a:p>
            <a:r>
              <a:rPr lang="zh-CN" altLang="en-US" sz="3200" dirty="0"/>
              <a:t> </a:t>
            </a:r>
            <a:r>
              <a:rPr lang="zh-CN" altLang="en-US" sz="3200" dirty="0" smtClean="0"/>
              <a:t>    </a:t>
            </a:r>
            <a:r>
              <a:rPr lang="zh-CN" altLang="en-US" sz="3200" dirty="0" smtClean="0">
                <a:solidFill>
                  <a:srgbClr val="0000FF"/>
                </a:solidFill>
              </a:rPr>
              <a:t>上述</a:t>
            </a:r>
            <a:r>
              <a:rPr lang="zh-CN" altLang="en-US" sz="3200" dirty="0">
                <a:solidFill>
                  <a:srgbClr val="0000FF"/>
                </a:solidFill>
              </a:rPr>
              <a:t>三个关键词，提示了材料的核心所在：要理解好</a:t>
            </a:r>
            <a:r>
              <a:rPr lang="zh-CN" altLang="en-US" sz="3200" dirty="0">
                <a:solidFill>
                  <a:srgbClr val="FF0000"/>
                </a:solidFill>
              </a:rPr>
              <a:t>“灵感”“创造”“共享”</a:t>
            </a:r>
            <a:r>
              <a:rPr lang="zh-CN" altLang="en-US" sz="3200" dirty="0">
                <a:solidFill>
                  <a:srgbClr val="0000FF"/>
                </a:solidFill>
              </a:rPr>
              <a:t>三者的内涵，阐释好三者的关系。三者关系可以是条件关系、层递关系、良性循环关系等，界定合理且能自圆其说即可。</a:t>
            </a:r>
          </a:p>
        </p:txBody>
      </p:sp>
    </p:spTree>
    <p:extLst>
      <p:ext uri="{BB962C8B-B14F-4D97-AF65-F5344CB8AC3E}">
        <p14:creationId xmlns:p14="http://schemas.microsoft.com/office/powerpoint/2010/main" val="5119764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80060" y="579120"/>
            <a:ext cx="10599420" cy="6247864"/>
          </a:xfrm>
          <a:prstGeom prst="rect">
            <a:avLst/>
          </a:prstGeom>
          <a:noFill/>
        </p:spPr>
        <p:txBody>
          <a:bodyPr wrap="square" rtlCol="0">
            <a:spAutoFit/>
          </a:bodyPr>
          <a:lstStyle/>
          <a:p>
            <a:r>
              <a:rPr lang="zh-CN" altLang="zh-CN" sz="2400" b="1" dirty="0">
                <a:solidFill>
                  <a:srgbClr val="7030A0"/>
                </a:solidFill>
              </a:rPr>
              <a:t>（二）对引导语的理解</a:t>
            </a:r>
          </a:p>
          <a:p>
            <a:r>
              <a:rPr lang="en-US" altLang="zh-CN" sz="2400" dirty="0"/>
              <a:t>    </a:t>
            </a:r>
            <a:r>
              <a:rPr lang="zh-CN" altLang="zh-CN" sz="2400" dirty="0"/>
              <a:t>本作文题第二段为引导语，规定了写作任务。</a:t>
            </a:r>
          </a:p>
          <a:p>
            <a:r>
              <a:rPr lang="en-US" altLang="zh-CN" sz="2400" dirty="0" smtClean="0"/>
              <a:t>  </a:t>
            </a:r>
            <a:r>
              <a:rPr lang="en-US" altLang="zh-CN" sz="2000" dirty="0" smtClean="0"/>
              <a:t>1</a:t>
            </a:r>
            <a:r>
              <a:rPr lang="en-US" altLang="zh-CN" sz="2000" dirty="0"/>
              <a:t>.</a:t>
            </a:r>
            <a:r>
              <a:rPr lang="zh-CN" altLang="zh-CN" sz="2000" u="sng" dirty="0">
                <a:latin typeface="楷体" panose="02010609060101010101" pitchFamily="49" charset="-122"/>
                <a:ea typeface="楷体" panose="02010609060101010101" pitchFamily="49" charset="-122"/>
              </a:rPr>
              <a:t>以上材料对我们颇具</a:t>
            </a:r>
            <a:r>
              <a:rPr lang="zh-CN" altLang="zh-CN" sz="2000" u="sng" dirty="0">
                <a:solidFill>
                  <a:srgbClr val="C00000"/>
                </a:solidFill>
                <a:latin typeface="楷体" panose="02010609060101010101" pitchFamily="49" charset="-122"/>
                <a:ea typeface="楷体" panose="02010609060101010101" pitchFamily="49" charset="-122"/>
              </a:rPr>
              <a:t>启示</a:t>
            </a:r>
            <a:r>
              <a:rPr lang="zh-CN" altLang="zh-CN" sz="2000" u="sng" dirty="0">
                <a:latin typeface="楷体" panose="02010609060101010101" pitchFamily="49" charset="-122"/>
                <a:ea typeface="楷体" panose="02010609060101010101" pitchFamily="49" charset="-122"/>
              </a:rPr>
              <a:t>，“尺蠖”这小小的自然之物，给古人以灵感，给今人以创造，让科技在世界共享。</a:t>
            </a:r>
            <a:endParaRPr lang="zh-CN" altLang="zh-CN" sz="2000" dirty="0">
              <a:latin typeface="楷体" panose="02010609060101010101" pitchFamily="49" charset="-122"/>
              <a:ea typeface="楷体" panose="02010609060101010101" pitchFamily="49" charset="-122"/>
            </a:endParaRPr>
          </a:p>
          <a:p>
            <a:r>
              <a:rPr lang="en-US" altLang="zh-CN" sz="2000" dirty="0" smtClean="0"/>
              <a:t>     </a:t>
            </a:r>
            <a:r>
              <a:rPr lang="zh-CN" altLang="zh-CN" sz="2000" dirty="0" smtClean="0"/>
              <a:t>这</a:t>
            </a:r>
            <a:r>
              <a:rPr lang="zh-CN" altLang="zh-CN" sz="2000" dirty="0"/>
              <a:t>是对材料的高度概括，梳理了三个关键词的逻辑链条：古与今、知与行、中与外。三个关键词之间可以是层递关系，环环相扣，是基础与发展，是条件和升华，还可以是一种相互促进和推动的良性循环……“颇具启示”，要求做到依据材料内容和含意，适度拓展</a:t>
            </a:r>
            <a:r>
              <a:rPr lang="zh-CN" altLang="zh-CN" sz="2000" dirty="0" smtClean="0"/>
              <a:t>。</a:t>
            </a:r>
            <a:endParaRPr lang="en-US" altLang="zh-CN" sz="2000" dirty="0" smtClean="0"/>
          </a:p>
          <a:p>
            <a:r>
              <a:rPr lang="en-US" altLang="zh-CN" sz="2000" dirty="0" smtClean="0"/>
              <a:t>    2</a:t>
            </a:r>
            <a:r>
              <a:rPr lang="en-US" altLang="zh-CN" sz="2000" dirty="0"/>
              <a:t>.</a:t>
            </a:r>
            <a:r>
              <a:rPr lang="zh-CN" altLang="en-US" sz="2000" u="sng" dirty="0">
                <a:latin typeface="楷体" panose="02010609060101010101" pitchFamily="49" charset="-122"/>
                <a:ea typeface="楷体" panose="02010609060101010101" pitchFamily="49" charset="-122"/>
              </a:rPr>
              <a:t>复兴中学将在五四青年节组织以“灵感</a:t>
            </a:r>
            <a:r>
              <a:rPr lang="en-US" altLang="zh-CN" sz="2000" u="sng" dirty="0">
                <a:latin typeface="楷体" panose="02010609060101010101" pitchFamily="49" charset="-122"/>
                <a:ea typeface="楷体" panose="02010609060101010101" pitchFamily="49" charset="-122"/>
              </a:rPr>
              <a:t>·</a:t>
            </a:r>
            <a:r>
              <a:rPr lang="zh-CN" altLang="en-US" sz="2000" u="sng" dirty="0">
                <a:latin typeface="楷体" panose="02010609060101010101" pitchFamily="49" charset="-122"/>
                <a:ea typeface="楷体" panose="02010609060101010101" pitchFamily="49" charset="-122"/>
              </a:rPr>
              <a:t>创造</a:t>
            </a:r>
            <a:r>
              <a:rPr lang="en-US" altLang="zh-CN" sz="2000" u="sng" dirty="0">
                <a:latin typeface="楷体" panose="02010609060101010101" pitchFamily="49" charset="-122"/>
                <a:ea typeface="楷体" panose="02010609060101010101" pitchFamily="49" charset="-122"/>
              </a:rPr>
              <a:t>·</a:t>
            </a:r>
            <a:r>
              <a:rPr lang="zh-CN" altLang="en-US" sz="2000" u="sng" dirty="0">
                <a:latin typeface="楷体" panose="02010609060101010101" pitchFamily="49" charset="-122"/>
                <a:ea typeface="楷体" panose="02010609060101010101" pitchFamily="49" charset="-122"/>
              </a:rPr>
              <a:t>共享”为主题的征文活动</a:t>
            </a:r>
          </a:p>
          <a:p>
            <a:r>
              <a:rPr lang="zh-CN" altLang="en-US" sz="2000" dirty="0"/>
              <a:t>“复兴中学”“五四青年节”，指出了写作者的身份和情境，行文中必须要强调青年身份与使命，也可以巧妙地把这一具体情境融入文章</a:t>
            </a:r>
            <a:r>
              <a:rPr lang="zh-CN" altLang="en-US" sz="2000" dirty="0" smtClean="0"/>
              <a:t>。</a:t>
            </a:r>
            <a:r>
              <a:rPr lang="zh-CN" altLang="en-US" sz="2000" dirty="0" smtClean="0">
                <a:solidFill>
                  <a:srgbClr val="C00000"/>
                </a:solidFill>
              </a:rPr>
              <a:t>“征文活动”</a:t>
            </a:r>
            <a:r>
              <a:rPr lang="zh-CN" altLang="en-US" sz="2000" dirty="0"/>
              <a:t>，这一指令，不能显示对文体和写法的特殊要求，也无需在正文中特意强调，可以在副标题有所体现。</a:t>
            </a:r>
          </a:p>
          <a:p>
            <a:r>
              <a:rPr lang="en-US" altLang="zh-CN" sz="2000" dirty="0"/>
              <a:t>3.</a:t>
            </a:r>
            <a:r>
              <a:rPr lang="zh-CN" altLang="en-US" sz="2000" u="sng" dirty="0"/>
              <a:t>请结合以上材料写一篇文章，体现你的认识与思考</a:t>
            </a:r>
            <a:r>
              <a:rPr lang="zh-CN" altLang="en-US" sz="2000" dirty="0"/>
              <a:t>。</a:t>
            </a:r>
            <a:r>
              <a:rPr lang="zh-CN" altLang="en-US" sz="2000" dirty="0">
                <a:solidFill>
                  <a:srgbClr val="C00000"/>
                </a:solidFill>
              </a:rPr>
              <a:t>“你”</a:t>
            </a:r>
            <a:r>
              <a:rPr lang="zh-CN" altLang="en-US" sz="2000" dirty="0"/>
              <a:t>指考生本人</a:t>
            </a:r>
            <a:r>
              <a:rPr lang="en-US" altLang="zh-CN" sz="2000" dirty="0"/>
              <a:t>——</a:t>
            </a:r>
            <a:r>
              <a:rPr lang="zh-CN" altLang="en-US" sz="2000" dirty="0"/>
              <a:t>高三学生，也指广大考生的身份</a:t>
            </a:r>
            <a:r>
              <a:rPr lang="en-US" altLang="zh-CN" sz="2000" dirty="0"/>
              <a:t>——</a:t>
            </a:r>
            <a:r>
              <a:rPr lang="zh-CN" altLang="en-US" sz="2000" dirty="0"/>
              <a:t>新时代青年。“认识与思考”，不要求面面俱到，从学生具体身份或时代青年的身份来谈认识，皆符合题意</a:t>
            </a:r>
            <a:r>
              <a:rPr lang="zh-CN" altLang="en-US" sz="2000" dirty="0" smtClean="0"/>
              <a:t>。</a:t>
            </a:r>
            <a:endParaRPr lang="en-US" altLang="zh-CN" sz="2000" dirty="0" smtClean="0"/>
          </a:p>
          <a:p>
            <a:r>
              <a:rPr lang="en-US" altLang="zh-CN" sz="2000" dirty="0"/>
              <a:t> </a:t>
            </a:r>
            <a:r>
              <a:rPr lang="en-US" altLang="zh-CN" sz="2000" dirty="0" smtClean="0"/>
              <a:t>   </a:t>
            </a:r>
            <a:r>
              <a:rPr lang="zh-CN" altLang="en-US" sz="2000" dirty="0">
                <a:solidFill>
                  <a:srgbClr val="0000FF"/>
                </a:solidFill>
              </a:rPr>
              <a:t>“结合以上材料”，就是以材料为本，不能断章取义、另起炉灶；中学、五四青年节、征文：要做到符合身份、契合情境；“认识与思考”，要做到思想积极健康向上、言之有物、言之有据、言之成理。</a:t>
            </a:r>
          </a:p>
          <a:p>
            <a:endParaRPr lang="zh-CN" altLang="en-US" sz="2400" dirty="0"/>
          </a:p>
          <a:p>
            <a:endParaRPr lang="zh-CN" altLang="zh-CN" sz="2400" dirty="0"/>
          </a:p>
        </p:txBody>
      </p:sp>
    </p:spTree>
    <p:extLst>
      <p:ext uri="{BB962C8B-B14F-4D97-AF65-F5344CB8AC3E}">
        <p14:creationId xmlns:p14="http://schemas.microsoft.com/office/powerpoint/2010/main" val="2330034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74420" y="716280"/>
            <a:ext cx="9837420" cy="3108543"/>
          </a:xfrm>
          <a:prstGeom prst="rect">
            <a:avLst/>
          </a:prstGeom>
          <a:noFill/>
        </p:spPr>
        <p:txBody>
          <a:bodyPr wrap="square" rtlCol="0">
            <a:spAutoFit/>
          </a:bodyPr>
          <a:lstStyle/>
          <a:p>
            <a:r>
              <a:rPr lang="zh-CN" altLang="en-US" sz="2800" dirty="0">
                <a:solidFill>
                  <a:srgbClr val="7030A0"/>
                </a:solidFill>
              </a:rPr>
              <a:t>（三）对写作要求的理解</a:t>
            </a:r>
          </a:p>
          <a:p>
            <a:r>
              <a:rPr lang="zh-CN" altLang="en-US" sz="2800" dirty="0"/>
              <a:t>  </a:t>
            </a:r>
            <a:r>
              <a:rPr lang="en-US" altLang="zh-CN" sz="2800" dirty="0"/>
              <a:t>1.“</a:t>
            </a:r>
            <a:r>
              <a:rPr lang="zh-CN" altLang="en-US" sz="2800" dirty="0"/>
              <a:t>选准角度”，要求把角度选准，指文章写作的切入角度准确精当。</a:t>
            </a:r>
          </a:p>
          <a:p>
            <a:r>
              <a:rPr lang="en-US" altLang="zh-CN" sz="2800" dirty="0" smtClean="0"/>
              <a:t>  2</a:t>
            </a:r>
            <a:r>
              <a:rPr lang="en-US" altLang="zh-CN" sz="2800" dirty="0"/>
              <a:t>.“</a:t>
            </a:r>
            <a:r>
              <a:rPr lang="zh-CN" altLang="en-US" sz="2800" dirty="0"/>
              <a:t>确定立意”，</a:t>
            </a:r>
            <a:r>
              <a:rPr lang="zh-CN" altLang="en-US" sz="2800" dirty="0">
                <a:solidFill>
                  <a:srgbClr val="C00000"/>
                </a:solidFill>
              </a:rPr>
              <a:t>阐释好三个关键词的内涵和逻辑关系</a:t>
            </a:r>
            <a:r>
              <a:rPr lang="zh-CN" altLang="en-US" sz="2800" dirty="0"/>
              <a:t>，围绕相关限制条件展开思考。</a:t>
            </a:r>
          </a:p>
          <a:p>
            <a:r>
              <a:rPr lang="en-US" altLang="zh-CN" sz="2800" dirty="0" smtClean="0"/>
              <a:t>  3</a:t>
            </a:r>
            <a:r>
              <a:rPr lang="en-US" altLang="zh-CN" sz="2800" dirty="0"/>
              <a:t>.“</a:t>
            </a:r>
            <a:r>
              <a:rPr lang="zh-CN" altLang="en-US" sz="2800" dirty="0"/>
              <a:t>明确文体”，要求文体规范，本题适合写议论文，要求观点明确，结构清晰，论证充分。</a:t>
            </a:r>
          </a:p>
        </p:txBody>
      </p:sp>
    </p:spTree>
    <p:extLst>
      <p:ext uri="{BB962C8B-B14F-4D97-AF65-F5344CB8AC3E}">
        <p14:creationId xmlns:p14="http://schemas.microsoft.com/office/powerpoint/2010/main" val="22623099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b="1" dirty="0">
              <a:solidFill>
                <a:srgbClr val="FF0000"/>
              </a:solidFill>
            </a:endParaRPr>
          </a:p>
        </p:txBody>
      </p:sp>
      <p:sp>
        <p:nvSpPr>
          <p:cNvPr id="2" name="文本框 1"/>
          <p:cNvSpPr txBox="1"/>
          <p:nvPr/>
        </p:nvSpPr>
        <p:spPr>
          <a:xfrm>
            <a:off x="181494" y="365765"/>
            <a:ext cx="11829011" cy="6124754"/>
          </a:xfrm>
          <a:prstGeom prst="rect">
            <a:avLst/>
          </a:prstGeom>
          <a:noFill/>
        </p:spPr>
        <p:txBody>
          <a:bodyPr wrap="square" rtlCol="0">
            <a:spAutoFit/>
          </a:bodyPr>
          <a:lstStyle/>
          <a:p>
            <a:r>
              <a:rPr lang="en-US" altLang="zh-CN" sz="2800" dirty="0" smtClean="0"/>
              <a:t>C</a:t>
            </a:r>
            <a:r>
              <a:rPr lang="en-US" altLang="zh-CN" sz="2800" dirty="0"/>
              <a:t>.</a:t>
            </a:r>
            <a:r>
              <a:rPr lang="zh-CN" altLang="zh-CN" sz="2800" dirty="0"/>
              <a:t>在社会学源流的</a:t>
            </a:r>
            <a:r>
              <a:rPr lang="en-US" altLang="zh-CN" sz="2800" dirty="0"/>
              <a:t>“</a:t>
            </a:r>
            <a:r>
              <a:rPr lang="zh-CN" altLang="zh-CN" sz="2800" dirty="0"/>
              <a:t>本土化</a:t>
            </a:r>
            <a:r>
              <a:rPr lang="en-US" altLang="zh-CN" sz="2800" dirty="0"/>
              <a:t>”</a:t>
            </a:r>
            <a:r>
              <a:rPr lang="zh-CN" altLang="zh-CN" sz="2800" dirty="0"/>
              <a:t>之争中，科学性和人文性的冲突是不可调和的，如何看待本土的地方性知识是争论的焦点</a:t>
            </a:r>
            <a:r>
              <a:rPr lang="zh-CN" altLang="zh-CN" sz="2800" dirty="0" smtClean="0"/>
              <a:t>。</a:t>
            </a:r>
            <a:endParaRPr lang="en-US" altLang="zh-CN" sz="2800" dirty="0" smtClean="0"/>
          </a:p>
          <a:p>
            <a:r>
              <a:rPr lang="zh-CN" altLang="en-US" sz="2800" dirty="0" smtClean="0">
                <a:solidFill>
                  <a:srgbClr val="0070C0"/>
                </a:solidFill>
                <a:latin typeface="楷体" panose="02010609060101010101" pitchFamily="49" charset="-122"/>
                <a:ea typeface="楷体" panose="02010609060101010101" pitchFamily="49" charset="-122"/>
              </a:rPr>
              <a:t>原文：围绕着社会学源流的“本土化”之争，深层次上是社会学“科学性”与“人文性”属性的冲突：</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我国不少社会学人实际上把诞生于西方且富有浓厚西方文化色彩的社会学当作了社会学的全部，潜意识中将“科学”与“人文”相对立。费孝通先生晚年提出社会学应当具有科学和人文“双重性格”的命题</a:t>
            </a:r>
            <a:endParaRPr lang="en-US" altLang="zh-CN" sz="2800" dirty="0" smtClean="0">
              <a:solidFill>
                <a:srgbClr val="0070C0"/>
              </a:solidFill>
              <a:latin typeface="楷体" panose="02010609060101010101" pitchFamily="49" charset="-122"/>
              <a:ea typeface="楷体" panose="02010609060101010101" pitchFamily="49" charset="-122"/>
            </a:endParaRPr>
          </a:p>
          <a:p>
            <a:r>
              <a:rPr lang="en-US" altLang="zh-CN" sz="2800" dirty="0" smtClean="0"/>
              <a:t>D</a:t>
            </a:r>
            <a:r>
              <a:rPr lang="en-US" altLang="zh-CN" sz="2800" dirty="0"/>
              <a:t>.</a:t>
            </a:r>
            <a:r>
              <a:rPr lang="zh-CN" altLang="zh-CN" sz="2800" dirty="0"/>
              <a:t>费孝通认为，社会学既要保持传统上强调的科学属性，又要与中国传统的认知方式相一致，提出了新的社会学方法论</a:t>
            </a:r>
            <a:r>
              <a:rPr lang="zh-CN" altLang="zh-CN" sz="2800" dirty="0" smtClean="0"/>
              <a:t>。</a:t>
            </a:r>
            <a:endParaRPr lang="en-US" altLang="zh-CN" sz="2800" dirty="0" smtClean="0"/>
          </a:p>
          <a:p>
            <a:r>
              <a:rPr lang="zh-CN" altLang="en-US" sz="2800" dirty="0">
                <a:solidFill>
                  <a:srgbClr val="0070C0"/>
                </a:solidFill>
                <a:latin typeface="楷体" panose="02010609060101010101" pitchFamily="49" charset="-122"/>
                <a:ea typeface="楷体" panose="02010609060101010101" pitchFamily="49" charset="-122"/>
              </a:rPr>
              <a:t>原文：费孝通先生晚年提出社会学应当具有科学和人文“双重性格”的命题</a:t>
            </a:r>
            <a:r>
              <a:rPr lang="zh-CN" altLang="en-US" sz="2800" dirty="0" smtClean="0">
                <a:solidFill>
                  <a:srgbClr val="0070C0"/>
                </a:solidFill>
                <a:latin typeface="楷体" panose="02010609060101010101" pitchFamily="49" charset="-122"/>
                <a:ea typeface="楷体" panose="02010609060101010101" pitchFamily="49" charset="-122"/>
              </a:rPr>
              <a:t>，</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他</a:t>
            </a:r>
            <a:r>
              <a:rPr lang="zh-CN" altLang="en-US" sz="2800" dirty="0">
                <a:solidFill>
                  <a:srgbClr val="0070C0"/>
                </a:solidFill>
                <a:latin typeface="楷体" panose="02010609060101010101" pitchFamily="49" charset="-122"/>
                <a:ea typeface="楷体" panose="02010609060101010101" pitchFamily="49" charset="-122"/>
              </a:rPr>
              <a:t>特别关注到中国传统文化“将心比心”“推己及人”“格物致知”就是一种直觉</a:t>
            </a:r>
            <a:r>
              <a:rPr lang="zh-CN" altLang="en-US" sz="2800" dirty="0" smtClean="0">
                <a:solidFill>
                  <a:srgbClr val="0070C0"/>
                </a:solidFill>
                <a:latin typeface="楷体" panose="02010609060101010101" pitchFamily="49" charset="-122"/>
                <a:ea typeface="楷体" panose="02010609060101010101" pitchFamily="49" charset="-122"/>
              </a:rPr>
              <a:t>认知方式</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a:solidFill>
                  <a:srgbClr val="0070C0"/>
                </a:solidFill>
                <a:latin typeface="楷体" panose="02010609060101010101" pitchFamily="49" charset="-122"/>
                <a:ea typeface="楷体" panose="02010609060101010101" pitchFamily="49" charset="-122"/>
              </a:rPr>
              <a:t>费先生“双重性格论”为奠定社会学的中国特色指出了方向，</a:t>
            </a:r>
            <a:r>
              <a:rPr lang="zh-CN" altLang="en-US" sz="2800" dirty="0" smtClean="0">
                <a:solidFill>
                  <a:srgbClr val="0070C0"/>
                </a:solidFill>
                <a:latin typeface="楷体" panose="02010609060101010101" pitchFamily="49" charset="-122"/>
                <a:ea typeface="楷体" panose="02010609060101010101" pitchFamily="49" charset="-122"/>
              </a:rPr>
              <a:t>他</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致力于</a:t>
            </a:r>
            <a:r>
              <a:rPr lang="zh-CN" altLang="en-US" sz="2800" dirty="0">
                <a:solidFill>
                  <a:srgbClr val="0070C0"/>
                </a:solidFill>
                <a:latin typeface="楷体" panose="02010609060101010101" pitchFamily="49" charset="-122"/>
                <a:ea typeface="楷体" panose="02010609060101010101" pitchFamily="49" charset="-122"/>
              </a:rPr>
              <a:t>中华优秀传统文化与现代科学有机融合，实现“双重性格”的优势互补。</a:t>
            </a:r>
          </a:p>
        </p:txBody>
      </p:sp>
      <p:sp>
        <p:nvSpPr>
          <p:cNvPr id="26" name="矩形 25"/>
          <p:cNvSpPr/>
          <p:nvPr/>
        </p:nvSpPr>
        <p:spPr>
          <a:xfrm>
            <a:off x="9732818" y="365765"/>
            <a:ext cx="1406237"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950528" y="806339"/>
            <a:ext cx="732905"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032114" y="2578846"/>
            <a:ext cx="1085159"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960571" y="1687487"/>
            <a:ext cx="2144338"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0997739" y="2574690"/>
            <a:ext cx="798022"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72934" y="2988942"/>
            <a:ext cx="1350126"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92092" y="1257996"/>
            <a:ext cx="1411086"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1494" y="503406"/>
            <a:ext cx="548641" cy="523220"/>
          </a:xfrm>
          <a:prstGeom prst="rect">
            <a:avLst/>
          </a:prstGeom>
          <a:noFill/>
        </p:spPr>
        <p:txBody>
          <a:bodyPr wrap="square" rtlCol="0">
            <a:spAutoFit/>
          </a:bodyPr>
          <a:lstStyle/>
          <a:p>
            <a:r>
              <a:rPr lang="zh-CN" altLang="en-US" sz="2800" b="1" dirty="0">
                <a:solidFill>
                  <a:srgbClr val="FF0000"/>
                </a:solidFill>
              </a:rPr>
              <a:t>√</a:t>
            </a:r>
          </a:p>
        </p:txBody>
      </p:sp>
      <p:sp>
        <p:nvSpPr>
          <p:cNvPr id="34" name="矩形 33"/>
          <p:cNvSpPr/>
          <p:nvPr/>
        </p:nvSpPr>
        <p:spPr>
          <a:xfrm>
            <a:off x="3783677" y="3407350"/>
            <a:ext cx="732905"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112136" y="3407350"/>
            <a:ext cx="732905"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316980" y="4269100"/>
            <a:ext cx="715587"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032114" y="4687508"/>
            <a:ext cx="1442606"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0201794" y="5552030"/>
            <a:ext cx="1469275"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419995" y="3847924"/>
            <a:ext cx="1096587" cy="421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333152" y="5524324"/>
            <a:ext cx="1052601"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8483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grpId="1" nodeType="clickEffect">
                                  <p:stCondLst>
                                    <p:cond delay="0"/>
                                  </p:stCondLst>
                                  <p:childTnLst>
                                    <p:animRot by="120000">
                                      <p:cBhvr>
                                        <p:cTn id="41" dur="100" fill="hold">
                                          <p:stCondLst>
                                            <p:cond delay="0"/>
                                          </p:stCondLst>
                                        </p:cTn>
                                        <p:tgtEl>
                                          <p:spTgt spid="26"/>
                                        </p:tgtEl>
                                        <p:attrNameLst>
                                          <p:attrName>r</p:attrName>
                                        </p:attrNameLst>
                                      </p:cBhvr>
                                    </p:animRot>
                                    <p:animRot by="-240000">
                                      <p:cBhvr>
                                        <p:cTn id="42" dur="200" fill="hold">
                                          <p:stCondLst>
                                            <p:cond delay="200"/>
                                          </p:stCondLst>
                                        </p:cTn>
                                        <p:tgtEl>
                                          <p:spTgt spid="26"/>
                                        </p:tgtEl>
                                        <p:attrNameLst>
                                          <p:attrName>r</p:attrName>
                                        </p:attrNameLst>
                                      </p:cBhvr>
                                    </p:animRot>
                                    <p:animRot by="240000">
                                      <p:cBhvr>
                                        <p:cTn id="43" dur="200" fill="hold">
                                          <p:stCondLst>
                                            <p:cond delay="400"/>
                                          </p:stCondLst>
                                        </p:cTn>
                                        <p:tgtEl>
                                          <p:spTgt spid="26"/>
                                        </p:tgtEl>
                                        <p:attrNameLst>
                                          <p:attrName>r</p:attrName>
                                        </p:attrNameLst>
                                      </p:cBhvr>
                                    </p:animRot>
                                    <p:animRot by="-240000">
                                      <p:cBhvr>
                                        <p:cTn id="44" dur="200" fill="hold">
                                          <p:stCondLst>
                                            <p:cond delay="600"/>
                                          </p:stCondLst>
                                        </p:cTn>
                                        <p:tgtEl>
                                          <p:spTgt spid="26"/>
                                        </p:tgtEl>
                                        <p:attrNameLst>
                                          <p:attrName>r</p:attrName>
                                        </p:attrNameLst>
                                      </p:cBhvr>
                                    </p:animRot>
                                    <p:animRot by="120000">
                                      <p:cBhvr>
                                        <p:cTn id="45" dur="200" fill="hold">
                                          <p:stCondLst>
                                            <p:cond delay="800"/>
                                          </p:stCondLst>
                                        </p:cTn>
                                        <p:tgtEl>
                                          <p:spTgt spid="26"/>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8" grpId="0" animBg="1"/>
      <p:bldP spid="29" grpId="0" animBg="1"/>
      <p:bldP spid="30" grpId="0" animBg="1"/>
      <p:bldP spid="31" grpId="0" animBg="1"/>
      <p:bldP spid="33" grpId="0" animBg="1"/>
      <p:bldP spid="4" grpId="0"/>
      <p:bldP spid="34"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01980" y="434340"/>
            <a:ext cx="10812780" cy="5632311"/>
          </a:xfrm>
          <a:prstGeom prst="rect">
            <a:avLst/>
          </a:prstGeom>
          <a:noFill/>
        </p:spPr>
        <p:txBody>
          <a:bodyPr wrap="square" rtlCol="0">
            <a:spAutoFit/>
          </a:bodyPr>
          <a:lstStyle/>
          <a:p>
            <a:r>
              <a:rPr lang="en-US" altLang="zh-CN" sz="2400" dirty="0">
                <a:solidFill>
                  <a:srgbClr val="C00000"/>
                </a:solidFill>
              </a:rPr>
              <a:t>【</a:t>
            </a:r>
            <a:r>
              <a:rPr lang="zh-CN" altLang="en-US" sz="2400" dirty="0">
                <a:solidFill>
                  <a:srgbClr val="C00000"/>
                </a:solidFill>
              </a:rPr>
              <a:t>主要问题</a:t>
            </a:r>
            <a:r>
              <a:rPr lang="en-US" altLang="zh-CN" sz="2400" dirty="0">
                <a:solidFill>
                  <a:srgbClr val="C00000"/>
                </a:solidFill>
              </a:rPr>
              <a:t>】</a:t>
            </a:r>
          </a:p>
          <a:p>
            <a:r>
              <a:rPr lang="en-US" altLang="zh-CN" sz="2400" dirty="0" smtClean="0"/>
              <a:t>    1</a:t>
            </a:r>
            <a:r>
              <a:rPr lang="en-US" altLang="zh-CN" sz="2400" dirty="0"/>
              <a:t>.</a:t>
            </a:r>
            <a:r>
              <a:rPr lang="zh-CN" altLang="en-US" sz="2400" dirty="0"/>
              <a:t>虽然能将“灵感”“创造”“共享”这三个词写入文中，但大部分作文缺乏对三者的逻辑联系或联系本身比较生硬，如</a:t>
            </a:r>
            <a:r>
              <a:rPr lang="zh-CN" altLang="en-US" sz="2400" dirty="0">
                <a:solidFill>
                  <a:srgbClr val="0000FF"/>
                </a:solidFill>
                <a:latin typeface="楷体" panose="02010609060101010101" pitchFamily="49" charset="-122"/>
                <a:ea typeface="楷体" panose="02010609060101010101" pitchFamily="49" charset="-122"/>
              </a:rPr>
              <a:t>“灵感带来创造， 创造带来共享”“灵感成就创造，共享创造感动</a:t>
            </a:r>
            <a:r>
              <a:rPr lang="zh-CN" altLang="en-US" sz="2400" dirty="0"/>
              <a:t>”等，存在明显的逻辑漏洞或错误。</a:t>
            </a:r>
          </a:p>
          <a:p>
            <a:r>
              <a:rPr lang="en-US" altLang="zh-CN" sz="2400" dirty="0" smtClean="0"/>
              <a:t>   2</a:t>
            </a:r>
            <a:r>
              <a:rPr lang="en-US" altLang="zh-CN" sz="2400" dirty="0"/>
              <a:t>.</a:t>
            </a:r>
            <a:r>
              <a:rPr lang="zh-CN" altLang="en-US" sz="2400" dirty="0"/>
              <a:t>部分审题立意还是没有紧扣所给主题要求，有自立门户，另起炉灶的嫌疑，如</a:t>
            </a:r>
            <a:r>
              <a:rPr lang="zh-CN" altLang="en-US" sz="2400" dirty="0">
                <a:solidFill>
                  <a:srgbClr val="0000FF"/>
                </a:solidFill>
                <a:latin typeface="楷体" panose="02010609060101010101" pitchFamily="49" charset="-122"/>
                <a:ea typeface="楷体" panose="02010609060101010101" pitchFamily="49" charset="-122"/>
              </a:rPr>
              <a:t>“发扬小我，成就大我”“尺蠖求信”“立千年之基，承时代之担”“自然是人类的启蒙者”“以屈为伸，向前迸发”</a:t>
            </a:r>
            <a:r>
              <a:rPr lang="zh-CN" altLang="en-US" sz="2400" dirty="0"/>
              <a:t>等，这些立意有偏离“征文主题”之嫌，还有少部分构思立意把三个词只写了其中部分，而有些甚至直接把“主题”到题目，这样是不可取的。</a:t>
            </a:r>
          </a:p>
          <a:p>
            <a:r>
              <a:rPr lang="en-US" altLang="zh-CN" sz="2400" dirty="0" smtClean="0"/>
              <a:t>    3</a:t>
            </a:r>
            <a:r>
              <a:rPr lang="en-US" altLang="zh-CN" sz="2400" dirty="0"/>
              <a:t>.</a:t>
            </a:r>
            <a:r>
              <a:rPr lang="zh-CN" altLang="en-US" sz="2400" dirty="0"/>
              <a:t>内容空洞，没有具体的论据，或者</a:t>
            </a:r>
            <a:r>
              <a:rPr lang="zh-CN" altLang="en-US" sz="2400" dirty="0">
                <a:solidFill>
                  <a:srgbClr val="0000FF"/>
                </a:solidFill>
                <a:latin typeface="楷体" panose="02010609060101010101" pitchFamily="49" charset="-122"/>
                <a:ea typeface="楷体" panose="02010609060101010101" pitchFamily="49" charset="-122"/>
              </a:rPr>
              <a:t>“爱迪生”</a:t>
            </a:r>
            <a:r>
              <a:rPr lang="zh-CN" altLang="en-US" sz="2400" dirty="0"/>
              <a:t>等陈旧素材泛滥，反映处对当下社会发展不够关心，现实意义不足，这是个老问题，希望抓紧最后时间围绕热门主题多思考、多积累、多摘抄、多运用。</a:t>
            </a:r>
          </a:p>
          <a:p>
            <a:r>
              <a:rPr lang="en-US" altLang="zh-CN" sz="2400" dirty="0" smtClean="0"/>
              <a:t>    4</a:t>
            </a:r>
            <a:r>
              <a:rPr lang="zh-CN" altLang="en-US" sz="2400" dirty="0"/>
              <a:t>、很多作文没有结合任务情境也是本次作文存在的问题，自说自话，</a:t>
            </a:r>
            <a:r>
              <a:rPr lang="zh-CN" altLang="en-US" sz="2400" u="sng" dirty="0"/>
              <a:t>“复兴中学将在五四青年节组织以“灵感</a:t>
            </a:r>
            <a:r>
              <a:rPr lang="en-US" altLang="zh-CN" sz="2400" u="sng" dirty="0"/>
              <a:t>·</a:t>
            </a:r>
            <a:r>
              <a:rPr lang="zh-CN" altLang="en-US" sz="2400" u="sng" dirty="0"/>
              <a:t>创造</a:t>
            </a:r>
            <a:r>
              <a:rPr lang="en-US" altLang="zh-CN" sz="2400" u="sng" dirty="0"/>
              <a:t>·</a:t>
            </a:r>
            <a:r>
              <a:rPr lang="zh-CN" altLang="en-US" sz="2400" u="sng" dirty="0"/>
              <a:t>共享”为主题的征文活动</a:t>
            </a:r>
            <a:r>
              <a:rPr lang="zh-CN" altLang="en-US" sz="2400" dirty="0"/>
              <a:t> ，这个明显的任务情境没有体现。</a:t>
            </a:r>
          </a:p>
        </p:txBody>
      </p:sp>
    </p:spTree>
    <p:extLst>
      <p:ext uri="{BB962C8B-B14F-4D97-AF65-F5344CB8AC3E}">
        <p14:creationId xmlns:p14="http://schemas.microsoft.com/office/powerpoint/2010/main" val="4248664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79120" y="381000"/>
            <a:ext cx="11308080" cy="6555641"/>
          </a:xfrm>
          <a:prstGeom prst="rect">
            <a:avLst/>
          </a:prstGeom>
          <a:noFill/>
        </p:spPr>
        <p:txBody>
          <a:bodyPr wrap="square" rtlCol="0">
            <a:spAutoFit/>
          </a:bodyPr>
          <a:lstStyle/>
          <a:p>
            <a:r>
              <a:rPr lang="zh-CN" altLang="en-US" sz="2800" dirty="0" smtClean="0"/>
              <a:t>                       </a:t>
            </a:r>
            <a:r>
              <a:rPr lang="zh-CN" altLang="en-US" sz="2800" dirty="0" smtClean="0">
                <a:solidFill>
                  <a:srgbClr val="0000FF"/>
                </a:solidFill>
              </a:rPr>
              <a:t>善</a:t>
            </a:r>
            <a:r>
              <a:rPr lang="zh-CN" altLang="en-US" sz="2800" dirty="0">
                <a:solidFill>
                  <a:srgbClr val="0000FF"/>
                </a:solidFill>
              </a:rPr>
              <a:t>寻灵感敢创造，共享成果展未来</a:t>
            </a:r>
          </a:p>
          <a:p>
            <a:r>
              <a:rPr lang="zh-CN" altLang="en-US" sz="2800" dirty="0"/>
              <a:t>                                    考场作文   </a:t>
            </a:r>
            <a:r>
              <a:rPr lang="en-US" altLang="zh-CN" sz="2800" dirty="0"/>
              <a:t>55</a:t>
            </a:r>
            <a:r>
              <a:rPr lang="zh-CN" altLang="en-US" sz="2800" dirty="0"/>
              <a:t>分</a:t>
            </a:r>
          </a:p>
          <a:p>
            <a:r>
              <a:rPr lang="zh-CN" altLang="en-US" sz="2800" dirty="0" smtClean="0">
                <a:latin typeface="楷体" panose="02010609060101010101" pitchFamily="49" charset="-122"/>
                <a:ea typeface="楷体" panose="02010609060101010101" pitchFamily="49" charset="-122"/>
              </a:rPr>
              <a:t>    读</a:t>
            </a:r>
            <a:r>
              <a:rPr lang="zh-CN" altLang="en-US" sz="2800" dirty="0">
                <a:latin typeface="楷体" panose="02010609060101010101" pitchFamily="49" charset="-122"/>
                <a:ea typeface="楷体" panose="02010609060101010101" pitchFamily="49" charset="-122"/>
              </a:rPr>
              <a:t>史三千年，先祖观尺蠖之态而启发灵感，留下深刻哲思，助我国火星车创造性更新系统，为美国月球车设计提供借鉴。以我之见，上述事件蕴发展之理：我辈应善寻灵感敢创造，共享科技成果，使人类未来光明且同归。</a:t>
            </a:r>
          </a:p>
          <a:p>
            <a:r>
              <a:rPr lang="zh-CN" altLang="en-US" sz="2800" dirty="0" smtClean="0">
                <a:latin typeface="楷体" panose="02010609060101010101" pitchFamily="49" charset="-122"/>
                <a:ea typeface="楷体" panose="02010609060101010101" pitchFamily="49" charset="-122"/>
              </a:rPr>
              <a:t>  </a:t>
            </a:r>
            <a:r>
              <a:rPr lang="zh-CN" altLang="en-US" sz="2800" dirty="0" smtClean="0">
                <a:solidFill>
                  <a:srgbClr val="C00000"/>
                </a:solidFill>
                <a:latin typeface="楷体" panose="02010609060101010101" pitchFamily="49" charset="-122"/>
                <a:ea typeface="楷体" panose="02010609060101010101" pitchFamily="49" charset="-122"/>
              </a:rPr>
              <a:t>灵感</a:t>
            </a:r>
            <a:r>
              <a:rPr lang="zh-CN" altLang="en-US" sz="2800" dirty="0">
                <a:latin typeface="楷体" panose="02010609060101010101" pitchFamily="49" charset="-122"/>
                <a:ea typeface="楷体" panose="02010609060101010101" pitchFamily="49" charset="-122"/>
              </a:rPr>
              <a:t>蕴于精微处，须弥藏身芥子中。灵感是创造与共享的前提，我侪应以如炬慧眼识之，激发创造灵感。</a:t>
            </a:r>
          </a:p>
          <a:p>
            <a:r>
              <a:rPr lang="zh-CN" altLang="en-US" sz="2800" dirty="0" smtClean="0">
                <a:latin typeface="楷体" panose="02010609060101010101" pitchFamily="49" charset="-122"/>
                <a:ea typeface="楷体" panose="02010609060101010101" pitchFamily="49" charset="-122"/>
              </a:rPr>
              <a:t>   正</a:t>
            </a:r>
            <a:r>
              <a:rPr lang="zh-CN" altLang="en-US" sz="2800" dirty="0">
                <a:latin typeface="楷体" panose="02010609060101010101" pitchFamily="49" charset="-122"/>
                <a:ea typeface="楷体" panose="02010609060101010101" pitchFamily="49" charset="-122"/>
              </a:rPr>
              <a:t>所谓“自然界是人类最好的老师”，“玉在山而草木润，渊生珠而崖不枯”。万物之中蕴万事之理，即“灵感”。而灵感是创造的源头活水，以思想启迪之光助人打破僵化思维，进而可有目的、有方向地创造、共享。念往昔，若无怀特兄弟观飞鸟翱翔身姿而萌发“飞机”之灵感，何有今人“共游青云间”的出行方式？若无中华先祖以观察尺蠖前进之姿而产生“求信于屈”的灵感，何来今人模拟尺蟆，</a:t>
            </a:r>
            <a:r>
              <a:rPr lang="zh-CN" altLang="en-US" sz="2800" dirty="0">
                <a:solidFill>
                  <a:srgbClr val="C00000"/>
                </a:solidFill>
                <a:latin typeface="楷体" panose="02010609060101010101" pitchFamily="49" charset="-122"/>
                <a:ea typeface="楷体" panose="02010609060101010101" pitchFamily="49" charset="-122"/>
              </a:rPr>
              <a:t>创造性</a:t>
            </a:r>
            <a:r>
              <a:rPr lang="zh-CN" altLang="en-US" sz="2800" dirty="0">
                <a:latin typeface="楷体" panose="02010609060101010101" pitchFamily="49" charset="-122"/>
                <a:ea typeface="楷体" panose="02010609060101010101" pitchFamily="49" charset="-122"/>
              </a:rPr>
              <a:t>设计火星车系统的能力？</a:t>
            </a:r>
          </a:p>
        </p:txBody>
      </p:sp>
    </p:spTree>
    <p:extLst>
      <p:ext uri="{BB962C8B-B14F-4D97-AF65-F5344CB8AC3E}">
        <p14:creationId xmlns:p14="http://schemas.microsoft.com/office/powerpoint/2010/main" val="41302485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80060" y="350520"/>
            <a:ext cx="11308080" cy="5693866"/>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又何来美国对此成果的借鉴？由是观之，灵感是创造之母，是有可共享之物的源觞，我们应以善于发现的如炬慧眼，于外物中觅灵感，以有创造之果。</a:t>
            </a:r>
          </a:p>
          <a:p>
            <a:r>
              <a:rPr lang="zh-CN" altLang="en-US" sz="2800" dirty="0" smtClean="0">
                <a:latin typeface="楷体" panose="02010609060101010101" pitchFamily="49" charset="-122"/>
                <a:ea typeface="楷体" panose="02010609060101010101" pitchFamily="49" charset="-122"/>
              </a:rPr>
              <a:t>   </a:t>
            </a:r>
            <a:r>
              <a:rPr lang="zh-CN" altLang="en-US" sz="2800" u="sng" dirty="0" smtClean="0">
                <a:solidFill>
                  <a:srgbClr val="FF0000"/>
                </a:solidFill>
                <a:latin typeface="楷体" panose="02010609060101010101" pitchFamily="49" charset="-122"/>
                <a:ea typeface="楷体" panose="02010609060101010101" pitchFamily="49" charset="-122"/>
              </a:rPr>
              <a:t>“创造”</a:t>
            </a:r>
            <a:r>
              <a:rPr lang="zh-CN" altLang="en-US" sz="2800" u="sng" dirty="0">
                <a:latin typeface="楷体" panose="02010609060101010101" pitchFamily="49" charset="-122"/>
                <a:ea typeface="楷体" panose="02010609060101010101" pitchFamily="49" charset="-122"/>
              </a:rPr>
              <a:t>是连接“灵感”与“共享”两物的桥梁，以实际践履将灵感落色成图，为共享提供物质基础。</a:t>
            </a:r>
          </a:p>
          <a:p>
            <a:r>
              <a:rPr lang="zh-CN" altLang="en-US" sz="2800" dirty="0" smtClean="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世界呈现在我们面前，等待的不是重复，而是创造。”毕家索之言不谬，创造是世界所需，时代所唤，是一种直接现实性的举动，是新成果的缔造手段。若无中国科研人员敢于创造新型系统、创造性运用灵感于实践，那么先祖的灵感亦不过为一纸空文，于今世无补。“创造”若无，人们因循守旧亦步亦趋于前人足迹下，又何来供他国借鉴的独创成果？幸有探火人敢创造善创造，以创造之手培植新型火星车系统之果。由是观之，创造为社会赋能，是“灵感”的落脚点与</a:t>
            </a:r>
            <a:r>
              <a:rPr lang="zh-CN" altLang="en-US" sz="2800" u="sng" dirty="0">
                <a:solidFill>
                  <a:srgbClr val="FF0000"/>
                </a:solidFill>
                <a:latin typeface="楷体" panose="02010609060101010101" pitchFamily="49" charset="-122"/>
                <a:ea typeface="楷体" panose="02010609060101010101" pitchFamily="49" charset="-122"/>
              </a:rPr>
              <a:t>“共享”</a:t>
            </a:r>
            <a:r>
              <a:rPr lang="zh-CN" altLang="en-US" sz="2800" u="sng" dirty="0">
                <a:latin typeface="楷体" panose="02010609060101010101" pitchFamily="49" charset="-122"/>
                <a:ea typeface="楷体" panose="02010609060101010101" pitchFamily="49" charset="-122"/>
              </a:rPr>
              <a:t>的起点，使灵感发挥妙用、开启共享之路。</a:t>
            </a:r>
          </a:p>
        </p:txBody>
      </p:sp>
    </p:spTree>
    <p:extLst>
      <p:ext uri="{BB962C8B-B14F-4D97-AF65-F5344CB8AC3E}">
        <p14:creationId xmlns:p14="http://schemas.microsoft.com/office/powerpoint/2010/main" val="28174527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9580" y="381000"/>
            <a:ext cx="11376660" cy="6001643"/>
          </a:xfrm>
          <a:prstGeom prst="rect">
            <a:avLst/>
          </a:prstGeom>
          <a:noFill/>
        </p:spPr>
        <p:txBody>
          <a:bodyPr wrap="square" rtlCol="0">
            <a:spAutoFit/>
          </a:bodyPr>
          <a:lstStyle/>
          <a:p>
            <a:r>
              <a:rPr lang="zh-CN" altLang="en-US" sz="3200" dirty="0">
                <a:latin typeface="楷体" panose="02010609060101010101" pitchFamily="49" charset="-122"/>
                <a:ea typeface="楷体" panose="02010609060101010101" pitchFamily="49" charset="-122"/>
              </a:rPr>
              <a:t>共享是前二者的成果体现与再升华，将灵感与创造之成就置于多元平台，在交融互鉴中迎来光明再发展前景。</a:t>
            </a:r>
          </a:p>
          <a:p>
            <a:r>
              <a:rPr lang="zh-CN" altLang="en-US" sz="3200" dirty="0" smtClean="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千江有水千江月，万里无云万里天。”</a:t>
            </a:r>
            <a:r>
              <a:rPr lang="zh-CN" altLang="en-US" sz="3200" dirty="0">
                <a:solidFill>
                  <a:srgbClr val="FF0000"/>
                </a:solidFill>
                <a:latin typeface="楷体" panose="02010609060101010101" pitchFamily="49" charset="-122"/>
                <a:ea typeface="楷体" panose="02010609060101010101" pitchFamily="49" charset="-122"/>
              </a:rPr>
              <a:t>共享</a:t>
            </a:r>
            <a:r>
              <a:rPr lang="zh-CN" altLang="en-US" sz="3200" dirty="0">
                <a:latin typeface="楷体" panose="02010609060101010101" pitchFamily="49" charset="-122"/>
                <a:ea typeface="楷体" panose="02010609060101010101" pitchFamily="49" charset="-122"/>
              </a:rPr>
              <a:t>是时代的趋向，当今世界面临种种狼烟乌云，惟有各国共克时艰，同舟共济，发挥各自智慧成果，使科技在交流中获得借鉴之利，生机焕发。所谓“他山之石可以攻玉”，</a:t>
            </a:r>
            <a:r>
              <a:rPr lang="zh-CN" altLang="en-US" sz="3200" u="sng" dirty="0">
                <a:solidFill>
                  <a:srgbClr val="FF0000"/>
                </a:solidFill>
                <a:latin typeface="楷体" panose="02010609060101010101" pitchFamily="49" charset="-122"/>
                <a:ea typeface="楷体" panose="02010609060101010101" pitchFamily="49" charset="-122"/>
              </a:rPr>
              <a:t>共享</a:t>
            </a:r>
            <a:r>
              <a:rPr lang="zh-CN" altLang="en-US" sz="3200" u="sng" dirty="0">
                <a:latin typeface="楷体" panose="02010609060101010101" pitchFamily="49" charset="-122"/>
                <a:ea typeface="楷体" panose="02010609060101010101" pitchFamily="49" charset="-122"/>
              </a:rPr>
              <a:t>成果是新成果创造的良方，为其提供优秀借鉴，促进其更好地发展创造</a:t>
            </a:r>
            <a:r>
              <a:rPr lang="zh-CN" altLang="en-US" sz="3200" dirty="0">
                <a:latin typeface="楷体" panose="02010609060101010101" pitchFamily="49" charset="-122"/>
                <a:ea typeface="楷体" panose="02010609060101010101" pitchFamily="49" charset="-122"/>
              </a:rPr>
              <a:t>。美国以中国火星车为借鉴，设计新月球车，亦可反为中国月球车发展提供先范，共助世界航天事业发展。</a:t>
            </a:r>
          </a:p>
          <a:p>
            <a:r>
              <a:rPr lang="zh-CN" altLang="en-US" sz="3200" dirty="0" smtClean="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悟道九万里，静观物中智。”</a:t>
            </a:r>
            <a:r>
              <a:rPr lang="zh-CN" altLang="en-US" sz="3200" dirty="0">
                <a:solidFill>
                  <a:srgbClr val="0000FF"/>
                </a:solidFill>
                <a:latin typeface="楷体" panose="02010609060101010101" pitchFamily="49" charset="-122"/>
                <a:ea typeface="楷体" panose="02010609060101010101" pitchFamily="49" charset="-122"/>
              </a:rPr>
              <a:t>值此五四青年节</a:t>
            </a:r>
            <a:r>
              <a:rPr lang="zh-CN" altLang="en-US" sz="3200" dirty="0">
                <a:latin typeface="楷体" panose="02010609060101010101" pitchFamily="49" charset="-122"/>
                <a:ea typeface="楷体" panose="02010609060101010101" pitchFamily="49" charset="-122"/>
              </a:rPr>
              <a:t>，愿复兴中学之生皆能明灵感、创造、共享之理，展我青年光彩共创美好未来。	</a:t>
            </a:r>
          </a:p>
        </p:txBody>
      </p:sp>
    </p:spTree>
    <p:extLst>
      <p:ext uri="{BB962C8B-B14F-4D97-AF65-F5344CB8AC3E}">
        <p14:creationId xmlns:p14="http://schemas.microsoft.com/office/powerpoint/2010/main" val="21382676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25780" y="350520"/>
            <a:ext cx="10599420" cy="6740307"/>
          </a:xfrm>
          <a:prstGeom prst="rect">
            <a:avLst/>
          </a:prstGeom>
          <a:noFill/>
        </p:spPr>
        <p:txBody>
          <a:bodyPr wrap="square" rtlCol="0">
            <a:spAutoFit/>
          </a:bodyPr>
          <a:lstStyle/>
          <a:p>
            <a:r>
              <a:rPr lang="zh-CN" altLang="en-US" sz="2400" b="1" dirty="0" smtClean="0">
                <a:solidFill>
                  <a:srgbClr val="0000FF"/>
                </a:solidFill>
              </a:rPr>
              <a:t>                                     九万</a:t>
            </a:r>
            <a:r>
              <a:rPr lang="zh-CN" altLang="en-US" sz="2400" b="1" dirty="0">
                <a:solidFill>
                  <a:srgbClr val="0000FF"/>
                </a:solidFill>
              </a:rPr>
              <a:t>里悟道，终归诗酒</a:t>
            </a:r>
            <a:r>
              <a:rPr lang="zh-CN" altLang="en-US" sz="2400" b="1" dirty="0" smtClean="0">
                <a:solidFill>
                  <a:srgbClr val="0000FF"/>
                </a:solidFill>
              </a:rPr>
              <a:t>田园</a:t>
            </a:r>
            <a:endParaRPr lang="en-US" altLang="zh-CN" sz="2400" b="1" dirty="0" smtClean="0">
              <a:solidFill>
                <a:srgbClr val="0000FF"/>
              </a:solidFill>
            </a:endParaRPr>
          </a:p>
          <a:p>
            <a:endParaRPr lang="en-US" altLang="zh-CN" sz="2400" dirty="0"/>
          </a:p>
          <a:p>
            <a:r>
              <a:rPr lang="zh-CN" altLang="en-US" sz="2300" dirty="0" smtClean="0"/>
              <a:t>     </a:t>
            </a:r>
            <a:r>
              <a:rPr lang="zh-CN" altLang="en-US" sz="2300" dirty="0" smtClean="0">
                <a:solidFill>
                  <a:srgbClr val="0000FF"/>
                </a:solidFill>
              </a:rPr>
              <a:t>南怀瑾</a:t>
            </a:r>
            <a:r>
              <a:rPr lang="zh-CN" altLang="en-US" sz="2300" dirty="0" smtClean="0"/>
              <a:t>，</a:t>
            </a:r>
            <a:r>
              <a:rPr lang="zh-CN" altLang="en-US" sz="2300" dirty="0" smtClean="0">
                <a:latin typeface="楷体" panose="02010609060101010101" pitchFamily="49" charset="-122"/>
                <a:ea typeface="楷体" panose="02010609060101010101" pitchFamily="49" charset="-122"/>
              </a:rPr>
              <a:t>中国</a:t>
            </a:r>
            <a:r>
              <a:rPr lang="zh-CN" altLang="en-US" sz="2300" dirty="0">
                <a:latin typeface="楷体" panose="02010609060101010101" pitchFamily="49" charset="-122"/>
                <a:ea typeface="楷体" panose="02010609060101010101" pitchFamily="49" charset="-122"/>
              </a:rPr>
              <a:t>当代诗文学家、佛学家、中国文化国学大师。</a:t>
            </a:r>
            <a:r>
              <a:rPr lang="en-US" altLang="zh-CN" sz="2300" dirty="0">
                <a:latin typeface="楷体" panose="02010609060101010101" pitchFamily="49" charset="-122"/>
                <a:ea typeface="楷体" panose="02010609060101010101" pitchFamily="49" charset="-122"/>
              </a:rPr>
              <a:t>1949</a:t>
            </a:r>
            <a:r>
              <a:rPr lang="zh-CN" altLang="en-US" sz="2300" dirty="0">
                <a:latin typeface="楷体" panose="02010609060101010101" pitchFamily="49" charset="-122"/>
                <a:ea typeface="楷体" panose="02010609060101010101" pitchFamily="49" charset="-122"/>
              </a:rPr>
              <a:t>年</a:t>
            </a:r>
            <a:r>
              <a:rPr lang="zh-CN" altLang="en-US" sz="2300" dirty="0" smtClean="0">
                <a:latin typeface="楷体" panose="02010609060101010101" pitchFamily="49" charset="-122"/>
                <a:ea typeface="楷体" panose="02010609060101010101" pitchFamily="49" charset="-122"/>
              </a:rPr>
              <a:t>春赴</a:t>
            </a:r>
            <a:r>
              <a:rPr lang="zh-CN" altLang="en-US" sz="2300" dirty="0">
                <a:latin typeface="楷体" panose="02010609060101010101" pitchFamily="49" charset="-122"/>
                <a:ea typeface="楷体" panose="02010609060101010101" pitchFamily="49" charset="-122"/>
              </a:rPr>
              <a:t>台湾后，相继任文化大学、辅仁大学、政治大学等教授。精通儒、释、道，熟读四书五经百家言的南怀瑾，却连个像样的文凭都没有，倒有两纸肄业证书，一张是小学毕业考试倒数第一，一张是辞职上山，半道出家</a:t>
            </a:r>
            <a:r>
              <a:rPr lang="zh-CN" altLang="en-US" sz="2300" dirty="0" smtClean="0">
                <a:latin typeface="楷体" panose="02010609060101010101" pitchFamily="49" charset="-122"/>
                <a:ea typeface="楷体" panose="02010609060101010101" pitchFamily="49" charset="-122"/>
              </a:rPr>
              <a:t>。</a:t>
            </a:r>
            <a:r>
              <a:rPr lang="en-US" altLang="zh-CN" sz="2300" dirty="0">
                <a:latin typeface="楷体" panose="02010609060101010101" pitchFamily="49" charset="-122"/>
                <a:ea typeface="楷体" panose="02010609060101010101" pitchFamily="49" charset="-122"/>
              </a:rPr>
              <a:t>1918</a:t>
            </a:r>
            <a:r>
              <a:rPr lang="zh-CN" altLang="en-US" sz="2300" dirty="0">
                <a:latin typeface="楷体" panose="02010609060101010101" pitchFamily="49" charset="-122"/>
                <a:ea typeface="楷体" panose="02010609060101010101" pitchFamily="49" charset="-122"/>
              </a:rPr>
              <a:t>年，南怀瑾出生于浙江温州书香之第，从小接受私塾的旧式教育，熟读四书五经，闲暇时也涉猎诸子百家，看遍各种“闲书野书”</a:t>
            </a:r>
            <a:r>
              <a:rPr lang="zh-CN" altLang="en-US" sz="2300" dirty="0" smtClean="0">
                <a:latin typeface="楷体" panose="02010609060101010101" pitchFamily="49" charset="-122"/>
                <a:ea typeface="楷体" panose="02010609060101010101" pitchFamily="49" charset="-122"/>
              </a:rPr>
              <a:t>。</a:t>
            </a:r>
            <a:endParaRPr lang="zh-CN" altLang="en-US" sz="2300" dirty="0">
              <a:latin typeface="楷体" panose="02010609060101010101" pitchFamily="49" charset="-122"/>
              <a:ea typeface="楷体" panose="02010609060101010101" pitchFamily="49" charset="-122"/>
            </a:endParaRPr>
          </a:p>
          <a:p>
            <a:r>
              <a:rPr lang="zh-CN" altLang="en-US" sz="2300" dirty="0" smtClean="0">
                <a:latin typeface="楷体" panose="02010609060101010101" pitchFamily="49" charset="-122"/>
                <a:ea typeface="楷体" panose="02010609060101010101" pitchFamily="49" charset="-122"/>
              </a:rPr>
              <a:t>    后来</a:t>
            </a:r>
            <a:r>
              <a:rPr lang="zh-CN" altLang="en-US" sz="2300" dirty="0">
                <a:latin typeface="楷体" panose="02010609060101010101" pitchFamily="49" charset="-122"/>
                <a:ea typeface="楷体" panose="02010609060101010101" pitchFamily="49" charset="-122"/>
              </a:rPr>
              <a:t>名动天下，许多国际名牌大学抢着要授予他“名誉教授”、“博士导师”的头衔，他都谢绝了：“我要它干吗？我才不受这个骗！”鲁迅说：“肯以本色示人者，必有禅心和定力，所以伪名儒还不如真名妓！</a:t>
            </a:r>
            <a:r>
              <a:rPr lang="zh-CN" altLang="en-US" sz="2300" dirty="0" smtClean="0">
                <a:latin typeface="楷体" panose="02010609060101010101" pitchFamily="49" charset="-122"/>
                <a:ea typeface="楷体" panose="02010609060101010101" pitchFamily="49" charset="-122"/>
              </a:rPr>
              <a:t>”人们</a:t>
            </a:r>
            <a:r>
              <a:rPr lang="zh-CN" altLang="en-US" sz="2300" dirty="0">
                <a:latin typeface="楷体" panose="02010609060101010101" pitchFamily="49" charset="-122"/>
                <a:ea typeface="楷体" panose="02010609060101010101" pitchFamily="49" charset="-122"/>
              </a:rPr>
              <a:t>评价他“上下五千年，纵横十万里，经纶三大教，出入百家言”，他却给自己一生的评语：“一无所长，一无是处”。</a:t>
            </a:r>
          </a:p>
          <a:p>
            <a:r>
              <a:rPr lang="zh-CN" altLang="en-US" sz="2300" dirty="0" smtClean="0">
                <a:latin typeface="楷体" panose="02010609060101010101" pitchFamily="49" charset="-122"/>
                <a:ea typeface="楷体" panose="02010609060101010101" pitchFamily="49" charset="-122"/>
              </a:rPr>
              <a:t>    一无所长</a:t>
            </a:r>
            <a:r>
              <a:rPr lang="zh-CN" altLang="en-US" sz="2300" dirty="0">
                <a:latin typeface="楷体" panose="02010609060101010101" pitchFamily="49" charset="-122"/>
                <a:ea typeface="楷体" panose="02010609060101010101" pitchFamily="49" charset="-122"/>
              </a:rPr>
              <a:t>是自足，一无是处是谦卑。对于南怀瑾而言，</a:t>
            </a:r>
            <a:r>
              <a:rPr lang="zh-CN" altLang="en-US" sz="2300" dirty="0">
                <a:solidFill>
                  <a:srgbClr val="FF0000"/>
                </a:solidFill>
                <a:latin typeface="楷体" panose="02010609060101010101" pitchFamily="49" charset="-122"/>
                <a:ea typeface="楷体" panose="02010609060101010101" pitchFamily="49" charset="-122"/>
              </a:rPr>
              <a:t>三千年读史，不外功名利禄；九万里悟道，终归诗酒田园</a:t>
            </a:r>
            <a:r>
              <a:rPr lang="zh-CN" altLang="en-US" sz="2300" dirty="0">
                <a:latin typeface="楷体" panose="02010609060101010101" pitchFamily="49" charset="-122"/>
                <a:ea typeface="楷体" panose="02010609060101010101" pitchFamily="49" charset="-122"/>
              </a:rPr>
              <a:t>。（</a:t>
            </a:r>
            <a:r>
              <a:rPr lang="zh-CN" altLang="en-US" sz="2300" dirty="0">
                <a:solidFill>
                  <a:srgbClr val="0000FF"/>
                </a:solidFill>
                <a:latin typeface="楷体" panose="02010609060101010101" pitchFamily="49" charset="-122"/>
                <a:ea typeface="楷体" panose="02010609060101010101" pitchFamily="49" charset="-122"/>
              </a:rPr>
              <a:t>走万里路去参悟人生的道理</a:t>
            </a:r>
            <a:r>
              <a:rPr lang="en-US" altLang="zh-CN" sz="2300" dirty="0">
                <a:solidFill>
                  <a:srgbClr val="0000FF"/>
                </a:solidFill>
                <a:latin typeface="楷体" panose="02010609060101010101" pitchFamily="49" charset="-122"/>
                <a:ea typeface="楷体" panose="02010609060101010101" pitchFamily="49" charset="-122"/>
              </a:rPr>
              <a:t>,</a:t>
            </a:r>
            <a:r>
              <a:rPr lang="zh-CN" altLang="en-US" sz="2300" dirty="0">
                <a:solidFill>
                  <a:srgbClr val="0000FF"/>
                </a:solidFill>
                <a:latin typeface="楷体" panose="02010609060101010101" pitchFamily="49" charset="-122"/>
                <a:ea typeface="楷体" panose="02010609060101010101" pitchFamily="49" charset="-122"/>
              </a:rPr>
              <a:t>才知最惬意的人生是逍遥无束、把酒吟诗的田园生活</a:t>
            </a:r>
            <a:r>
              <a:rPr lang="en-US" altLang="zh-CN" sz="2300" dirty="0">
                <a:solidFill>
                  <a:srgbClr val="0000FF"/>
                </a:solidFill>
                <a:latin typeface="楷体" panose="02010609060101010101" pitchFamily="49" charset="-122"/>
                <a:ea typeface="楷体" panose="02010609060101010101" pitchFamily="49" charset="-122"/>
              </a:rPr>
              <a:t>.</a:t>
            </a:r>
            <a:r>
              <a:rPr lang="zh-CN" altLang="en-US" sz="2300" dirty="0">
                <a:solidFill>
                  <a:srgbClr val="0000FF"/>
                </a:solidFill>
                <a:latin typeface="楷体" panose="02010609060101010101" pitchFamily="49" charset="-122"/>
                <a:ea typeface="楷体" panose="02010609060101010101" pitchFamily="49" charset="-122"/>
              </a:rPr>
              <a:t>这就是说人生拼命的追求</a:t>
            </a:r>
            <a:r>
              <a:rPr lang="en-US" altLang="zh-CN" sz="2300" dirty="0">
                <a:solidFill>
                  <a:srgbClr val="0000FF"/>
                </a:solidFill>
                <a:latin typeface="楷体" panose="02010609060101010101" pitchFamily="49" charset="-122"/>
                <a:ea typeface="楷体" panose="02010609060101010101" pitchFamily="49" charset="-122"/>
              </a:rPr>
              <a:t>,</a:t>
            </a:r>
            <a:r>
              <a:rPr lang="zh-CN" altLang="en-US" sz="2300" dirty="0">
                <a:solidFill>
                  <a:srgbClr val="0000FF"/>
                </a:solidFill>
                <a:latin typeface="楷体" panose="02010609060101010101" pitchFamily="49" charset="-122"/>
                <a:ea typeface="楷体" panose="02010609060101010101" pitchFamily="49" charset="-122"/>
              </a:rPr>
              <a:t>到头来终归明白自己想要的</a:t>
            </a:r>
            <a:r>
              <a:rPr lang="en-US" altLang="zh-CN" sz="2300" dirty="0">
                <a:solidFill>
                  <a:srgbClr val="0000FF"/>
                </a:solidFill>
                <a:latin typeface="楷体" panose="02010609060101010101" pitchFamily="49" charset="-122"/>
                <a:ea typeface="楷体" panose="02010609060101010101" pitchFamily="49" charset="-122"/>
              </a:rPr>
              <a:t>,</a:t>
            </a:r>
            <a:r>
              <a:rPr lang="zh-CN" altLang="en-US" sz="2300" dirty="0">
                <a:solidFill>
                  <a:srgbClr val="0000FF"/>
                </a:solidFill>
                <a:latin typeface="楷体" panose="02010609060101010101" pitchFamily="49" charset="-122"/>
                <a:ea typeface="楷体" panose="02010609060101010101" pitchFamily="49" charset="-122"/>
              </a:rPr>
              <a:t>不过是一种人生境界</a:t>
            </a:r>
            <a:r>
              <a:rPr lang="en-US" altLang="zh-CN" sz="2300" dirty="0">
                <a:solidFill>
                  <a:srgbClr val="0000FF"/>
                </a:solidFill>
                <a:latin typeface="楷体" panose="02010609060101010101" pitchFamily="49" charset="-122"/>
                <a:ea typeface="楷体" panose="02010609060101010101" pitchFamily="49" charset="-122"/>
              </a:rPr>
              <a:t>,</a:t>
            </a:r>
            <a:r>
              <a:rPr lang="zh-CN" altLang="en-US" sz="2300" dirty="0">
                <a:solidFill>
                  <a:srgbClr val="0000FF"/>
                </a:solidFill>
                <a:latin typeface="楷体" panose="02010609060101010101" pitchFamily="49" charset="-122"/>
                <a:ea typeface="楷体" panose="02010609060101010101" pitchFamily="49" charset="-122"/>
              </a:rPr>
              <a:t>而这种境界</a:t>
            </a:r>
            <a:r>
              <a:rPr lang="en-US" altLang="zh-CN" sz="2300" dirty="0">
                <a:solidFill>
                  <a:srgbClr val="0000FF"/>
                </a:solidFill>
                <a:latin typeface="楷体" panose="02010609060101010101" pitchFamily="49" charset="-122"/>
                <a:ea typeface="楷体" panose="02010609060101010101" pitchFamily="49" charset="-122"/>
              </a:rPr>
              <a:t>,</a:t>
            </a:r>
            <a:r>
              <a:rPr lang="zh-CN" altLang="en-US" sz="2300" dirty="0">
                <a:solidFill>
                  <a:srgbClr val="0000FF"/>
                </a:solidFill>
                <a:latin typeface="楷体" panose="02010609060101010101" pitchFamily="49" charset="-122"/>
                <a:ea typeface="楷体" panose="02010609060101010101" pitchFamily="49" charset="-122"/>
              </a:rPr>
              <a:t>就是“淡泊以明志</a:t>
            </a:r>
            <a:r>
              <a:rPr lang="en-US" altLang="zh-CN" sz="2300" dirty="0">
                <a:solidFill>
                  <a:srgbClr val="0000FF"/>
                </a:solidFill>
                <a:latin typeface="楷体" panose="02010609060101010101" pitchFamily="49" charset="-122"/>
                <a:ea typeface="楷体" panose="02010609060101010101" pitchFamily="49" charset="-122"/>
              </a:rPr>
              <a:t>,</a:t>
            </a:r>
            <a:r>
              <a:rPr lang="zh-CN" altLang="en-US" sz="2300" dirty="0">
                <a:solidFill>
                  <a:srgbClr val="0000FF"/>
                </a:solidFill>
                <a:latin typeface="楷体" panose="02010609060101010101" pitchFamily="49" charset="-122"/>
                <a:ea typeface="楷体" panose="02010609060101010101" pitchFamily="49" charset="-122"/>
              </a:rPr>
              <a:t>宁静以致远</a:t>
            </a:r>
            <a:r>
              <a:rPr lang="zh-CN" altLang="en-US" sz="2300" dirty="0" smtClean="0">
                <a:solidFill>
                  <a:srgbClr val="0000FF"/>
                </a:solidFill>
                <a:latin typeface="楷体" panose="02010609060101010101" pitchFamily="49" charset="-122"/>
                <a:ea typeface="楷体" panose="02010609060101010101" pitchFamily="49" charset="-122"/>
              </a:rPr>
              <a:t>”）</a:t>
            </a:r>
            <a:r>
              <a:rPr lang="en-US" altLang="zh-CN" sz="2300" dirty="0" smtClean="0">
                <a:latin typeface="楷体" panose="02010609060101010101" pitchFamily="49" charset="-122"/>
                <a:ea typeface="楷体" panose="02010609060101010101" pitchFamily="49" charset="-122"/>
              </a:rPr>
              <a:t>.</a:t>
            </a:r>
            <a:endParaRPr lang="zh-CN" altLang="en-US" sz="2300" dirty="0">
              <a:latin typeface="楷体" panose="02010609060101010101" pitchFamily="49" charset="-122"/>
              <a:ea typeface="楷体" panose="02010609060101010101" pitchFamily="49" charset="-122"/>
            </a:endParaRPr>
          </a:p>
        </p:txBody>
      </p:sp>
      <p:sp>
        <p:nvSpPr>
          <p:cNvPr id="3" name="文本框 2"/>
          <p:cNvSpPr txBox="1"/>
          <p:nvPr/>
        </p:nvSpPr>
        <p:spPr>
          <a:xfrm>
            <a:off x="335280" y="274320"/>
            <a:ext cx="2217420" cy="461665"/>
          </a:xfrm>
          <a:prstGeom prst="rect">
            <a:avLst/>
          </a:prstGeom>
          <a:noFill/>
        </p:spPr>
        <p:txBody>
          <a:bodyPr wrap="square" rtlCol="0">
            <a:spAutoFit/>
          </a:bodyPr>
          <a:lstStyle/>
          <a:p>
            <a:r>
              <a:rPr lang="en-US" altLang="zh-CN" sz="2400" b="1" dirty="0" smtClean="0">
                <a:solidFill>
                  <a:srgbClr val="C00000"/>
                </a:solidFill>
              </a:rPr>
              <a:t>【</a:t>
            </a:r>
            <a:r>
              <a:rPr lang="zh-CN" altLang="en-US" sz="2400" b="1" dirty="0" smtClean="0">
                <a:solidFill>
                  <a:srgbClr val="C00000"/>
                </a:solidFill>
              </a:rPr>
              <a:t>拓展阅读</a:t>
            </a:r>
            <a:r>
              <a:rPr lang="en-US" altLang="zh-CN" sz="2400" b="1" dirty="0" smtClean="0">
                <a:solidFill>
                  <a:srgbClr val="C00000"/>
                </a:solidFill>
              </a:rPr>
              <a:t>】</a:t>
            </a:r>
            <a:endParaRPr lang="zh-CN" altLang="en-US" sz="2400" b="1" dirty="0">
              <a:solidFill>
                <a:srgbClr val="C00000"/>
              </a:solidFill>
            </a:endParaRPr>
          </a:p>
        </p:txBody>
      </p:sp>
    </p:spTree>
    <p:extLst>
      <p:ext uri="{BB962C8B-B14F-4D97-AF65-F5344CB8AC3E}">
        <p14:creationId xmlns:p14="http://schemas.microsoft.com/office/powerpoint/2010/main" val="2681487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0079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44630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478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25711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470725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91193" y="390698"/>
            <a:ext cx="11795759" cy="6124754"/>
          </a:xfrm>
          <a:prstGeom prst="rect">
            <a:avLst/>
          </a:prstGeom>
          <a:noFill/>
        </p:spPr>
        <p:txBody>
          <a:bodyPr wrap="square" rtlCol="0">
            <a:spAutoFit/>
          </a:bodyPr>
          <a:lstStyle/>
          <a:p>
            <a:r>
              <a:rPr lang="en-US" altLang="zh-CN" sz="2800" dirty="0"/>
              <a:t>2.</a:t>
            </a:r>
            <a:r>
              <a:rPr lang="zh-CN" altLang="zh-CN" sz="2800" dirty="0"/>
              <a:t>根据材料内容，下列说法</a:t>
            </a:r>
            <a:r>
              <a:rPr lang="zh-CN" altLang="zh-CN" sz="2800" b="1" dirty="0"/>
              <a:t>不正确</a:t>
            </a:r>
            <a:r>
              <a:rPr lang="zh-CN" altLang="zh-CN" sz="2800" dirty="0"/>
              <a:t>的一项是</a:t>
            </a:r>
            <a:r>
              <a:rPr lang="en-US" altLang="zh-CN" sz="2800" dirty="0"/>
              <a:t>(3</a:t>
            </a:r>
            <a:r>
              <a:rPr lang="zh-CN" altLang="zh-CN" sz="2800" dirty="0"/>
              <a:t>分</a:t>
            </a:r>
            <a:r>
              <a:rPr lang="en-US" altLang="zh-CN" sz="2800" dirty="0"/>
              <a:t>)</a:t>
            </a:r>
            <a:endParaRPr lang="zh-CN" altLang="zh-CN" sz="2800" dirty="0"/>
          </a:p>
          <a:p>
            <a:r>
              <a:rPr lang="en-US" altLang="zh-CN" sz="2800" dirty="0"/>
              <a:t>A.</a:t>
            </a:r>
            <a:r>
              <a:rPr lang="zh-CN" altLang="zh-CN" sz="2800" dirty="0"/>
              <a:t>相较于在书斋里拿着书本思考，理解社会状况更好的方式，是实地观察和体验生活</a:t>
            </a:r>
            <a:r>
              <a:rPr lang="zh-CN" altLang="zh-CN" sz="2800" dirty="0" smtClean="0"/>
              <a:t>。</a:t>
            </a:r>
            <a:endParaRPr lang="en-US" altLang="zh-CN" sz="2800" dirty="0" smtClean="0"/>
          </a:p>
          <a:p>
            <a:r>
              <a:rPr lang="zh-CN" altLang="en-US" sz="2800" dirty="0">
                <a:solidFill>
                  <a:srgbClr val="0070C0"/>
                </a:solidFill>
                <a:latin typeface="楷体" panose="02010609060101010101" pitchFamily="49" charset="-122"/>
                <a:ea typeface="楷体" panose="02010609060101010101" pitchFamily="49" charset="-122"/>
              </a:rPr>
              <a:t>原文：我早年所追求的就是用社会科学知识来改造人类社会，就是跑出书斋，甚至抛开书本，走入农村、城镇等社区，通过实地观察和体验社会生活来了解中国社会</a:t>
            </a:r>
            <a:r>
              <a:rPr lang="zh-CN" altLang="en-US" sz="2800" dirty="0" smtClean="0">
                <a:solidFill>
                  <a:srgbClr val="0070C0"/>
                </a:solidFill>
                <a:latin typeface="楷体" panose="02010609060101010101" pitchFamily="49" charset="-122"/>
                <a:ea typeface="楷体" panose="02010609060101010101" pitchFamily="49" charset="-122"/>
              </a:rPr>
              <a:t>。</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从</a:t>
            </a:r>
            <a:r>
              <a:rPr lang="zh-CN" altLang="en-US" sz="2800" dirty="0">
                <a:solidFill>
                  <a:srgbClr val="0070C0"/>
                </a:solidFill>
                <a:latin typeface="楷体" panose="02010609060101010101" pitchFamily="49" charset="-122"/>
                <a:ea typeface="楷体" panose="02010609060101010101" pitchFamily="49" charset="-122"/>
              </a:rPr>
              <a:t>这种切身体会中，我似乎见到了社会科学的新境界，就是社会科学的调查研究完全可以帮助人类摆脱改造社会的盲目性和被动性，进入科学性和主动性。</a:t>
            </a:r>
            <a:endParaRPr lang="zh-CN" altLang="zh-CN" sz="2800" dirty="0">
              <a:solidFill>
                <a:srgbClr val="0070C0"/>
              </a:solidFill>
              <a:latin typeface="楷体" panose="02010609060101010101" pitchFamily="49" charset="-122"/>
              <a:ea typeface="楷体" panose="02010609060101010101" pitchFamily="49" charset="-122"/>
            </a:endParaRPr>
          </a:p>
          <a:p>
            <a:r>
              <a:rPr lang="en-US" altLang="zh-CN" sz="2800" dirty="0"/>
              <a:t>B.</a:t>
            </a:r>
            <a:r>
              <a:rPr lang="zh-CN" altLang="zh-CN" sz="2800" dirty="0"/>
              <a:t>人类学科学性和主动性的新境界，摆脱了盲目被动局面，更符合实证主义的方法论</a:t>
            </a:r>
            <a:r>
              <a:rPr lang="zh-CN" altLang="zh-CN" sz="2800" dirty="0" smtClean="0"/>
              <a:t>。</a:t>
            </a:r>
            <a:endParaRPr lang="en-US" altLang="zh-CN" sz="2800" dirty="0" smtClean="0"/>
          </a:p>
          <a:p>
            <a:r>
              <a:rPr lang="zh-CN" altLang="en-US" sz="2800" dirty="0">
                <a:solidFill>
                  <a:srgbClr val="0070C0"/>
                </a:solidFill>
                <a:latin typeface="楷体" panose="02010609060101010101" pitchFamily="49" charset="-122"/>
                <a:ea typeface="楷体" panose="02010609060101010101" pitchFamily="49" charset="-122"/>
              </a:rPr>
              <a:t>原文</a:t>
            </a:r>
            <a:r>
              <a:rPr lang="zh-CN" altLang="en-US" sz="2800" dirty="0" smtClean="0">
                <a:solidFill>
                  <a:srgbClr val="0070C0"/>
                </a:solidFill>
                <a:latin typeface="楷体" panose="02010609060101010101" pitchFamily="49" charset="-122"/>
                <a:ea typeface="楷体" panose="02010609060101010101" pitchFamily="49" charset="-122"/>
              </a:rPr>
              <a:t>：含有</a:t>
            </a:r>
            <a:r>
              <a:rPr lang="zh-CN" altLang="en-US" sz="2800" dirty="0">
                <a:solidFill>
                  <a:srgbClr val="0070C0"/>
                </a:solidFill>
                <a:latin typeface="楷体" panose="02010609060101010101" pitchFamily="49" charset="-122"/>
                <a:ea typeface="楷体" panose="02010609060101010101" pitchFamily="49" charset="-122"/>
              </a:rPr>
              <a:t>一种完全不同于西方实证主义、科学主义的特殊的方法论的</a:t>
            </a:r>
            <a:r>
              <a:rPr lang="zh-CN" altLang="en-US" sz="2800" dirty="0" smtClean="0">
                <a:solidFill>
                  <a:srgbClr val="0070C0"/>
                </a:solidFill>
                <a:latin typeface="楷体" panose="02010609060101010101" pitchFamily="49" charset="-122"/>
                <a:ea typeface="楷体" panose="02010609060101010101" pitchFamily="49" charset="-122"/>
              </a:rPr>
              <a:t>意义</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smtClean="0">
                <a:solidFill>
                  <a:srgbClr val="0070C0"/>
                </a:solidFill>
                <a:latin typeface="楷体" panose="02010609060101010101" pitchFamily="49" charset="-122"/>
                <a:ea typeface="楷体" panose="02010609060101010101" pitchFamily="49" charset="-122"/>
              </a:rPr>
              <a:t>我</a:t>
            </a:r>
            <a:r>
              <a:rPr lang="zh-CN" altLang="en-US" sz="2800" dirty="0">
                <a:solidFill>
                  <a:srgbClr val="0070C0"/>
                </a:solidFill>
                <a:latin typeface="楷体" panose="02010609060101010101" pitchFamily="49" charset="-122"/>
                <a:ea typeface="楷体" panose="02010609060101010101" pitchFamily="49" charset="-122"/>
              </a:rPr>
              <a:t>似乎见到了社会科学的新境界，就是社会科学的调查研究完全可以帮助人类摆脱改造社会的盲目性和被动性，进入科学性和主动性。</a:t>
            </a:r>
          </a:p>
          <a:p>
            <a:endParaRPr lang="zh-CN" altLang="zh-CN" sz="2800" dirty="0"/>
          </a:p>
        </p:txBody>
      </p:sp>
      <p:sp>
        <p:nvSpPr>
          <p:cNvPr id="4" name="矩形 3"/>
          <p:cNvSpPr/>
          <p:nvPr/>
        </p:nvSpPr>
        <p:spPr>
          <a:xfrm>
            <a:off x="7687888" y="839590"/>
            <a:ext cx="732905"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296996" y="2586457"/>
            <a:ext cx="426028" cy="4405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矩形 5"/>
          <p:cNvSpPr/>
          <p:nvPr/>
        </p:nvSpPr>
        <p:spPr>
          <a:xfrm>
            <a:off x="281248" y="2988426"/>
            <a:ext cx="732905" cy="4405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6797" y="3859881"/>
            <a:ext cx="1054330"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452957" y="3859881"/>
            <a:ext cx="1087581"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54630" y="5559829"/>
            <a:ext cx="732905" cy="4405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787535" y="4703619"/>
            <a:ext cx="1767840" cy="4405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91193" y="3971952"/>
            <a:ext cx="548641" cy="523220"/>
          </a:xfrm>
          <a:prstGeom prst="rect">
            <a:avLst/>
          </a:prstGeom>
          <a:noFill/>
        </p:spPr>
        <p:txBody>
          <a:bodyPr wrap="square" rtlCol="0">
            <a:spAutoFit/>
          </a:bodyPr>
          <a:lstStyle/>
          <a:p>
            <a:r>
              <a:rPr lang="zh-CN" altLang="en-US" sz="2800" b="1" dirty="0">
                <a:solidFill>
                  <a:srgbClr val="FF0000"/>
                </a:solidFill>
              </a:rPr>
              <a:t>√</a:t>
            </a:r>
          </a:p>
        </p:txBody>
      </p:sp>
    </p:spTree>
    <p:extLst>
      <p:ext uri="{BB962C8B-B14F-4D97-AF65-F5344CB8AC3E}">
        <p14:creationId xmlns:p14="http://schemas.microsoft.com/office/powerpoint/2010/main" val="40579714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1" nodeType="clickEffect">
                                  <p:stCondLst>
                                    <p:cond delay="0"/>
                                  </p:stCondLst>
                                  <p:childTnLst>
                                    <p:animRot by="120000">
                                      <p:cBhvr>
                                        <p:cTn id="46" dur="100" fill="hold">
                                          <p:stCondLst>
                                            <p:cond delay="0"/>
                                          </p:stCondLst>
                                        </p:cTn>
                                        <p:tgtEl>
                                          <p:spTgt spid="8"/>
                                        </p:tgtEl>
                                        <p:attrNameLst>
                                          <p:attrName>r</p:attrName>
                                        </p:attrNameLst>
                                      </p:cBhvr>
                                    </p:animRot>
                                    <p:animRot by="-240000">
                                      <p:cBhvr>
                                        <p:cTn id="47" dur="200" fill="hold">
                                          <p:stCondLst>
                                            <p:cond delay="200"/>
                                          </p:stCondLst>
                                        </p:cTn>
                                        <p:tgtEl>
                                          <p:spTgt spid="8"/>
                                        </p:tgtEl>
                                        <p:attrNameLst>
                                          <p:attrName>r</p:attrName>
                                        </p:attrNameLst>
                                      </p:cBhvr>
                                    </p:animRot>
                                    <p:animRot by="240000">
                                      <p:cBhvr>
                                        <p:cTn id="48" dur="200" fill="hold">
                                          <p:stCondLst>
                                            <p:cond delay="400"/>
                                          </p:stCondLst>
                                        </p:cTn>
                                        <p:tgtEl>
                                          <p:spTgt spid="8"/>
                                        </p:tgtEl>
                                        <p:attrNameLst>
                                          <p:attrName>r</p:attrName>
                                        </p:attrNameLst>
                                      </p:cBhvr>
                                    </p:animRot>
                                    <p:animRot by="-240000">
                                      <p:cBhvr>
                                        <p:cTn id="49" dur="200" fill="hold">
                                          <p:stCondLst>
                                            <p:cond delay="600"/>
                                          </p:stCondLst>
                                        </p:cTn>
                                        <p:tgtEl>
                                          <p:spTgt spid="8"/>
                                        </p:tgtEl>
                                        <p:attrNameLst>
                                          <p:attrName>r</p:attrName>
                                        </p:attrNameLst>
                                      </p:cBhvr>
                                    </p:animRot>
                                    <p:animRot by="120000">
                                      <p:cBhvr>
                                        <p:cTn id="5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9" grpId="0" animBg="1"/>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8133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D322FC82-7FAB-409B-B9ED-0C713E3017F2}"/>
              </a:ext>
            </a:extLst>
          </p:cNvPr>
          <p:cNvGrpSpPr/>
          <p:nvPr/>
        </p:nvGrpSpPr>
        <p:grpSpPr>
          <a:xfrm>
            <a:off x="0" y="0"/>
            <a:ext cx="12192000" cy="6858000"/>
            <a:chOff x="0" y="0"/>
            <a:chExt cx="12192000" cy="6858000"/>
          </a:xfrm>
        </p:grpSpPr>
        <p:grpSp>
          <p:nvGrpSpPr>
            <p:cNvPr id="16" name="组合 15">
              <a:extLst>
                <a:ext uri="{FF2B5EF4-FFF2-40B4-BE49-F238E27FC236}">
                  <a16:creationId xmlns:a16="http://schemas.microsoft.com/office/drawing/2014/main" id="{695C3AE7-03F4-4772-BBFB-F3E91DA62374}"/>
                </a:ext>
              </a:extLst>
            </p:cNvPr>
            <p:cNvGrpSpPr/>
            <p:nvPr/>
          </p:nvGrpSpPr>
          <p:grpSpPr>
            <a:xfrm>
              <a:off x="0" y="0"/>
              <a:ext cx="12192000" cy="6858000"/>
              <a:chOff x="0" y="0"/>
              <a:chExt cx="12192000" cy="6858000"/>
            </a:xfrm>
          </p:grpSpPr>
          <p:pic>
            <p:nvPicPr>
              <p:cNvPr id="12" name="图片 11">
                <a:extLst>
                  <a:ext uri="{FF2B5EF4-FFF2-40B4-BE49-F238E27FC236}">
                    <a16:creationId xmlns:a16="http://schemas.microsoft.com/office/drawing/2014/main" id="{605C1BD8-DFAF-41D1-90EE-442EC57C2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060"/>
                <a:ext cx="12192000" cy="6022940"/>
              </a:xfrm>
              <a:prstGeom prst="rect">
                <a:avLst/>
              </a:prstGeom>
            </p:spPr>
          </p:pic>
          <p:pic>
            <p:nvPicPr>
              <p:cNvPr id="13" name="图片 12">
                <a:extLst>
                  <a:ext uri="{FF2B5EF4-FFF2-40B4-BE49-F238E27FC236}">
                    <a16:creationId xmlns:a16="http://schemas.microsoft.com/office/drawing/2014/main" id="{B1656A0D-D89C-4788-8235-165BD3567A86}"/>
                  </a:ext>
                </a:extLst>
              </p:cNvPr>
              <p:cNvPicPr>
                <a:picLocks noChangeAspect="1"/>
              </p:cNvPicPr>
              <p:nvPr/>
            </p:nvPicPr>
            <p:blipFill rotWithShape="1">
              <a:blip r:embed="rId2">
                <a:extLst>
                  <a:ext uri="{28A0092B-C50C-407E-A947-70E740481C1C}">
                    <a14:useLocalDpi xmlns:a14="http://schemas.microsoft.com/office/drawing/2010/main" val="0"/>
                  </a:ext>
                </a:extLst>
              </a:blip>
              <a:srcRect b="86135"/>
              <a:stretch/>
            </p:blipFill>
            <p:spPr>
              <a:xfrm flipV="1">
                <a:off x="0" y="0"/>
                <a:ext cx="12192000" cy="835060"/>
              </a:xfrm>
              <a:prstGeom prst="rect">
                <a:avLst/>
              </a:prstGeom>
            </p:spPr>
          </p:pic>
        </p:grpSp>
        <p:pic>
          <p:nvPicPr>
            <p:cNvPr id="28" name="图片 27">
              <a:extLst>
                <a:ext uri="{FF2B5EF4-FFF2-40B4-BE49-F238E27FC236}">
                  <a16:creationId xmlns:a16="http://schemas.microsoft.com/office/drawing/2014/main" id="{823C9568-E9C6-4955-AC3D-B3998C7683E5}"/>
                </a:ext>
              </a:extLst>
            </p:cNvPr>
            <p:cNvPicPr>
              <a:picLocks noChangeAspect="1"/>
            </p:cNvPicPr>
            <p:nvPr/>
          </p:nvPicPr>
          <p:blipFill rotWithShape="1">
            <a:blip r:embed="rId3">
              <a:extLst>
                <a:ext uri="{28A0092B-C50C-407E-A947-70E740481C1C}">
                  <a14:useLocalDpi xmlns:a14="http://schemas.microsoft.com/office/drawing/2010/main" val="0"/>
                </a:ext>
              </a:extLst>
            </a:blip>
            <a:srcRect r="19401" b="24752"/>
            <a:stretch/>
          </p:blipFill>
          <p:spPr>
            <a:xfrm>
              <a:off x="5827884" y="1697501"/>
              <a:ext cx="6364116" cy="5160499"/>
            </a:xfrm>
            <a:prstGeom prst="rect">
              <a:avLst/>
            </a:prstGeom>
          </p:spPr>
        </p:pic>
      </p:grpSp>
      <p:sp>
        <p:nvSpPr>
          <p:cNvPr id="5" name="图文框 4">
            <a:extLst>
              <a:ext uri="{FF2B5EF4-FFF2-40B4-BE49-F238E27FC236}">
                <a16:creationId xmlns:a16="http://schemas.microsoft.com/office/drawing/2014/main" id="{CDD61CAA-1154-4BE2-9175-4C32BA068E80}"/>
              </a:ext>
            </a:extLst>
          </p:cNvPr>
          <p:cNvSpPr/>
          <p:nvPr/>
        </p:nvSpPr>
        <p:spPr>
          <a:xfrm>
            <a:off x="4631258" y="1536861"/>
            <a:ext cx="1867535" cy="3176744"/>
          </a:xfrm>
          <a:prstGeom prst="frame">
            <a:avLst>
              <a:gd name="adj1" fmla="val 334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文本框 20">
            <a:extLst>
              <a:ext uri="{FF2B5EF4-FFF2-40B4-BE49-F238E27FC236}">
                <a16:creationId xmlns:a16="http://schemas.microsoft.com/office/drawing/2014/main" id="{D187D139-1E06-474B-B0EE-C2BBD77FC2C6}"/>
              </a:ext>
            </a:extLst>
          </p:cNvPr>
          <p:cNvSpPr txBox="1"/>
          <p:nvPr/>
        </p:nvSpPr>
        <p:spPr>
          <a:xfrm>
            <a:off x="5240798" y="2037670"/>
            <a:ext cx="677108" cy="2540613"/>
          </a:xfrm>
          <a:prstGeom prst="rect">
            <a:avLst/>
          </a:prstGeom>
          <a:noFill/>
        </p:spPr>
        <p:txBody>
          <a:bodyPr vert="eaVert" wrap="square" rtlCol="0">
            <a:spAutoFit/>
          </a:bodyPr>
          <a:lstStyle/>
          <a:p>
            <a:pPr algn="dist"/>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感谢聆听</a:t>
            </a:r>
          </a:p>
        </p:txBody>
      </p:sp>
    </p:spTree>
    <p:extLst>
      <p:ext uri="{BB962C8B-B14F-4D97-AF65-F5344CB8AC3E}">
        <p14:creationId xmlns:p14="http://schemas.microsoft.com/office/powerpoint/2010/main" val="9545073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91193" y="390698"/>
            <a:ext cx="11795759" cy="5693866"/>
          </a:xfrm>
          <a:prstGeom prst="rect">
            <a:avLst/>
          </a:prstGeom>
          <a:noFill/>
        </p:spPr>
        <p:txBody>
          <a:bodyPr wrap="square" rtlCol="0">
            <a:spAutoFit/>
          </a:bodyPr>
          <a:lstStyle/>
          <a:p>
            <a:r>
              <a:rPr lang="en-US" altLang="zh-CN" sz="2800" dirty="0" smtClean="0"/>
              <a:t>C.“</a:t>
            </a:r>
            <a:r>
              <a:rPr lang="zh-CN" altLang="zh-CN" sz="2800" dirty="0" smtClean="0"/>
              <a:t>将心比心</a:t>
            </a:r>
            <a:r>
              <a:rPr lang="en-US" altLang="zh-CN" sz="2800" dirty="0" smtClean="0"/>
              <a:t>”“</a:t>
            </a:r>
            <a:r>
              <a:rPr lang="zh-CN" altLang="zh-CN" sz="2800" dirty="0" smtClean="0"/>
              <a:t>推己及人</a:t>
            </a:r>
            <a:r>
              <a:rPr lang="en-US" altLang="zh-CN" sz="2800" dirty="0" smtClean="0"/>
              <a:t>”“</a:t>
            </a:r>
            <a:r>
              <a:rPr lang="zh-CN" altLang="zh-CN" sz="2800" dirty="0" smtClean="0"/>
              <a:t>格物致知</a:t>
            </a:r>
            <a:r>
              <a:rPr lang="en-US" altLang="zh-CN" sz="2800" dirty="0" smtClean="0"/>
              <a:t>”</a:t>
            </a:r>
            <a:r>
              <a:rPr lang="zh-CN" altLang="zh-CN" sz="2800" dirty="0" smtClean="0"/>
              <a:t>等中国传统智慧，超越国界，具有当代价值。</a:t>
            </a:r>
            <a:endParaRPr lang="en-US" altLang="zh-CN" sz="2800" dirty="0" smtClean="0"/>
          </a:p>
          <a:p>
            <a:r>
              <a:rPr lang="zh-CN" altLang="en-US" sz="2800" dirty="0">
                <a:solidFill>
                  <a:srgbClr val="0070C0"/>
                </a:solidFill>
                <a:latin typeface="楷体" panose="02010609060101010101" pitchFamily="49" charset="-122"/>
                <a:ea typeface="楷体" panose="02010609060101010101" pitchFamily="49" charset="-122"/>
              </a:rPr>
              <a:t>原文：他特别关注到中国传统文化“将心比心”“推己及人”“格物致知”就是一种直觉认知方式，“含有一种完全不同于西方实证主义、科学主义的特殊的方法论的</a:t>
            </a:r>
            <a:r>
              <a:rPr lang="zh-CN" altLang="en-US" sz="2800" dirty="0" smtClean="0">
                <a:solidFill>
                  <a:srgbClr val="0070C0"/>
                </a:solidFill>
                <a:latin typeface="楷体" panose="02010609060101010101" pitchFamily="49" charset="-122"/>
                <a:ea typeface="楷体" panose="02010609060101010101" pitchFamily="49" charset="-122"/>
              </a:rPr>
              <a:t>意义</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a:solidFill>
                  <a:srgbClr val="0070C0"/>
                </a:solidFill>
                <a:latin typeface="楷体" panose="02010609060101010101" pitchFamily="49" charset="-122"/>
                <a:ea typeface="楷体" panose="02010609060101010101" pitchFamily="49" charset="-122"/>
              </a:rPr>
              <a:t>致力于中华优秀传统文化与现代科学有机融合，实现“双重性格”的优势互补。</a:t>
            </a:r>
            <a:endParaRPr lang="en-US" altLang="zh-CN" sz="2800" dirty="0" smtClean="0">
              <a:solidFill>
                <a:srgbClr val="0070C0"/>
              </a:solidFill>
              <a:latin typeface="楷体" panose="02010609060101010101" pitchFamily="49" charset="-122"/>
              <a:ea typeface="楷体" panose="02010609060101010101" pitchFamily="49" charset="-122"/>
            </a:endParaRPr>
          </a:p>
          <a:p>
            <a:r>
              <a:rPr lang="en-US" altLang="zh-CN" sz="2800" dirty="0" smtClean="0"/>
              <a:t>D</a:t>
            </a:r>
            <a:r>
              <a:rPr lang="en-US" altLang="zh-CN" sz="2800" dirty="0"/>
              <a:t>.</a:t>
            </a:r>
            <a:r>
              <a:rPr lang="zh-CN" altLang="zh-CN" sz="2800" dirty="0"/>
              <a:t>费孝通特别关注直觉认知方式，他在《乡土中国》一书中常运用这一方法理解问题</a:t>
            </a:r>
            <a:r>
              <a:rPr lang="zh-CN" altLang="zh-CN" sz="2800" dirty="0" smtClean="0"/>
              <a:t>。</a:t>
            </a:r>
            <a:endParaRPr lang="en-US" altLang="zh-CN" sz="2800" dirty="0" smtClean="0"/>
          </a:p>
          <a:p>
            <a:r>
              <a:rPr lang="zh-CN" altLang="en-US" sz="2800" dirty="0" smtClean="0"/>
              <a:t>原文：</a:t>
            </a:r>
            <a:r>
              <a:rPr lang="zh-CN" altLang="zh-CN" sz="2800" dirty="0">
                <a:solidFill>
                  <a:srgbClr val="0070C0"/>
                </a:solidFill>
                <a:latin typeface="楷体" panose="02010609060101010101" pitchFamily="49" charset="-122"/>
                <a:ea typeface="楷体" panose="02010609060101010101" pitchFamily="49" charset="-122"/>
              </a:rPr>
              <a:t>我在《乡土中国》导言中有过一段自白。</a:t>
            </a:r>
            <a:r>
              <a:rPr lang="en-US" altLang="zh-CN" sz="2800" dirty="0">
                <a:solidFill>
                  <a:srgbClr val="0070C0"/>
                </a:solidFill>
                <a:latin typeface="楷体" panose="02010609060101010101" pitchFamily="49" charset="-122"/>
                <a:ea typeface="楷体" panose="02010609060101010101" pitchFamily="49" charset="-122"/>
              </a:rPr>
              <a:t>……</a:t>
            </a:r>
            <a:r>
              <a:rPr lang="zh-CN" altLang="zh-CN" sz="2800" dirty="0">
                <a:solidFill>
                  <a:srgbClr val="0070C0"/>
                </a:solidFill>
                <a:latin typeface="楷体" panose="02010609060101010101" pitchFamily="49" charset="-122"/>
                <a:ea typeface="楷体" panose="02010609060101010101" pitchFamily="49" charset="-122"/>
              </a:rPr>
              <a:t>我早年所追求的就是用社会科学知识来改造人类社会，就是跑出书斋，甚至抛开书本，走入农村、城镇等社区，通过实地观察和体验社会生活来了解中国社会</a:t>
            </a:r>
            <a:r>
              <a:rPr lang="zh-CN" altLang="zh-CN" sz="2800" dirty="0" smtClean="0">
                <a:solidFill>
                  <a:srgbClr val="0070C0"/>
                </a:solidFill>
                <a:latin typeface="楷体" panose="02010609060101010101" pitchFamily="49" charset="-122"/>
                <a:ea typeface="楷体" panose="02010609060101010101" pitchFamily="49" charset="-122"/>
              </a:rPr>
              <a:t>。</a:t>
            </a:r>
            <a:r>
              <a:rPr lang="en-US" altLang="zh-CN" sz="2800" dirty="0" smtClean="0">
                <a:solidFill>
                  <a:srgbClr val="0070C0"/>
                </a:solidFill>
                <a:latin typeface="楷体" panose="02010609060101010101" pitchFamily="49" charset="-122"/>
                <a:ea typeface="楷体" panose="02010609060101010101" pitchFamily="49" charset="-122"/>
              </a:rPr>
              <a:t>……</a:t>
            </a:r>
            <a:r>
              <a:rPr lang="zh-CN" altLang="en-US" sz="2800" dirty="0">
                <a:solidFill>
                  <a:srgbClr val="0070C0"/>
                </a:solidFill>
                <a:latin typeface="楷体" panose="02010609060101010101" pitchFamily="49" charset="-122"/>
                <a:ea typeface="楷体" panose="02010609060101010101" pitchFamily="49" charset="-122"/>
              </a:rPr>
              <a:t>他特别关注到中国传统文化“将心比心”“推己及人”“格物致知”就是一种直觉</a:t>
            </a:r>
            <a:r>
              <a:rPr lang="zh-CN" altLang="en-US" sz="2800" dirty="0" smtClean="0">
                <a:solidFill>
                  <a:srgbClr val="0070C0"/>
                </a:solidFill>
                <a:latin typeface="楷体" panose="02010609060101010101" pitchFamily="49" charset="-122"/>
                <a:ea typeface="楷体" panose="02010609060101010101" pitchFamily="49" charset="-122"/>
              </a:rPr>
              <a:t>认知方式</a:t>
            </a:r>
            <a:endParaRPr lang="zh-CN" altLang="zh-CN" sz="2800" dirty="0">
              <a:solidFill>
                <a:srgbClr val="0070C0"/>
              </a:solidFill>
              <a:latin typeface="楷体" panose="02010609060101010101" pitchFamily="49" charset="-122"/>
              <a:ea typeface="楷体" panose="02010609060101010101" pitchFamily="49" charset="-122"/>
            </a:endParaRPr>
          </a:p>
        </p:txBody>
      </p:sp>
      <p:sp>
        <p:nvSpPr>
          <p:cNvPr id="4" name="矩形 3"/>
          <p:cNvSpPr/>
          <p:nvPr/>
        </p:nvSpPr>
        <p:spPr>
          <a:xfrm>
            <a:off x="8436034" y="390698"/>
            <a:ext cx="1456111"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21538" y="399010"/>
            <a:ext cx="732905"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57404" y="2585061"/>
            <a:ext cx="1463731"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436034" y="2166653"/>
            <a:ext cx="3218409"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9080" y="831272"/>
            <a:ext cx="732905"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63933" y="2988426"/>
            <a:ext cx="1456111"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465428" y="2962092"/>
            <a:ext cx="1108362" cy="440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528466" y="3801863"/>
            <a:ext cx="1463731"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4231" y="5167921"/>
            <a:ext cx="1463731" cy="4184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19815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40822" y="349135"/>
            <a:ext cx="11637818" cy="4401205"/>
          </a:xfrm>
          <a:prstGeom prst="rect">
            <a:avLst/>
          </a:prstGeom>
          <a:noFill/>
        </p:spPr>
        <p:txBody>
          <a:bodyPr wrap="square" rtlCol="0">
            <a:spAutoFit/>
          </a:bodyPr>
          <a:lstStyle/>
          <a:p>
            <a:r>
              <a:rPr lang="en-US" altLang="zh-CN" sz="2800" dirty="0"/>
              <a:t>3.</a:t>
            </a:r>
            <a:r>
              <a:rPr lang="zh-CN" altLang="zh-CN" sz="2800" dirty="0"/>
              <a:t>根据材料内容，下列各项中</a:t>
            </a:r>
            <a:r>
              <a:rPr lang="zh-CN" altLang="zh-CN" sz="2800" b="1" dirty="0"/>
              <a:t>最符合</a:t>
            </a:r>
            <a:r>
              <a:rPr lang="en-US" altLang="zh-CN" sz="2800" dirty="0"/>
              <a:t>“</a:t>
            </a:r>
            <a:r>
              <a:rPr lang="zh-CN" altLang="zh-CN" sz="2800" dirty="0">
                <a:solidFill>
                  <a:srgbClr val="FF0000"/>
                </a:solidFill>
              </a:rPr>
              <a:t>人民的人类学</a:t>
            </a:r>
            <a:r>
              <a:rPr lang="en-US" altLang="zh-CN" sz="2800" dirty="0"/>
              <a:t>”</a:t>
            </a:r>
            <a:r>
              <a:rPr lang="zh-CN" altLang="zh-CN" sz="2800" dirty="0"/>
              <a:t>研究范畴的一项是</a:t>
            </a:r>
            <a:r>
              <a:rPr lang="en-US" altLang="zh-CN" sz="2800" dirty="0"/>
              <a:t>(3</a:t>
            </a:r>
            <a:r>
              <a:rPr lang="zh-CN" altLang="zh-CN" sz="2800" dirty="0"/>
              <a:t>分</a:t>
            </a:r>
            <a:r>
              <a:rPr lang="en-US" altLang="zh-CN" sz="2800" dirty="0"/>
              <a:t>)</a:t>
            </a:r>
            <a:endParaRPr lang="zh-CN" altLang="zh-CN" sz="2800" dirty="0"/>
          </a:p>
          <a:p>
            <a:r>
              <a:rPr lang="zh-CN" altLang="en-US" sz="2800" dirty="0">
                <a:solidFill>
                  <a:srgbClr val="0070C0"/>
                </a:solidFill>
                <a:latin typeface="楷体" panose="02010609060101010101" pitchFamily="49" charset="-122"/>
                <a:ea typeface="楷体" panose="02010609060101010101" pitchFamily="49" charset="-122"/>
              </a:rPr>
              <a:t>原文：这段历史证明了一个真理，就是科学的对人民有用的社会调查研究必须符合广大人民的利益，也就是说真正的应用人类学必须是为广大人民利益服务的人类学。这就是我在题目中所说的</a:t>
            </a:r>
            <a:r>
              <a:rPr lang="zh-CN" altLang="en-US" sz="2800" dirty="0">
                <a:solidFill>
                  <a:srgbClr val="FF0000"/>
                </a:solidFill>
                <a:latin typeface="楷体" panose="02010609060101010101" pitchFamily="49" charset="-122"/>
                <a:ea typeface="楷体" panose="02010609060101010101" pitchFamily="49" charset="-122"/>
              </a:rPr>
              <a:t>“人民的人类学”的涵义</a:t>
            </a:r>
            <a:r>
              <a:rPr lang="zh-CN" altLang="en-US" sz="2800" dirty="0">
                <a:solidFill>
                  <a:srgbClr val="0070C0"/>
                </a:solidFill>
                <a:latin typeface="楷体" panose="02010609060101010101" pitchFamily="49" charset="-122"/>
                <a:ea typeface="楷体" panose="02010609060101010101" pitchFamily="49" charset="-122"/>
              </a:rPr>
              <a:t>。</a:t>
            </a:r>
            <a:endParaRPr lang="en-US" altLang="zh-CN" sz="2800" dirty="0">
              <a:solidFill>
                <a:srgbClr val="0070C0"/>
              </a:solidFill>
              <a:latin typeface="楷体" panose="02010609060101010101" pitchFamily="49" charset="-122"/>
              <a:ea typeface="楷体" panose="02010609060101010101" pitchFamily="49" charset="-122"/>
            </a:endParaRPr>
          </a:p>
          <a:p>
            <a:endParaRPr lang="en-US" altLang="zh-CN" sz="2800" dirty="0"/>
          </a:p>
          <a:p>
            <a:r>
              <a:rPr lang="en-US" altLang="zh-CN" sz="2800" dirty="0" smtClean="0"/>
              <a:t>A</a:t>
            </a:r>
            <a:r>
              <a:rPr lang="en-US" altLang="zh-CN" sz="2800" dirty="0"/>
              <a:t>.</a:t>
            </a:r>
            <a:r>
              <a:rPr lang="zh-CN" altLang="zh-CN" sz="2800" dirty="0"/>
              <a:t>为完善人工智能的算法模型而开展的研究</a:t>
            </a:r>
          </a:p>
          <a:p>
            <a:r>
              <a:rPr lang="en-US" altLang="zh-CN" sz="2800" dirty="0"/>
              <a:t>B.</a:t>
            </a:r>
            <a:r>
              <a:rPr lang="zh-CN" altLang="zh-CN" sz="2800" dirty="0"/>
              <a:t>为调查全民普法教育的现状而开展的研究</a:t>
            </a:r>
          </a:p>
          <a:p>
            <a:r>
              <a:rPr lang="en-US" altLang="zh-CN" sz="2800" dirty="0"/>
              <a:t>C.</a:t>
            </a:r>
            <a:r>
              <a:rPr lang="zh-CN" altLang="zh-CN" sz="2800" dirty="0"/>
              <a:t>为掌握气候变化对人类影响而开展的研究</a:t>
            </a:r>
          </a:p>
          <a:p>
            <a:r>
              <a:rPr lang="en-US" altLang="zh-CN" sz="2800" dirty="0"/>
              <a:t>D.</a:t>
            </a:r>
            <a:r>
              <a:rPr lang="zh-CN" altLang="zh-CN" sz="2800" dirty="0"/>
              <a:t>为改善特大型城市人居环境而开展的研究</a:t>
            </a:r>
          </a:p>
        </p:txBody>
      </p:sp>
      <p:sp>
        <p:nvSpPr>
          <p:cNvPr id="3" name="文本框 2"/>
          <p:cNvSpPr txBox="1"/>
          <p:nvPr/>
        </p:nvSpPr>
        <p:spPr>
          <a:xfrm>
            <a:off x="7863840" y="2972282"/>
            <a:ext cx="1637607" cy="523220"/>
          </a:xfrm>
          <a:prstGeom prst="rect">
            <a:avLst/>
          </a:prstGeom>
          <a:noFill/>
        </p:spPr>
        <p:txBody>
          <a:bodyPr wrap="square" rtlCol="0">
            <a:spAutoFit/>
          </a:bodyPr>
          <a:lstStyle/>
          <a:p>
            <a:r>
              <a:rPr lang="zh-CN" altLang="en-US" sz="2800" dirty="0" smtClean="0">
                <a:solidFill>
                  <a:srgbClr val="FF0000"/>
                </a:solidFill>
                <a:latin typeface="华文隶书" panose="02010800040101010101" pitchFamily="2" charset="-122"/>
                <a:ea typeface="华文隶书" panose="02010800040101010101" pitchFamily="2" charset="-122"/>
              </a:rPr>
              <a:t>科学研究</a:t>
            </a:r>
            <a:endParaRPr lang="zh-CN" altLang="en-US" sz="2800" dirty="0">
              <a:solidFill>
                <a:srgbClr val="FF0000"/>
              </a:solidFill>
              <a:latin typeface="华文隶书" panose="02010800040101010101" pitchFamily="2" charset="-122"/>
              <a:ea typeface="华文隶书" panose="02010800040101010101" pitchFamily="2" charset="-122"/>
            </a:endParaRPr>
          </a:p>
        </p:txBody>
      </p:sp>
      <p:sp>
        <p:nvSpPr>
          <p:cNvPr id="5" name="文本框 4"/>
          <p:cNvSpPr txBox="1"/>
          <p:nvPr/>
        </p:nvSpPr>
        <p:spPr>
          <a:xfrm>
            <a:off x="7863839" y="3382952"/>
            <a:ext cx="1637607" cy="523220"/>
          </a:xfrm>
          <a:prstGeom prst="rect">
            <a:avLst/>
          </a:prstGeom>
          <a:noFill/>
        </p:spPr>
        <p:txBody>
          <a:bodyPr wrap="square" rtlCol="0">
            <a:spAutoFit/>
          </a:bodyPr>
          <a:lstStyle/>
          <a:p>
            <a:r>
              <a:rPr lang="zh-CN" altLang="en-US" sz="2800" dirty="0" smtClean="0">
                <a:solidFill>
                  <a:srgbClr val="FF0000"/>
                </a:solidFill>
                <a:latin typeface="华文隶书" panose="02010800040101010101" pitchFamily="2" charset="-122"/>
                <a:ea typeface="华文隶书" panose="02010800040101010101" pitchFamily="2" charset="-122"/>
              </a:rPr>
              <a:t>社会管理</a:t>
            </a:r>
            <a:endParaRPr lang="zh-CN" altLang="en-US" sz="2800" dirty="0">
              <a:solidFill>
                <a:srgbClr val="FF0000"/>
              </a:solidFill>
              <a:latin typeface="华文隶书" panose="02010800040101010101" pitchFamily="2" charset="-122"/>
              <a:ea typeface="华文隶书" panose="02010800040101010101" pitchFamily="2" charset="-122"/>
            </a:endParaRPr>
          </a:p>
        </p:txBody>
      </p:sp>
      <p:sp>
        <p:nvSpPr>
          <p:cNvPr id="6" name="文本框 5"/>
          <p:cNvSpPr txBox="1"/>
          <p:nvPr/>
        </p:nvSpPr>
        <p:spPr>
          <a:xfrm>
            <a:off x="7863839" y="3793621"/>
            <a:ext cx="1637607" cy="523220"/>
          </a:xfrm>
          <a:prstGeom prst="rect">
            <a:avLst/>
          </a:prstGeom>
          <a:noFill/>
        </p:spPr>
        <p:txBody>
          <a:bodyPr wrap="square" rtlCol="0">
            <a:spAutoFit/>
          </a:bodyPr>
          <a:lstStyle/>
          <a:p>
            <a:r>
              <a:rPr lang="zh-CN" altLang="en-US" sz="2800" dirty="0" smtClean="0">
                <a:solidFill>
                  <a:srgbClr val="FF0000"/>
                </a:solidFill>
                <a:latin typeface="华文隶书" panose="02010800040101010101" pitchFamily="2" charset="-122"/>
                <a:ea typeface="华文隶书" panose="02010800040101010101" pitchFamily="2" charset="-122"/>
              </a:rPr>
              <a:t>科学研究</a:t>
            </a:r>
            <a:endParaRPr lang="zh-CN" altLang="en-US" sz="2800" dirty="0">
              <a:solidFill>
                <a:srgbClr val="FF0000"/>
              </a:solidFill>
              <a:latin typeface="华文隶书" panose="02010800040101010101" pitchFamily="2" charset="-122"/>
              <a:ea typeface="华文隶书" panose="02010800040101010101" pitchFamily="2" charset="-122"/>
            </a:endParaRPr>
          </a:p>
        </p:txBody>
      </p:sp>
      <p:cxnSp>
        <p:nvCxnSpPr>
          <p:cNvPr id="7" name="直接连接符 6"/>
          <p:cNvCxnSpPr/>
          <p:nvPr/>
        </p:nvCxnSpPr>
        <p:spPr>
          <a:xfrm flipV="1">
            <a:off x="8986058" y="2094807"/>
            <a:ext cx="2842953" cy="83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51658" y="2549737"/>
            <a:ext cx="1385455"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40822" y="4316841"/>
            <a:ext cx="548641" cy="523220"/>
          </a:xfrm>
          <a:prstGeom prst="rect">
            <a:avLst/>
          </a:prstGeom>
          <a:noFill/>
        </p:spPr>
        <p:txBody>
          <a:bodyPr wrap="square" rtlCol="0">
            <a:spAutoFit/>
          </a:bodyPr>
          <a:lstStyle/>
          <a:p>
            <a:r>
              <a:rPr lang="zh-CN" altLang="en-US" sz="2800" b="1" dirty="0">
                <a:solidFill>
                  <a:srgbClr val="FF0000"/>
                </a:solidFill>
              </a:rPr>
              <a:t>√</a:t>
            </a:r>
          </a:p>
        </p:txBody>
      </p:sp>
    </p:spTree>
    <p:extLst>
      <p:ext uri="{BB962C8B-B14F-4D97-AF65-F5344CB8AC3E}">
        <p14:creationId xmlns:p14="http://schemas.microsoft.com/office/powerpoint/2010/main" val="14324221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9381" y="623455"/>
            <a:ext cx="11737572" cy="954107"/>
          </a:xfrm>
          <a:prstGeom prst="rect">
            <a:avLst/>
          </a:prstGeom>
          <a:noFill/>
        </p:spPr>
        <p:txBody>
          <a:bodyPr wrap="square" rtlCol="0">
            <a:spAutoFit/>
          </a:bodyPr>
          <a:lstStyle/>
          <a:p>
            <a:r>
              <a:rPr lang="en-US" altLang="zh-CN" sz="2800" dirty="0"/>
              <a:t>4.</a:t>
            </a:r>
            <a:r>
              <a:rPr lang="zh-CN" altLang="zh-CN" sz="2800" dirty="0"/>
              <a:t>费孝通晚年提出</a:t>
            </a:r>
            <a:r>
              <a:rPr lang="en-US" altLang="zh-CN" sz="2800" dirty="0"/>
              <a:t>“</a:t>
            </a:r>
            <a:r>
              <a:rPr lang="zh-CN" altLang="zh-CN" sz="2800" dirty="0"/>
              <a:t>社会学应当具有</a:t>
            </a:r>
            <a:r>
              <a:rPr lang="zh-CN" altLang="zh-CN" sz="2800" dirty="0">
                <a:solidFill>
                  <a:srgbClr val="0070C0"/>
                </a:solidFill>
              </a:rPr>
              <a:t>科学和人文</a:t>
            </a:r>
            <a:r>
              <a:rPr lang="en-US" altLang="zh-CN" sz="2800" dirty="0"/>
              <a:t>‘</a:t>
            </a:r>
            <a:r>
              <a:rPr lang="zh-CN" altLang="zh-CN" sz="2800" dirty="0"/>
              <a:t>双重性格</a:t>
            </a:r>
            <a:r>
              <a:rPr lang="en-US" altLang="zh-CN" sz="2800" dirty="0"/>
              <a:t>'”</a:t>
            </a:r>
            <a:r>
              <a:rPr lang="zh-CN" altLang="zh-CN" sz="2800" dirty="0"/>
              <a:t>的</a:t>
            </a:r>
            <a:r>
              <a:rPr lang="zh-CN" altLang="zh-CN" sz="2800" dirty="0">
                <a:solidFill>
                  <a:srgbClr val="FF0000"/>
                </a:solidFill>
              </a:rPr>
              <a:t>实践依据</a:t>
            </a:r>
            <a:r>
              <a:rPr lang="zh-CN" altLang="zh-CN" sz="2800" dirty="0"/>
              <a:t>是什么</a:t>
            </a:r>
            <a:r>
              <a:rPr lang="en-US" altLang="zh-CN" sz="2800" dirty="0"/>
              <a:t>?</a:t>
            </a:r>
            <a:r>
              <a:rPr lang="zh-CN" altLang="zh-CN" sz="2800" dirty="0"/>
              <a:t>请结合</a:t>
            </a:r>
            <a:r>
              <a:rPr lang="zh-CN" altLang="zh-CN" sz="2800" dirty="0">
                <a:solidFill>
                  <a:srgbClr val="0070C0"/>
                </a:solidFill>
              </a:rPr>
              <a:t>材料一</a:t>
            </a:r>
            <a:r>
              <a:rPr lang="zh-CN" altLang="zh-CN" sz="2800" dirty="0"/>
              <a:t>简要分析。</a:t>
            </a:r>
            <a:r>
              <a:rPr lang="en-US" altLang="zh-CN" sz="2800" dirty="0"/>
              <a:t>(4</a:t>
            </a:r>
            <a:r>
              <a:rPr lang="zh-CN" altLang="zh-CN" sz="2800" dirty="0"/>
              <a:t>分</a:t>
            </a:r>
            <a:r>
              <a:rPr lang="en-US" altLang="zh-CN" sz="2800" dirty="0" smtClean="0"/>
              <a:t>)</a:t>
            </a:r>
            <a:endParaRPr lang="zh-CN" altLang="zh-CN" sz="2800" dirty="0"/>
          </a:p>
        </p:txBody>
      </p:sp>
      <p:sp>
        <p:nvSpPr>
          <p:cNvPr id="3" name="文本框 2"/>
          <p:cNvSpPr txBox="1"/>
          <p:nvPr/>
        </p:nvSpPr>
        <p:spPr>
          <a:xfrm>
            <a:off x="249381" y="1928553"/>
            <a:ext cx="11737571" cy="2246769"/>
          </a:xfrm>
          <a:prstGeom prst="rect">
            <a:avLst/>
          </a:prstGeom>
          <a:noFill/>
        </p:spPr>
        <p:txBody>
          <a:bodyPr wrap="square" rtlCol="0">
            <a:spAutoFit/>
          </a:bodyPr>
          <a:lstStyle/>
          <a:p>
            <a:r>
              <a:rPr lang="zh-CN" altLang="en-US" sz="2800" dirty="0" smtClean="0"/>
              <a:t>参考答案：</a:t>
            </a:r>
            <a:endParaRPr lang="en-US" altLang="zh-CN" sz="2800" dirty="0" smtClean="0"/>
          </a:p>
          <a:p>
            <a:r>
              <a:rPr lang="en-US" altLang="zh-CN" sz="2800" dirty="0" smtClean="0"/>
              <a:t>①</a:t>
            </a:r>
            <a:r>
              <a:rPr lang="zh-CN" altLang="zh-CN" sz="2800" dirty="0"/>
              <a:t>人民中国建立后，费孝通开展了一系列的量化研究，为民族地区的政策实施和社会发展提供了</a:t>
            </a:r>
            <a:r>
              <a:rPr lang="zh-CN" altLang="zh-CN" sz="2800" dirty="0">
                <a:solidFill>
                  <a:srgbClr val="FF0000"/>
                </a:solidFill>
              </a:rPr>
              <a:t>科学的事实根据</a:t>
            </a:r>
            <a:r>
              <a:rPr lang="zh-CN" altLang="zh-CN" sz="2800" dirty="0"/>
              <a:t>；</a:t>
            </a:r>
            <a:r>
              <a:rPr lang="en-US" altLang="zh-CN" sz="2800" dirty="0"/>
              <a:t>(2</a:t>
            </a:r>
            <a:r>
              <a:rPr lang="zh-CN" altLang="zh-CN" sz="2800" dirty="0"/>
              <a:t>分</a:t>
            </a:r>
            <a:r>
              <a:rPr lang="en-US" altLang="zh-CN" sz="2800" dirty="0" smtClean="0"/>
              <a:t>)</a:t>
            </a:r>
            <a:endParaRPr lang="en-US" altLang="zh-CN" sz="2800" dirty="0"/>
          </a:p>
          <a:p>
            <a:r>
              <a:rPr lang="en-US" altLang="zh-CN" sz="2800" dirty="0" smtClean="0"/>
              <a:t>②</a:t>
            </a:r>
            <a:r>
              <a:rPr lang="zh-CN" altLang="zh-CN" sz="2800" dirty="0"/>
              <a:t>他</a:t>
            </a:r>
            <a:r>
              <a:rPr lang="en-US" altLang="zh-CN" sz="2800" dirty="0"/>
              <a:t>“</a:t>
            </a:r>
            <a:r>
              <a:rPr lang="zh-CN" altLang="zh-CN" sz="2800" dirty="0"/>
              <a:t>将心比心</a:t>
            </a:r>
            <a:r>
              <a:rPr lang="en-US" altLang="zh-CN" sz="2800" dirty="0"/>
              <a:t>”</a:t>
            </a:r>
            <a:r>
              <a:rPr lang="zh-CN" altLang="zh-CN" sz="2800" dirty="0"/>
              <a:t>，让当地人民理解并认识到研究的目的，调查双方能在友好的氛围中交流，又</a:t>
            </a:r>
            <a:r>
              <a:rPr lang="en-US" altLang="zh-CN" sz="2800" dirty="0"/>
              <a:t>“</a:t>
            </a:r>
            <a:r>
              <a:rPr lang="zh-CN" altLang="zh-CN" sz="2800" dirty="0"/>
              <a:t>推己及人</a:t>
            </a:r>
            <a:r>
              <a:rPr lang="en-US" altLang="zh-CN" sz="2800" dirty="0"/>
              <a:t>”</a:t>
            </a:r>
            <a:r>
              <a:rPr lang="zh-CN" altLang="zh-CN" sz="2800" dirty="0"/>
              <a:t>，提出</a:t>
            </a:r>
            <a:r>
              <a:rPr lang="zh-CN" altLang="zh-CN" sz="2800" dirty="0">
                <a:solidFill>
                  <a:srgbClr val="FF0000"/>
                </a:solidFill>
              </a:rPr>
              <a:t>符合人民利益的意见</a:t>
            </a:r>
            <a:r>
              <a:rPr lang="zh-CN" altLang="zh-CN" sz="2800" dirty="0"/>
              <a:t>。</a:t>
            </a:r>
            <a:r>
              <a:rPr lang="en-US" altLang="zh-CN" sz="2800" dirty="0"/>
              <a:t>(2</a:t>
            </a:r>
            <a:r>
              <a:rPr lang="zh-CN" altLang="zh-CN" sz="2800" dirty="0"/>
              <a:t>分</a:t>
            </a:r>
            <a:r>
              <a:rPr lang="en-US" altLang="zh-CN" sz="2800" dirty="0"/>
              <a:t>)</a:t>
            </a:r>
            <a:endParaRPr lang="zh-CN" altLang="en-US" sz="2800" dirty="0"/>
          </a:p>
        </p:txBody>
      </p:sp>
    </p:spTree>
    <p:extLst>
      <p:ext uri="{BB962C8B-B14F-4D97-AF65-F5344CB8AC3E}">
        <p14:creationId xmlns:p14="http://schemas.microsoft.com/office/powerpoint/2010/main" val="6518560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组合 1">
            <a:extLst>
              <a:ext uri="{FF2B5EF4-FFF2-40B4-BE49-F238E27FC236}">
                <a16:creationId xmlns:a16="http://schemas.microsoft.com/office/drawing/2014/main" id="{94B97547-4C94-4A60-BE56-F607E9D93FE6}"/>
              </a:ext>
            </a:extLst>
          </p:cNvPr>
          <p:cNvSpPr/>
          <p:nvPr>
            <p:custDataLst>
              <p:tags r:id="rId1"/>
            </p:custDataLst>
          </p:nvPr>
        </p:nvSpPr>
        <p:spPr>
          <a:xfrm>
            <a:off x="0" y="0"/>
            <a:ext cx="12192001" cy="6858001"/>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3">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89807" y="366511"/>
            <a:ext cx="11812386" cy="954107"/>
          </a:xfrm>
          <a:prstGeom prst="rect">
            <a:avLst/>
          </a:prstGeom>
          <a:noFill/>
        </p:spPr>
        <p:txBody>
          <a:bodyPr wrap="square" rtlCol="0">
            <a:spAutoFit/>
          </a:bodyPr>
          <a:lstStyle/>
          <a:p>
            <a:r>
              <a:rPr lang="en-US" altLang="zh-CN" sz="2800" dirty="0" smtClean="0"/>
              <a:t>5</a:t>
            </a:r>
            <a:r>
              <a:rPr lang="en-US" altLang="zh-CN" sz="2800" dirty="0"/>
              <a:t>.</a:t>
            </a:r>
            <a:r>
              <a:rPr lang="zh-CN" altLang="zh-CN" sz="2800" dirty="0"/>
              <a:t>费孝通的经历，给今天</a:t>
            </a:r>
            <a:r>
              <a:rPr lang="zh-CN" altLang="zh-CN" sz="2800" dirty="0">
                <a:solidFill>
                  <a:srgbClr val="0070C0"/>
                </a:solidFill>
              </a:rPr>
              <a:t>建设中国风格的社会学</a:t>
            </a:r>
            <a:r>
              <a:rPr lang="zh-CN" altLang="zh-CN" sz="2800" dirty="0"/>
              <a:t>提供了哪些最基本的</a:t>
            </a:r>
            <a:r>
              <a:rPr lang="zh-CN" altLang="zh-CN" sz="2800" dirty="0">
                <a:solidFill>
                  <a:srgbClr val="FF0000"/>
                </a:solidFill>
              </a:rPr>
              <a:t>研究策略</a:t>
            </a:r>
            <a:r>
              <a:rPr lang="en-US" altLang="zh-CN" sz="2800" dirty="0"/>
              <a:t>?</a:t>
            </a:r>
            <a:r>
              <a:rPr lang="zh-CN" altLang="zh-CN" sz="2800" dirty="0"/>
              <a:t>请结合材料简要分析。</a:t>
            </a:r>
            <a:r>
              <a:rPr lang="en-US" altLang="zh-CN" sz="2800" dirty="0"/>
              <a:t>(4</a:t>
            </a:r>
            <a:r>
              <a:rPr lang="zh-CN" altLang="zh-CN" sz="2800" dirty="0"/>
              <a:t>分</a:t>
            </a:r>
            <a:r>
              <a:rPr lang="en-US" altLang="zh-CN" sz="2800" dirty="0"/>
              <a:t>)</a:t>
            </a:r>
            <a:endParaRPr lang="zh-CN" altLang="zh-CN" sz="2800" dirty="0"/>
          </a:p>
        </p:txBody>
      </p:sp>
      <p:sp>
        <p:nvSpPr>
          <p:cNvPr id="3" name="文本框 2"/>
          <p:cNvSpPr txBox="1"/>
          <p:nvPr/>
        </p:nvSpPr>
        <p:spPr>
          <a:xfrm>
            <a:off x="270163" y="3665912"/>
            <a:ext cx="11732029" cy="2677656"/>
          </a:xfrm>
          <a:prstGeom prst="rect">
            <a:avLst/>
          </a:prstGeom>
          <a:noFill/>
        </p:spPr>
        <p:txBody>
          <a:bodyPr wrap="square" rtlCol="0">
            <a:spAutoFit/>
          </a:bodyPr>
          <a:lstStyle/>
          <a:p>
            <a:r>
              <a:rPr lang="zh-CN" altLang="en-US" sz="2800" dirty="0" smtClean="0"/>
              <a:t>参考答案：</a:t>
            </a:r>
            <a:endParaRPr lang="en-US" altLang="zh-CN" sz="2800" dirty="0" smtClean="0"/>
          </a:p>
          <a:p>
            <a:r>
              <a:rPr lang="en-US" altLang="zh-CN" sz="2800" dirty="0" smtClean="0"/>
              <a:t>①</a:t>
            </a:r>
            <a:r>
              <a:rPr lang="zh-CN" altLang="zh-CN" sz="2800" dirty="0"/>
              <a:t>坚持</a:t>
            </a:r>
            <a:r>
              <a:rPr lang="zh-CN" altLang="zh-CN" sz="2800" dirty="0">
                <a:solidFill>
                  <a:srgbClr val="FF0000"/>
                </a:solidFill>
              </a:rPr>
              <a:t>人民立场</a:t>
            </a:r>
            <a:r>
              <a:rPr lang="zh-CN" altLang="zh-CN" sz="2800" dirty="0"/>
              <a:t>的策略，他也由此迈人社会学殿堂、投身民族研究</a:t>
            </a:r>
            <a:r>
              <a:rPr lang="zh-CN" altLang="zh-CN" sz="2800" dirty="0" smtClean="0"/>
              <a:t>；</a:t>
            </a:r>
            <a:endParaRPr lang="en-US" altLang="zh-CN" sz="2800" dirty="0" smtClean="0"/>
          </a:p>
          <a:p>
            <a:r>
              <a:rPr lang="en-US" altLang="zh-CN" sz="2800" dirty="0" smtClean="0"/>
              <a:t>②</a:t>
            </a:r>
            <a:r>
              <a:rPr lang="zh-CN" altLang="zh-CN" sz="2800" dirty="0"/>
              <a:t>坚持</a:t>
            </a:r>
            <a:r>
              <a:rPr lang="zh-CN" altLang="zh-CN" sz="2800" dirty="0">
                <a:solidFill>
                  <a:srgbClr val="FF0000"/>
                </a:solidFill>
              </a:rPr>
              <a:t>以问题为导向</a:t>
            </a:r>
            <a:r>
              <a:rPr lang="zh-CN" altLang="zh-CN" sz="2800" dirty="0"/>
              <a:t>的策略，早期为认识中国社会投身马林诺斯基门下，解放后则致力于民族地区的发展</a:t>
            </a:r>
            <a:r>
              <a:rPr lang="zh-CN" altLang="zh-CN" sz="2800" dirty="0" smtClean="0"/>
              <a:t>；</a:t>
            </a:r>
            <a:endParaRPr lang="en-US" altLang="zh-CN" sz="2800" dirty="0" smtClean="0"/>
          </a:p>
          <a:p>
            <a:r>
              <a:rPr lang="en-US" altLang="zh-CN" sz="2800" dirty="0" smtClean="0"/>
              <a:t>③</a:t>
            </a:r>
            <a:r>
              <a:rPr lang="zh-CN" altLang="zh-CN" sz="2800" dirty="0"/>
              <a:t>坚持</a:t>
            </a:r>
            <a:r>
              <a:rPr lang="zh-CN" altLang="zh-CN" sz="2800" dirty="0">
                <a:solidFill>
                  <a:srgbClr val="FF0000"/>
                </a:solidFill>
              </a:rPr>
              <a:t>理论创新</a:t>
            </a:r>
            <a:r>
              <a:rPr lang="zh-CN" altLang="zh-CN" sz="2800" dirty="0"/>
              <a:t>的策略，晚年提出</a:t>
            </a:r>
            <a:r>
              <a:rPr lang="en-US" altLang="zh-CN" sz="2800" dirty="0"/>
              <a:t>“</a:t>
            </a:r>
            <a:r>
              <a:rPr lang="zh-CN" altLang="zh-CN" sz="2800" dirty="0"/>
              <a:t>社会学应当具有科学和人文</a:t>
            </a:r>
            <a:r>
              <a:rPr lang="en-US" altLang="zh-CN" sz="2800" dirty="0"/>
              <a:t>‘</a:t>
            </a:r>
            <a:r>
              <a:rPr lang="zh-CN" altLang="zh-CN" sz="2800" dirty="0"/>
              <a:t>双重性格</a:t>
            </a:r>
            <a:r>
              <a:rPr lang="en-US" altLang="zh-CN" sz="2800" dirty="0"/>
              <a:t>’”</a:t>
            </a:r>
            <a:r>
              <a:rPr lang="zh-CN" altLang="zh-CN" sz="2800" dirty="0"/>
              <a:t>的创新主张，有力推动中国社会学的发展。</a:t>
            </a:r>
            <a:endParaRPr lang="zh-CN" altLang="en-US" sz="2800" dirty="0"/>
          </a:p>
        </p:txBody>
      </p:sp>
      <p:sp>
        <p:nvSpPr>
          <p:cNvPr id="4" name="文本框 3"/>
          <p:cNvSpPr txBox="1"/>
          <p:nvPr/>
        </p:nvSpPr>
        <p:spPr>
          <a:xfrm>
            <a:off x="189807" y="1384172"/>
            <a:ext cx="11732029" cy="2246769"/>
          </a:xfrm>
          <a:prstGeom prst="rect">
            <a:avLst/>
          </a:prstGeom>
          <a:noFill/>
        </p:spPr>
        <p:txBody>
          <a:bodyPr wrap="square" rtlCol="0">
            <a:spAutoFit/>
          </a:bodyPr>
          <a:lstStyle/>
          <a:p>
            <a:r>
              <a:rPr lang="zh-CN" altLang="en-US" sz="2800" dirty="0">
                <a:solidFill>
                  <a:srgbClr val="0070C0"/>
                </a:solidFill>
                <a:latin typeface="楷体" panose="02010609060101010101" pitchFamily="49" charset="-122"/>
                <a:ea typeface="楷体" panose="02010609060101010101" pitchFamily="49" charset="-122"/>
              </a:rPr>
              <a:t>原文：当时像我一样的青年人，开始认识到必须对中国社会有清楚的理解，因而要求摸索出一条科学地研究中国社会的道路。</a:t>
            </a:r>
            <a:endParaRPr lang="en-US" altLang="zh-CN" sz="2800" dirty="0">
              <a:solidFill>
                <a:srgbClr val="0070C0"/>
              </a:solidFill>
              <a:latin typeface="楷体" panose="02010609060101010101" pitchFamily="49" charset="-122"/>
              <a:ea typeface="楷体" panose="02010609060101010101" pitchFamily="49" charset="-122"/>
            </a:endParaRPr>
          </a:p>
          <a:p>
            <a:r>
              <a:rPr lang="zh-CN" altLang="en-US" sz="2800" dirty="0">
                <a:solidFill>
                  <a:srgbClr val="0070C0"/>
                </a:solidFill>
                <a:latin typeface="楷体" panose="02010609060101010101" pitchFamily="49" charset="-122"/>
                <a:ea typeface="楷体" panose="02010609060101010101" pitchFamily="49" charset="-122"/>
              </a:rPr>
              <a:t>为了解决这些问题，我找到了马林诺斯基教授的门上。</a:t>
            </a:r>
            <a:endParaRPr lang="en-US" altLang="zh-CN" sz="2800" dirty="0">
              <a:solidFill>
                <a:srgbClr val="0070C0"/>
              </a:solidFill>
              <a:latin typeface="楷体" panose="02010609060101010101" pitchFamily="49" charset="-122"/>
              <a:ea typeface="楷体" panose="02010609060101010101" pitchFamily="49" charset="-122"/>
            </a:endParaRPr>
          </a:p>
          <a:p>
            <a:r>
              <a:rPr lang="zh-CN" altLang="en-US" sz="2800" dirty="0">
                <a:solidFill>
                  <a:srgbClr val="0070C0"/>
                </a:solidFill>
                <a:latin typeface="楷体" panose="02010609060101010101" pitchFamily="49" charset="-122"/>
                <a:ea typeface="楷体" panose="02010609060101010101" pitchFamily="49" charset="-122"/>
              </a:rPr>
              <a:t>费孝通先生晚年提出社会学应当具有科学和人文“双重性格”的命题，大声疾呼 “扩展社会学传统界限”。</a:t>
            </a:r>
          </a:p>
        </p:txBody>
      </p:sp>
    </p:spTree>
    <p:extLst>
      <p:ext uri="{BB962C8B-B14F-4D97-AF65-F5344CB8AC3E}">
        <p14:creationId xmlns:p14="http://schemas.microsoft.com/office/powerpoint/2010/main" val="39775959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7699</Words>
  <Application>Microsoft Office PowerPoint</Application>
  <PresentationFormat>宽屏</PresentationFormat>
  <Paragraphs>264</Paragraphs>
  <Slides>51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51</vt:i4>
      </vt:variant>
    </vt:vector>
  </HeadingPairs>
  <TitlesOfParts>
    <vt:vector size="62" baseType="lpstr">
      <vt:lpstr>等线</vt:lpstr>
      <vt:lpstr>等线 Light</vt:lpstr>
      <vt:lpstr>方正清刻本悦宋简体</vt:lpstr>
      <vt:lpstr>仿宋</vt:lpstr>
      <vt:lpstr>汉仪全唐诗简</vt:lpstr>
      <vt:lpstr>华文隶书</vt:lpstr>
      <vt:lpstr>楷体</vt:lpstr>
      <vt:lpstr>隶书</vt:lpstr>
      <vt:lpstr>宋体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gy</cp:lastModifiedBy>
  <cp:revision>168</cp:revision>
  <dcterms:created xsi:type="dcterms:W3CDTF">2019-06-24T07:28:34Z</dcterms:created>
  <dcterms:modified xsi:type="dcterms:W3CDTF">2023-04-01T02:35:12Z</dcterms:modified>
</cp:coreProperties>
</file>