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409" r:id="rId2"/>
    <p:sldId id="411" r:id="rId3"/>
    <p:sldId id="429" r:id="rId4"/>
    <p:sldId id="432" r:id="rId5"/>
    <p:sldId id="431" r:id="rId6"/>
    <p:sldId id="437" r:id="rId7"/>
    <p:sldId id="436" r:id="rId8"/>
    <p:sldId id="435" r:id="rId9"/>
    <p:sldId id="438" r:id="rId10"/>
    <p:sldId id="440" r:id="rId11"/>
    <p:sldId id="434" r:id="rId12"/>
    <p:sldId id="433" r:id="rId13"/>
    <p:sldId id="430" r:id="rId14"/>
    <p:sldId id="445" r:id="rId15"/>
    <p:sldId id="439" r:id="rId16"/>
    <p:sldId id="444" r:id="rId17"/>
    <p:sldId id="443" r:id="rId18"/>
    <p:sldId id="442" r:id="rId19"/>
    <p:sldId id="441" r:id="rId20"/>
    <p:sldId id="450" r:id="rId21"/>
    <p:sldId id="449" r:id="rId22"/>
    <p:sldId id="451" r:id="rId23"/>
    <p:sldId id="448" r:id="rId24"/>
    <p:sldId id="447" r:id="rId25"/>
    <p:sldId id="446" r:id="rId26"/>
    <p:sldId id="456" r:id="rId27"/>
    <p:sldId id="455" r:id="rId28"/>
    <p:sldId id="457" r:id="rId29"/>
    <p:sldId id="454" r:id="rId30"/>
    <p:sldId id="453" r:id="rId31"/>
    <p:sldId id="452" r:id="rId32"/>
    <p:sldId id="459" r:id="rId33"/>
    <p:sldId id="462" r:id="rId34"/>
    <p:sldId id="458" r:id="rId35"/>
    <p:sldId id="461" r:id="rId36"/>
    <p:sldId id="460" r:id="rId37"/>
    <p:sldId id="428"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EAA60"/>
    <a:srgbClr val="B68680"/>
    <a:srgbClr val="D9DDE7"/>
    <a:srgbClr val="74B858"/>
    <a:srgbClr val="CBCDD6"/>
    <a:srgbClr val="B9C286"/>
    <a:srgbClr val="78B66B"/>
    <a:srgbClr val="D99A7B"/>
    <a:srgbClr val="B6CD92"/>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0" d="100"/>
          <a:sy n="110" d="100"/>
        </p:scale>
        <p:origin x="132" y="210"/>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2023/5/4</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2023/5/4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1.xml"/><Relationship Id="rId5" Type="http://schemas.openxmlformats.org/officeDocument/2006/relationships/tags" Target="../tags/tag43.xml"/><Relationship Id="rId4" Type="http://schemas.openxmlformats.org/officeDocument/2006/relationships/tags" Target="../tags/tag4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descr="64ba7484c9bc78a0754cd8ece4e67a14"/>
          <p:cNvPicPr>
            <a:picLocks noChangeAspect="1"/>
          </p:cNvPicPr>
          <p:nvPr userDrawn="1"/>
        </p:nvPicPr>
        <p:blipFill>
          <a:blip r:embed="rId2"/>
          <a:srcRect l="16198" r="4451"/>
          <a:stretch>
            <a:fillRect/>
          </a:stretch>
        </p:blipFill>
        <p:spPr>
          <a:xfrm>
            <a:off x="0" y="0"/>
            <a:ext cx="12192000" cy="6858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9" name="图片 18" descr="图片1"/>
          <p:cNvPicPr>
            <a:picLocks noChangeAspect="1"/>
          </p:cNvPicPr>
          <p:nvPr userDrawn="1"/>
        </p:nvPicPr>
        <p:blipFill>
          <a:blip r:embed="rId2"/>
          <a:stretch>
            <a:fillRect/>
          </a:stretch>
        </p:blipFill>
        <p:spPr>
          <a:xfrm>
            <a:off x="0" y="0"/>
            <a:ext cx="12192000" cy="6872605"/>
          </a:xfrm>
          <a:prstGeom prst="rect">
            <a:avLst/>
          </a:prstGeom>
        </p:spPr>
      </p:pic>
      <p:pic>
        <p:nvPicPr>
          <p:cNvPr id="6" name="图片 5" descr="64ba7484c9bc78a0754cd8ece4e67a14"/>
          <p:cNvPicPr>
            <a:picLocks noChangeAspect="1"/>
          </p:cNvPicPr>
          <p:nvPr userDrawn="1"/>
        </p:nvPicPr>
        <p:blipFill>
          <a:blip r:embed="rId3">
            <a:clrChange>
              <a:clrFrom>
                <a:srgbClr val="FDFDFD">
                  <a:alpha val="100000"/>
                </a:srgbClr>
              </a:clrFrom>
              <a:clrTo>
                <a:srgbClr val="FDFDFD">
                  <a:alpha val="100000"/>
                  <a:alpha val="0"/>
                </a:srgbClr>
              </a:clrTo>
            </a:clrChange>
          </a:blip>
          <a:srcRect l="72499" t="11647" r="4451" b="58521"/>
          <a:stretch>
            <a:fillRect/>
          </a:stretch>
        </p:blipFill>
        <p:spPr>
          <a:xfrm>
            <a:off x="0" y="5397500"/>
            <a:ext cx="2527935" cy="1460500"/>
          </a:xfrm>
          <a:prstGeom prst="rect">
            <a:avLst/>
          </a:prstGeom>
        </p:spPr>
      </p:pic>
      <p:pic>
        <p:nvPicPr>
          <p:cNvPr id="2" name="图片 1" descr="64ba7484c9bc78a0754cd8ece4e67a14"/>
          <p:cNvPicPr>
            <a:picLocks noChangeAspect="1"/>
          </p:cNvPicPr>
          <p:nvPr userDrawn="1"/>
        </p:nvPicPr>
        <p:blipFill>
          <a:blip r:embed="rId3">
            <a:clrChange>
              <a:clrFrom>
                <a:srgbClr val="F9F9F9">
                  <a:alpha val="100000"/>
                </a:srgbClr>
              </a:clrFrom>
              <a:clrTo>
                <a:srgbClr val="F9F9F9">
                  <a:alpha val="100000"/>
                  <a:alpha val="0"/>
                </a:srgbClr>
              </a:clrTo>
            </a:clrChange>
          </a:blip>
          <a:srcRect l="65302" t="36031" r="28589" b="44163"/>
          <a:stretch>
            <a:fillRect/>
          </a:stretch>
        </p:blipFill>
        <p:spPr>
          <a:xfrm>
            <a:off x="11389995" y="5697220"/>
            <a:ext cx="802005" cy="1160780"/>
          </a:xfrm>
          <a:prstGeom prst="rect">
            <a:avLst/>
          </a:prstGeom>
        </p:spPr>
      </p:pic>
      <p:pic>
        <p:nvPicPr>
          <p:cNvPr id="3" name="图片 2" descr="64ba7484c9bc78a0754cd8ece4e67a14"/>
          <p:cNvPicPr>
            <a:picLocks noChangeAspect="1"/>
          </p:cNvPicPr>
          <p:nvPr userDrawn="1"/>
        </p:nvPicPr>
        <p:blipFill>
          <a:blip r:embed="rId3">
            <a:clrChange>
              <a:clrFrom>
                <a:srgbClr val="FBFBFB">
                  <a:alpha val="100000"/>
                </a:srgbClr>
              </a:clrFrom>
              <a:clrTo>
                <a:srgbClr val="FBFBFB">
                  <a:alpha val="100000"/>
                  <a:alpha val="0"/>
                </a:srgbClr>
              </a:clrTo>
            </a:clrChange>
          </a:blip>
          <a:srcRect l="37904" t="21946" r="54111" b="47704"/>
          <a:stretch>
            <a:fillRect/>
          </a:stretch>
        </p:blipFill>
        <p:spPr>
          <a:xfrm>
            <a:off x="676275" y="556895"/>
            <a:ext cx="875665" cy="1485900"/>
          </a:xfrm>
          <a:prstGeom prst="rect">
            <a:avLst/>
          </a:prstGeom>
        </p:spPr>
      </p:pic>
      <p:pic>
        <p:nvPicPr>
          <p:cNvPr id="4" name="图片 3" descr="64ba7484c9bc78a0754cd8ece4e67a14"/>
          <p:cNvPicPr>
            <a:picLocks noChangeAspect="1"/>
          </p:cNvPicPr>
          <p:nvPr userDrawn="1"/>
        </p:nvPicPr>
        <p:blipFill>
          <a:blip r:embed="rId3">
            <a:clrChange>
              <a:clrFrom>
                <a:srgbClr val="F4F4F4">
                  <a:alpha val="100000"/>
                </a:srgbClr>
              </a:clrFrom>
              <a:clrTo>
                <a:srgbClr val="F4F4F4">
                  <a:alpha val="100000"/>
                  <a:alpha val="0"/>
                </a:srgbClr>
              </a:clrTo>
            </a:clrChange>
          </a:blip>
          <a:srcRect l="19641" t="33878" r="72374" b="35772"/>
          <a:stretch>
            <a:fillRect/>
          </a:stretch>
        </p:blipFill>
        <p:spPr>
          <a:xfrm>
            <a:off x="10300335" y="5208270"/>
            <a:ext cx="875665" cy="1485900"/>
          </a:xfrm>
          <a:prstGeom prst="rect">
            <a:avLst/>
          </a:prstGeom>
        </p:spPr>
      </p:pic>
      <p:pic>
        <p:nvPicPr>
          <p:cNvPr id="5" name="图片 4" descr="64ba7484c9bc78a0754cd8ece4e67a14"/>
          <p:cNvPicPr>
            <a:picLocks noChangeAspect="1"/>
          </p:cNvPicPr>
          <p:nvPr userDrawn="1"/>
        </p:nvPicPr>
        <p:blipFill>
          <a:blip r:embed="rId3">
            <a:clrChange>
              <a:clrFrom>
                <a:srgbClr val="F4F4F4">
                  <a:alpha val="100000"/>
                </a:srgbClr>
              </a:clrFrom>
              <a:clrTo>
                <a:srgbClr val="F4F4F4">
                  <a:alpha val="100000"/>
                  <a:alpha val="0"/>
                </a:srgbClr>
              </a:clrTo>
            </a:clrChange>
          </a:blip>
          <a:srcRect l="44557" t="22231" r="47938" b="46511"/>
          <a:stretch>
            <a:fillRect/>
          </a:stretch>
        </p:blipFill>
        <p:spPr>
          <a:xfrm>
            <a:off x="10817860" y="556895"/>
            <a:ext cx="822960" cy="1530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2023/5/4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2023/5/4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2023/5/4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2023/5/4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hasCustomPrompt="1"/>
            <p:custDataLst>
              <p:tags r:id="rId2"/>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2023/5/4</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087986" y="2525684"/>
            <a:ext cx="6097270" cy="1015663"/>
          </a:xfrm>
          <a:prstGeom prst="rect">
            <a:avLst/>
          </a:prstGeom>
          <a:noFill/>
        </p:spPr>
        <p:txBody>
          <a:bodyPr wrap="square" rtlCol="0">
            <a:spAutoFit/>
          </a:bodyPr>
          <a:lstStyle/>
          <a:p>
            <a:pPr algn="dist"/>
            <a:r>
              <a:rPr lang="zh-CN" altLang="en-US" sz="6000" dirty="0" smtClean="0">
                <a:solidFill>
                  <a:schemeClr val="accent3">
                    <a:lumMod val="50000"/>
                  </a:schemeClr>
                </a:solidFill>
                <a:latin typeface="华文琥珀" panose="02010800040101010101" pitchFamily="2" charset="-122"/>
                <a:ea typeface="华文琥珀" panose="02010800040101010101" pitchFamily="2" charset="-122"/>
              </a:rPr>
              <a:t>汕头金山中学</a:t>
            </a:r>
            <a:endParaRPr lang="zh-CN" altLang="en-US" sz="6000" dirty="0">
              <a:solidFill>
                <a:schemeClr val="accent3">
                  <a:lumMod val="50000"/>
                </a:schemeClr>
              </a:solidFill>
              <a:latin typeface="华文琥珀" panose="02010800040101010101" pitchFamily="2" charset="-122"/>
              <a:ea typeface="华文琥珀" panose="02010800040101010101" pitchFamily="2" charset="-122"/>
            </a:endParaRPr>
          </a:p>
        </p:txBody>
      </p:sp>
      <p:sp>
        <p:nvSpPr>
          <p:cNvPr id="20" name="文本框 19"/>
          <p:cNvSpPr txBox="1"/>
          <p:nvPr/>
        </p:nvSpPr>
        <p:spPr>
          <a:xfrm>
            <a:off x="1152756" y="3666375"/>
            <a:ext cx="5967730" cy="523220"/>
          </a:xfrm>
          <a:prstGeom prst="rect">
            <a:avLst/>
          </a:prstGeom>
          <a:noFill/>
        </p:spPr>
        <p:txBody>
          <a:bodyPr wrap="square" rtlCol="0">
            <a:spAutoFit/>
          </a:bodyPr>
          <a:lstStyle/>
          <a:p>
            <a:pPr algn="ctr"/>
            <a:r>
              <a:rPr lang="zh-CN" altLang="en-US" sz="2800" dirty="0" smtClean="0">
                <a:solidFill>
                  <a:schemeClr val="accent3">
                    <a:lumMod val="50000"/>
                  </a:schemeClr>
                </a:solidFill>
                <a:latin typeface="华文琥珀" panose="02010800040101010101" pitchFamily="2" charset="-122"/>
                <a:ea typeface="华文琥珀" panose="02010800040101010101" pitchFamily="2" charset="-122"/>
                <a:cs typeface="Vijaya" panose="020B0604020202020204" charset="0"/>
                <a:sym typeface="+mn-ea"/>
              </a:rPr>
              <a:t>高三模拟试题分析</a:t>
            </a:r>
            <a:endParaRPr lang="zh-CN" altLang="en-US" sz="2800" dirty="0">
              <a:solidFill>
                <a:schemeClr val="accent3">
                  <a:lumMod val="50000"/>
                </a:schemeClr>
              </a:solidFill>
              <a:latin typeface="华文琥珀" panose="02010800040101010101" pitchFamily="2" charset="-122"/>
              <a:ea typeface="华文琥珀" panose="02010800040101010101" pitchFamily="2" charset="-122"/>
              <a:cs typeface="Vijaya" panose="020B0604020202020204" charset="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8193" y="573822"/>
            <a:ext cx="11686903" cy="4401205"/>
          </a:xfrm>
          <a:prstGeom prst="rect">
            <a:avLst/>
          </a:prstGeom>
        </p:spPr>
        <p:txBody>
          <a:bodyPr wrap="square">
            <a:spAutoFit/>
          </a:bodyPr>
          <a:lstStyle/>
          <a:p>
            <a:pPr fontAlgn="ctr">
              <a:spcAft>
                <a:spcPts val="0"/>
              </a:spcAft>
            </a:pPr>
            <a:r>
              <a:rPr lang="zh-CN" altLang="zh-CN" sz="28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【参考答案】</a:t>
            </a:r>
            <a:r>
              <a:rPr lang="en-US" altLang="zh-CN" sz="2800" kern="0" dirty="0">
                <a:solidFill>
                  <a:srgbClr val="000000"/>
                </a:solidFill>
                <a:latin typeface="Arial" panose="020B0604020202020204" pitchFamily="34" charset="0"/>
                <a:ea typeface="Arial" panose="020B0604020202020204" pitchFamily="34" charset="0"/>
                <a:cs typeface="Cambria Math" panose="02040503050406030204" pitchFamily="18" charset="0"/>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a:solidFill>
                  <a:srgbClr val="000000"/>
                </a:solidFill>
                <a:latin typeface="宋体" panose="02010600030101010101" pitchFamily="2" charset="-122"/>
                <a:ea typeface="宋体" panose="02010600030101010101" pitchFamily="2" charset="-122"/>
                <a:cs typeface="宋体" panose="02010600030101010101" pitchFamily="2" charset="-122"/>
              </a:rPr>
              <a:t>①</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不能深度挖掘人性，让人性在不同情节中进行变化。</a:t>
            </a:r>
            <a:r>
              <a:rPr lang="zh-CN" altLang="zh-CN" sz="28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原作在情节变化中揭示复杂人性，如忍让与贪婪，胆怯与勇敢，狡诈与智慧等；续作缺少这种挖掘。</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a:solidFill>
                  <a:srgbClr val="000000"/>
                </a:solidFill>
                <a:latin typeface="宋体" panose="02010600030101010101" pitchFamily="2" charset="-122"/>
                <a:ea typeface="宋体" panose="02010600030101010101" pitchFamily="2" charset="-122"/>
                <a:cs typeface="宋体" panose="02010600030101010101" pitchFamily="2" charset="-122"/>
              </a:rPr>
              <a:t>②</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缺乏价值判断和道德使命感。</a:t>
            </a:r>
            <a:r>
              <a:rPr lang="zh-CN" altLang="zh-CN" sz="28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原作肯定人们对抗邪恶势力的勇气与智慧，而续作中人类抗争软弱消极，模糊了善恶的道德判断，消解了人的价值和尊严。</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a:solidFill>
                  <a:srgbClr val="000000"/>
                </a:solidFill>
                <a:latin typeface="宋体" panose="02010600030101010101" pitchFamily="2" charset="-122"/>
                <a:ea typeface="宋体" panose="02010600030101010101" pitchFamily="2" charset="-122"/>
                <a:cs typeface="宋体" panose="02010600030101010101" pitchFamily="2" charset="-122"/>
              </a:rPr>
              <a:t>③</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无法构造复杂概念、价值和意义体系。</a:t>
            </a:r>
            <a:r>
              <a:rPr lang="zh-CN" altLang="zh-CN" sz="28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蒲松龄原作体现了人在与狼周旋时的行为心理和社会意义，而续作一味强调暴力攻击，体现不出人的主体意识。</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Tree>
    <p:custDataLst>
      <p:tags r:id="rId1"/>
    </p:custDataLst>
    <p:extLst>
      <p:ext uri="{BB962C8B-B14F-4D97-AF65-F5344CB8AC3E}">
        <p14:creationId xmlns:p14="http://schemas.microsoft.com/office/powerpoint/2010/main" val="1688446679"/>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444" y="416854"/>
            <a:ext cx="6647974" cy="523220"/>
          </a:xfrm>
          <a:prstGeom prst="rect">
            <a:avLst/>
          </a:prstGeom>
        </p:spPr>
        <p:txBody>
          <a:bodyPr wrap="none">
            <a:spAutoFit/>
          </a:bodyPr>
          <a:lstStyle/>
          <a:p>
            <a:r>
              <a:rPr lang="zh-CN" altLang="en-US" sz="2800" dirty="0" smtClean="0">
                <a:ea typeface="宋体" panose="02010600030101010101" pitchFamily="2" charset="-122"/>
                <a:cs typeface="宋体" panose="02010600030101010101" pitchFamily="2" charset="-122"/>
              </a:rPr>
              <a:t>（二）</a:t>
            </a:r>
            <a:r>
              <a:rPr lang="zh-CN" altLang="zh-CN" sz="2800" dirty="0" smtClean="0">
                <a:ea typeface="宋体" panose="02010600030101010101" pitchFamily="2" charset="-122"/>
                <a:cs typeface="宋体" panose="02010600030101010101" pitchFamily="2" charset="-122"/>
              </a:rPr>
              <a:t>阅读</a:t>
            </a:r>
            <a:r>
              <a:rPr lang="zh-CN" altLang="zh-CN" sz="2800" dirty="0">
                <a:ea typeface="宋体" panose="02010600030101010101" pitchFamily="2" charset="-122"/>
                <a:cs typeface="宋体" panose="02010600030101010101" pitchFamily="2" charset="-122"/>
              </a:rPr>
              <a:t>下面的文字，完成下面小题。</a:t>
            </a:r>
            <a:endParaRPr lang="zh-CN" altLang="en-US" sz="2800" dirty="0"/>
          </a:p>
        </p:txBody>
      </p:sp>
      <p:sp>
        <p:nvSpPr>
          <p:cNvPr id="3" name="矩形 2"/>
          <p:cNvSpPr/>
          <p:nvPr/>
        </p:nvSpPr>
        <p:spPr>
          <a:xfrm>
            <a:off x="0" y="1370932"/>
            <a:ext cx="11756571" cy="2246769"/>
          </a:xfrm>
          <a:prstGeom prst="rect">
            <a:avLst/>
          </a:prstGeom>
        </p:spPr>
        <p:txBody>
          <a:bodyPr wrap="square">
            <a:spAutoFit/>
          </a:bodyPr>
          <a:lstStyle/>
          <a:p>
            <a:pPr marL="228600"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6.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下列对文中加点词语的解说，</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不正确</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的一项是（</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marL="266700" fontAlgn="ctr">
              <a:spcAft>
                <a:spcPts val="0"/>
              </a:spcAft>
            </a:pP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被江水灌洗的灵魂</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灌洗</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：洗涤</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B.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用一个诗人的陨落</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陨落</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：去世</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C.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似如端午与屈子之间的浸染</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浸染：沾染</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D.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因为承载了有温度的夙愿</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夙愿</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：平素的心愿</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4" name="矩形 3"/>
          <p:cNvSpPr/>
          <p:nvPr/>
        </p:nvSpPr>
        <p:spPr>
          <a:xfrm>
            <a:off x="357329" y="2755868"/>
            <a:ext cx="420308" cy="523220"/>
          </a:xfrm>
          <a:prstGeom prst="rect">
            <a:avLst/>
          </a:prstGeom>
        </p:spPr>
        <p:txBody>
          <a:bodyPr wrap="none">
            <a:spAutoFit/>
          </a:bodyPr>
          <a:lstStyle/>
          <a:p>
            <a:pPr fontAlgn="ctr">
              <a:spcAft>
                <a:spcPts val="0"/>
              </a:spcAft>
            </a:pPr>
            <a:r>
              <a:rPr lang="zh-CN" altLang="en-US"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endParaRPr>
          </a:p>
        </p:txBody>
      </p:sp>
      <p:sp>
        <p:nvSpPr>
          <p:cNvPr id="5" name="圆角矩形标注 4"/>
          <p:cNvSpPr/>
          <p:nvPr/>
        </p:nvSpPr>
        <p:spPr>
          <a:xfrm>
            <a:off x="7734397" y="2570610"/>
            <a:ext cx="1862449" cy="370516"/>
          </a:xfrm>
          <a:prstGeom prst="wedgeRoundRectCallout">
            <a:avLst>
              <a:gd name="adj1" fmla="val -69829"/>
              <a:gd name="adj2" fmla="val 40263"/>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FF0000"/>
                </a:solidFill>
                <a:latin typeface="宋体" panose="02010600030101010101" pitchFamily="2" charset="-122"/>
                <a:ea typeface="宋体" panose="02010600030101010101" pitchFamily="2" charset="-122"/>
              </a:rPr>
              <a:t>交融、渗透</a:t>
            </a:r>
          </a:p>
        </p:txBody>
      </p:sp>
    </p:spTree>
    <p:custDataLst>
      <p:tags r:id="rId1"/>
    </p:custDataLst>
    <p:extLst>
      <p:ext uri="{BB962C8B-B14F-4D97-AF65-F5344CB8AC3E}">
        <p14:creationId xmlns:p14="http://schemas.microsoft.com/office/powerpoint/2010/main" val="2158028677"/>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9337" y="455364"/>
            <a:ext cx="11695612" cy="4832092"/>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7.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下列对散文相关内容和艺术特色的分析鉴赏，</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不正确</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的一项是（</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r>
              <a:rPr lang="en-US" altLang="zh-CN" sz="2800" dirty="0">
                <a:latin typeface="Times New Roman" panose="02020603050405020304" pitchFamily="18" charset="0"/>
                <a:ea typeface="Times New Roman" panose="02020603050405020304" pitchFamily="18" charset="0"/>
              </a:rPr>
              <a:t>A. </a:t>
            </a:r>
            <a:r>
              <a:rPr lang="zh-CN" altLang="zh-CN" sz="2800" dirty="0">
                <a:ea typeface="宋体" panose="02010600030101010101" pitchFamily="2" charset="-122"/>
                <a:cs typeface="宋体" panose="02010600030101010101" pitchFamily="2" charset="-122"/>
              </a:rPr>
              <a:t>文章前三个自然段写了屈原在五月五日自沉汨罗江的事件，交代了端午节纪念屈原的由来，照应了标题，赞颂了屈原忠贞不渝的爱国精神。</a:t>
            </a:r>
            <a:r>
              <a:rPr lang="en-US" altLang="zh-CN" sz="2800" dirty="0">
                <a:latin typeface="Times New Roman" panose="02020603050405020304" pitchFamily="18" charset="0"/>
                <a:ea typeface="Times New Roman" panose="02020603050405020304" pitchFamily="18" charset="0"/>
              </a:rPr>
              <a:t/>
            </a:r>
            <a:br>
              <a:rPr lang="en-US" altLang="zh-CN" sz="2800" dirty="0">
                <a:latin typeface="Times New Roman" panose="02020603050405020304" pitchFamily="18" charset="0"/>
                <a:ea typeface="Times New Roman" panose="02020603050405020304" pitchFamily="18" charset="0"/>
              </a:rPr>
            </a:br>
            <a:r>
              <a:rPr lang="en-US" altLang="zh-CN" sz="2800" dirty="0">
                <a:latin typeface="Times New Roman" panose="02020603050405020304" pitchFamily="18" charset="0"/>
                <a:ea typeface="Times New Roman" panose="02020603050405020304" pitchFamily="18" charset="0"/>
              </a:rPr>
              <a:t>B. </a:t>
            </a:r>
            <a:r>
              <a:rPr lang="zh-CN" altLang="zh-CN" sz="2800" dirty="0">
                <a:ea typeface="宋体" panose="02010600030101010101" pitchFamily="2" charset="-122"/>
                <a:cs typeface="宋体" panose="02010600030101010101" pitchFamily="2" charset="-122"/>
              </a:rPr>
              <a:t>文章通过写汨罗江因屈原而被人铭记，来证明名家名作对于名胜的重要意义，正如欧阳修之于醉翁亭、范仲淹之于岳阳楼，表现了山河与文化血肉相连。</a:t>
            </a:r>
            <a:r>
              <a:rPr lang="en-US" altLang="zh-CN" sz="2800" dirty="0">
                <a:latin typeface="Times New Roman" panose="02020603050405020304" pitchFamily="18" charset="0"/>
                <a:ea typeface="Times New Roman" panose="02020603050405020304" pitchFamily="18" charset="0"/>
              </a:rPr>
              <a:t/>
            </a:r>
            <a:br>
              <a:rPr lang="en-US" altLang="zh-CN" sz="2800" dirty="0">
                <a:latin typeface="Times New Roman" panose="02020603050405020304" pitchFamily="18" charset="0"/>
                <a:ea typeface="Times New Roman" panose="02020603050405020304" pitchFamily="18" charset="0"/>
              </a:rPr>
            </a:br>
            <a:r>
              <a:rPr lang="en-US" altLang="zh-CN" sz="2800" dirty="0">
                <a:latin typeface="Times New Roman" panose="02020603050405020304" pitchFamily="18" charset="0"/>
                <a:ea typeface="Times New Roman" panose="02020603050405020304" pitchFamily="18" charset="0"/>
              </a:rPr>
              <a:t>C. </a:t>
            </a:r>
            <a:r>
              <a:rPr lang="zh-CN" altLang="zh-CN" sz="2800" dirty="0">
                <a:ea typeface="宋体" panose="02010600030101010101" pitchFamily="2" charset="-122"/>
                <a:cs typeface="宋体" panose="02010600030101010101" pitchFamily="2" charset="-122"/>
              </a:rPr>
              <a:t>文中诗一般的语言，意蕴深厚，充满张力，所引用的余光中</a:t>
            </a:r>
            <a:r>
              <a:rPr lang="en-US" altLang="zh-CN" sz="2800" dirty="0">
                <a:ea typeface="宋体" panose="02010600030101010101" pitchFamily="2" charset="-122"/>
                <a:cs typeface="宋体" panose="02010600030101010101" pitchFamily="2" charset="-122"/>
              </a:rPr>
              <a:t>“</a:t>
            </a:r>
            <a:r>
              <a:rPr lang="zh-CN" altLang="zh-CN" sz="2800" dirty="0">
                <a:ea typeface="宋体" panose="02010600030101010101" pitchFamily="2" charset="-122"/>
                <a:cs typeface="宋体" panose="02010600030101010101" pitchFamily="2" charset="-122"/>
              </a:rPr>
              <a:t>蓝墨水的上游，是汨罗江</a:t>
            </a:r>
            <a:r>
              <a:rPr lang="en-US" altLang="zh-CN" sz="2800" dirty="0">
                <a:ea typeface="宋体" panose="02010600030101010101" pitchFamily="2" charset="-122"/>
                <a:cs typeface="宋体" panose="02010600030101010101" pitchFamily="2" charset="-122"/>
              </a:rPr>
              <a:t>”</a:t>
            </a:r>
            <a:r>
              <a:rPr lang="zh-CN" altLang="zh-CN" sz="2800" dirty="0">
                <a:ea typeface="宋体" panose="02010600030101010101" pitchFamily="2" charset="-122"/>
                <a:cs typeface="宋体" panose="02010600030101010101" pitchFamily="2" charset="-122"/>
              </a:rPr>
              <a:t>一句，用了借代的手法写出了屈原在中国文化中开创性的作用。</a:t>
            </a:r>
            <a:r>
              <a:rPr lang="en-US" altLang="zh-CN" sz="2800" dirty="0">
                <a:latin typeface="Times New Roman" panose="02020603050405020304" pitchFamily="18" charset="0"/>
                <a:ea typeface="Times New Roman" panose="02020603050405020304" pitchFamily="18" charset="0"/>
              </a:rPr>
              <a:t/>
            </a:r>
            <a:br>
              <a:rPr lang="en-US" altLang="zh-CN" sz="2800" dirty="0">
                <a:latin typeface="Times New Roman" panose="02020603050405020304" pitchFamily="18" charset="0"/>
                <a:ea typeface="Times New Roman" panose="02020603050405020304" pitchFamily="18" charset="0"/>
              </a:rPr>
            </a:br>
            <a:r>
              <a:rPr lang="en-US" altLang="zh-CN" sz="2800" dirty="0">
                <a:latin typeface="Times New Roman" panose="02020603050405020304" pitchFamily="18" charset="0"/>
                <a:ea typeface="Times New Roman" panose="02020603050405020304" pitchFamily="18" charset="0"/>
              </a:rPr>
              <a:t>D. </a:t>
            </a:r>
            <a:r>
              <a:rPr lang="zh-CN" altLang="zh-CN" sz="2800" dirty="0">
                <a:ea typeface="宋体" panose="02010600030101010101" pitchFamily="2" charset="-122"/>
                <a:cs typeface="宋体" panose="02010600030101010101" pitchFamily="2" charset="-122"/>
              </a:rPr>
              <a:t>文章末段赞颂了屈原伟大的品格，它就像一面镜子，照出了我们的不足，促使我们反思，强化了屈原精神在现实中的意义。</a:t>
            </a:r>
            <a:endParaRPr lang="zh-CN" altLang="en-US" sz="2800" dirty="0"/>
          </a:p>
        </p:txBody>
      </p:sp>
      <p:sp>
        <p:nvSpPr>
          <p:cNvPr id="3" name="矩形 2"/>
          <p:cNvSpPr/>
          <p:nvPr/>
        </p:nvSpPr>
        <p:spPr>
          <a:xfrm>
            <a:off x="217992" y="1885011"/>
            <a:ext cx="420308" cy="523220"/>
          </a:xfrm>
          <a:prstGeom prst="rect">
            <a:avLst/>
          </a:prstGeom>
        </p:spPr>
        <p:txBody>
          <a:bodyPr wrap="none">
            <a:spAutoFit/>
          </a:bodyPr>
          <a:lstStyle/>
          <a:p>
            <a:pPr fontAlgn="ctr">
              <a:spcAft>
                <a:spcPts val="0"/>
              </a:spcAft>
            </a:pPr>
            <a:r>
              <a:rPr lang="zh-CN" altLang="en-US"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endParaRPr>
          </a:p>
        </p:txBody>
      </p:sp>
      <p:cxnSp>
        <p:nvCxnSpPr>
          <p:cNvPr id="5" name="直接连接符 4"/>
          <p:cNvCxnSpPr/>
          <p:nvPr/>
        </p:nvCxnSpPr>
        <p:spPr>
          <a:xfrm flipV="1">
            <a:off x="6679474" y="2203269"/>
            <a:ext cx="4972595" cy="8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550167" y="5569522"/>
            <a:ext cx="8443337" cy="523220"/>
          </a:xfrm>
          <a:prstGeom prst="rect">
            <a:avLst/>
          </a:prstGeom>
        </p:spPr>
        <p:txBody>
          <a:bodyPr wrap="none">
            <a:spAutoFit/>
          </a:bodyPr>
          <a:lstStyle/>
          <a:p>
            <a:r>
              <a:rPr lang="zh-CN" altLang="en-US" sz="2800" kern="0" dirty="0" smtClean="0">
                <a:solidFill>
                  <a:srgbClr val="0070C0"/>
                </a:solidFill>
                <a:latin typeface="楷体" panose="02010609060101010101" pitchFamily="49" charset="-122"/>
                <a:ea typeface="楷体" panose="02010609060101010101" pitchFamily="49" charset="-122"/>
                <a:cs typeface="宋体" panose="02010600030101010101" pitchFamily="2" charset="-122"/>
              </a:rPr>
              <a:t>原文：</a:t>
            </a:r>
            <a:r>
              <a:rPr lang="zh-CN" altLang="zh-CN" sz="2800" kern="0" dirty="0" smtClean="0">
                <a:solidFill>
                  <a:srgbClr val="0070C0"/>
                </a:solidFill>
                <a:latin typeface="楷体" panose="02010609060101010101" pitchFamily="49" charset="-122"/>
                <a:ea typeface="楷体" panose="02010609060101010101" pitchFamily="49" charset="-122"/>
                <a:cs typeface="宋体" panose="02010600030101010101" pitchFamily="2" charset="-122"/>
              </a:rPr>
              <a:t>节日</a:t>
            </a:r>
            <a:r>
              <a:rPr lang="en-US"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rPr>
              <a:t>“</a:t>
            </a:r>
            <a:r>
              <a:rPr lang="zh-CN"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rPr>
              <a:t>早已成为精神上抵挡艰难生活的盾牌</a:t>
            </a:r>
            <a:r>
              <a:rPr lang="en-US"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rPr>
              <a:t>”</a:t>
            </a:r>
            <a:endParaRPr lang="zh-CN" altLang="en-US" sz="2800" dirty="0">
              <a:solidFill>
                <a:srgbClr val="0070C0"/>
              </a:solidFill>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1234075453"/>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4319" y="575939"/>
            <a:ext cx="11678195" cy="523220"/>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8.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从全文看，</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端午的阳光</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有几重</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含义</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？请简要分析</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313508" y="1714976"/>
            <a:ext cx="11599818" cy="2677656"/>
          </a:xfrm>
          <a:prstGeom prst="rect">
            <a:avLst/>
          </a:prstGeom>
        </p:spPr>
        <p:txBody>
          <a:bodyPr wrap="square">
            <a:spAutoFit/>
          </a:bodyPr>
          <a:lstStyle/>
          <a:p>
            <a:r>
              <a:rPr lang="zh-CN" altLang="zh-CN" sz="2800" kern="0" dirty="0" smtClean="0">
                <a:solidFill>
                  <a:srgbClr val="000000"/>
                </a:solidFill>
                <a:ea typeface="宋体" panose="02010600030101010101" pitchFamily="2" charset="-122"/>
                <a:cs typeface="宋体" panose="02010600030101010101" pitchFamily="2" charset="-122"/>
              </a:rPr>
              <a:t>【参考答案】</a:t>
            </a:r>
            <a:endParaRPr lang="en-US" altLang="zh-CN" sz="2800" kern="0" dirty="0" smtClean="0">
              <a:solidFill>
                <a:srgbClr val="000000"/>
              </a:solidFill>
              <a:ea typeface="宋体" panose="02010600030101010101" pitchFamily="2" charset="-122"/>
              <a:cs typeface="宋体" panose="02010600030101010101" pitchFamily="2" charset="-122"/>
            </a:endParaRPr>
          </a:p>
          <a:p>
            <a:r>
              <a:rPr lang="en-US" altLang="zh-CN" sz="2800" kern="0" dirty="0" smtClean="0">
                <a:solidFill>
                  <a:srgbClr val="000000"/>
                </a:solidFill>
                <a:ea typeface="宋体" panose="02010600030101010101" pitchFamily="2" charset="-122"/>
                <a:cs typeface="宋体" panose="02010600030101010101" pitchFamily="2" charset="-122"/>
              </a:rPr>
              <a:t>①</a:t>
            </a:r>
            <a:r>
              <a:rPr lang="zh-CN" altLang="en-US" sz="2800" kern="0" dirty="0" smtClean="0">
                <a:solidFill>
                  <a:srgbClr val="FF0000"/>
                </a:solidFill>
                <a:ea typeface="宋体" panose="02010600030101010101" pitchFamily="2" charset="-122"/>
                <a:cs typeface="宋体" panose="02010600030101010101" pitchFamily="2" charset="-122"/>
              </a:rPr>
              <a:t>（</a:t>
            </a:r>
            <a:r>
              <a:rPr lang="zh-CN" altLang="en-US" sz="2800" kern="0" dirty="0">
                <a:solidFill>
                  <a:srgbClr val="FF0000"/>
                </a:solidFill>
                <a:ea typeface="宋体" panose="02010600030101010101" pitchFamily="2" charset="-122"/>
                <a:cs typeface="宋体" panose="02010600030101010101" pitchFamily="2" charset="-122"/>
              </a:rPr>
              <a:t>表层含义</a:t>
            </a:r>
            <a:r>
              <a:rPr lang="zh-CN" altLang="en-US" sz="2800" kern="0" dirty="0" smtClean="0">
                <a:solidFill>
                  <a:srgbClr val="FF0000"/>
                </a:solidFill>
                <a:ea typeface="宋体" panose="02010600030101010101" pitchFamily="2" charset="-122"/>
                <a:cs typeface="宋体" panose="02010600030101010101" pitchFamily="2" charset="-122"/>
              </a:rPr>
              <a:t>）</a:t>
            </a:r>
            <a:r>
              <a:rPr lang="zh-CN" altLang="zh-CN" sz="2800" kern="0" dirty="0" smtClean="0">
                <a:solidFill>
                  <a:srgbClr val="000000"/>
                </a:solidFill>
                <a:ea typeface="宋体" panose="02010600030101010101" pitchFamily="2" charset="-122"/>
                <a:cs typeface="宋体" panose="02010600030101010101" pitchFamily="2" charset="-122"/>
              </a:rPr>
              <a:t>它</a:t>
            </a:r>
            <a:r>
              <a:rPr lang="zh-CN" altLang="zh-CN" sz="2800" kern="0" dirty="0">
                <a:solidFill>
                  <a:srgbClr val="000000"/>
                </a:solidFill>
                <a:ea typeface="宋体" panose="02010600030101010101" pitchFamily="2" charset="-122"/>
                <a:cs typeface="宋体" panose="02010600030101010101" pitchFamily="2" charset="-122"/>
              </a:rPr>
              <a:t>是公元前</a:t>
            </a:r>
            <a:r>
              <a:rPr lang="en-US" altLang="zh-CN" sz="2800" kern="0" dirty="0">
                <a:solidFill>
                  <a:srgbClr val="000000"/>
                </a:solidFill>
                <a:latin typeface="Times New Roman" panose="02020603050405020304" pitchFamily="18" charset="0"/>
                <a:ea typeface="Times New Roman" panose="02020603050405020304" pitchFamily="18" charset="0"/>
              </a:rPr>
              <a:t>278</a:t>
            </a:r>
            <a:r>
              <a:rPr lang="zh-CN" altLang="zh-CN" sz="2800" kern="0" dirty="0">
                <a:solidFill>
                  <a:srgbClr val="000000"/>
                </a:solidFill>
                <a:ea typeface="宋体" panose="02010600030101010101" pitchFamily="2" charset="-122"/>
                <a:cs typeface="宋体" panose="02010600030101010101" pitchFamily="2" charset="-122"/>
              </a:rPr>
              <a:t>年的五月端午的阳光，是照着屈原投江的阳光，是历史的见证</a:t>
            </a:r>
            <a:r>
              <a:rPr lang="zh-CN" altLang="zh-CN" sz="2800" kern="0" dirty="0" smtClean="0">
                <a:solidFill>
                  <a:srgbClr val="000000"/>
                </a:solidFill>
                <a:ea typeface="宋体" panose="02010600030101010101" pitchFamily="2" charset="-122"/>
                <a:cs typeface="宋体" panose="02010600030101010101" pitchFamily="2" charset="-122"/>
              </a:rPr>
              <a:t>。</a:t>
            </a:r>
            <a:endParaRPr lang="en-US" altLang="zh-CN" sz="2800" kern="0" dirty="0" smtClean="0">
              <a:solidFill>
                <a:srgbClr val="000000"/>
              </a:solidFill>
              <a:ea typeface="宋体" panose="02010600030101010101" pitchFamily="2" charset="-122"/>
              <a:cs typeface="宋体" panose="02010600030101010101" pitchFamily="2" charset="-122"/>
            </a:endParaRPr>
          </a:p>
          <a:p>
            <a:r>
              <a:rPr lang="en-US" altLang="zh-CN" sz="2800" kern="0" dirty="0" smtClean="0">
                <a:solidFill>
                  <a:srgbClr val="000000"/>
                </a:solidFill>
                <a:ea typeface="宋体" panose="02010600030101010101" pitchFamily="2" charset="-122"/>
                <a:cs typeface="宋体" panose="02010600030101010101" pitchFamily="2" charset="-122"/>
              </a:rPr>
              <a:t>②</a:t>
            </a:r>
            <a:r>
              <a:rPr lang="zh-CN" altLang="en-US" sz="2800" kern="0" dirty="0" smtClean="0">
                <a:solidFill>
                  <a:srgbClr val="FF0000"/>
                </a:solidFill>
                <a:ea typeface="宋体" panose="02010600030101010101" pitchFamily="2" charset="-122"/>
                <a:cs typeface="宋体" panose="02010600030101010101" pitchFamily="2" charset="-122"/>
              </a:rPr>
              <a:t>（深层含义）</a:t>
            </a:r>
            <a:r>
              <a:rPr lang="zh-CN" altLang="zh-CN" sz="2800" kern="0" dirty="0" smtClean="0">
                <a:solidFill>
                  <a:srgbClr val="000000"/>
                </a:solidFill>
                <a:ea typeface="宋体" panose="02010600030101010101" pitchFamily="2" charset="-122"/>
                <a:cs typeface="宋体" panose="02010600030101010101" pitchFamily="2" charset="-122"/>
              </a:rPr>
              <a:t>它</a:t>
            </a:r>
            <a:r>
              <a:rPr lang="zh-CN" altLang="zh-CN" sz="2800" kern="0" dirty="0">
                <a:solidFill>
                  <a:srgbClr val="000000"/>
                </a:solidFill>
                <a:ea typeface="宋体" panose="02010600030101010101" pitchFamily="2" charset="-122"/>
                <a:cs typeface="宋体" panose="02010600030101010101" pitchFamily="2" charset="-122"/>
              </a:rPr>
              <a:t>是屈原的精神之光、品德之光（或精神的光芒）</a:t>
            </a:r>
            <a:r>
              <a:rPr lang="zh-CN" altLang="zh-CN" sz="2800" kern="0" dirty="0" smtClean="0">
                <a:solidFill>
                  <a:srgbClr val="000000"/>
                </a:solidFill>
                <a:ea typeface="宋体" panose="02010600030101010101" pitchFamily="2" charset="-122"/>
                <a:cs typeface="宋体" panose="02010600030101010101" pitchFamily="2" charset="-122"/>
              </a:rPr>
              <a:t>。</a:t>
            </a:r>
            <a:endParaRPr lang="en-US" altLang="zh-CN" sz="2800" kern="0" dirty="0" smtClean="0">
              <a:solidFill>
                <a:srgbClr val="000000"/>
              </a:solidFill>
              <a:ea typeface="宋体" panose="02010600030101010101" pitchFamily="2" charset="-122"/>
              <a:cs typeface="宋体" panose="02010600030101010101" pitchFamily="2" charset="-122"/>
            </a:endParaRPr>
          </a:p>
          <a:p>
            <a:r>
              <a:rPr lang="en-US" altLang="zh-CN" sz="2800" kern="0" dirty="0" smtClean="0">
                <a:solidFill>
                  <a:srgbClr val="000000"/>
                </a:solidFill>
                <a:ea typeface="宋体" panose="02010600030101010101" pitchFamily="2" charset="-122"/>
                <a:cs typeface="宋体" panose="02010600030101010101" pitchFamily="2" charset="-122"/>
              </a:rPr>
              <a:t>③</a:t>
            </a:r>
            <a:r>
              <a:rPr lang="zh-CN" altLang="en-US" sz="2800" kern="0" dirty="0" smtClean="0">
                <a:solidFill>
                  <a:srgbClr val="FF0000"/>
                </a:solidFill>
                <a:ea typeface="宋体" panose="02010600030101010101" pitchFamily="2" charset="-122"/>
                <a:cs typeface="宋体" panose="02010600030101010101" pitchFamily="2" charset="-122"/>
              </a:rPr>
              <a:t>（深层含义）</a:t>
            </a:r>
            <a:r>
              <a:rPr lang="zh-CN" altLang="zh-CN" sz="2800" kern="0" dirty="0" smtClean="0">
                <a:solidFill>
                  <a:srgbClr val="000000"/>
                </a:solidFill>
                <a:ea typeface="宋体" panose="02010600030101010101" pitchFamily="2" charset="-122"/>
                <a:cs typeface="宋体" panose="02010600030101010101" pitchFamily="2" charset="-122"/>
              </a:rPr>
              <a:t>它</a:t>
            </a:r>
            <a:r>
              <a:rPr lang="zh-CN" altLang="zh-CN" sz="2800" kern="0" dirty="0">
                <a:solidFill>
                  <a:srgbClr val="000000"/>
                </a:solidFill>
                <a:ea typeface="宋体" panose="02010600030101010101" pitchFamily="2" charset="-122"/>
                <a:cs typeface="宋体" panose="02010600030101010101" pitchFamily="2" charset="-122"/>
              </a:rPr>
              <a:t>是端午节的文化之光。屈原的爱国、正直，屈原的纯洁、高贵，就像阳光一样映照进后人的内心。</a:t>
            </a:r>
            <a:endParaRPr lang="zh-CN" altLang="en-US" sz="2800" dirty="0"/>
          </a:p>
        </p:txBody>
      </p:sp>
    </p:spTree>
    <p:custDataLst>
      <p:tags r:id="rId1"/>
    </p:custDataLst>
    <p:extLst>
      <p:ext uri="{BB962C8B-B14F-4D97-AF65-F5344CB8AC3E}">
        <p14:creationId xmlns:p14="http://schemas.microsoft.com/office/powerpoint/2010/main" val="2049151722"/>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508" y="375642"/>
            <a:ext cx="11678195" cy="954107"/>
          </a:xfrm>
          <a:prstGeom prst="rect">
            <a:avLst/>
          </a:prstGeom>
        </p:spPr>
        <p:txBody>
          <a:bodyPr wrap="square">
            <a:spAutoFit/>
          </a:bodyPr>
          <a:lstStyle/>
          <a:p>
            <a:pPr fontAlgn="ctr">
              <a:spcAft>
                <a:spcPts val="0"/>
              </a:spcAft>
            </a:pPr>
            <a:r>
              <a:rPr lang="en-US" altLang="zh-CN" sz="2800" kern="100" dirty="0" smtClean="0">
                <a:latin typeface="Times New Roman" panose="02020603050405020304" pitchFamily="18" charset="0"/>
                <a:ea typeface="Times New Roman" panose="02020603050405020304" pitchFamily="18" charset="0"/>
                <a:cs typeface="Cambria Math" panose="02040503050406030204" pitchFamily="18" charset="0"/>
              </a:rPr>
              <a:t>9</a:t>
            </a: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文章以</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端午</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为</a:t>
            </a:r>
            <a:r>
              <a:rPr lang="zh-CN" altLang="zh-CN" sz="2800" kern="0" dirty="0">
                <a:solidFill>
                  <a:srgbClr val="0070C0"/>
                </a:solidFill>
                <a:latin typeface="Cambria Math" panose="02040503050406030204" pitchFamily="18" charset="0"/>
                <a:ea typeface="宋体" panose="02010600030101010101" pitchFamily="2" charset="-122"/>
                <a:cs typeface="宋体" panose="02010600030101010101" pitchFamily="2" charset="-122"/>
              </a:rPr>
              <a:t>线索</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组织材料，回顾了对端午节的</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认知过程</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，请结合文本简要分析。</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313507" y="1928590"/>
            <a:ext cx="11591109" cy="3108543"/>
          </a:xfrm>
          <a:prstGeom prst="rect">
            <a:avLst/>
          </a:prstGeom>
        </p:spPr>
        <p:txBody>
          <a:bodyPr wrap="square">
            <a:spAutoFit/>
          </a:bodyPr>
          <a:lstStyle/>
          <a:p>
            <a:pPr fontAlgn="ctr">
              <a:spcAft>
                <a:spcPts val="0"/>
              </a:spcAft>
            </a:pPr>
            <a:r>
              <a:rPr lang="zh-CN" altLang="zh-CN" sz="28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【参考答案】</a:t>
            </a:r>
            <a:r>
              <a:rPr lang="en-US" altLang="zh-CN" sz="2800" kern="0" dirty="0">
                <a:solidFill>
                  <a:srgbClr val="000000"/>
                </a:solidFill>
                <a:latin typeface="Arial" panose="020B0604020202020204" pitchFamily="34" charset="0"/>
                <a:ea typeface="Arial" panose="020B0604020202020204" pitchFamily="34" charset="0"/>
                <a:cs typeface="Cambria Math" panose="02040503050406030204" pitchFamily="18" charset="0"/>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a:solidFill>
                  <a:srgbClr val="000000"/>
                </a:solidFill>
                <a:latin typeface="宋体" panose="02010600030101010101" pitchFamily="2" charset="-122"/>
                <a:ea typeface="宋体" panose="02010600030101010101" pitchFamily="2" charset="-122"/>
                <a:cs typeface="宋体" panose="02010600030101010101" pitchFamily="2" charset="-122"/>
              </a:rPr>
              <a:t>①</a:t>
            </a:r>
            <a:r>
              <a:rPr lang="zh-CN" altLang="zh-CN" sz="2800" kern="0" dirty="0">
                <a:solidFill>
                  <a:srgbClr val="0070C0"/>
                </a:solidFill>
                <a:latin typeface="Cambria Math" panose="02040503050406030204" pitchFamily="18" charset="0"/>
                <a:ea typeface="宋体" panose="02010600030101010101" pitchFamily="2" charset="-122"/>
                <a:cs typeface="宋体" panose="02010600030101010101" pitchFamily="2" charset="-122"/>
              </a:rPr>
              <a:t>童年时</a:t>
            </a:r>
            <a:r>
              <a:rPr lang="zh-CN" altLang="zh-CN" sz="28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，对端午节的认知只是粽子（总会把端午节和甜香黏软的糯米联系起来）。</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a:solidFill>
                  <a:srgbClr val="000000"/>
                </a:solidFill>
                <a:latin typeface="宋体" panose="02010600030101010101" pitchFamily="2" charset="-122"/>
                <a:ea typeface="宋体" panose="02010600030101010101" pitchFamily="2" charset="-122"/>
                <a:cs typeface="宋体" panose="02010600030101010101" pitchFamily="2" charset="-122"/>
              </a:rPr>
              <a:t>②</a:t>
            </a:r>
            <a:r>
              <a:rPr lang="zh-CN" altLang="zh-CN" sz="2800" kern="0" dirty="0">
                <a:solidFill>
                  <a:srgbClr val="0070C0"/>
                </a:solidFill>
                <a:latin typeface="Cambria Math" panose="02040503050406030204" pitchFamily="18" charset="0"/>
                <a:ea typeface="宋体" panose="02010600030101010101" pitchFamily="2" charset="-122"/>
                <a:cs typeface="宋体" panose="02010600030101010101" pitchFamily="2" charset="-122"/>
              </a:rPr>
              <a:t>后来</a:t>
            </a:r>
            <a:r>
              <a:rPr lang="zh-CN" altLang="zh-CN" sz="28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，了解了屈原的故事，发现在端午节世人将悲情渲染成欢悦（发现端午节多了一份悲情</a:t>
            </a:r>
            <a:r>
              <a:rPr lang="en-US" altLang="zh-CN" sz="2800" kern="0" dirty="0">
                <a:solidFill>
                  <a:srgbClr val="000000"/>
                </a:solidFill>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沉重）。</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a:solidFill>
                  <a:srgbClr val="000000"/>
                </a:solidFill>
                <a:latin typeface="宋体" panose="02010600030101010101" pitchFamily="2" charset="-122"/>
                <a:ea typeface="宋体" panose="02010600030101010101" pitchFamily="2" charset="-122"/>
                <a:cs typeface="宋体" panose="02010600030101010101" pitchFamily="2" charset="-122"/>
              </a:rPr>
              <a:t>③</a:t>
            </a:r>
            <a:r>
              <a:rPr lang="zh-CN" altLang="zh-CN" sz="2800" kern="0" dirty="0">
                <a:solidFill>
                  <a:srgbClr val="0070C0"/>
                </a:solidFill>
                <a:latin typeface="Cambria Math" panose="02040503050406030204" pitchFamily="18" charset="0"/>
                <a:ea typeface="宋体" panose="02010600030101010101" pitchFamily="2" charset="-122"/>
                <a:cs typeface="宋体" panose="02010600030101010101" pitchFamily="2" charset="-122"/>
              </a:rPr>
              <a:t>再后来</a:t>
            </a:r>
            <a:r>
              <a:rPr lang="zh-CN" altLang="zh-CN" sz="28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，认识到屈原品质的高贵，认识到端午节对于现实的意义（认为端午节能够启发人们用历史观照现实）。</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Tree>
    <p:custDataLst>
      <p:tags r:id="rId1"/>
    </p:custDataLst>
    <p:extLst>
      <p:ext uri="{BB962C8B-B14F-4D97-AF65-F5344CB8AC3E}">
        <p14:creationId xmlns:p14="http://schemas.microsoft.com/office/powerpoint/2010/main" val="1399856430"/>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0756" y="1434754"/>
            <a:ext cx="6766560" cy="3095625"/>
            <a:chOff x="1772" y="2439"/>
            <a:chExt cx="10656" cy="4875"/>
          </a:xfrm>
        </p:grpSpPr>
        <p:sp>
          <p:nvSpPr>
            <p:cNvPr id="3" name="文本框 2"/>
            <p:cNvSpPr txBox="1"/>
            <p:nvPr/>
          </p:nvSpPr>
          <p:spPr>
            <a:xfrm>
              <a:off x="1772" y="5618"/>
              <a:ext cx="10656" cy="1696"/>
            </a:xfrm>
            <a:prstGeom prst="rect">
              <a:avLst/>
            </a:prstGeom>
            <a:noFill/>
          </p:spPr>
          <p:txBody>
            <a:bodyPr wrap="square" rtlCol="0">
              <a:spAutoFit/>
            </a:bodyPr>
            <a:lstStyle/>
            <a:p>
              <a:pPr algn="ctr"/>
              <a:r>
                <a:rPr lang="zh-CN" altLang="en-US" sz="3200" dirty="0">
                  <a:solidFill>
                    <a:srgbClr val="5EAA60"/>
                  </a:solidFill>
                  <a:latin typeface="汉仪南宫体简" panose="02010600000101010101" charset="-122"/>
                  <a:ea typeface="汉仪南宫体简" panose="02010600000101010101" charset="-122"/>
                </a:rPr>
                <a:t>二、文言文</a:t>
              </a:r>
              <a:r>
                <a:rPr lang="zh-CN" altLang="en-US" sz="3200" dirty="0" smtClean="0">
                  <a:solidFill>
                    <a:srgbClr val="5EAA60"/>
                  </a:solidFill>
                  <a:latin typeface="汉仪南宫体简" panose="02010600000101010101" charset="-122"/>
                  <a:ea typeface="汉仪南宫体简" panose="02010600000101010101" charset="-122"/>
                </a:rPr>
                <a:t>阅读</a:t>
              </a:r>
              <a:endParaRPr lang="en-US" altLang="zh-CN" sz="3200" dirty="0" smtClean="0">
                <a:solidFill>
                  <a:srgbClr val="5EAA60"/>
                </a:solidFill>
                <a:latin typeface="汉仪南宫体简" panose="02010600000101010101" charset="-122"/>
                <a:ea typeface="汉仪南宫体简" panose="02010600000101010101" charset="-122"/>
              </a:endParaRPr>
            </a:p>
            <a:p>
              <a:pPr algn="ctr"/>
              <a:r>
                <a:rPr lang="zh-CN" altLang="en-US" sz="3200" dirty="0" smtClean="0">
                  <a:solidFill>
                    <a:srgbClr val="5EAA60"/>
                  </a:solidFill>
                  <a:latin typeface="汉仪南宫体简" panose="02010600000101010101" charset="-122"/>
                  <a:ea typeface="汉仪南宫体简" panose="02010600000101010101" charset="-122"/>
                </a:rPr>
                <a:t>（</a:t>
              </a:r>
              <a:r>
                <a:rPr lang="zh-CN" altLang="en-US" sz="3200" dirty="0">
                  <a:solidFill>
                    <a:srgbClr val="5EAA60"/>
                  </a:solidFill>
                  <a:latin typeface="汉仪南宫体简" panose="02010600000101010101" charset="-122"/>
                  <a:ea typeface="汉仪南宫体简" panose="02010600000101010101" charset="-122"/>
                </a:rPr>
                <a:t>本大题共</a:t>
              </a:r>
              <a:r>
                <a:rPr lang="en-US" altLang="zh-CN" sz="3200" dirty="0">
                  <a:solidFill>
                    <a:srgbClr val="5EAA60"/>
                  </a:solidFill>
                  <a:latin typeface="汉仪南宫体简" panose="02010600000101010101" charset="-122"/>
                  <a:ea typeface="汉仪南宫体简" panose="02010600000101010101" charset="-122"/>
                </a:rPr>
                <a:t>5</a:t>
              </a:r>
              <a:r>
                <a:rPr lang="zh-CN" altLang="en-US" sz="3200" dirty="0">
                  <a:solidFill>
                    <a:srgbClr val="5EAA60"/>
                  </a:solidFill>
                  <a:latin typeface="汉仪南宫体简" panose="02010600000101010101" charset="-122"/>
                  <a:ea typeface="汉仪南宫体简" panose="02010600000101010101" charset="-122"/>
                </a:rPr>
                <a:t>小题，共</a:t>
              </a:r>
              <a:r>
                <a:rPr lang="en-US" altLang="zh-CN" sz="3200" dirty="0" smtClean="0">
                  <a:solidFill>
                    <a:srgbClr val="5EAA60"/>
                  </a:solidFill>
                  <a:latin typeface="汉仪南宫体简" panose="02010600000101010101" charset="-122"/>
                  <a:ea typeface="汉仪南宫体简" panose="02010600000101010101" charset="-122"/>
                </a:rPr>
                <a:t>20</a:t>
              </a:r>
              <a:r>
                <a:rPr lang="zh-CN" altLang="en-US" sz="3200" dirty="0" smtClean="0">
                  <a:solidFill>
                    <a:srgbClr val="5EAA60"/>
                  </a:solidFill>
                  <a:latin typeface="汉仪南宫体简" panose="02010600000101010101" charset="-122"/>
                  <a:ea typeface="汉仪南宫体简" panose="02010600000101010101" charset="-122"/>
                </a:rPr>
                <a:t>分</a:t>
              </a:r>
              <a:r>
                <a:rPr lang="zh-CN" altLang="en-US" sz="3200" dirty="0">
                  <a:solidFill>
                    <a:srgbClr val="5EAA60"/>
                  </a:solidFill>
                  <a:latin typeface="汉仪南宫体简" panose="02010600000101010101" charset="-122"/>
                  <a:ea typeface="汉仪南宫体简" panose="02010600000101010101" charset="-122"/>
                </a:rPr>
                <a:t>）</a:t>
              </a:r>
              <a:endParaRPr lang="zh-CN" altLang="en-US" sz="3200" dirty="0">
                <a:solidFill>
                  <a:srgbClr val="5EAA60"/>
                </a:solidFill>
                <a:latin typeface="汉仪南宫体简" panose="02010600000101010101" charset="-122"/>
                <a:ea typeface="汉仪南宫体简" panose="02010600000101010101" charset="-122"/>
              </a:endParaRPr>
            </a:p>
          </p:txBody>
        </p:sp>
        <p:grpSp>
          <p:nvGrpSpPr>
            <p:cNvPr id="7" name="组合 6"/>
            <p:cNvGrpSpPr/>
            <p:nvPr/>
          </p:nvGrpSpPr>
          <p:grpSpPr>
            <a:xfrm>
              <a:off x="5104" y="2439"/>
              <a:ext cx="3179" cy="3179"/>
              <a:chOff x="1450" y="3375"/>
              <a:chExt cx="1625" cy="1625"/>
            </a:xfrm>
          </p:grpSpPr>
          <p:sp>
            <p:nvSpPr>
              <p:cNvPr id="5" name="菱形 4"/>
              <p:cNvSpPr/>
              <p:nvPr/>
            </p:nvSpPr>
            <p:spPr>
              <a:xfrm>
                <a:off x="1550" y="3475"/>
                <a:ext cx="1425" cy="1425"/>
              </a:xfrm>
              <a:prstGeom prst="diamond">
                <a:avLst/>
              </a:prstGeom>
              <a:solidFill>
                <a:srgbClr val="5EA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1450" y="3375"/>
                <a:ext cx="1625" cy="1625"/>
              </a:xfrm>
              <a:prstGeom prst="diamond">
                <a:avLst/>
              </a:prstGeom>
              <a:noFill/>
              <a:ln>
                <a:solidFill>
                  <a:srgbClr val="5EAA60"/>
                </a:solidFill>
              </a:ln>
              <a:extLst>
                <a:ext uri="{909E8E84-426E-40DD-AFC4-6F175D3DCCD1}">
                  <a14:hiddenFill xmlns:a14="http://schemas.microsoft.com/office/drawing/2010/main">
                    <a:solidFill>
                      <a:srgbClr val="5EAA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8" name="文本框 7"/>
            <p:cNvSpPr txBox="1"/>
            <p:nvPr/>
          </p:nvSpPr>
          <p:spPr>
            <a:xfrm>
              <a:off x="5948" y="3230"/>
              <a:ext cx="1624" cy="1599"/>
            </a:xfrm>
            <a:prstGeom prst="rect">
              <a:avLst/>
            </a:prstGeom>
            <a:noFill/>
          </p:spPr>
          <p:txBody>
            <a:bodyPr wrap="none" rtlCol="0">
              <a:spAutoFit/>
            </a:bodyPr>
            <a:lstStyle/>
            <a:p>
              <a:r>
                <a:rPr lang="en-US" altLang="zh-CN" sz="6000" dirty="0" smtClean="0">
                  <a:solidFill>
                    <a:schemeClr val="bg1"/>
                  </a:solidFill>
                  <a:latin typeface="汉仪南宫体简" panose="02010600000101010101" charset="-122"/>
                  <a:ea typeface="汉仪南宫体简" panose="02010600000101010101" charset="-122"/>
                </a:rPr>
                <a:t>02</a:t>
              </a:r>
              <a:endParaRPr lang="en-US" altLang="zh-CN" sz="6000" dirty="0">
                <a:solidFill>
                  <a:schemeClr val="bg1"/>
                </a:solidFill>
                <a:latin typeface="汉仪南宫体简" panose="02010600000101010101" charset="-122"/>
                <a:ea typeface="汉仪南宫体简" panose="02010600000101010101" charset="-122"/>
              </a:endParaRPr>
            </a:p>
          </p:txBody>
        </p:sp>
      </p:grpSp>
    </p:spTree>
    <p:custDataLst>
      <p:tags r:id="rId1"/>
    </p:custDataLst>
    <p:extLst>
      <p:ext uri="{BB962C8B-B14F-4D97-AF65-F5344CB8AC3E}">
        <p14:creationId xmlns:p14="http://schemas.microsoft.com/office/powerpoint/2010/main" val="4124554308"/>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8674" y="382344"/>
            <a:ext cx="11643360" cy="3970318"/>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10.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下列对文中画波浪线部分的</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断句，</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正确</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的一项是（</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大猷言于必进曰</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黎亦人也</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率数年一反一征</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岂上天生人意</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宜建城设市</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用汉法杂治之</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必进纳其言</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B.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大猷言于必进曰</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黎亦人也</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率</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数年一反一征</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岂上天生</a:t>
            </a:r>
            <a:r>
              <a:rPr lang="en-US" altLang="zh-CN" sz="2800" kern="0" dirty="0">
                <a:solidFill>
                  <a:srgbClr val="FF0000"/>
                </a:solidFill>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人意</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宜建城设市</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用汉法杂治之</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必进纳其言</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C.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大猷言于必进曰</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黎亦人也</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率数年一反一征</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岂上天生</a:t>
            </a:r>
            <a:r>
              <a:rPr lang="en-US" altLang="zh-CN" sz="2800" kern="0" dirty="0">
                <a:solidFill>
                  <a:srgbClr val="FF0000"/>
                </a:solidFill>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人意</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宜建城设市</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用汉法杂治之</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必进纳其言</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D.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大猷言于</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必</a:t>
            </a:r>
            <a:r>
              <a:rPr lang="en-US" altLang="zh-CN" sz="2800" kern="0" dirty="0">
                <a:solidFill>
                  <a:srgbClr val="FF0000"/>
                </a:solidFill>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进</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曰黎亦人也</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率数年一反一征</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岂上天生人意</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宜建城设市用汉法</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杂治之</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必进纳其言</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400872" y="909651"/>
            <a:ext cx="420308" cy="523220"/>
          </a:xfrm>
          <a:prstGeom prst="rect">
            <a:avLst/>
          </a:prstGeom>
        </p:spPr>
        <p:txBody>
          <a:bodyPr wrap="none">
            <a:spAutoFit/>
          </a:bodyPr>
          <a:lstStyle/>
          <a:p>
            <a:pPr fontAlgn="ctr">
              <a:spcAft>
                <a:spcPts val="0"/>
              </a:spcAft>
            </a:pPr>
            <a:r>
              <a:rPr lang="zh-CN" altLang="en-US"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endParaRPr>
          </a:p>
        </p:txBody>
      </p:sp>
      <p:sp>
        <p:nvSpPr>
          <p:cNvPr id="4" name="矩形 3"/>
          <p:cNvSpPr/>
          <p:nvPr/>
        </p:nvSpPr>
        <p:spPr>
          <a:xfrm>
            <a:off x="1532707" y="4526834"/>
            <a:ext cx="9030789" cy="1815882"/>
          </a:xfrm>
          <a:prstGeom prst="rect">
            <a:avLst/>
          </a:prstGeom>
        </p:spPr>
        <p:txBody>
          <a:bodyPr wrap="square">
            <a:spAutoFit/>
          </a:bodyPr>
          <a:lstStyle/>
          <a:p>
            <a:r>
              <a:rPr lang="zh-CN"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rPr>
              <a:t>句意：俞大猷上书欧阳必进说：</a:t>
            </a:r>
            <a:r>
              <a:rPr lang="en-US"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rPr>
              <a:t>“</a:t>
            </a:r>
            <a:r>
              <a:rPr lang="zh-CN"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rPr>
              <a:t>黎民也是人呀，隔几年就反叛一次征讨一次，这难道符合上天怜恤生民的意旨？应该建立城池，设立市镇，用治理汉人的方法进行综合治理，这样才能安民。</a:t>
            </a:r>
            <a:r>
              <a:rPr lang="en-US"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rPr>
              <a:t>”</a:t>
            </a:r>
            <a:r>
              <a:rPr lang="zh-CN"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rPr>
              <a:t>欧阳必进采纳了他的建议。</a:t>
            </a:r>
            <a:endParaRPr lang="zh-CN" altLang="en-US" sz="2800" dirty="0">
              <a:solidFill>
                <a:srgbClr val="0070C0"/>
              </a:solidFill>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1541879032"/>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0574" y="565225"/>
            <a:ext cx="11669209" cy="2246769"/>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11.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下列对文中加点词语的相关内容的解说，</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不正确</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的一项是（</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受，是指传授，与《师说》中</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师者，所以传道受业解惑也</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受</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相同。</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B.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举，是指举荐，与《陈情表》中的</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后刺史臣荣举臣秀才</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举</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相同。</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C.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属，是指托付，与《赤壁赋》中的</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举酒属客，诵明月之诗</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属</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不同。</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D.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攘，是指侵夺，与《离骚》中</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忍尤而攘诟</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攘</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意思不同。</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304800" y="1104429"/>
            <a:ext cx="420308" cy="523220"/>
          </a:xfrm>
          <a:prstGeom prst="rect">
            <a:avLst/>
          </a:prstGeom>
        </p:spPr>
        <p:txBody>
          <a:bodyPr wrap="none">
            <a:spAutoFit/>
          </a:bodyPr>
          <a:lstStyle/>
          <a:p>
            <a:pPr fontAlgn="ctr">
              <a:spcAft>
                <a:spcPts val="0"/>
              </a:spcAft>
            </a:pPr>
            <a:r>
              <a:rPr lang="zh-CN" altLang="en-US"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endParaRPr>
          </a:p>
        </p:txBody>
      </p:sp>
      <p:sp>
        <p:nvSpPr>
          <p:cNvPr id="4" name="矩形 3"/>
          <p:cNvSpPr/>
          <p:nvPr/>
        </p:nvSpPr>
        <p:spPr>
          <a:xfrm>
            <a:off x="200574" y="2983583"/>
            <a:ext cx="11852089" cy="2308324"/>
          </a:xfrm>
          <a:prstGeom prst="rect">
            <a:avLst/>
          </a:prstGeom>
        </p:spPr>
        <p:txBody>
          <a:bodyPr wrap="square">
            <a:spAutoFit/>
          </a:bodyPr>
          <a:lstStyle/>
          <a:p>
            <a:pPr fontAlgn="ctr">
              <a:spcAft>
                <a:spcPts val="0"/>
              </a:spcAft>
            </a:pPr>
            <a:r>
              <a:rPr lang="en-US" altLang="zh-CN" sz="2400" kern="0" dirty="0">
                <a:solidFill>
                  <a:srgbClr val="0070C0"/>
                </a:solidFill>
                <a:latin typeface="宋体" panose="02010600030101010101" pitchFamily="2" charset="-122"/>
                <a:ea typeface="宋体" panose="02010600030101010101" pitchFamily="2" charset="-122"/>
                <a:cs typeface="Cambria Math" panose="02040503050406030204" pitchFamily="18" charset="0"/>
              </a:rPr>
              <a:t>A.</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受，是指传授</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错。</a:t>
            </a:r>
            <a:r>
              <a:rPr lang="en-US" altLang="zh-CN" sz="2400"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FF0000"/>
                </a:solidFill>
                <a:latin typeface="宋体" panose="02010600030101010101" pitchFamily="2" charset="-122"/>
                <a:ea typeface="宋体" panose="02010600030101010101" pitchFamily="2" charset="-122"/>
                <a:cs typeface="宋体" panose="02010600030101010101" pitchFamily="2" charset="-122"/>
              </a:rPr>
              <a:t>复从受其业</a:t>
            </a:r>
            <a:r>
              <a:rPr lang="en-US" altLang="zh-CN" sz="2400"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FF0000"/>
                </a:solidFill>
                <a:latin typeface="宋体" panose="02010600030101010101" pitchFamily="2" charset="-122"/>
                <a:ea typeface="宋体" panose="02010600030101010101" pitchFamily="2" charset="-122"/>
                <a:cs typeface="宋体" panose="02010600030101010101" pitchFamily="2" charset="-122"/>
              </a:rPr>
              <a:t>的</a:t>
            </a:r>
            <a:r>
              <a:rPr lang="en-US" altLang="zh-CN" sz="2400"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FF0000"/>
                </a:solidFill>
                <a:latin typeface="宋体" panose="02010600030101010101" pitchFamily="2" charset="-122"/>
                <a:ea typeface="宋体" panose="02010600030101010101" pitchFamily="2" charset="-122"/>
                <a:cs typeface="宋体" panose="02010600030101010101" pitchFamily="2" charset="-122"/>
              </a:rPr>
              <a:t>受</a:t>
            </a:r>
            <a:r>
              <a:rPr lang="en-US" altLang="zh-CN" sz="2400" kern="0"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FF0000"/>
                </a:solidFill>
                <a:latin typeface="宋体" panose="02010600030101010101" pitchFamily="2" charset="-122"/>
                <a:ea typeface="宋体" panose="02010600030101010101" pitchFamily="2" charset="-122"/>
                <a:cs typeface="宋体" panose="02010600030101010101" pitchFamily="2" charset="-122"/>
              </a:rPr>
              <a:t>，从师学习。</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传道受业解惑也</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中</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受</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，传授。句意：老师，是用来传授知识、教授学业、解答疑惑的人。</a:t>
            </a:r>
            <a:endParaRPr lang="zh-CN" altLang="zh-CN" sz="2400" kern="100" dirty="0">
              <a:solidFill>
                <a:srgbClr val="0070C0"/>
              </a:solidFill>
              <a:latin typeface="宋体" panose="02010600030101010101" pitchFamily="2" charset="-122"/>
              <a:ea typeface="宋体" panose="02010600030101010101" pitchFamily="2" charset="-122"/>
              <a:cs typeface="Cambria Math" panose="02040503050406030204" pitchFamily="18" charset="0"/>
            </a:endParaRPr>
          </a:p>
          <a:p>
            <a:pPr fontAlgn="ctr">
              <a:spcAft>
                <a:spcPts val="0"/>
              </a:spcAft>
            </a:pPr>
            <a:r>
              <a:rPr lang="en-US" altLang="zh-CN" sz="2400" kern="0" dirty="0">
                <a:solidFill>
                  <a:srgbClr val="0070C0"/>
                </a:solidFill>
                <a:latin typeface="宋体" panose="02010600030101010101" pitchFamily="2" charset="-122"/>
                <a:ea typeface="宋体" panose="02010600030101010101" pitchFamily="2" charset="-122"/>
                <a:cs typeface="Cambria Math" panose="02040503050406030204" pitchFamily="18" charset="0"/>
              </a:rPr>
              <a:t>B.</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正确。句意：后来的刺史名荣荐举臣为秀才。</a:t>
            </a:r>
            <a:endParaRPr lang="zh-CN" altLang="zh-CN" sz="2400" kern="100" dirty="0">
              <a:solidFill>
                <a:srgbClr val="0070C0"/>
              </a:solidFill>
              <a:latin typeface="宋体" panose="02010600030101010101" pitchFamily="2" charset="-122"/>
              <a:ea typeface="宋体" panose="02010600030101010101" pitchFamily="2" charset="-122"/>
              <a:cs typeface="Cambria Math" panose="02040503050406030204" pitchFamily="18" charset="0"/>
            </a:endParaRPr>
          </a:p>
          <a:p>
            <a:pPr fontAlgn="ctr">
              <a:spcAft>
                <a:spcPts val="0"/>
              </a:spcAft>
            </a:pPr>
            <a:r>
              <a:rPr lang="en-US" altLang="zh-CN" sz="2400" kern="0" dirty="0">
                <a:solidFill>
                  <a:srgbClr val="0070C0"/>
                </a:solidFill>
                <a:latin typeface="宋体" panose="02010600030101010101" pitchFamily="2" charset="-122"/>
                <a:ea typeface="宋体" panose="02010600030101010101" pitchFamily="2" charset="-122"/>
                <a:cs typeface="Cambria Math" panose="02040503050406030204" pitchFamily="18" charset="0"/>
              </a:rPr>
              <a:t>C.</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正确。</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举酒属客，诵明月之诗</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的</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属</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应译为</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劝人饮酒</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。句意：举起酒杯向同伴敬酒，吟诵着与明月有关的文章。</a:t>
            </a:r>
            <a:endParaRPr lang="zh-CN" altLang="zh-CN" sz="2400" kern="100" dirty="0">
              <a:solidFill>
                <a:srgbClr val="0070C0"/>
              </a:solidFill>
              <a:latin typeface="宋体" panose="02010600030101010101" pitchFamily="2" charset="-122"/>
              <a:ea typeface="宋体" panose="02010600030101010101" pitchFamily="2" charset="-122"/>
              <a:cs typeface="Cambria Math" panose="02040503050406030204" pitchFamily="18" charset="0"/>
            </a:endParaRPr>
          </a:p>
          <a:p>
            <a:pPr fontAlgn="ctr">
              <a:spcAft>
                <a:spcPts val="0"/>
              </a:spcAft>
            </a:pPr>
            <a:r>
              <a:rPr lang="en-US" altLang="zh-CN" sz="2400" kern="0" dirty="0">
                <a:solidFill>
                  <a:srgbClr val="0070C0"/>
                </a:solidFill>
                <a:latin typeface="宋体" panose="02010600030101010101" pitchFamily="2" charset="-122"/>
                <a:ea typeface="宋体" panose="02010600030101010101" pitchFamily="2" charset="-122"/>
                <a:cs typeface="Cambria Math" panose="02040503050406030204" pitchFamily="18" charset="0"/>
              </a:rPr>
              <a:t>D.</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正确。</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忍尤而攘诟</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的</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攘</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应译为</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忍受</a:t>
            </a:r>
            <a:r>
              <a:rPr lang="en-US"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zh-CN" sz="2400" kern="0" dirty="0">
                <a:solidFill>
                  <a:srgbClr val="0070C0"/>
                </a:solidFill>
                <a:latin typeface="宋体" panose="02010600030101010101" pitchFamily="2" charset="-122"/>
                <a:ea typeface="宋体" panose="02010600030101010101" pitchFamily="2" charset="-122"/>
                <a:cs typeface="宋体" panose="02010600030101010101" pitchFamily="2" charset="-122"/>
              </a:rPr>
              <a:t>。句意：强忍指责，承受侮辱</a:t>
            </a:r>
            <a:r>
              <a:rPr lang="zh-CN" altLang="zh-CN"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a:t>
            </a:r>
            <a:endParaRPr lang="zh-CN" altLang="zh-CN" kern="100" dirty="0">
              <a:latin typeface="Cambria Math" panose="02040503050406030204" pitchFamily="18" charset="0"/>
              <a:ea typeface="宋体" panose="02010600030101010101" pitchFamily="2" charset="-122"/>
              <a:cs typeface="Cambria Math" panose="02040503050406030204" pitchFamily="18" charset="0"/>
            </a:endParaRPr>
          </a:p>
        </p:txBody>
      </p:sp>
    </p:spTree>
    <p:custDataLst>
      <p:tags r:id="rId1"/>
    </p:custDataLst>
    <p:extLst>
      <p:ext uri="{BB962C8B-B14F-4D97-AF65-F5344CB8AC3E}">
        <p14:creationId xmlns:p14="http://schemas.microsoft.com/office/powerpoint/2010/main" val="898150247"/>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509" y="326410"/>
            <a:ext cx="11573691" cy="5262979"/>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12.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下列对原文有关内容的概括和分析，</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正确</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的一项是（</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俞大猷喜好读书，文武双全。他对兵法有独到见解，认为兵法术数从五起，犹如人身有手、足、头五体一样，虽然领有百万之众，但可以使他们协调一致、合为一人之用。</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B.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俞大猷精通兵法，英勇善战，但亦曾多次未获重用。上书监司议论海寇之祸，却遭杖责并夺职；向伯温陈述出征安南的作战方略，并请求从军出战，也没有受到赏识。</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C.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俞大猷功勋卓著，有儒将风范。面对琼州黎人之乱，他能带兵平乱，又能提出治理建议，从根本上解决当地动乱；在广东镇压乱贼时，面对功劳被夺他也不多加计较。</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D.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俞大猷虽被李良臣以奸贪之罪弹劾，但兵部坚信他的清白；他一生忠诚报国，多地均为他立祠祭祀。</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383177" y="2140749"/>
            <a:ext cx="420308" cy="523220"/>
          </a:xfrm>
          <a:prstGeom prst="rect">
            <a:avLst/>
          </a:prstGeom>
        </p:spPr>
        <p:txBody>
          <a:bodyPr wrap="none">
            <a:spAutoFit/>
          </a:bodyPr>
          <a:lstStyle/>
          <a:p>
            <a:pPr fontAlgn="ctr">
              <a:spcAft>
                <a:spcPts val="0"/>
              </a:spcAft>
            </a:pPr>
            <a:r>
              <a:rPr lang="zh-CN" altLang="en-US"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endParaRPr>
          </a:p>
        </p:txBody>
      </p:sp>
      <p:sp>
        <p:nvSpPr>
          <p:cNvPr id="4" name="矩形 3"/>
          <p:cNvSpPr/>
          <p:nvPr/>
        </p:nvSpPr>
        <p:spPr>
          <a:xfrm>
            <a:off x="1632294" y="5795946"/>
            <a:ext cx="5391219" cy="523220"/>
          </a:xfrm>
          <a:prstGeom prst="rect">
            <a:avLst/>
          </a:prstGeom>
        </p:spPr>
        <p:txBody>
          <a:bodyPr wrap="none">
            <a:spAutoFit/>
          </a:bodyPr>
          <a:lstStyle/>
          <a:p>
            <a:r>
              <a:rPr lang="zh-CN" altLang="zh-CN" sz="2800" kern="0" dirty="0" smtClean="0">
                <a:solidFill>
                  <a:srgbClr val="0070C0"/>
                </a:solidFill>
                <a:latin typeface="楷体" panose="02010609060101010101" pitchFamily="49" charset="-122"/>
                <a:ea typeface="楷体" panose="02010609060101010101" pitchFamily="49" charset="-122"/>
                <a:cs typeface="宋体" panose="02010600030101010101" pitchFamily="2" charset="-122"/>
              </a:rPr>
              <a:t>原文</a:t>
            </a:r>
            <a:r>
              <a:rPr lang="en-US" altLang="zh-CN" sz="2800" kern="0" dirty="0" smtClean="0">
                <a:solidFill>
                  <a:srgbClr val="0070C0"/>
                </a:solidFill>
                <a:latin typeface="楷体" panose="02010609060101010101" pitchFamily="49" charset="-122"/>
                <a:ea typeface="楷体" panose="02010609060101010101" pitchFamily="49" charset="-122"/>
                <a:cs typeface="宋体" panose="02010600030101010101" pitchFamily="2" charset="-122"/>
              </a:rPr>
              <a:t>:</a:t>
            </a:r>
            <a:r>
              <a:rPr lang="zh-CN" altLang="zh-CN" sz="2800" kern="0" dirty="0" smtClean="0">
                <a:solidFill>
                  <a:srgbClr val="0070C0"/>
                </a:solidFill>
                <a:latin typeface="楷体" panose="02010609060101010101" pitchFamily="49" charset="-122"/>
                <a:ea typeface="楷体" panose="02010609060101010101" pitchFamily="49" charset="-122"/>
                <a:cs typeface="宋体" panose="02010600030101010101" pitchFamily="2" charset="-122"/>
              </a:rPr>
              <a:t>伯</a:t>
            </a:r>
            <a:r>
              <a:rPr lang="zh-CN"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rPr>
              <a:t>温奇之。会兵罢，不果用</a:t>
            </a:r>
            <a:endParaRPr lang="zh-CN" altLang="en-US" sz="2800" dirty="0">
              <a:solidFill>
                <a:srgbClr val="0070C0"/>
              </a:solidFill>
              <a:latin typeface="楷体" panose="02010609060101010101" pitchFamily="49" charset="-122"/>
              <a:ea typeface="楷体" panose="02010609060101010101" pitchFamily="49" charset="-122"/>
            </a:endParaRPr>
          </a:p>
        </p:txBody>
      </p:sp>
      <p:cxnSp>
        <p:nvCxnSpPr>
          <p:cNvPr id="5" name="直接连接符 4"/>
          <p:cNvCxnSpPr/>
          <p:nvPr/>
        </p:nvCxnSpPr>
        <p:spPr>
          <a:xfrm flipV="1">
            <a:off x="1423851" y="3352800"/>
            <a:ext cx="2547258" cy="87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0381913"/>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9634" y="474898"/>
            <a:ext cx="11782697" cy="3970318"/>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13.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把文中画横线的句子翻译成现代汉语。</a:t>
            </a:r>
            <a:r>
              <a:rPr lang="zh-CN" altLang="zh-CN" sz="2800" kern="0" dirty="0">
                <a:latin typeface="Cambria Math" panose="02040503050406030204" pitchFamily="18" charset="0"/>
                <a:ea typeface="Times New Roman" panose="02020603050405020304" pitchFamily="18" charset="0"/>
                <a:cs typeface="Cambria Math" panose="02040503050406030204" pitchFamily="18" charset="0"/>
              </a:rPr>
              <a:t> </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endParaRPr lang="en-US" altLang="zh-CN" sz="2800" kern="0" dirty="0" smtClean="0">
              <a:latin typeface="Cambria Math" panose="02040503050406030204" pitchFamily="18" charset="0"/>
              <a:ea typeface="宋体" panose="02010600030101010101" pitchFamily="2" charset="-122"/>
              <a:cs typeface="宋体" panose="02010600030101010101" pitchFamily="2" charset="-122"/>
            </a:endParaRPr>
          </a:p>
          <a:p>
            <a:pPr fontAlgn="ctr">
              <a:spcAft>
                <a:spcPts val="0"/>
              </a:spcAft>
            </a:pP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1</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）召见论兵事，大猷屡折鹏。鹏谢曰：</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吾不当以武人待子。</a:t>
            </a:r>
            <a:r>
              <a:rPr lang="en-US" altLang="zh-CN" sz="2800" kern="0" dirty="0" smtClean="0">
                <a:latin typeface="Cambria Math" panose="02040503050406030204" pitchFamily="18" charset="0"/>
                <a:ea typeface="宋体" panose="02010600030101010101" pitchFamily="2" charset="-122"/>
                <a:cs typeface="宋体" panose="02010600030101010101" pitchFamily="2" charset="-122"/>
              </a:rPr>
              <a:t>”</a:t>
            </a:r>
          </a:p>
          <a:p>
            <a:pPr fontAlgn="ctr">
              <a:spcAft>
                <a:spcPts val="0"/>
              </a:spcAft>
            </a:pPr>
            <a:endParaRPr lang="en-US" altLang="zh-CN" sz="2800" kern="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zh-CN" altLang="en-US" sz="2800" kern="0" dirty="0">
                <a:solidFill>
                  <a:srgbClr val="0070C0"/>
                </a:solidFill>
                <a:latin typeface="Cambria Math" panose="02040503050406030204" pitchFamily="18" charset="0"/>
                <a:ea typeface="宋体" panose="02010600030101010101" pitchFamily="2" charset="-122"/>
                <a:cs typeface="Cambria Math" panose="02040503050406030204" pitchFamily="18" charset="0"/>
              </a:rPr>
              <a:t>给分点：“召见论兵事”，省略主语“翟鹏”；“折”，动词的使动用法，使</a:t>
            </a:r>
            <a:r>
              <a:rPr lang="en-US" altLang="zh-CN" sz="2800" kern="0" dirty="0">
                <a:solidFill>
                  <a:srgbClr val="0070C0"/>
                </a:solidFill>
                <a:latin typeface="Cambria Math" panose="02040503050406030204" pitchFamily="18" charset="0"/>
                <a:ea typeface="宋体" panose="02010600030101010101" pitchFamily="2" charset="-122"/>
                <a:cs typeface="Cambria Math" panose="02040503050406030204" pitchFamily="18" charset="0"/>
              </a:rPr>
              <a:t>……</a:t>
            </a:r>
            <a:r>
              <a:rPr lang="zh-CN" altLang="en-US" sz="2800" kern="0" dirty="0">
                <a:solidFill>
                  <a:srgbClr val="0070C0"/>
                </a:solidFill>
                <a:latin typeface="Cambria Math" panose="02040503050406030204" pitchFamily="18" charset="0"/>
                <a:ea typeface="宋体" panose="02010600030101010101" pitchFamily="2" charset="-122"/>
                <a:cs typeface="Cambria Math" panose="02040503050406030204" pitchFamily="18" charset="0"/>
              </a:rPr>
              <a:t>折服；“谢”，道歉。</a:t>
            </a:r>
            <a:endParaRPr lang="en-US" altLang="zh-CN" sz="2800" kern="0" dirty="0" smtClean="0">
              <a:solidFill>
                <a:srgbClr val="0070C0"/>
              </a:solidFill>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endParaRPr lang="en-US" altLang="zh-CN" sz="2800" kern="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zh-CN" altLang="en-US" sz="2800" kern="0" dirty="0">
                <a:latin typeface="Cambria Math" panose="02040503050406030204" pitchFamily="18" charset="0"/>
                <a:ea typeface="宋体" panose="02010600030101010101" pitchFamily="2" charset="-122"/>
                <a:cs typeface="Cambria Math" panose="02040503050406030204" pitchFamily="18" charset="0"/>
              </a:rPr>
              <a:t>译文：</a:t>
            </a:r>
            <a:r>
              <a:rPr lang="zh-CN" altLang="en-US" sz="2800" kern="0" dirty="0">
                <a:solidFill>
                  <a:srgbClr val="FF0000"/>
                </a:solidFill>
                <a:latin typeface="Cambria Math" panose="02040503050406030204" pitchFamily="18" charset="0"/>
                <a:ea typeface="宋体" panose="02010600030101010101" pitchFamily="2" charset="-122"/>
                <a:cs typeface="Cambria Math" panose="02040503050406030204" pitchFamily="18" charset="0"/>
              </a:rPr>
              <a:t>（翟鹏）</a:t>
            </a:r>
            <a:r>
              <a:rPr lang="zh-CN" altLang="en-US" sz="2800" kern="0" dirty="0">
                <a:latin typeface="Cambria Math" panose="02040503050406030204" pitchFamily="18" charset="0"/>
                <a:ea typeface="宋体" panose="02010600030101010101" pitchFamily="2" charset="-122"/>
                <a:cs typeface="Cambria Math" panose="02040503050406030204" pitchFamily="18" charset="0"/>
              </a:rPr>
              <a:t>召见俞大猷讨论军事方略，俞大猷每每以灼见折服翟鹏，翟鹏致歉说：“我不该用对待武卒的态度对待你。</a:t>
            </a:r>
            <a:r>
              <a:rPr lang="zh-CN" altLang="en-US" sz="2800" kern="0" dirty="0" smtClean="0">
                <a:latin typeface="Cambria Math" panose="02040503050406030204" pitchFamily="18" charset="0"/>
                <a:ea typeface="宋体" panose="02010600030101010101" pitchFamily="2" charset="-122"/>
                <a:cs typeface="Cambria Math" panose="02040503050406030204" pitchFamily="18" charset="0"/>
              </a:rPr>
              <a:t>”</a:t>
            </a:r>
            <a:endParaRPr lang="zh-CN" altLang="en-US" sz="2800" kern="0" dirty="0">
              <a:latin typeface="Cambria Math" panose="02040503050406030204" pitchFamily="18" charset="0"/>
              <a:ea typeface="宋体" panose="02010600030101010101" pitchFamily="2" charset="-122"/>
              <a:cs typeface="Cambria Math" panose="02040503050406030204" pitchFamily="18" charset="0"/>
            </a:endParaRPr>
          </a:p>
        </p:txBody>
      </p:sp>
    </p:spTree>
    <p:custDataLst>
      <p:tags r:id="rId1"/>
    </p:custDataLst>
    <p:extLst>
      <p:ext uri="{BB962C8B-B14F-4D97-AF65-F5344CB8AC3E}">
        <p14:creationId xmlns:p14="http://schemas.microsoft.com/office/powerpoint/2010/main" val="105463115"/>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0756" y="1434754"/>
            <a:ext cx="6766560" cy="3095625"/>
            <a:chOff x="1772" y="2439"/>
            <a:chExt cx="10656" cy="4875"/>
          </a:xfrm>
        </p:grpSpPr>
        <p:sp>
          <p:nvSpPr>
            <p:cNvPr id="3" name="文本框 2"/>
            <p:cNvSpPr txBox="1"/>
            <p:nvPr/>
          </p:nvSpPr>
          <p:spPr>
            <a:xfrm>
              <a:off x="1772" y="5618"/>
              <a:ext cx="10656" cy="1696"/>
            </a:xfrm>
            <a:prstGeom prst="rect">
              <a:avLst/>
            </a:prstGeom>
            <a:noFill/>
          </p:spPr>
          <p:txBody>
            <a:bodyPr wrap="square" rtlCol="0">
              <a:spAutoFit/>
            </a:bodyPr>
            <a:lstStyle/>
            <a:p>
              <a:pPr algn="ctr"/>
              <a:r>
                <a:rPr lang="zh-CN" altLang="en-US" sz="3200" dirty="0">
                  <a:solidFill>
                    <a:srgbClr val="5EAA60"/>
                  </a:solidFill>
                  <a:latin typeface="汉仪南宫体简" panose="02010600000101010101" charset="-122"/>
                  <a:ea typeface="汉仪南宫体简" panose="02010600000101010101" charset="-122"/>
                </a:rPr>
                <a:t>一、现代文</a:t>
              </a:r>
              <a:r>
                <a:rPr lang="zh-CN" altLang="en-US" sz="3200" dirty="0" smtClean="0">
                  <a:solidFill>
                    <a:srgbClr val="5EAA60"/>
                  </a:solidFill>
                  <a:latin typeface="汉仪南宫体简" panose="02010600000101010101" charset="-122"/>
                  <a:ea typeface="汉仪南宫体简" panose="02010600000101010101" charset="-122"/>
                </a:rPr>
                <a:t>阅读</a:t>
              </a:r>
              <a:endParaRPr lang="en-US" altLang="zh-CN" sz="3200" dirty="0" smtClean="0">
                <a:solidFill>
                  <a:srgbClr val="5EAA60"/>
                </a:solidFill>
                <a:latin typeface="汉仪南宫体简" panose="02010600000101010101" charset="-122"/>
                <a:ea typeface="汉仪南宫体简" panose="02010600000101010101" charset="-122"/>
              </a:endParaRPr>
            </a:p>
            <a:p>
              <a:pPr algn="ctr"/>
              <a:r>
                <a:rPr lang="zh-CN" altLang="en-US" sz="3200" dirty="0" smtClean="0">
                  <a:solidFill>
                    <a:srgbClr val="5EAA60"/>
                  </a:solidFill>
                  <a:latin typeface="汉仪南宫体简" panose="02010600000101010101" charset="-122"/>
                  <a:ea typeface="汉仪南宫体简" panose="02010600000101010101" charset="-122"/>
                </a:rPr>
                <a:t>（</a:t>
              </a:r>
              <a:r>
                <a:rPr lang="zh-CN" altLang="en-US" sz="3200" dirty="0">
                  <a:solidFill>
                    <a:srgbClr val="5EAA60"/>
                  </a:solidFill>
                  <a:latin typeface="汉仪南宫体简" panose="02010600000101010101" charset="-122"/>
                  <a:ea typeface="汉仪南宫体简" panose="02010600000101010101" charset="-122"/>
                </a:rPr>
                <a:t>本大题共</a:t>
              </a:r>
              <a:r>
                <a:rPr lang="en-US" altLang="zh-CN" sz="3200" dirty="0">
                  <a:solidFill>
                    <a:srgbClr val="5EAA60"/>
                  </a:solidFill>
                  <a:latin typeface="汉仪南宫体简" panose="02010600000101010101" charset="-122"/>
                  <a:ea typeface="汉仪南宫体简" panose="02010600000101010101" charset="-122"/>
                </a:rPr>
                <a:t>9</a:t>
              </a:r>
              <a:r>
                <a:rPr lang="zh-CN" altLang="en-US" sz="3200" dirty="0">
                  <a:solidFill>
                    <a:srgbClr val="5EAA60"/>
                  </a:solidFill>
                  <a:latin typeface="汉仪南宫体简" panose="02010600000101010101" charset="-122"/>
                  <a:ea typeface="汉仪南宫体简" panose="02010600000101010101" charset="-122"/>
                </a:rPr>
                <a:t>小题，共</a:t>
              </a:r>
              <a:r>
                <a:rPr lang="en-US" altLang="zh-CN" sz="3200" dirty="0" smtClean="0">
                  <a:solidFill>
                    <a:srgbClr val="5EAA60"/>
                  </a:solidFill>
                  <a:latin typeface="汉仪南宫体简" panose="02010600000101010101" charset="-122"/>
                  <a:ea typeface="汉仪南宫体简" panose="02010600000101010101" charset="-122"/>
                </a:rPr>
                <a:t>60</a:t>
              </a:r>
              <a:r>
                <a:rPr lang="zh-CN" altLang="en-US" sz="3200" dirty="0" smtClean="0">
                  <a:solidFill>
                    <a:srgbClr val="5EAA60"/>
                  </a:solidFill>
                  <a:latin typeface="汉仪南宫体简" panose="02010600000101010101" charset="-122"/>
                  <a:ea typeface="汉仪南宫体简" panose="02010600000101010101" charset="-122"/>
                </a:rPr>
                <a:t>分</a:t>
              </a:r>
              <a:r>
                <a:rPr lang="zh-CN" altLang="en-US" sz="3200" dirty="0">
                  <a:solidFill>
                    <a:srgbClr val="5EAA60"/>
                  </a:solidFill>
                  <a:latin typeface="汉仪南宫体简" panose="02010600000101010101" charset="-122"/>
                  <a:ea typeface="汉仪南宫体简" panose="02010600000101010101" charset="-122"/>
                </a:rPr>
                <a:t>）</a:t>
              </a:r>
              <a:endParaRPr lang="zh-CN" altLang="en-US" sz="3200" dirty="0">
                <a:solidFill>
                  <a:srgbClr val="5EAA60"/>
                </a:solidFill>
                <a:latin typeface="汉仪南宫体简" panose="02010600000101010101" charset="-122"/>
                <a:ea typeface="汉仪南宫体简" panose="02010600000101010101" charset="-122"/>
              </a:endParaRPr>
            </a:p>
          </p:txBody>
        </p:sp>
        <p:grpSp>
          <p:nvGrpSpPr>
            <p:cNvPr id="7" name="组合 6"/>
            <p:cNvGrpSpPr/>
            <p:nvPr/>
          </p:nvGrpSpPr>
          <p:grpSpPr>
            <a:xfrm>
              <a:off x="5104" y="2439"/>
              <a:ext cx="3179" cy="3179"/>
              <a:chOff x="1450" y="3375"/>
              <a:chExt cx="1625" cy="1625"/>
            </a:xfrm>
          </p:grpSpPr>
          <p:sp>
            <p:nvSpPr>
              <p:cNvPr id="5" name="菱形 4"/>
              <p:cNvSpPr/>
              <p:nvPr/>
            </p:nvSpPr>
            <p:spPr>
              <a:xfrm>
                <a:off x="1550" y="3475"/>
                <a:ext cx="1425" cy="1425"/>
              </a:xfrm>
              <a:prstGeom prst="diamond">
                <a:avLst/>
              </a:prstGeom>
              <a:solidFill>
                <a:srgbClr val="5EA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1450" y="3375"/>
                <a:ext cx="1625" cy="1625"/>
              </a:xfrm>
              <a:prstGeom prst="diamond">
                <a:avLst/>
              </a:prstGeom>
              <a:noFill/>
              <a:ln>
                <a:solidFill>
                  <a:srgbClr val="5EAA60"/>
                </a:solidFill>
              </a:ln>
              <a:extLst>
                <a:ext uri="{909E8E84-426E-40DD-AFC4-6F175D3DCCD1}">
                  <a14:hiddenFill xmlns:a14="http://schemas.microsoft.com/office/drawing/2010/main">
                    <a:solidFill>
                      <a:srgbClr val="5EAA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8" name="文本框 7"/>
            <p:cNvSpPr txBox="1"/>
            <p:nvPr/>
          </p:nvSpPr>
          <p:spPr>
            <a:xfrm>
              <a:off x="5948" y="3230"/>
              <a:ext cx="1488" cy="1598"/>
            </a:xfrm>
            <a:prstGeom prst="rect">
              <a:avLst/>
            </a:prstGeom>
            <a:noFill/>
          </p:spPr>
          <p:txBody>
            <a:bodyPr wrap="none" rtlCol="0">
              <a:spAutoFit/>
            </a:bodyPr>
            <a:lstStyle/>
            <a:p>
              <a:r>
                <a:rPr lang="en-US" altLang="zh-CN" sz="6000" dirty="0">
                  <a:solidFill>
                    <a:schemeClr val="bg1"/>
                  </a:solidFill>
                  <a:latin typeface="汉仪南宫体简" panose="02010600000101010101" charset="-122"/>
                  <a:ea typeface="汉仪南宫体简" panose="02010600000101010101" charset="-122"/>
                </a:rPr>
                <a:t>01</a:t>
              </a: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9303" y="1209525"/>
            <a:ext cx="11782697" cy="2677656"/>
          </a:xfrm>
          <a:prstGeom prst="rect">
            <a:avLst/>
          </a:prstGeom>
        </p:spPr>
        <p:txBody>
          <a:bodyPr wrap="square">
            <a:spAutoFit/>
          </a:bodyPr>
          <a:lstStyle/>
          <a:p>
            <a:pPr fontAlgn="ctr">
              <a:spcAft>
                <a:spcPts val="0"/>
              </a:spcAft>
            </a:pP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2</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）大猷为将廉，驭下有恩。数建大功，威名震南服</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smtClean="0">
              <a:latin typeface="Cambria Math" panose="02040503050406030204" pitchFamily="18" charset="0"/>
              <a:ea typeface="宋体" panose="02010600030101010101" pitchFamily="2" charset="-122"/>
              <a:cs typeface="宋体" panose="02010600030101010101" pitchFamily="2" charset="-122"/>
            </a:endParaRPr>
          </a:p>
          <a:p>
            <a:pPr indent="266700" fontAlgn="ctr">
              <a:spcAft>
                <a:spcPts val="0"/>
              </a:spcAft>
            </a:pPr>
            <a:endParaRPr lang="en-US" altLang="zh-CN" sz="2800" kern="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zh-CN" altLang="en-US" sz="2800" kern="0" dirty="0">
                <a:solidFill>
                  <a:srgbClr val="0070C0"/>
                </a:solidFill>
                <a:latin typeface="Cambria Math" panose="02040503050406030204" pitchFamily="18" charset="0"/>
                <a:ea typeface="宋体" panose="02010600030101010101" pitchFamily="2" charset="-122"/>
                <a:cs typeface="Cambria Math" panose="02040503050406030204" pitchFamily="18" charset="0"/>
              </a:rPr>
              <a:t>给分点：“为”，担任；“驭”，管理；“数”，屡次</a:t>
            </a:r>
            <a:r>
              <a:rPr lang="zh-CN" altLang="en-US" sz="2800" kern="0" dirty="0" smtClean="0">
                <a:solidFill>
                  <a:srgbClr val="0070C0"/>
                </a:solidFill>
                <a:latin typeface="Cambria Math" panose="02040503050406030204" pitchFamily="18" charset="0"/>
                <a:ea typeface="宋体" panose="02010600030101010101" pitchFamily="2" charset="-122"/>
                <a:cs typeface="Cambria Math" panose="02040503050406030204" pitchFamily="18" charset="0"/>
              </a:rPr>
              <a:t>。</a:t>
            </a:r>
            <a:endParaRPr lang="en-US" altLang="zh-CN" sz="2800" kern="0" dirty="0" smtClean="0">
              <a:solidFill>
                <a:srgbClr val="0070C0"/>
              </a:solidFill>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endParaRPr lang="en-US" altLang="zh-CN" sz="2800" kern="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zh-CN" altLang="en-US" sz="2800" kern="100" dirty="0">
                <a:latin typeface="Cambria Math" panose="02040503050406030204" pitchFamily="18" charset="0"/>
                <a:ea typeface="宋体" panose="02010600030101010101" pitchFamily="2" charset="-122"/>
                <a:cs typeface="Cambria Math" panose="02040503050406030204" pitchFamily="18" charset="0"/>
              </a:rPr>
              <a:t>译文：俞大猷担任将帅廉洁，管理部下颇有恩惠，屡次立下重大功劳，威名震慑南方。</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pic>
        <p:nvPicPr>
          <p:cNvPr id="3" name="图片 2" descr="true (81)"/>
          <p:cNvPicPr>
            <a:picLocks noChangeAspect="1"/>
          </p:cNvPicPr>
          <p:nvPr/>
        </p:nvPicPr>
        <p:blipFill>
          <a:blip r:embed="rId3">
            <a:clrChange>
              <a:clrFrom>
                <a:srgbClr val="F6F6F6">
                  <a:alpha val="100000"/>
                </a:srgbClr>
              </a:clrFrom>
              <a:clrTo>
                <a:srgbClr val="F6F6F6">
                  <a:alpha val="100000"/>
                  <a:alpha val="0"/>
                </a:srgbClr>
              </a:clrTo>
            </a:clrChange>
          </a:blip>
          <a:srcRect t="11475"/>
          <a:stretch>
            <a:fillRect/>
          </a:stretch>
        </p:blipFill>
        <p:spPr>
          <a:xfrm rot="2121051">
            <a:off x="9898464" y="-155615"/>
            <a:ext cx="2936959" cy="2730281"/>
          </a:xfrm>
          <a:prstGeom prst="rect">
            <a:avLst/>
          </a:prstGeom>
        </p:spPr>
      </p:pic>
    </p:spTree>
    <p:custDataLst>
      <p:tags r:id="rId1"/>
    </p:custDataLst>
    <p:extLst>
      <p:ext uri="{BB962C8B-B14F-4D97-AF65-F5344CB8AC3E}">
        <p14:creationId xmlns:p14="http://schemas.microsoft.com/office/powerpoint/2010/main" val="3610755859"/>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761" y="542891"/>
            <a:ext cx="11704320" cy="523220"/>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14.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俞大猷如何使新兴、恩平二邑安宁？请结合材料简要概括。</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365761" y="1695883"/>
            <a:ext cx="11564982" cy="1815882"/>
          </a:xfrm>
          <a:prstGeom prst="rect">
            <a:avLst/>
          </a:prstGeom>
        </p:spPr>
        <p:txBody>
          <a:bodyPr wrap="square">
            <a:spAutoFit/>
          </a:bodyPr>
          <a:lstStyle/>
          <a:p>
            <a:r>
              <a:rPr lang="zh-CN" altLang="zh-CN" sz="2800" kern="0" dirty="0" smtClean="0">
                <a:solidFill>
                  <a:srgbClr val="000000"/>
                </a:solidFill>
                <a:ea typeface="宋体" panose="02010600030101010101" pitchFamily="2" charset="-122"/>
                <a:cs typeface="宋体" panose="02010600030101010101" pitchFamily="2" charset="-122"/>
              </a:rPr>
              <a:t>【参考答案】</a:t>
            </a:r>
            <a:endParaRPr lang="en-US" altLang="zh-CN" sz="2800" kern="0" dirty="0" smtClean="0">
              <a:solidFill>
                <a:srgbClr val="000000"/>
              </a:solidFill>
              <a:ea typeface="宋体" panose="02010600030101010101" pitchFamily="2" charset="-122"/>
              <a:cs typeface="宋体" panose="02010600030101010101" pitchFamily="2" charset="-122"/>
            </a:endParaRPr>
          </a:p>
          <a:p>
            <a:r>
              <a:rPr lang="en-US" altLang="zh-CN" sz="2800" kern="0" dirty="0" smtClean="0">
                <a:solidFill>
                  <a:srgbClr val="000000"/>
                </a:solidFill>
                <a:ea typeface="宋体" panose="02010600030101010101" pitchFamily="2" charset="-122"/>
                <a:cs typeface="宋体" panose="02010600030101010101" pitchFamily="2" charset="-122"/>
              </a:rPr>
              <a:t>①</a:t>
            </a:r>
            <a:r>
              <a:rPr lang="zh-CN" altLang="zh-CN" sz="2800" kern="0" dirty="0">
                <a:solidFill>
                  <a:srgbClr val="000000"/>
                </a:solidFill>
                <a:ea typeface="宋体" panose="02010600030101010101" pitchFamily="2" charset="-122"/>
                <a:cs typeface="宋体" panose="02010600030101010101" pitchFamily="2" charset="-122"/>
              </a:rPr>
              <a:t>布置百姓做好自我防卫</a:t>
            </a:r>
            <a:r>
              <a:rPr lang="zh-CN" altLang="zh-CN" sz="2800" kern="0" dirty="0" smtClean="0">
                <a:solidFill>
                  <a:srgbClr val="000000"/>
                </a:solidFill>
                <a:ea typeface="宋体" panose="02010600030101010101" pitchFamily="2" charset="-122"/>
                <a:cs typeface="宋体" panose="02010600030101010101" pitchFamily="2" charset="-122"/>
              </a:rPr>
              <a:t>。</a:t>
            </a:r>
            <a:endParaRPr lang="en-US" altLang="zh-CN" sz="2800" kern="0" dirty="0" smtClean="0">
              <a:solidFill>
                <a:srgbClr val="000000"/>
              </a:solidFill>
              <a:ea typeface="宋体" panose="02010600030101010101" pitchFamily="2" charset="-122"/>
              <a:cs typeface="宋体" panose="02010600030101010101" pitchFamily="2" charset="-122"/>
            </a:endParaRPr>
          </a:p>
          <a:p>
            <a:r>
              <a:rPr lang="en-US" altLang="zh-CN" sz="2800" kern="0" dirty="0" smtClean="0">
                <a:solidFill>
                  <a:srgbClr val="000000"/>
                </a:solidFill>
                <a:ea typeface="宋体" panose="02010600030101010101" pitchFamily="2" charset="-122"/>
                <a:cs typeface="宋体" panose="02010600030101010101" pitchFamily="2" charset="-122"/>
              </a:rPr>
              <a:t>②</a:t>
            </a:r>
            <a:r>
              <a:rPr lang="zh-CN" altLang="zh-CN" sz="2800" kern="0" dirty="0">
                <a:solidFill>
                  <a:srgbClr val="000000"/>
                </a:solidFill>
                <a:ea typeface="宋体" panose="02010600030101010101" pitchFamily="2" charset="-122"/>
                <a:cs typeface="宋体" panose="02010600030101010101" pitchFamily="2" charset="-122"/>
              </a:rPr>
              <a:t>对各峒造反者晓之以顺逆利害，威慑之以武力，使他们臣服</a:t>
            </a:r>
            <a:r>
              <a:rPr lang="zh-CN" altLang="zh-CN" sz="2800" kern="0" dirty="0" smtClean="0">
                <a:solidFill>
                  <a:srgbClr val="000000"/>
                </a:solidFill>
                <a:ea typeface="宋体" panose="02010600030101010101" pitchFamily="2" charset="-122"/>
                <a:cs typeface="宋体" panose="02010600030101010101" pitchFamily="2" charset="-122"/>
              </a:rPr>
              <a:t>。</a:t>
            </a:r>
            <a:endParaRPr lang="en-US" altLang="zh-CN" sz="2800" kern="0" dirty="0" smtClean="0">
              <a:solidFill>
                <a:srgbClr val="000000"/>
              </a:solidFill>
              <a:ea typeface="宋体" panose="02010600030101010101" pitchFamily="2" charset="-122"/>
              <a:cs typeface="宋体" panose="02010600030101010101" pitchFamily="2" charset="-122"/>
            </a:endParaRPr>
          </a:p>
          <a:p>
            <a:r>
              <a:rPr lang="en-US" altLang="zh-CN" sz="2800" kern="0" dirty="0" smtClean="0">
                <a:solidFill>
                  <a:srgbClr val="000000"/>
                </a:solidFill>
                <a:ea typeface="宋体" panose="02010600030101010101" pitchFamily="2" charset="-122"/>
                <a:cs typeface="宋体" panose="02010600030101010101" pitchFamily="2" charset="-122"/>
              </a:rPr>
              <a:t>③</a:t>
            </a:r>
            <a:r>
              <a:rPr lang="zh-CN" altLang="zh-CN" sz="2800" kern="0" dirty="0">
                <a:solidFill>
                  <a:srgbClr val="000000"/>
                </a:solidFill>
                <a:ea typeface="宋体" panose="02010600030101010101" pitchFamily="2" charset="-122"/>
                <a:cs typeface="宋体" panose="02010600030101010101" pitchFamily="2" charset="-122"/>
              </a:rPr>
              <a:t>到何老猫峒，下令造反者归还侵占的民田，招降首领。</a:t>
            </a:r>
            <a:endParaRPr lang="zh-CN" altLang="en-US" sz="2800" dirty="0"/>
          </a:p>
        </p:txBody>
      </p:sp>
      <p:pic>
        <p:nvPicPr>
          <p:cNvPr id="4" name="图片 3" descr="true (88)"/>
          <p:cNvPicPr>
            <a:picLocks noChangeAspect="1"/>
          </p:cNvPicPr>
          <p:nvPr/>
        </p:nvPicPr>
        <p:blipFill>
          <a:blip r:embed="rId3">
            <a:clrChange>
              <a:clrFrom>
                <a:srgbClr val="F6F6F6">
                  <a:alpha val="100000"/>
                </a:srgbClr>
              </a:clrFrom>
              <a:clrTo>
                <a:srgbClr val="F6F6F6">
                  <a:alpha val="100000"/>
                  <a:alpha val="0"/>
                </a:srgbClr>
              </a:clrTo>
            </a:clrChange>
            <a:lum contrast="-12000"/>
          </a:blip>
          <a:stretch>
            <a:fillRect/>
          </a:stretch>
        </p:blipFill>
        <p:spPr>
          <a:xfrm>
            <a:off x="3828597" y="3969929"/>
            <a:ext cx="3469186" cy="3469186"/>
          </a:xfrm>
          <a:prstGeom prst="rect">
            <a:avLst/>
          </a:prstGeom>
        </p:spPr>
      </p:pic>
    </p:spTree>
    <p:custDataLst>
      <p:tags r:id="rId1"/>
    </p:custDataLst>
    <p:extLst>
      <p:ext uri="{BB962C8B-B14F-4D97-AF65-F5344CB8AC3E}">
        <p14:creationId xmlns:p14="http://schemas.microsoft.com/office/powerpoint/2010/main" val="634367801"/>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0756" y="1434754"/>
            <a:ext cx="6766560" cy="3095625"/>
            <a:chOff x="1772" y="2439"/>
            <a:chExt cx="10656" cy="4875"/>
          </a:xfrm>
        </p:grpSpPr>
        <p:sp>
          <p:nvSpPr>
            <p:cNvPr id="3" name="文本框 2"/>
            <p:cNvSpPr txBox="1"/>
            <p:nvPr/>
          </p:nvSpPr>
          <p:spPr>
            <a:xfrm>
              <a:off x="1772" y="5618"/>
              <a:ext cx="10656" cy="1696"/>
            </a:xfrm>
            <a:prstGeom prst="rect">
              <a:avLst/>
            </a:prstGeom>
            <a:noFill/>
          </p:spPr>
          <p:txBody>
            <a:bodyPr wrap="square" rtlCol="0">
              <a:spAutoFit/>
            </a:bodyPr>
            <a:lstStyle/>
            <a:p>
              <a:pPr algn="ctr"/>
              <a:r>
                <a:rPr lang="zh-CN" altLang="en-US" sz="3200" dirty="0">
                  <a:solidFill>
                    <a:srgbClr val="5EAA60"/>
                  </a:solidFill>
                  <a:latin typeface="汉仪南宫体简" panose="02010600000101010101" charset="-122"/>
                  <a:ea typeface="汉仪南宫体简" panose="02010600000101010101" charset="-122"/>
                </a:rPr>
                <a:t>三、诗歌</a:t>
              </a:r>
              <a:r>
                <a:rPr lang="zh-CN" altLang="en-US" sz="3200" dirty="0" smtClean="0">
                  <a:solidFill>
                    <a:srgbClr val="5EAA60"/>
                  </a:solidFill>
                  <a:latin typeface="汉仪南宫体简" panose="02010600000101010101" charset="-122"/>
                  <a:ea typeface="汉仪南宫体简" panose="02010600000101010101" charset="-122"/>
                </a:rPr>
                <a:t>鉴赏</a:t>
              </a:r>
              <a:endParaRPr lang="en-US" altLang="zh-CN" sz="3200" dirty="0" smtClean="0">
                <a:solidFill>
                  <a:srgbClr val="5EAA60"/>
                </a:solidFill>
                <a:latin typeface="汉仪南宫体简" panose="02010600000101010101" charset="-122"/>
                <a:ea typeface="汉仪南宫体简" panose="02010600000101010101" charset="-122"/>
              </a:endParaRPr>
            </a:p>
            <a:p>
              <a:pPr algn="ctr"/>
              <a:r>
                <a:rPr lang="zh-CN" altLang="en-US" sz="3200" dirty="0" smtClean="0">
                  <a:solidFill>
                    <a:srgbClr val="5EAA60"/>
                  </a:solidFill>
                  <a:latin typeface="汉仪南宫体简" panose="02010600000101010101" charset="-122"/>
                  <a:ea typeface="汉仪南宫体简" panose="02010600000101010101" charset="-122"/>
                </a:rPr>
                <a:t>（</a:t>
              </a:r>
              <a:r>
                <a:rPr lang="zh-CN" altLang="en-US" sz="3200" dirty="0">
                  <a:solidFill>
                    <a:srgbClr val="5EAA60"/>
                  </a:solidFill>
                  <a:latin typeface="汉仪南宫体简" panose="02010600000101010101" charset="-122"/>
                  <a:ea typeface="汉仪南宫体简" panose="02010600000101010101" charset="-122"/>
                </a:rPr>
                <a:t>本大题共</a:t>
              </a:r>
              <a:r>
                <a:rPr lang="en-US" altLang="zh-CN" sz="3200" dirty="0">
                  <a:solidFill>
                    <a:srgbClr val="5EAA60"/>
                  </a:solidFill>
                  <a:latin typeface="汉仪南宫体简" panose="02010600000101010101" charset="-122"/>
                  <a:ea typeface="汉仪南宫体简" panose="02010600000101010101" charset="-122"/>
                </a:rPr>
                <a:t>2</a:t>
              </a:r>
              <a:r>
                <a:rPr lang="zh-CN" altLang="en-US" sz="3200" dirty="0">
                  <a:solidFill>
                    <a:srgbClr val="5EAA60"/>
                  </a:solidFill>
                  <a:latin typeface="汉仪南宫体简" panose="02010600000101010101" charset="-122"/>
                  <a:ea typeface="汉仪南宫体简" panose="02010600000101010101" charset="-122"/>
                </a:rPr>
                <a:t>小题，共</a:t>
              </a:r>
              <a:r>
                <a:rPr lang="en-US" altLang="zh-CN" sz="3200" dirty="0" smtClean="0">
                  <a:solidFill>
                    <a:srgbClr val="5EAA60"/>
                  </a:solidFill>
                  <a:latin typeface="汉仪南宫体简" panose="02010600000101010101" charset="-122"/>
                  <a:ea typeface="汉仪南宫体简" panose="02010600000101010101" charset="-122"/>
                </a:rPr>
                <a:t>10</a:t>
              </a:r>
              <a:r>
                <a:rPr lang="zh-CN" altLang="en-US" sz="3200" dirty="0" smtClean="0">
                  <a:solidFill>
                    <a:srgbClr val="5EAA60"/>
                  </a:solidFill>
                  <a:latin typeface="汉仪南宫体简" panose="02010600000101010101" charset="-122"/>
                  <a:ea typeface="汉仪南宫体简" panose="02010600000101010101" charset="-122"/>
                </a:rPr>
                <a:t>分</a:t>
              </a:r>
              <a:r>
                <a:rPr lang="zh-CN" altLang="en-US" sz="3200" dirty="0">
                  <a:solidFill>
                    <a:srgbClr val="5EAA60"/>
                  </a:solidFill>
                  <a:latin typeface="汉仪南宫体简" panose="02010600000101010101" charset="-122"/>
                  <a:ea typeface="汉仪南宫体简" panose="02010600000101010101" charset="-122"/>
                </a:rPr>
                <a:t>）</a:t>
              </a:r>
              <a:endParaRPr lang="zh-CN" altLang="en-US" sz="3200" dirty="0">
                <a:solidFill>
                  <a:srgbClr val="5EAA60"/>
                </a:solidFill>
                <a:latin typeface="汉仪南宫体简" panose="02010600000101010101" charset="-122"/>
                <a:ea typeface="汉仪南宫体简" panose="02010600000101010101" charset="-122"/>
              </a:endParaRPr>
            </a:p>
          </p:txBody>
        </p:sp>
        <p:grpSp>
          <p:nvGrpSpPr>
            <p:cNvPr id="7" name="组合 6"/>
            <p:cNvGrpSpPr/>
            <p:nvPr/>
          </p:nvGrpSpPr>
          <p:grpSpPr>
            <a:xfrm>
              <a:off x="5104" y="2439"/>
              <a:ext cx="3179" cy="3179"/>
              <a:chOff x="1450" y="3375"/>
              <a:chExt cx="1625" cy="1625"/>
            </a:xfrm>
          </p:grpSpPr>
          <p:sp>
            <p:nvSpPr>
              <p:cNvPr id="5" name="菱形 4"/>
              <p:cNvSpPr/>
              <p:nvPr/>
            </p:nvSpPr>
            <p:spPr>
              <a:xfrm>
                <a:off x="1550" y="3475"/>
                <a:ext cx="1425" cy="1425"/>
              </a:xfrm>
              <a:prstGeom prst="diamond">
                <a:avLst/>
              </a:prstGeom>
              <a:solidFill>
                <a:srgbClr val="5EA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1450" y="3375"/>
                <a:ext cx="1625" cy="1625"/>
              </a:xfrm>
              <a:prstGeom prst="diamond">
                <a:avLst/>
              </a:prstGeom>
              <a:noFill/>
              <a:ln>
                <a:solidFill>
                  <a:srgbClr val="5EAA60"/>
                </a:solidFill>
              </a:ln>
              <a:extLst>
                <a:ext uri="{909E8E84-426E-40DD-AFC4-6F175D3DCCD1}">
                  <a14:hiddenFill xmlns:a14="http://schemas.microsoft.com/office/drawing/2010/main">
                    <a:solidFill>
                      <a:srgbClr val="5EAA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8" name="文本框 7"/>
            <p:cNvSpPr txBox="1"/>
            <p:nvPr/>
          </p:nvSpPr>
          <p:spPr>
            <a:xfrm>
              <a:off x="5948" y="3230"/>
              <a:ext cx="1624" cy="1599"/>
            </a:xfrm>
            <a:prstGeom prst="rect">
              <a:avLst/>
            </a:prstGeom>
            <a:noFill/>
          </p:spPr>
          <p:txBody>
            <a:bodyPr wrap="none" rtlCol="0">
              <a:spAutoFit/>
            </a:bodyPr>
            <a:lstStyle/>
            <a:p>
              <a:r>
                <a:rPr lang="en-US" altLang="zh-CN" sz="6000" dirty="0" smtClean="0">
                  <a:solidFill>
                    <a:schemeClr val="bg1"/>
                  </a:solidFill>
                  <a:latin typeface="汉仪南宫体简" panose="02010600000101010101" charset="-122"/>
                  <a:ea typeface="汉仪南宫体简" panose="02010600000101010101" charset="-122"/>
                </a:rPr>
                <a:t>03</a:t>
              </a:r>
              <a:endParaRPr lang="en-US" altLang="zh-CN" sz="6000" dirty="0">
                <a:solidFill>
                  <a:schemeClr val="bg1"/>
                </a:solidFill>
                <a:latin typeface="汉仪南宫体简" panose="02010600000101010101" charset="-122"/>
                <a:ea typeface="汉仪南宫体简" panose="02010600000101010101" charset="-122"/>
              </a:endParaRPr>
            </a:p>
          </p:txBody>
        </p:sp>
      </p:grpSp>
    </p:spTree>
    <p:custDataLst>
      <p:tags r:id="rId1"/>
    </p:custDataLst>
    <p:extLst>
      <p:ext uri="{BB962C8B-B14F-4D97-AF65-F5344CB8AC3E}">
        <p14:creationId xmlns:p14="http://schemas.microsoft.com/office/powerpoint/2010/main" val="2816836719"/>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3474" y="520954"/>
            <a:ext cx="11608526" cy="3539430"/>
          </a:xfrm>
          <a:prstGeom prst="rect">
            <a:avLst/>
          </a:prstGeom>
        </p:spPr>
        <p:txBody>
          <a:bodyPr wrap="square">
            <a:spAutoFit/>
          </a:bodyPr>
          <a:lstStyle/>
          <a:p>
            <a:pPr fontAlgn="ctr">
              <a:spcAft>
                <a:spcPts val="0"/>
              </a:spcAft>
            </a:pPr>
            <a:r>
              <a:rPr lang="zh-CN" altLang="zh-CN" sz="2800" kern="0" dirty="0">
                <a:latin typeface="Cambria Math" panose="02040503050406030204" pitchFamily="18" charset="0"/>
                <a:ea typeface="宋体" panose="02010600030101010101" pitchFamily="2" charset="-122"/>
                <a:cs typeface="宋体" panose="02010600030101010101" pitchFamily="2" charset="-122"/>
              </a:rPr>
              <a:t>阅读这首唐诗，完成下面小题。</a:t>
            </a:r>
            <a:r>
              <a:rPr lang="zh-CN" altLang="zh-CN" sz="2800" kern="0" dirty="0">
                <a:latin typeface="Cambria Math" panose="02040503050406030204" pitchFamily="18" charset="0"/>
                <a:ea typeface="Times New Roman" panose="02020603050405020304" pitchFamily="18" charset="0"/>
                <a:cs typeface="Cambria Math" panose="02040503050406030204" pitchFamily="18" charset="0"/>
              </a:rPr>
              <a:t> </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marL="266700" indent="266700" algn="ctr" fontAlgn="ctr">
              <a:spcAft>
                <a:spcPts val="0"/>
              </a:spcAft>
            </a:pPr>
            <a:endParaRPr lang="en-US" altLang="zh-CN" sz="2800" b="1" kern="0" dirty="0" smtClean="0">
              <a:latin typeface="Cambria Math" panose="02040503050406030204" pitchFamily="18" charset="0"/>
              <a:ea typeface="宋体" panose="02010600030101010101" pitchFamily="2" charset="-122"/>
              <a:cs typeface="宋体" panose="02010600030101010101" pitchFamily="2" charset="-122"/>
            </a:endParaRPr>
          </a:p>
          <a:p>
            <a:pPr marL="266700" indent="266700" algn="ctr" fontAlgn="ctr"/>
            <a:r>
              <a:rPr lang="zh-CN" altLang="zh-CN" sz="2800" b="1" kern="0" dirty="0" smtClean="0">
                <a:latin typeface="Cambria Math" panose="02040503050406030204" pitchFamily="18" charset="0"/>
                <a:ea typeface="宋体" panose="02010600030101010101" pitchFamily="2" charset="-122"/>
                <a:cs typeface="宋体" panose="02010600030101010101" pitchFamily="2" charset="-122"/>
              </a:rPr>
              <a:t>寄</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李</a:t>
            </a:r>
            <a:r>
              <a:rPr lang="zh-CN" altLang="zh-CN" sz="2800" b="1" kern="0" dirty="0" smtClean="0">
                <a:latin typeface="Cambria Math" panose="02040503050406030204" pitchFamily="18" charset="0"/>
                <a:ea typeface="宋体" panose="02010600030101010101" pitchFamily="2" charset="-122"/>
                <a:cs typeface="宋体" panose="02010600030101010101" pitchFamily="2" charset="-122"/>
              </a:rPr>
              <a:t>儋</a:t>
            </a:r>
            <a:r>
              <a:rPr lang="en-US" altLang="zh-CN" b="1" dirty="0"/>
              <a:t>[</a:t>
            </a:r>
            <a:r>
              <a:rPr lang="en-US" altLang="zh-CN" b="1" dirty="0" err="1"/>
              <a:t>dān</a:t>
            </a:r>
            <a:r>
              <a:rPr lang="en-US" altLang="zh-CN" b="1" dirty="0" smtClean="0"/>
              <a:t>]</a:t>
            </a:r>
            <a:r>
              <a:rPr lang="zh-CN" altLang="zh-CN" sz="2800" b="1" kern="0" dirty="0" smtClean="0">
                <a:latin typeface="Cambria Math" panose="02040503050406030204" pitchFamily="18" charset="0"/>
                <a:ea typeface="宋体" panose="02010600030101010101" pitchFamily="2" charset="-122"/>
                <a:cs typeface="宋体" panose="02010600030101010101" pitchFamily="2" charset="-122"/>
              </a:rPr>
              <a:t>元</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锡</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marL="266700" indent="266700" algn="ctr" fontAlgn="ctr">
              <a:spcAft>
                <a:spcPts val="0"/>
              </a:spcAft>
            </a:pPr>
            <a:r>
              <a:rPr lang="zh-CN" altLang="zh-CN" sz="2800" kern="0" dirty="0">
                <a:latin typeface="Cambria Math" panose="02040503050406030204" pitchFamily="18" charset="0"/>
                <a:ea typeface="宋体" panose="02010600030101010101" pitchFamily="2" charset="-122"/>
                <a:cs typeface="宋体" panose="02010600030101010101" pitchFamily="2" charset="-122"/>
              </a:rPr>
              <a:t>韦应物</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marL="266700" indent="266700" algn="ctr" fontAlgn="ctr">
              <a:spcAft>
                <a:spcPts val="0"/>
              </a:spcAft>
            </a:pPr>
            <a:r>
              <a:rPr lang="zh-CN" altLang="zh-CN" sz="2800" kern="0" dirty="0">
                <a:latin typeface="Cambria Math" panose="02040503050406030204" pitchFamily="18" charset="0"/>
                <a:ea typeface="楷体" panose="02010609060101010101" pitchFamily="49" charset="-122"/>
                <a:cs typeface="楷体" panose="02010609060101010101" pitchFamily="49" charset="-122"/>
              </a:rPr>
              <a:t>去年花里逢君别，今日花开又一年。</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marL="266700" indent="266700" algn="ctr" fontAlgn="ctr">
              <a:spcAft>
                <a:spcPts val="0"/>
              </a:spcAft>
            </a:pPr>
            <a:r>
              <a:rPr lang="zh-CN" altLang="zh-CN" sz="2800" kern="0" dirty="0">
                <a:latin typeface="Cambria Math" panose="02040503050406030204" pitchFamily="18" charset="0"/>
                <a:ea typeface="楷体" panose="02010609060101010101" pitchFamily="49" charset="-122"/>
                <a:cs typeface="楷体" panose="02010609060101010101" pitchFamily="49" charset="-122"/>
              </a:rPr>
              <a:t>世事茫茫难自料，春愁黯黯独成眠。</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marL="266700" indent="266700" algn="ctr" fontAlgn="ctr">
              <a:spcAft>
                <a:spcPts val="0"/>
              </a:spcAft>
            </a:pPr>
            <a:r>
              <a:rPr lang="zh-CN" altLang="zh-CN" sz="2800" kern="0" dirty="0">
                <a:latin typeface="Cambria Math" panose="02040503050406030204" pitchFamily="18" charset="0"/>
                <a:ea typeface="楷体" panose="02010609060101010101" pitchFamily="49" charset="-122"/>
                <a:cs typeface="楷体" panose="02010609060101010101" pitchFamily="49" charset="-122"/>
              </a:rPr>
              <a:t>身多疾病思田里，邑有流亡愧俸钱。</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marL="266700" indent="266700" algn="ctr" fontAlgn="ctr">
              <a:spcAft>
                <a:spcPts val="0"/>
              </a:spcAft>
            </a:pPr>
            <a:r>
              <a:rPr lang="zh-CN" altLang="zh-CN" sz="2800" kern="0" dirty="0">
                <a:latin typeface="Cambria Math" panose="02040503050406030204" pitchFamily="18" charset="0"/>
                <a:ea typeface="楷体" panose="02010609060101010101" pitchFamily="49" charset="-122"/>
                <a:cs typeface="楷体" panose="02010609060101010101" pitchFamily="49" charset="-122"/>
              </a:rPr>
              <a:t>闻道欲来相问讯，西楼望月几回圆。</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圆角矩形标注 2"/>
          <p:cNvSpPr/>
          <p:nvPr/>
        </p:nvSpPr>
        <p:spPr>
          <a:xfrm>
            <a:off x="9841872" y="2290669"/>
            <a:ext cx="965465" cy="370516"/>
          </a:xfrm>
          <a:prstGeom prst="wedgeRoundRectCallout">
            <a:avLst>
              <a:gd name="adj1" fmla="val -186241"/>
              <a:gd name="adj2" fmla="val 70819"/>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0000"/>
                </a:solidFill>
                <a:latin typeface="宋体" panose="02010600030101010101" pitchFamily="2" charset="-122"/>
                <a:ea typeface="宋体" panose="02010600030101010101" pitchFamily="2" charset="-122"/>
              </a:rPr>
              <a:t>难道</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4" name="矩形 3"/>
          <p:cNvSpPr/>
          <p:nvPr/>
        </p:nvSpPr>
        <p:spPr>
          <a:xfrm>
            <a:off x="8064137" y="2734320"/>
            <a:ext cx="391886" cy="3746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238206" y="2734320"/>
            <a:ext cx="391886" cy="37464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上弧形箭头 5"/>
          <p:cNvSpPr/>
          <p:nvPr/>
        </p:nvSpPr>
        <p:spPr>
          <a:xfrm>
            <a:off x="5547360" y="2475927"/>
            <a:ext cx="2712720" cy="2583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descr="true"/>
          <p:cNvPicPr>
            <a:picLocks noChangeAspect="1"/>
          </p:cNvPicPr>
          <p:nvPr/>
        </p:nvPicPr>
        <p:blipFill rotWithShape="1">
          <a:blip r:embed="rId3">
            <a:clrChange>
              <a:clrFrom>
                <a:srgbClr val="F6F6F6">
                  <a:alpha val="100000"/>
                </a:srgbClr>
              </a:clrFrom>
              <a:clrTo>
                <a:srgbClr val="F6F6F6">
                  <a:alpha val="100000"/>
                  <a:alpha val="0"/>
                </a:srgbClr>
              </a:clrTo>
            </a:clrChange>
          </a:blip>
          <a:srcRect t="26742" r="41260" b="9559"/>
          <a:stretch/>
        </p:blipFill>
        <p:spPr>
          <a:xfrm>
            <a:off x="5341349" y="5155474"/>
            <a:ext cx="2103920" cy="1702526"/>
          </a:xfrm>
          <a:prstGeom prst="rect">
            <a:avLst/>
          </a:prstGeom>
          <a:ln>
            <a:solidFill>
              <a:srgbClr val="5EAA60"/>
            </a:solidFill>
          </a:ln>
        </p:spPr>
      </p:pic>
    </p:spTree>
    <p:custDataLst>
      <p:tags r:id="rId1"/>
    </p:custDataLst>
    <p:extLst>
      <p:ext uri="{BB962C8B-B14F-4D97-AF65-F5344CB8AC3E}">
        <p14:creationId xmlns:p14="http://schemas.microsoft.com/office/powerpoint/2010/main" val="2745800232"/>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509" y="478138"/>
            <a:ext cx="11660777" cy="3970318"/>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15.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下列对这首诗的理解和赏析，</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不正确</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的一项是（</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首联从叙别开头，以花里逢别起，即景勾起往事，有欣然回忆的意味，流露出与友人别后境况萧索的感慨。</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B.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颔联写诗人感慨自己无法料想国家及个人的前途，面对眼前美好的春天景色昏昏昏沉沉以至独自睡着了。</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C.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颈联写出诗人进退两难的矛盾苦闷，不得志与多病促使他想辞官归隐，但看到流亡的百姓又使他心怀惭愧。</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D.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尾联以感激李儋的问候和亟盼他来访作结，道出寄诗的用意，作者望月相思，可以看出他极需友情的慰勉。</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418011" y="1862075"/>
            <a:ext cx="420308" cy="523220"/>
          </a:xfrm>
          <a:prstGeom prst="rect">
            <a:avLst/>
          </a:prstGeom>
        </p:spPr>
        <p:txBody>
          <a:bodyPr wrap="none">
            <a:spAutoFit/>
          </a:bodyPr>
          <a:lstStyle/>
          <a:p>
            <a:pPr fontAlgn="ctr">
              <a:spcAft>
                <a:spcPts val="0"/>
              </a:spcAft>
            </a:pPr>
            <a:r>
              <a:rPr lang="zh-CN" altLang="en-US"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endParaRPr>
          </a:p>
        </p:txBody>
      </p:sp>
      <p:cxnSp>
        <p:nvCxnSpPr>
          <p:cNvPr id="4" name="直接连接符 3"/>
          <p:cNvCxnSpPr/>
          <p:nvPr/>
        </p:nvCxnSpPr>
        <p:spPr>
          <a:xfrm flipV="1">
            <a:off x="2878182" y="2647406"/>
            <a:ext cx="2547258" cy="87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57996268"/>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548" y="227567"/>
            <a:ext cx="11678194" cy="954107"/>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16.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有人说这首诗</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前四句情景交融，颇为推美</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，你同意这种评论吗？为什么？</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252548" y="1919284"/>
            <a:ext cx="11678194" cy="4154984"/>
          </a:xfrm>
          <a:prstGeom prst="rect">
            <a:avLst/>
          </a:prstGeom>
        </p:spPr>
        <p:txBody>
          <a:bodyPr wrap="square">
            <a:spAutoFit/>
          </a:bodyPr>
          <a:lstStyle/>
          <a:p>
            <a:pPr fontAlgn="ctr">
              <a:spcAft>
                <a:spcPts val="0"/>
              </a:spcAft>
            </a:pPr>
            <a:r>
              <a:rPr lang="zh-CN" altLang="zh-CN" sz="2400" kern="0" dirty="0" smtClean="0">
                <a:solidFill>
                  <a:srgbClr val="000000"/>
                </a:solidFill>
                <a:latin typeface="Cambria Math" panose="02040503050406030204" pitchFamily="18" charset="0"/>
                <a:ea typeface="宋体" panose="02010600030101010101" pitchFamily="2" charset="-122"/>
                <a:cs typeface="宋体" panose="02010600030101010101" pitchFamily="2" charset="-122"/>
              </a:rPr>
              <a:t>【参考答案】</a:t>
            </a:r>
            <a:endParaRPr lang="en-US" altLang="zh-CN" sz="2400" kern="0" dirty="0" smtClean="0">
              <a:solidFill>
                <a:srgbClr val="000000"/>
              </a:solidFill>
              <a:latin typeface="Cambria Math" panose="02040503050406030204" pitchFamily="18" charset="0"/>
              <a:ea typeface="宋体" panose="02010600030101010101" pitchFamily="2" charset="-122"/>
              <a:cs typeface="宋体" panose="02010600030101010101" pitchFamily="2" charset="-122"/>
            </a:endParaRPr>
          </a:p>
          <a:p>
            <a:pPr fontAlgn="ctr">
              <a:spcAft>
                <a:spcPts val="0"/>
              </a:spcAft>
            </a:pPr>
            <a:r>
              <a:rPr lang="zh-CN" altLang="zh-CN" sz="2400" kern="0" dirty="0" smtClean="0">
                <a:solidFill>
                  <a:srgbClr val="000000"/>
                </a:solidFill>
                <a:latin typeface="Cambria Math" panose="02040503050406030204" pitchFamily="18" charset="0"/>
                <a:ea typeface="宋体" panose="02010600030101010101" pitchFamily="2" charset="-122"/>
                <a:cs typeface="宋体" panose="02010600030101010101" pitchFamily="2" charset="-122"/>
              </a:rPr>
              <a:t>示例</a:t>
            </a:r>
            <a:r>
              <a:rPr lang="zh-CN"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一：</a:t>
            </a:r>
            <a:r>
              <a:rPr lang="en-US"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
            </a:r>
            <a:br>
              <a:rPr lang="en-US"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br>
            <a:r>
              <a:rPr lang="en-US"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①</a:t>
            </a:r>
            <a:r>
              <a:rPr lang="zh-CN"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不同意，前两句不属于情景交融；</a:t>
            </a:r>
            <a:r>
              <a:rPr lang="en-US"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
            </a:r>
            <a:br>
              <a:rPr lang="en-US"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br>
            <a:r>
              <a:rPr lang="en-US"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②</a:t>
            </a:r>
            <a:r>
              <a:rPr lang="zh-CN"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去年春花招展中分别，今年再见花开而怀友，既是睹物思人，又暗含着时光易逝之伤感；</a:t>
            </a:r>
            <a:r>
              <a:rPr lang="en-US"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
            </a:r>
            <a:br>
              <a:rPr lang="en-US"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br>
            <a:r>
              <a:rPr lang="en-US"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③</a:t>
            </a:r>
            <a:r>
              <a:rPr lang="zh-CN"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景美而情不欢，景与情构成反衬，没能形成浑然统一的交融效果。</a:t>
            </a:r>
            <a:endParaRPr lang="zh-CN" altLang="zh-CN" sz="24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zh-CN"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示例二：</a:t>
            </a:r>
            <a:endParaRPr lang="zh-CN" altLang="zh-CN" sz="24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400" kern="0" dirty="0">
                <a:solidFill>
                  <a:srgbClr val="000000"/>
                </a:solidFill>
                <a:latin typeface="宋体" panose="02010600030101010101" pitchFamily="2" charset="-122"/>
                <a:ea typeface="宋体" panose="02010600030101010101" pitchFamily="2" charset="-122"/>
                <a:cs typeface="宋体" panose="02010600030101010101" pitchFamily="2" charset="-122"/>
              </a:rPr>
              <a:t>①</a:t>
            </a:r>
            <a:r>
              <a:rPr lang="zh-CN"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同意，这两句属于情景交融；</a:t>
            </a:r>
            <a:endParaRPr lang="zh-CN" altLang="zh-CN" sz="24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400" kern="0" dirty="0">
                <a:solidFill>
                  <a:srgbClr val="000000"/>
                </a:solidFill>
                <a:latin typeface="宋体" panose="02010600030101010101" pitchFamily="2" charset="-122"/>
                <a:ea typeface="宋体" panose="02010600030101010101" pitchFamily="2" charset="-122"/>
                <a:cs typeface="宋体" panose="02010600030101010101" pitchFamily="2" charset="-122"/>
              </a:rPr>
              <a:t>②</a:t>
            </a:r>
            <a:r>
              <a:rPr lang="zh-CN"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去年春花招展中分别，今年再见花开而怀友，既是睹物思人，又暗含着时光易逝之伤感。</a:t>
            </a:r>
            <a:endParaRPr lang="zh-CN" altLang="zh-CN" sz="24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400" kern="0" dirty="0">
                <a:solidFill>
                  <a:srgbClr val="000000"/>
                </a:solidFill>
                <a:latin typeface="宋体" panose="02010600030101010101" pitchFamily="2" charset="-122"/>
                <a:ea typeface="宋体" panose="02010600030101010101" pitchFamily="2" charset="-122"/>
                <a:cs typeface="宋体" panose="02010600030101010101" pitchFamily="2" charset="-122"/>
              </a:rPr>
              <a:t>③</a:t>
            </a:r>
            <a:r>
              <a:rPr lang="zh-CN" altLang="zh-CN" sz="2400" kern="0" dirty="0">
                <a:solidFill>
                  <a:srgbClr val="000000"/>
                </a:solidFill>
                <a:latin typeface="Cambria Math" panose="02040503050406030204" pitchFamily="18" charset="0"/>
                <a:ea typeface="宋体" panose="02010600030101010101" pitchFamily="2" charset="-122"/>
                <a:cs typeface="宋体" panose="02010600030101010101" pitchFamily="2" charset="-122"/>
              </a:rPr>
              <a:t>即景生情，作者丰富的情感思绪融入春光之中，形成浑然统一的交融效果。</a:t>
            </a:r>
            <a:endParaRPr lang="zh-CN" altLang="zh-CN" sz="24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4" name="文本框 3"/>
          <p:cNvSpPr txBox="1"/>
          <p:nvPr/>
        </p:nvSpPr>
        <p:spPr>
          <a:xfrm>
            <a:off x="252548" y="1288869"/>
            <a:ext cx="1114697" cy="523220"/>
          </a:xfrm>
          <a:prstGeom prst="rect">
            <a:avLst/>
          </a:prstGeom>
          <a:noFill/>
        </p:spPr>
        <p:txBody>
          <a:bodyPr wrap="square" rtlCol="0">
            <a:spAutoFit/>
          </a:bodyPr>
          <a:lstStyle/>
          <a:p>
            <a:r>
              <a:rPr lang="zh-CN" altLang="en-US" sz="2800" dirty="0" smtClean="0">
                <a:solidFill>
                  <a:srgbClr val="0070C0"/>
                </a:solidFill>
              </a:rPr>
              <a:t>题型：</a:t>
            </a:r>
            <a:endParaRPr lang="zh-CN" altLang="en-US" sz="2800" dirty="0">
              <a:solidFill>
                <a:srgbClr val="0070C0"/>
              </a:solidFill>
            </a:endParaRPr>
          </a:p>
        </p:txBody>
      </p:sp>
      <p:sp>
        <p:nvSpPr>
          <p:cNvPr id="5" name="文本框 4"/>
          <p:cNvSpPr txBox="1"/>
          <p:nvPr/>
        </p:nvSpPr>
        <p:spPr>
          <a:xfrm>
            <a:off x="1545772" y="1288869"/>
            <a:ext cx="1423852" cy="523220"/>
          </a:xfrm>
          <a:prstGeom prst="rect">
            <a:avLst/>
          </a:prstGeom>
          <a:noFill/>
        </p:spPr>
        <p:txBody>
          <a:bodyPr wrap="square" rtlCol="0">
            <a:spAutoFit/>
          </a:bodyPr>
          <a:lstStyle/>
          <a:p>
            <a:r>
              <a:rPr lang="zh-CN" altLang="en-US" sz="2800" dirty="0" smtClean="0">
                <a:solidFill>
                  <a:srgbClr val="0070C0"/>
                </a:solidFill>
              </a:rPr>
              <a:t>评价题</a:t>
            </a:r>
            <a:endParaRPr lang="zh-CN" altLang="en-US" sz="2800" dirty="0">
              <a:solidFill>
                <a:srgbClr val="0070C0"/>
              </a:solidFill>
            </a:endParaRPr>
          </a:p>
        </p:txBody>
      </p:sp>
      <p:sp>
        <p:nvSpPr>
          <p:cNvPr id="6" name="矩形 5"/>
          <p:cNvSpPr/>
          <p:nvPr/>
        </p:nvSpPr>
        <p:spPr>
          <a:xfrm>
            <a:off x="4310741" y="313509"/>
            <a:ext cx="1436915" cy="3911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91645" y="313508"/>
            <a:ext cx="1436915" cy="3911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657203146"/>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0756" y="1434754"/>
            <a:ext cx="6766560" cy="3095625"/>
            <a:chOff x="1772" y="2439"/>
            <a:chExt cx="10656" cy="4875"/>
          </a:xfrm>
        </p:grpSpPr>
        <p:sp>
          <p:nvSpPr>
            <p:cNvPr id="3" name="文本框 2"/>
            <p:cNvSpPr txBox="1"/>
            <p:nvPr/>
          </p:nvSpPr>
          <p:spPr>
            <a:xfrm>
              <a:off x="1772" y="5618"/>
              <a:ext cx="10656" cy="1696"/>
            </a:xfrm>
            <a:prstGeom prst="rect">
              <a:avLst/>
            </a:prstGeom>
            <a:noFill/>
          </p:spPr>
          <p:txBody>
            <a:bodyPr wrap="square" rtlCol="0">
              <a:spAutoFit/>
            </a:bodyPr>
            <a:lstStyle/>
            <a:p>
              <a:pPr algn="ctr"/>
              <a:r>
                <a:rPr lang="zh-CN" altLang="en-US" sz="3200" dirty="0">
                  <a:solidFill>
                    <a:srgbClr val="5EAA60"/>
                  </a:solidFill>
                  <a:latin typeface="汉仪南宫体简" panose="02010600000101010101" charset="-122"/>
                  <a:ea typeface="汉仪南宫体简" panose="02010600000101010101" charset="-122"/>
                </a:rPr>
                <a:t>四、</a:t>
              </a:r>
              <a:r>
                <a:rPr lang="zh-CN" altLang="en-US" sz="3200" dirty="0" smtClean="0">
                  <a:solidFill>
                    <a:srgbClr val="5EAA60"/>
                  </a:solidFill>
                  <a:latin typeface="汉仪南宫体简" panose="02010600000101010101" charset="-122"/>
                  <a:ea typeface="汉仪南宫体简" panose="02010600000101010101" charset="-122"/>
                </a:rPr>
                <a:t>默写</a:t>
              </a:r>
              <a:endParaRPr lang="en-US" altLang="zh-CN" sz="3200" dirty="0" smtClean="0">
                <a:solidFill>
                  <a:srgbClr val="5EAA60"/>
                </a:solidFill>
                <a:latin typeface="汉仪南宫体简" panose="02010600000101010101" charset="-122"/>
                <a:ea typeface="汉仪南宫体简" panose="02010600000101010101" charset="-122"/>
              </a:endParaRPr>
            </a:p>
            <a:p>
              <a:pPr algn="ctr"/>
              <a:r>
                <a:rPr lang="zh-CN" altLang="en-US" sz="3200" dirty="0" smtClean="0">
                  <a:solidFill>
                    <a:srgbClr val="5EAA60"/>
                  </a:solidFill>
                  <a:latin typeface="汉仪南宫体简" panose="02010600000101010101" charset="-122"/>
                  <a:ea typeface="汉仪南宫体简" panose="02010600000101010101" charset="-122"/>
                </a:rPr>
                <a:t>（</a:t>
              </a:r>
              <a:r>
                <a:rPr lang="zh-CN" altLang="en-US" sz="3200" dirty="0">
                  <a:solidFill>
                    <a:srgbClr val="5EAA60"/>
                  </a:solidFill>
                  <a:latin typeface="汉仪南宫体简" panose="02010600000101010101" charset="-122"/>
                  <a:ea typeface="汉仪南宫体简" panose="02010600000101010101" charset="-122"/>
                </a:rPr>
                <a:t>本大题共</a:t>
              </a:r>
              <a:r>
                <a:rPr lang="en-US" altLang="zh-CN" sz="3200" dirty="0">
                  <a:solidFill>
                    <a:srgbClr val="5EAA60"/>
                  </a:solidFill>
                  <a:latin typeface="汉仪南宫体简" panose="02010600000101010101" charset="-122"/>
                  <a:ea typeface="汉仪南宫体简" panose="02010600000101010101" charset="-122"/>
                </a:rPr>
                <a:t>1</a:t>
              </a:r>
              <a:r>
                <a:rPr lang="zh-CN" altLang="en-US" sz="3200" dirty="0">
                  <a:solidFill>
                    <a:srgbClr val="5EAA60"/>
                  </a:solidFill>
                  <a:latin typeface="汉仪南宫体简" panose="02010600000101010101" charset="-122"/>
                  <a:ea typeface="汉仪南宫体简" panose="02010600000101010101" charset="-122"/>
                </a:rPr>
                <a:t>小题，共</a:t>
              </a:r>
              <a:r>
                <a:rPr lang="en-US" altLang="zh-CN" sz="3200" dirty="0">
                  <a:solidFill>
                    <a:srgbClr val="5EAA60"/>
                  </a:solidFill>
                  <a:latin typeface="汉仪南宫体简" panose="02010600000101010101" charset="-122"/>
                  <a:ea typeface="汉仪南宫体简" panose="02010600000101010101" charset="-122"/>
                </a:rPr>
                <a:t>8.0</a:t>
              </a:r>
              <a:r>
                <a:rPr lang="zh-CN" altLang="en-US" sz="3200" dirty="0">
                  <a:solidFill>
                    <a:srgbClr val="5EAA60"/>
                  </a:solidFill>
                  <a:latin typeface="汉仪南宫体简" panose="02010600000101010101" charset="-122"/>
                  <a:ea typeface="汉仪南宫体简" panose="02010600000101010101" charset="-122"/>
                </a:rPr>
                <a:t>分）</a:t>
              </a:r>
              <a:endParaRPr lang="zh-CN" altLang="en-US" sz="3200" dirty="0">
                <a:solidFill>
                  <a:srgbClr val="5EAA60"/>
                </a:solidFill>
                <a:latin typeface="汉仪南宫体简" panose="02010600000101010101" charset="-122"/>
                <a:ea typeface="汉仪南宫体简" panose="02010600000101010101" charset="-122"/>
              </a:endParaRPr>
            </a:p>
          </p:txBody>
        </p:sp>
        <p:grpSp>
          <p:nvGrpSpPr>
            <p:cNvPr id="7" name="组合 6"/>
            <p:cNvGrpSpPr/>
            <p:nvPr/>
          </p:nvGrpSpPr>
          <p:grpSpPr>
            <a:xfrm>
              <a:off x="5104" y="2439"/>
              <a:ext cx="3179" cy="3179"/>
              <a:chOff x="1450" y="3375"/>
              <a:chExt cx="1625" cy="1625"/>
            </a:xfrm>
          </p:grpSpPr>
          <p:sp>
            <p:nvSpPr>
              <p:cNvPr id="5" name="菱形 4"/>
              <p:cNvSpPr/>
              <p:nvPr/>
            </p:nvSpPr>
            <p:spPr>
              <a:xfrm>
                <a:off x="1550" y="3475"/>
                <a:ext cx="1425" cy="1425"/>
              </a:xfrm>
              <a:prstGeom prst="diamond">
                <a:avLst/>
              </a:prstGeom>
              <a:solidFill>
                <a:srgbClr val="5EA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1450" y="3375"/>
                <a:ext cx="1625" cy="1625"/>
              </a:xfrm>
              <a:prstGeom prst="diamond">
                <a:avLst/>
              </a:prstGeom>
              <a:noFill/>
              <a:ln>
                <a:solidFill>
                  <a:srgbClr val="5EAA60"/>
                </a:solidFill>
              </a:ln>
              <a:extLst>
                <a:ext uri="{909E8E84-426E-40DD-AFC4-6F175D3DCCD1}">
                  <a14:hiddenFill xmlns:a14="http://schemas.microsoft.com/office/drawing/2010/main">
                    <a:solidFill>
                      <a:srgbClr val="5EAA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8" name="文本框 7"/>
            <p:cNvSpPr txBox="1"/>
            <p:nvPr/>
          </p:nvSpPr>
          <p:spPr>
            <a:xfrm>
              <a:off x="5948" y="3230"/>
              <a:ext cx="1624" cy="1599"/>
            </a:xfrm>
            <a:prstGeom prst="rect">
              <a:avLst/>
            </a:prstGeom>
            <a:noFill/>
          </p:spPr>
          <p:txBody>
            <a:bodyPr wrap="none" rtlCol="0">
              <a:spAutoFit/>
            </a:bodyPr>
            <a:lstStyle/>
            <a:p>
              <a:r>
                <a:rPr lang="en-US" altLang="zh-CN" sz="6000" dirty="0" smtClean="0">
                  <a:solidFill>
                    <a:schemeClr val="bg1"/>
                  </a:solidFill>
                  <a:latin typeface="汉仪南宫体简" panose="02010600000101010101" charset="-122"/>
                  <a:ea typeface="汉仪南宫体简" panose="02010600000101010101" charset="-122"/>
                </a:rPr>
                <a:t>04</a:t>
              </a:r>
              <a:endParaRPr lang="en-US" altLang="zh-CN" sz="6000" dirty="0">
                <a:solidFill>
                  <a:schemeClr val="bg1"/>
                </a:solidFill>
                <a:latin typeface="汉仪南宫体简" panose="02010600000101010101" charset="-122"/>
                <a:ea typeface="汉仪南宫体简" panose="02010600000101010101" charset="-122"/>
              </a:endParaRPr>
            </a:p>
          </p:txBody>
        </p:sp>
      </p:grpSp>
    </p:spTree>
    <p:custDataLst>
      <p:tags r:id="rId1"/>
    </p:custDataLst>
    <p:extLst>
      <p:ext uri="{BB962C8B-B14F-4D97-AF65-F5344CB8AC3E}">
        <p14:creationId xmlns:p14="http://schemas.microsoft.com/office/powerpoint/2010/main" val="377303206"/>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880" y="766469"/>
            <a:ext cx="11564983" cy="3970318"/>
          </a:xfrm>
          <a:prstGeom prst="rect">
            <a:avLst/>
          </a:prstGeom>
        </p:spPr>
        <p:txBody>
          <a:bodyPr wrap="square">
            <a:spAutoFit/>
          </a:bodyPr>
          <a:lstStyle/>
          <a:p>
            <a:pPr marL="266700"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17.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补写出下列句子中的空缺部分。</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marL="266700" fontAlgn="ctr">
              <a:spcAft>
                <a:spcPts val="0"/>
              </a:spcAft>
            </a:pP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1</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）《论语》中，孔子认为君子不应当过多地讲究吃和住，而应食无求饱，居无求安，且</a:t>
            </a:r>
            <a:r>
              <a:rPr lang="en-US" altLang="zh-CN" sz="2800" kern="0" dirty="0" smtClean="0">
                <a:latin typeface="Cambria Math" panose="02040503050406030204" pitchFamily="18" charset="0"/>
                <a:ea typeface="宋体" panose="02010600030101010101" pitchFamily="2" charset="-122"/>
                <a:cs typeface="宋体" panose="02010600030101010101" pitchFamily="2" charset="-122"/>
              </a:rPr>
              <a:t>“</a:t>
            </a: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________________</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___</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___</a:t>
            </a: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_________</a:t>
            </a:r>
            <a:r>
              <a:rPr lang="en-US" altLang="zh-CN" sz="2800" kern="0" dirty="0" smtClean="0">
                <a:latin typeface="宋体" panose="02010600030101010101" pitchFamily="2" charset="-122"/>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，这样才称得上</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好学</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marL="266700" fontAlgn="ctr">
              <a:spcAft>
                <a:spcPts val="0"/>
              </a:spcAft>
            </a:pP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2</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）《谏太宗十思疏》中，劝皇帝虚心纳谏，端正自己，疏远小人的两条是：</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_____________________</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_____________________</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marL="266700" fontAlgn="ctr">
              <a:spcAft>
                <a:spcPts val="0"/>
              </a:spcAft>
            </a:pP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3</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）古代常用</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丝竹</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泛指音乐，因为丝竹是汉族传统民族弦乐器和竹制管乐器的统称，</a:t>
            </a:r>
            <a:r>
              <a:rPr lang="zh-CN" altLang="zh-CN" sz="2800" kern="0" dirty="0">
                <a:solidFill>
                  <a:srgbClr val="0070C0"/>
                </a:solidFill>
                <a:latin typeface="Cambria Math" panose="02040503050406030204" pitchFamily="18" charset="0"/>
                <a:ea typeface="宋体" panose="02010600030101010101" pitchFamily="2" charset="-122"/>
                <a:cs typeface="宋体" panose="02010600030101010101" pitchFamily="2" charset="-122"/>
              </a:rPr>
              <a:t>古诗文</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中就有很多带有</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丝竹</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的句子，如</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____________</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____________</a:t>
            </a:r>
            <a:r>
              <a:rPr lang="en-US" altLang="zh-CN" sz="2800" kern="0" dirty="0">
                <a:latin typeface="宋体" panose="02010600030101010101" pitchFamily="2" charset="-122"/>
                <a:ea typeface="宋体" panose="02010600030101010101" pitchFamily="2" charset="-122"/>
                <a:cs typeface="宋体" panose="02010600030101010101" pitchFamily="2" charset="-122"/>
              </a:rPr>
              <a:t>”</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r>
              <a:rPr lang="en-US" altLang="zh-CN" dirty="0"/>
              <a:t>  </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4045822" y="1590931"/>
            <a:ext cx="5548314" cy="523220"/>
          </a:xfrm>
          <a:prstGeom prst="rect">
            <a:avLst/>
          </a:prstGeom>
        </p:spPr>
        <p:txBody>
          <a:bodyPr wrap="none">
            <a:spAutoFit/>
          </a:bodyPr>
          <a:lstStyle/>
          <a:p>
            <a:r>
              <a:rPr lang="zh-CN" altLang="zh-CN" sz="2800" dirty="0">
                <a:solidFill>
                  <a:srgbClr val="FF0000"/>
                </a:solidFill>
              </a:rPr>
              <a:t>敏于事而慎于言</a:t>
            </a:r>
            <a:r>
              <a:rPr lang="en-US" altLang="zh-CN" sz="2800" dirty="0">
                <a:solidFill>
                  <a:srgbClr val="FF0000"/>
                </a:solidFill>
              </a:rPr>
              <a:t>   </a:t>
            </a:r>
            <a:r>
              <a:rPr lang="en-US" altLang="zh-CN" sz="2800" dirty="0" smtClean="0">
                <a:solidFill>
                  <a:srgbClr val="FF0000"/>
                </a:solidFill>
              </a:rPr>
              <a:t>   </a:t>
            </a:r>
            <a:r>
              <a:rPr lang="zh-CN" altLang="zh-CN" sz="2800" dirty="0">
                <a:solidFill>
                  <a:srgbClr val="FF0000"/>
                </a:solidFill>
              </a:rPr>
              <a:t>就有道而正焉</a:t>
            </a:r>
            <a:r>
              <a:rPr lang="en-US" altLang="zh-CN" sz="2800" dirty="0">
                <a:solidFill>
                  <a:srgbClr val="FF0000"/>
                </a:solidFill>
              </a:rPr>
              <a:t> </a:t>
            </a:r>
            <a:endParaRPr lang="zh-CN" altLang="en-US" sz="2800" dirty="0">
              <a:solidFill>
                <a:srgbClr val="FF0000"/>
              </a:solidFill>
            </a:endParaRPr>
          </a:p>
        </p:txBody>
      </p:sp>
      <p:sp>
        <p:nvSpPr>
          <p:cNvPr id="4" name="矩形 3"/>
          <p:cNvSpPr/>
          <p:nvPr/>
        </p:nvSpPr>
        <p:spPr>
          <a:xfrm>
            <a:off x="1984153" y="2902249"/>
            <a:ext cx="7962436" cy="523220"/>
          </a:xfrm>
          <a:prstGeom prst="rect">
            <a:avLst/>
          </a:prstGeom>
        </p:spPr>
        <p:txBody>
          <a:bodyPr wrap="none">
            <a:spAutoFit/>
          </a:bodyPr>
          <a:lstStyle/>
          <a:p>
            <a:r>
              <a:rPr lang="zh-CN" altLang="en-US" sz="2800" dirty="0">
                <a:solidFill>
                  <a:srgbClr val="FF0000"/>
                </a:solidFill>
              </a:rPr>
              <a:t>虑壅蔽则思虚心以纳下    惧谗邪则思正身以黜恶 </a:t>
            </a:r>
            <a:r>
              <a:rPr lang="en-US" altLang="zh-CN" sz="2800" dirty="0">
                <a:solidFill>
                  <a:srgbClr val="FF0000"/>
                </a:solidFill>
              </a:rPr>
              <a:t> </a:t>
            </a:r>
            <a:endParaRPr lang="zh-CN" altLang="en-US" sz="2800" dirty="0">
              <a:solidFill>
                <a:srgbClr val="FF0000"/>
              </a:solidFill>
            </a:endParaRPr>
          </a:p>
        </p:txBody>
      </p:sp>
      <p:sp>
        <p:nvSpPr>
          <p:cNvPr id="5" name="矩形 4"/>
          <p:cNvSpPr/>
          <p:nvPr/>
        </p:nvSpPr>
        <p:spPr>
          <a:xfrm>
            <a:off x="1724296" y="4891835"/>
            <a:ext cx="8795657" cy="1384995"/>
          </a:xfrm>
          <a:prstGeom prst="rect">
            <a:avLst/>
          </a:prstGeom>
        </p:spPr>
        <p:txBody>
          <a:bodyPr wrap="square">
            <a:spAutoFit/>
          </a:bodyPr>
          <a:lstStyle/>
          <a:p>
            <a:pPr fontAlgn="ctr">
              <a:spcAft>
                <a:spcPts val="0"/>
              </a:spcAft>
            </a:pPr>
            <a:r>
              <a:rPr lang="zh-CN" altLang="zh-CN" sz="2800" dirty="0">
                <a:solidFill>
                  <a:srgbClr val="FF0000"/>
                </a:solidFill>
              </a:rPr>
              <a:t>示例一：浔阳地僻无音乐</a:t>
            </a:r>
            <a:r>
              <a:rPr lang="en-US" altLang="zh-CN" sz="2800" dirty="0">
                <a:solidFill>
                  <a:srgbClr val="FF0000"/>
                </a:solidFill>
              </a:rPr>
              <a:t>    </a:t>
            </a:r>
            <a:r>
              <a:rPr lang="zh-CN" altLang="zh-CN" sz="2800" dirty="0">
                <a:solidFill>
                  <a:srgbClr val="FF0000"/>
                </a:solidFill>
              </a:rPr>
              <a:t>终岁不闻丝竹声</a:t>
            </a:r>
            <a:r>
              <a:rPr lang="zh-CN" altLang="zh-CN" sz="2800" dirty="0">
                <a:solidFill>
                  <a:srgbClr val="FF0000"/>
                </a:solidFill>
              </a:rPr>
              <a:t>。</a:t>
            </a:r>
            <a:endParaRPr lang="en-US" altLang="zh-CN" sz="2800" dirty="0">
              <a:solidFill>
                <a:srgbClr val="FF0000"/>
              </a:solidFill>
            </a:endParaRPr>
          </a:p>
          <a:p>
            <a:pPr fontAlgn="ctr">
              <a:spcAft>
                <a:spcPts val="0"/>
              </a:spcAft>
            </a:pPr>
            <a:r>
              <a:rPr lang="zh-CN" altLang="zh-CN" sz="2800" dirty="0">
                <a:solidFill>
                  <a:srgbClr val="FF0000"/>
                </a:solidFill>
              </a:rPr>
              <a:t>示例</a:t>
            </a:r>
            <a:r>
              <a:rPr lang="zh-CN" altLang="zh-CN" sz="2800" dirty="0">
                <a:solidFill>
                  <a:srgbClr val="FF0000"/>
                </a:solidFill>
              </a:rPr>
              <a:t>二：无丝竹之乱耳</a:t>
            </a:r>
            <a:r>
              <a:rPr lang="en-US" altLang="zh-CN" sz="2800" dirty="0">
                <a:solidFill>
                  <a:srgbClr val="FF0000"/>
                </a:solidFill>
              </a:rPr>
              <a:t>    </a:t>
            </a:r>
            <a:r>
              <a:rPr lang="zh-CN" altLang="zh-CN" sz="2800" dirty="0">
                <a:solidFill>
                  <a:srgbClr val="FF0000"/>
                </a:solidFill>
              </a:rPr>
              <a:t>无案牍之劳形</a:t>
            </a:r>
            <a:r>
              <a:rPr lang="zh-CN" altLang="zh-CN" sz="2800" dirty="0">
                <a:solidFill>
                  <a:srgbClr val="FF0000"/>
                </a:solidFill>
              </a:rPr>
              <a:t>。</a:t>
            </a:r>
            <a:endParaRPr lang="en-US" altLang="zh-CN" sz="2800" dirty="0">
              <a:solidFill>
                <a:srgbClr val="FF0000"/>
              </a:solidFill>
            </a:endParaRPr>
          </a:p>
          <a:p>
            <a:pPr fontAlgn="ctr">
              <a:spcAft>
                <a:spcPts val="0"/>
              </a:spcAft>
            </a:pPr>
            <a:r>
              <a:rPr lang="zh-CN" altLang="zh-CN" sz="2800" dirty="0">
                <a:solidFill>
                  <a:srgbClr val="FF0000"/>
                </a:solidFill>
              </a:rPr>
              <a:t>示例</a:t>
            </a:r>
            <a:r>
              <a:rPr lang="zh-CN" altLang="zh-CN" sz="2800" dirty="0">
                <a:solidFill>
                  <a:srgbClr val="FF0000"/>
                </a:solidFill>
              </a:rPr>
              <a:t>三：缓歌慢舞凝丝竹</a:t>
            </a:r>
            <a:r>
              <a:rPr lang="en-US" altLang="zh-CN" sz="2800" dirty="0">
                <a:solidFill>
                  <a:srgbClr val="FF0000"/>
                </a:solidFill>
              </a:rPr>
              <a:t>    </a:t>
            </a:r>
            <a:r>
              <a:rPr lang="zh-CN" altLang="zh-CN" sz="2800" dirty="0">
                <a:solidFill>
                  <a:srgbClr val="FF0000"/>
                </a:solidFill>
              </a:rPr>
              <a:t>尽日君王看不足。</a:t>
            </a:r>
          </a:p>
        </p:txBody>
      </p:sp>
    </p:spTree>
    <p:custDataLst>
      <p:tags r:id="rId1"/>
    </p:custDataLst>
    <p:extLst>
      <p:ext uri="{BB962C8B-B14F-4D97-AF65-F5344CB8AC3E}">
        <p14:creationId xmlns:p14="http://schemas.microsoft.com/office/powerpoint/2010/main" val="3967424939"/>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0756" y="1434754"/>
            <a:ext cx="6766560" cy="3095625"/>
            <a:chOff x="1772" y="2439"/>
            <a:chExt cx="10656" cy="4875"/>
          </a:xfrm>
        </p:grpSpPr>
        <p:sp>
          <p:nvSpPr>
            <p:cNvPr id="3" name="文本框 2"/>
            <p:cNvSpPr txBox="1"/>
            <p:nvPr/>
          </p:nvSpPr>
          <p:spPr>
            <a:xfrm>
              <a:off x="1772" y="5618"/>
              <a:ext cx="10656" cy="1696"/>
            </a:xfrm>
            <a:prstGeom prst="rect">
              <a:avLst/>
            </a:prstGeom>
            <a:noFill/>
          </p:spPr>
          <p:txBody>
            <a:bodyPr wrap="square" rtlCol="0">
              <a:spAutoFit/>
            </a:bodyPr>
            <a:lstStyle/>
            <a:p>
              <a:pPr algn="ctr"/>
              <a:r>
                <a:rPr lang="zh-CN" altLang="en-US" sz="3200" dirty="0">
                  <a:solidFill>
                    <a:srgbClr val="5EAA60"/>
                  </a:solidFill>
                  <a:latin typeface="汉仪南宫体简" panose="02010600000101010101" charset="-122"/>
                  <a:ea typeface="汉仪南宫体简" panose="02010600000101010101" charset="-122"/>
                </a:rPr>
                <a:t>五、语言</a:t>
              </a:r>
              <a:r>
                <a:rPr lang="zh-CN" altLang="en-US" sz="3200" dirty="0" smtClean="0">
                  <a:solidFill>
                    <a:srgbClr val="5EAA60"/>
                  </a:solidFill>
                  <a:latin typeface="汉仪南宫体简" panose="02010600000101010101" charset="-122"/>
                  <a:ea typeface="汉仪南宫体简" panose="02010600000101010101" charset="-122"/>
                </a:rPr>
                <a:t>表达</a:t>
              </a:r>
              <a:endParaRPr lang="en-US" altLang="zh-CN" sz="3200" dirty="0" smtClean="0">
                <a:solidFill>
                  <a:srgbClr val="5EAA60"/>
                </a:solidFill>
                <a:latin typeface="汉仪南宫体简" panose="02010600000101010101" charset="-122"/>
                <a:ea typeface="汉仪南宫体简" panose="02010600000101010101" charset="-122"/>
              </a:endParaRPr>
            </a:p>
            <a:p>
              <a:pPr algn="ctr"/>
              <a:r>
                <a:rPr lang="zh-CN" altLang="en-US" sz="3200" dirty="0" smtClean="0">
                  <a:solidFill>
                    <a:srgbClr val="5EAA60"/>
                  </a:solidFill>
                  <a:latin typeface="汉仪南宫体简" panose="02010600000101010101" charset="-122"/>
                  <a:ea typeface="汉仪南宫体简" panose="02010600000101010101" charset="-122"/>
                </a:rPr>
                <a:t>（</a:t>
              </a:r>
              <a:r>
                <a:rPr lang="zh-CN" altLang="en-US" sz="3200" dirty="0">
                  <a:solidFill>
                    <a:srgbClr val="5EAA60"/>
                  </a:solidFill>
                  <a:latin typeface="汉仪南宫体简" panose="02010600000101010101" charset="-122"/>
                  <a:ea typeface="汉仪南宫体简" panose="02010600000101010101" charset="-122"/>
                </a:rPr>
                <a:t>本大题共</a:t>
              </a:r>
              <a:r>
                <a:rPr lang="en-US" altLang="zh-CN" sz="3200" dirty="0">
                  <a:solidFill>
                    <a:srgbClr val="5EAA60"/>
                  </a:solidFill>
                  <a:latin typeface="汉仪南宫体简" panose="02010600000101010101" charset="-122"/>
                  <a:ea typeface="汉仪南宫体简" panose="02010600000101010101" charset="-122"/>
                </a:rPr>
                <a:t>5</a:t>
              </a:r>
              <a:r>
                <a:rPr lang="zh-CN" altLang="en-US" sz="3200" dirty="0">
                  <a:solidFill>
                    <a:srgbClr val="5EAA60"/>
                  </a:solidFill>
                  <a:latin typeface="汉仪南宫体简" panose="02010600000101010101" charset="-122"/>
                  <a:ea typeface="汉仪南宫体简" panose="02010600000101010101" charset="-122"/>
                </a:rPr>
                <a:t>小题，共</a:t>
              </a:r>
              <a:r>
                <a:rPr lang="en-US" altLang="zh-CN" sz="3200" dirty="0" smtClean="0">
                  <a:solidFill>
                    <a:srgbClr val="5EAA60"/>
                  </a:solidFill>
                  <a:latin typeface="汉仪南宫体简" panose="02010600000101010101" charset="-122"/>
                  <a:ea typeface="汉仪南宫体简" panose="02010600000101010101" charset="-122"/>
                </a:rPr>
                <a:t>30</a:t>
              </a:r>
              <a:r>
                <a:rPr lang="zh-CN" altLang="en-US" sz="3200" dirty="0" smtClean="0">
                  <a:solidFill>
                    <a:srgbClr val="5EAA60"/>
                  </a:solidFill>
                  <a:latin typeface="汉仪南宫体简" panose="02010600000101010101" charset="-122"/>
                  <a:ea typeface="汉仪南宫体简" panose="02010600000101010101" charset="-122"/>
                </a:rPr>
                <a:t>分</a:t>
              </a:r>
              <a:r>
                <a:rPr lang="zh-CN" altLang="en-US" sz="3200" dirty="0">
                  <a:solidFill>
                    <a:srgbClr val="5EAA60"/>
                  </a:solidFill>
                  <a:latin typeface="汉仪南宫体简" panose="02010600000101010101" charset="-122"/>
                  <a:ea typeface="汉仪南宫体简" panose="02010600000101010101" charset="-122"/>
                </a:rPr>
                <a:t>）</a:t>
              </a:r>
              <a:endParaRPr lang="zh-CN" altLang="en-US" sz="3200" dirty="0">
                <a:solidFill>
                  <a:srgbClr val="5EAA60"/>
                </a:solidFill>
                <a:latin typeface="汉仪南宫体简" panose="02010600000101010101" charset="-122"/>
                <a:ea typeface="汉仪南宫体简" panose="02010600000101010101" charset="-122"/>
              </a:endParaRPr>
            </a:p>
          </p:txBody>
        </p:sp>
        <p:grpSp>
          <p:nvGrpSpPr>
            <p:cNvPr id="7" name="组合 6"/>
            <p:cNvGrpSpPr/>
            <p:nvPr/>
          </p:nvGrpSpPr>
          <p:grpSpPr>
            <a:xfrm>
              <a:off x="5104" y="2439"/>
              <a:ext cx="3179" cy="3179"/>
              <a:chOff x="1450" y="3375"/>
              <a:chExt cx="1625" cy="1625"/>
            </a:xfrm>
          </p:grpSpPr>
          <p:sp>
            <p:nvSpPr>
              <p:cNvPr id="5" name="菱形 4"/>
              <p:cNvSpPr/>
              <p:nvPr/>
            </p:nvSpPr>
            <p:spPr>
              <a:xfrm>
                <a:off x="1550" y="3475"/>
                <a:ext cx="1425" cy="1425"/>
              </a:xfrm>
              <a:prstGeom prst="diamond">
                <a:avLst/>
              </a:prstGeom>
              <a:solidFill>
                <a:srgbClr val="5EA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1450" y="3375"/>
                <a:ext cx="1625" cy="1625"/>
              </a:xfrm>
              <a:prstGeom prst="diamond">
                <a:avLst/>
              </a:prstGeom>
              <a:noFill/>
              <a:ln>
                <a:solidFill>
                  <a:srgbClr val="5EAA60"/>
                </a:solidFill>
              </a:ln>
              <a:extLst>
                <a:ext uri="{909E8E84-426E-40DD-AFC4-6F175D3DCCD1}">
                  <a14:hiddenFill xmlns:a14="http://schemas.microsoft.com/office/drawing/2010/main">
                    <a:solidFill>
                      <a:srgbClr val="5EAA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8" name="文本框 7"/>
            <p:cNvSpPr txBox="1"/>
            <p:nvPr/>
          </p:nvSpPr>
          <p:spPr>
            <a:xfrm>
              <a:off x="5948" y="3230"/>
              <a:ext cx="1624" cy="1599"/>
            </a:xfrm>
            <a:prstGeom prst="rect">
              <a:avLst/>
            </a:prstGeom>
            <a:noFill/>
          </p:spPr>
          <p:txBody>
            <a:bodyPr wrap="none" rtlCol="0">
              <a:spAutoFit/>
            </a:bodyPr>
            <a:lstStyle/>
            <a:p>
              <a:r>
                <a:rPr lang="en-US" altLang="zh-CN" sz="6000" dirty="0" smtClean="0">
                  <a:solidFill>
                    <a:schemeClr val="bg1"/>
                  </a:solidFill>
                  <a:latin typeface="汉仪南宫体简" panose="02010600000101010101" charset="-122"/>
                  <a:ea typeface="汉仪南宫体简" panose="02010600000101010101" charset="-122"/>
                </a:rPr>
                <a:t>05</a:t>
              </a:r>
              <a:endParaRPr lang="en-US" altLang="zh-CN" sz="6000" dirty="0">
                <a:solidFill>
                  <a:schemeClr val="bg1"/>
                </a:solidFill>
                <a:latin typeface="汉仪南宫体简" panose="02010600000101010101" charset="-122"/>
                <a:ea typeface="汉仪南宫体简" panose="02010600000101010101" charset="-122"/>
              </a:endParaRPr>
            </a:p>
          </p:txBody>
        </p:sp>
      </p:grpSp>
    </p:spTree>
    <p:custDataLst>
      <p:tags r:id="rId1"/>
    </p:custDataLst>
    <p:extLst>
      <p:ext uri="{BB962C8B-B14F-4D97-AF65-F5344CB8AC3E}">
        <p14:creationId xmlns:p14="http://schemas.microsoft.com/office/powerpoint/2010/main" val="1630505810"/>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9633" y="567121"/>
            <a:ext cx="11599818" cy="3539430"/>
          </a:xfrm>
          <a:prstGeom prst="rect">
            <a:avLst/>
          </a:prstGeom>
        </p:spPr>
        <p:txBody>
          <a:bodyPr wrap="square">
            <a:spAutoFit/>
          </a:bodyPr>
          <a:lstStyle/>
          <a:p>
            <a:pPr marL="228600"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18.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下列句子中的</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并</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和文中画横线处的</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并</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，用法相同的一项是（</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smtClean="0">
              <a:latin typeface="Cambria Math" panose="02040503050406030204" pitchFamily="18" charset="0"/>
              <a:ea typeface="宋体" panose="02010600030101010101" pitchFamily="2" charset="-122"/>
              <a:cs typeface="Cambria Math" panose="02040503050406030204" pitchFamily="18" charset="0"/>
            </a:endParaRPr>
          </a:p>
          <a:p>
            <a:pPr marL="266700" fontAlgn="ctr">
              <a:spcAft>
                <a:spcPts val="0"/>
              </a:spcAft>
              <a:tabLst>
                <a:tab pos="2667000" algn="l"/>
              </a:tabLst>
            </a:pPr>
            <a:endParaRPr lang="en-US" altLang="zh-CN" sz="2800" kern="0" dirty="0" smtClean="0">
              <a:solidFill>
                <a:srgbClr val="0070C0"/>
              </a:solidFill>
              <a:latin typeface="楷体" panose="02010609060101010101" pitchFamily="49" charset="-122"/>
              <a:ea typeface="楷体" panose="02010609060101010101" pitchFamily="49" charset="-122"/>
              <a:cs typeface="宋体" panose="02010600030101010101" pitchFamily="2" charset="-122"/>
            </a:endParaRPr>
          </a:p>
          <a:p>
            <a:pPr marL="266700" fontAlgn="ctr">
              <a:spcAft>
                <a:spcPts val="0"/>
              </a:spcAft>
              <a:tabLst>
                <a:tab pos="2667000" algn="l"/>
              </a:tabLst>
            </a:pPr>
            <a:r>
              <a:rPr lang="zh-CN" altLang="en-US" sz="2800" kern="0" dirty="0" smtClean="0">
                <a:solidFill>
                  <a:srgbClr val="0070C0"/>
                </a:solidFill>
                <a:latin typeface="楷体" panose="02010609060101010101" pitchFamily="49" charset="-122"/>
                <a:ea typeface="楷体" panose="02010609060101010101" pitchFamily="49" charset="-122"/>
                <a:cs typeface="宋体" panose="02010600030101010101" pitchFamily="2" charset="-122"/>
              </a:rPr>
              <a:t>原文</a:t>
            </a:r>
            <a:r>
              <a:rPr lang="zh-CN" altLang="en-US" sz="2800" kern="0" dirty="0">
                <a:solidFill>
                  <a:srgbClr val="0070C0"/>
                </a:solidFill>
                <a:latin typeface="楷体" panose="02010609060101010101" pitchFamily="49" charset="-122"/>
                <a:ea typeface="楷体" panose="02010609060101010101" pitchFamily="49" charset="-122"/>
                <a:cs typeface="宋体" panose="02010600030101010101" pitchFamily="2" charset="-122"/>
              </a:rPr>
              <a:t>：</a:t>
            </a:r>
            <a:r>
              <a:rPr lang="zh-CN"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rPr>
              <a:t>要保持好的心态，并重视自己的内心体验</a:t>
            </a:r>
            <a:endParaRPr lang="en-US"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endParaRPr>
          </a:p>
          <a:p>
            <a:pPr marL="266700" fontAlgn="ctr">
              <a:spcAft>
                <a:spcPts val="0"/>
              </a:spcAft>
              <a:tabLst>
                <a:tab pos="2667000" algn="l"/>
              </a:tabLst>
            </a:pPr>
            <a:endParaRPr lang="en-US" altLang="zh-CN" sz="2800" kern="0" dirty="0">
              <a:solidFill>
                <a:srgbClr val="0070C0"/>
              </a:solidFill>
              <a:latin typeface="楷体" panose="02010609060101010101" pitchFamily="49" charset="-122"/>
              <a:ea typeface="楷体" panose="02010609060101010101" pitchFamily="49" charset="-122"/>
              <a:cs typeface="宋体" panose="02010600030101010101" pitchFamily="2" charset="-122"/>
            </a:endParaRPr>
          </a:p>
          <a:p>
            <a:pPr marL="266700" fontAlgn="ctr">
              <a:spcAft>
                <a:spcPts val="0"/>
              </a:spcAft>
              <a:tabLst>
                <a:tab pos="2667000" algn="l"/>
              </a:tabLst>
            </a:pP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A. </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我们</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手挽着手，肩并着肩。</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endPar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endParaRPr>
          </a:p>
          <a:p>
            <a:pPr marL="266700" fontAlgn="ctr">
              <a:spcAft>
                <a:spcPts val="0"/>
              </a:spcAft>
              <a:tabLst>
                <a:tab pos="2667000" algn="l"/>
              </a:tabLst>
            </a:pP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B</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很多时候别人并不能真正了解你的内心。</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C.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他来到屋里并供认了一切。</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endPar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endParaRPr>
          </a:p>
          <a:p>
            <a:pPr marL="266700" fontAlgn="ctr">
              <a:spcAft>
                <a:spcPts val="0"/>
              </a:spcAft>
              <a:tabLst>
                <a:tab pos="2667000" algn="l"/>
              </a:tabLst>
            </a:pP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D</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对于流感，应预防与治疗并重。</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4571998" y="1489166"/>
            <a:ext cx="409305" cy="3911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标注 3"/>
          <p:cNvSpPr/>
          <p:nvPr/>
        </p:nvSpPr>
        <p:spPr>
          <a:xfrm>
            <a:off x="4084911" y="1010510"/>
            <a:ext cx="4092438" cy="370516"/>
          </a:xfrm>
          <a:prstGeom prst="wedgeRoundRectCallout">
            <a:avLst>
              <a:gd name="adj1" fmla="val -27333"/>
              <a:gd name="adj2" fmla="val 75520"/>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0000"/>
                </a:solidFill>
                <a:latin typeface="宋体" panose="02010600030101010101" pitchFamily="2" charset="-122"/>
                <a:ea typeface="宋体" panose="02010600030101010101" pitchFamily="2" charset="-122"/>
              </a:rPr>
              <a:t>连词，并且，表顺承或递进</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5" name="矩形 4"/>
          <p:cNvSpPr/>
          <p:nvPr/>
        </p:nvSpPr>
        <p:spPr>
          <a:xfrm>
            <a:off x="7572794" y="2255402"/>
            <a:ext cx="1980029" cy="523220"/>
          </a:xfrm>
          <a:prstGeom prst="rect">
            <a:avLst/>
          </a:prstGeom>
        </p:spPr>
        <p:txBody>
          <a:bodyPr wrap="none">
            <a:spAutoFit/>
          </a:bodyPr>
          <a:lstStyle/>
          <a:p>
            <a:r>
              <a:rPr lang="zh-CN" altLang="en-US" sz="2800" dirty="0" smtClean="0">
                <a:solidFill>
                  <a:srgbClr val="FF0000"/>
                </a:solidFill>
                <a:latin typeface="华文隶书" panose="02010800040101010101" pitchFamily="2" charset="-122"/>
                <a:ea typeface="华文隶书" panose="02010800040101010101" pitchFamily="2" charset="-122"/>
              </a:rPr>
              <a:t>动词，挨着</a:t>
            </a:r>
            <a:endParaRPr lang="zh-CN" altLang="en-US" sz="2800" dirty="0">
              <a:solidFill>
                <a:srgbClr val="FF0000"/>
              </a:solidFill>
              <a:latin typeface="华文隶书" panose="02010800040101010101" pitchFamily="2" charset="-122"/>
              <a:ea typeface="华文隶书" panose="02010800040101010101" pitchFamily="2" charset="-122"/>
            </a:endParaRPr>
          </a:p>
        </p:txBody>
      </p:sp>
      <p:sp>
        <p:nvSpPr>
          <p:cNvPr id="6" name="矩形 5"/>
          <p:cNvSpPr/>
          <p:nvPr/>
        </p:nvSpPr>
        <p:spPr>
          <a:xfrm>
            <a:off x="7572793" y="2718189"/>
            <a:ext cx="3416320" cy="523220"/>
          </a:xfrm>
          <a:prstGeom prst="rect">
            <a:avLst/>
          </a:prstGeom>
        </p:spPr>
        <p:txBody>
          <a:bodyPr wrap="none">
            <a:spAutoFit/>
          </a:bodyPr>
          <a:lstStyle/>
          <a:p>
            <a:r>
              <a:rPr lang="zh-CN" altLang="en-US" sz="2800" dirty="0" smtClean="0">
                <a:solidFill>
                  <a:srgbClr val="FF0000"/>
                </a:solidFill>
                <a:latin typeface="华文隶书" panose="02010800040101010101" pitchFamily="2" charset="-122"/>
                <a:ea typeface="华文隶书" panose="02010800040101010101" pitchFamily="2" charset="-122"/>
              </a:rPr>
              <a:t>副词，加强否定语气</a:t>
            </a:r>
            <a:endParaRPr lang="zh-CN" altLang="en-US" sz="2800" dirty="0">
              <a:solidFill>
                <a:srgbClr val="FF0000"/>
              </a:solidFill>
              <a:latin typeface="华文隶书" panose="02010800040101010101" pitchFamily="2" charset="-122"/>
              <a:ea typeface="华文隶书" panose="02010800040101010101" pitchFamily="2" charset="-122"/>
            </a:endParaRPr>
          </a:p>
        </p:txBody>
      </p:sp>
      <p:sp>
        <p:nvSpPr>
          <p:cNvPr id="7" name="矩形 6"/>
          <p:cNvSpPr/>
          <p:nvPr/>
        </p:nvSpPr>
        <p:spPr>
          <a:xfrm>
            <a:off x="7572792" y="3180976"/>
            <a:ext cx="4581703" cy="523220"/>
          </a:xfrm>
          <a:prstGeom prst="rect">
            <a:avLst/>
          </a:prstGeom>
        </p:spPr>
        <p:txBody>
          <a:bodyPr wrap="none">
            <a:spAutoFit/>
          </a:bodyPr>
          <a:lstStyle/>
          <a:p>
            <a:r>
              <a:rPr lang="zh-CN" altLang="en-US" sz="2800" dirty="0" smtClean="0">
                <a:solidFill>
                  <a:srgbClr val="FF0000"/>
                </a:solidFill>
                <a:latin typeface="华文隶书" panose="02010800040101010101" pitchFamily="2" charset="-122"/>
                <a:ea typeface="华文隶书" panose="02010800040101010101" pitchFamily="2" charset="-122"/>
              </a:rPr>
              <a:t>连词，并且，表顺承或递进</a:t>
            </a:r>
            <a:r>
              <a:rPr lang="en-US" altLang="zh-CN" sz="2800" dirty="0">
                <a:solidFill>
                  <a:srgbClr val="FF0000"/>
                </a:solidFill>
                <a:latin typeface="华文隶书" panose="02010800040101010101" pitchFamily="2" charset="-122"/>
                <a:ea typeface="华文隶书" panose="02010800040101010101" pitchFamily="2" charset="-122"/>
              </a:rPr>
              <a:t> </a:t>
            </a:r>
            <a:endParaRPr lang="zh-CN" altLang="en-US" sz="2800" dirty="0">
              <a:solidFill>
                <a:srgbClr val="FF0000"/>
              </a:solidFill>
              <a:latin typeface="华文隶书" panose="02010800040101010101" pitchFamily="2" charset="-122"/>
              <a:ea typeface="华文隶书" panose="02010800040101010101" pitchFamily="2" charset="-122"/>
            </a:endParaRPr>
          </a:p>
        </p:txBody>
      </p:sp>
      <p:sp>
        <p:nvSpPr>
          <p:cNvPr id="8" name="矩形 7"/>
          <p:cNvSpPr/>
          <p:nvPr/>
        </p:nvSpPr>
        <p:spPr>
          <a:xfrm>
            <a:off x="7572793" y="3583330"/>
            <a:ext cx="3145413" cy="523220"/>
          </a:xfrm>
          <a:prstGeom prst="rect">
            <a:avLst/>
          </a:prstGeom>
        </p:spPr>
        <p:txBody>
          <a:bodyPr wrap="none">
            <a:spAutoFit/>
          </a:bodyPr>
          <a:lstStyle/>
          <a:p>
            <a:r>
              <a:rPr lang="zh-CN" altLang="en-US" sz="2800" dirty="0" smtClean="0">
                <a:solidFill>
                  <a:srgbClr val="FF0000"/>
                </a:solidFill>
                <a:latin typeface="华文隶书" panose="02010800040101010101" pitchFamily="2" charset="-122"/>
                <a:ea typeface="华文隶书" panose="02010800040101010101" pitchFamily="2" charset="-122"/>
              </a:rPr>
              <a:t>副词，同时、同等</a:t>
            </a:r>
            <a:r>
              <a:rPr lang="en-US" altLang="zh-CN" sz="2800" dirty="0">
                <a:solidFill>
                  <a:srgbClr val="FF0000"/>
                </a:solidFill>
                <a:latin typeface="华文隶书" panose="02010800040101010101" pitchFamily="2" charset="-122"/>
                <a:ea typeface="华文隶书" panose="02010800040101010101" pitchFamily="2" charset="-122"/>
              </a:rPr>
              <a:t> </a:t>
            </a:r>
            <a:endParaRPr lang="zh-CN" altLang="en-US" sz="2800" dirty="0">
              <a:solidFill>
                <a:srgbClr val="FF0000"/>
              </a:solidFill>
              <a:latin typeface="华文隶书" panose="02010800040101010101" pitchFamily="2" charset="-122"/>
              <a:ea typeface="华文隶书" panose="02010800040101010101" pitchFamily="2" charset="-122"/>
            </a:endParaRPr>
          </a:p>
        </p:txBody>
      </p:sp>
      <p:sp>
        <p:nvSpPr>
          <p:cNvPr id="9" name="矩形 8"/>
          <p:cNvSpPr/>
          <p:nvPr/>
        </p:nvSpPr>
        <p:spPr>
          <a:xfrm>
            <a:off x="670560" y="3206327"/>
            <a:ext cx="420308" cy="523220"/>
          </a:xfrm>
          <a:prstGeom prst="rect">
            <a:avLst/>
          </a:prstGeom>
        </p:spPr>
        <p:txBody>
          <a:bodyPr wrap="none">
            <a:spAutoFit/>
          </a:bodyPr>
          <a:lstStyle/>
          <a:p>
            <a:pPr fontAlgn="ctr">
              <a:spcAft>
                <a:spcPts val="0"/>
              </a:spcAft>
            </a:pPr>
            <a:r>
              <a:rPr lang="zh-CN" altLang="en-US"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endParaRPr>
          </a:p>
        </p:txBody>
      </p:sp>
    </p:spTree>
    <p:custDataLst>
      <p:tags r:id="rId1"/>
    </p:custDataLst>
    <p:extLst>
      <p:ext uri="{BB962C8B-B14F-4D97-AF65-F5344CB8AC3E}">
        <p14:creationId xmlns:p14="http://schemas.microsoft.com/office/powerpoint/2010/main" val="882619701"/>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6008" y="902487"/>
            <a:ext cx="11845636" cy="5262979"/>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下列对材料相关内容的理解和分析，</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正确</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的一项是（</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A. </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在</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以人类独特的创造性为存在基础的领域，人工智能的介入程度越来越深，意味着人工智能终将取代人类</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smtClean="0">
              <a:latin typeface="Cambria Math" panose="02040503050406030204" pitchFamily="18" charset="0"/>
              <a:ea typeface="宋体" panose="02010600030101010101" pitchFamily="2" charset="-122"/>
              <a:cs typeface="宋体" panose="02010600030101010101" pitchFamily="2" charset="-122"/>
            </a:endParaRPr>
          </a:p>
          <a:p>
            <a:pPr fontAlgn="ctr">
              <a:spcAft>
                <a:spcPts val="0"/>
              </a:spcAft>
            </a:pP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原文</a:t>
            </a:r>
            <a:r>
              <a:rPr lang="zh-CN" altLang="en-US"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：所有</a:t>
            </a: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这一切，是否意味着人工智能终将取代人类，成为文化生产的主角？不可否认，人工智能在不少方面确实比人类要高效得多，但若仅据此就得出人类必将被其取代的结论，显然为时过早，无论人工智能多么接近人脑，其内在的局限性决定了两者之间的差别始终是一条无法逾越的鸿沟。</a:t>
            </a:r>
            <a:r>
              <a:rPr lang="en-US" altLang="zh-CN"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
            </a:r>
            <a:br>
              <a:rPr lang="en-US" altLang="zh-CN"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B.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人工智能内在的局限性，决定了它和人脑之间的差别是无法逾越的，这不是量的差别，而是质的差别。</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原文：无论人工智能多么接近人脑，其内在的局限性决定了两者之间的差别始终是一条无法逾越的鸿沟。而这绝不只是量的差别，更是质的差别。</a:t>
            </a:r>
            <a:endParaRPr lang="zh-CN" altLang="zh-CN"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endParaRPr>
          </a:p>
        </p:txBody>
      </p:sp>
      <p:sp>
        <p:nvSpPr>
          <p:cNvPr id="10" name="矩形 9"/>
          <p:cNvSpPr/>
          <p:nvPr/>
        </p:nvSpPr>
        <p:spPr>
          <a:xfrm>
            <a:off x="3549536" y="1813758"/>
            <a:ext cx="1463040"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769331" y="3056682"/>
            <a:ext cx="1463040"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46814" y="4376849"/>
            <a:ext cx="1097281"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288089" y="4376849"/>
            <a:ext cx="1463040"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300" y="4767547"/>
            <a:ext cx="731520"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818016" y="4767547"/>
            <a:ext cx="731520"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512232" y="5210877"/>
            <a:ext cx="1069571"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452256" y="5601575"/>
            <a:ext cx="1463040"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422967" y="5601575"/>
            <a:ext cx="1066800"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210501" y="5654207"/>
            <a:ext cx="784169"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204342"/>
            <a:ext cx="6647974" cy="523220"/>
          </a:xfrm>
          <a:prstGeom prst="rect">
            <a:avLst/>
          </a:prstGeom>
        </p:spPr>
        <p:txBody>
          <a:bodyPr wrap="none">
            <a:spAutoFit/>
          </a:bodyPr>
          <a:lstStyle/>
          <a:p>
            <a:r>
              <a:rPr lang="zh-CN" altLang="en-US" sz="2800" dirty="0" smtClean="0">
                <a:ea typeface="宋体" panose="02010600030101010101" pitchFamily="2" charset="-122"/>
                <a:cs typeface="宋体" panose="02010600030101010101" pitchFamily="2" charset="-122"/>
              </a:rPr>
              <a:t>（一）</a:t>
            </a:r>
            <a:r>
              <a:rPr lang="zh-CN" altLang="zh-CN" sz="2800" dirty="0" smtClean="0">
                <a:ea typeface="宋体" panose="02010600030101010101" pitchFamily="2" charset="-122"/>
                <a:cs typeface="宋体" panose="02010600030101010101" pitchFamily="2" charset="-122"/>
              </a:rPr>
              <a:t>阅读</a:t>
            </a:r>
            <a:r>
              <a:rPr lang="zh-CN" altLang="zh-CN" sz="2800" dirty="0">
                <a:ea typeface="宋体" panose="02010600030101010101" pitchFamily="2" charset="-122"/>
                <a:cs typeface="宋体" panose="02010600030101010101" pitchFamily="2" charset="-122"/>
              </a:rPr>
              <a:t>下面的文字，完成下面小题。</a:t>
            </a:r>
            <a:endParaRPr lang="zh-CN" altLang="en-US" sz="2800" dirty="0"/>
          </a:p>
        </p:txBody>
      </p:sp>
    </p:spTree>
    <p:custDataLst>
      <p:tags r:id="rId1"/>
    </p:custDataLst>
    <p:extLst>
      <p:ext uri="{BB962C8B-B14F-4D97-AF65-F5344CB8AC3E}">
        <p14:creationId xmlns:p14="http://schemas.microsoft.com/office/powerpoint/2010/main" val="453397223"/>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grpId="1" nodeType="click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32" presetClass="emph" presetSubtype="0" fill="hold" grpId="1" nodeType="clickEffect">
                                  <p:stCondLst>
                                    <p:cond delay="0"/>
                                  </p:stCondLst>
                                  <p:childTnLst>
                                    <p:animRot by="120000">
                                      <p:cBhvr>
                                        <p:cTn id="64" dur="100" fill="hold">
                                          <p:stCondLst>
                                            <p:cond delay="0"/>
                                          </p:stCondLst>
                                        </p:cTn>
                                        <p:tgtEl>
                                          <p:spTgt spid="19"/>
                                        </p:tgtEl>
                                        <p:attrNameLst>
                                          <p:attrName>r</p:attrName>
                                        </p:attrNameLst>
                                      </p:cBhvr>
                                    </p:animRot>
                                    <p:animRot by="-240000">
                                      <p:cBhvr>
                                        <p:cTn id="65" dur="200" fill="hold">
                                          <p:stCondLst>
                                            <p:cond delay="200"/>
                                          </p:stCondLst>
                                        </p:cTn>
                                        <p:tgtEl>
                                          <p:spTgt spid="19"/>
                                        </p:tgtEl>
                                        <p:attrNameLst>
                                          <p:attrName>r</p:attrName>
                                        </p:attrNameLst>
                                      </p:cBhvr>
                                    </p:animRot>
                                    <p:animRot by="240000">
                                      <p:cBhvr>
                                        <p:cTn id="66" dur="200" fill="hold">
                                          <p:stCondLst>
                                            <p:cond delay="400"/>
                                          </p:stCondLst>
                                        </p:cTn>
                                        <p:tgtEl>
                                          <p:spTgt spid="19"/>
                                        </p:tgtEl>
                                        <p:attrNameLst>
                                          <p:attrName>r</p:attrName>
                                        </p:attrNameLst>
                                      </p:cBhvr>
                                    </p:animRot>
                                    <p:animRot by="-240000">
                                      <p:cBhvr>
                                        <p:cTn id="67" dur="200" fill="hold">
                                          <p:stCondLst>
                                            <p:cond delay="600"/>
                                          </p:stCondLst>
                                        </p:cTn>
                                        <p:tgtEl>
                                          <p:spTgt spid="19"/>
                                        </p:tgtEl>
                                        <p:attrNameLst>
                                          <p:attrName>r</p:attrName>
                                        </p:attrNameLst>
                                      </p:cBhvr>
                                    </p:animRot>
                                    <p:animRot by="120000">
                                      <p:cBhvr>
                                        <p:cTn id="68" dur="200" fill="hold">
                                          <p:stCondLst>
                                            <p:cond delay="800"/>
                                          </p:stCondLst>
                                        </p:cTn>
                                        <p:tgtEl>
                                          <p:spTgt spid="19"/>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32" presetClass="emph" presetSubtype="0" fill="hold" grpId="1" nodeType="clickEffect">
                                  <p:stCondLst>
                                    <p:cond delay="0"/>
                                  </p:stCondLst>
                                  <p:childTnLst>
                                    <p:animRot by="120000">
                                      <p:cBhvr>
                                        <p:cTn id="72" dur="100" fill="hold">
                                          <p:stCondLst>
                                            <p:cond delay="0"/>
                                          </p:stCondLst>
                                        </p:cTn>
                                        <p:tgtEl>
                                          <p:spTgt spid="21"/>
                                        </p:tgtEl>
                                        <p:attrNameLst>
                                          <p:attrName>r</p:attrName>
                                        </p:attrNameLst>
                                      </p:cBhvr>
                                    </p:animRot>
                                    <p:animRot by="-240000">
                                      <p:cBhvr>
                                        <p:cTn id="73" dur="200" fill="hold">
                                          <p:stCondLst>
                                            <p:cond delay="200"/>
                                          </p:stCondLst>
                                        </p:cTn>
                                        <p:tgtEl>
                                          <p:spTgt spid="21"/>
                                        </p:tgtEl>
                                        <p:attrNameLst>
                                          <p:attrName>r</p:attrName>
                                        </p:attrNameLst>
                                      </p:cBhvr>
                                    </p:animRot>
                                    <p:animRot by="240000">
                                      <p:cBhvr>
                                        <p:cTn id="74" dur="200" fill="hold">
                                          <p:stCondLst>
                                            <p:cond delay="400"/>
                                          </p:stCondLst>
                                        </p:cTn>
                                        <p:tgtEl>
                                          <p:spTgt spid="21"/>
                                        </p:tgtEl>
                                        <p:attrNameLst>
                                          <p:attrName>r</p:attrName>
                                        </p:attrNameLst>
                                      </p:cBhvr>
                                    </p:animRot>
                                    <p:animRot by="-240000">
                                      <p:cBhvr>
                                        <p:cTn id="75" dur="200" fill="hold">
                                          <p:stCondLst>
                                            <p:cond delay="600"/>
                                          </p:stCondLst>
                                        </p:cTn>
                                        <p:tgtEl>
                                          <p:spTgt spid="21"/>
                                        </p:tgtEl>
                                        <p:attrNameLst>
                                          <p:attrName>r</p:attrName>
                                        </p:attrNameLst>
                                      </p:cBhvr>
                                    </p:animRot>
                                    <p:animRot by="120000">
                                      <p:cBhvr>
                                        <p:cTn id="76"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P spid="13" grpId="0" animBg="1"/>
      <p:bldP spid="14" grpId="0" animBg="1"/>
      <p:bldP spid="15" grpId="0" animBg="1"/>
      <p:bldP spid="16" grpId="0" animBg="1"/>
      <p:bldP spid="17" grpId="0" animBg="1"/>
      <p:bldP spid="18" grpId="0" animBg="1"/>
      <p:bldP spid="19" grpId="0" animBg="1"/>
      <p:bldP spid="19" grpId="1" animBg="1"/>
      <p:bldP spid="21" grpId="0" animBg="1"/>
      <p:bldP spid="2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29680"/>
            <a:ext cx="11782697" cy="954107"/>
          </a:xfrm>
          <a:prstGeom prst="rect">
            <a:avLst/>
          </a:prstGeom>
        </p:spPr>
        <p:txBody>
          <a:bodyPr wrap="square">
            <a:spAutoFit/>
          </a:bodyPr>
          <a:lstStyle/>
          <a:p>
            <a:pPr marL="266700"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19.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文中画波浪线的句子有语病，请进行修改，使语言表达准确流畅。可少量增删词语，不得改变原意。</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226423" y="2153977"/>
            <a:ext cx="11643360" cy="1301318"/>
          </a:xfrm>
          <a:prstGeom prst="rect">
            <a:avLst/>
          </a:prstGeom>
        </p:spPr>
        <p:txBody>
          <a:bodyPr wrap="square">
            <a:spAutoFit/>
          </a:bodyPr>
          <a:lstStyle/>
          <a:p>
            <a:pPr>
              <a:lnSpc>
                <a:spcPct val="150000"/>
              </a:lnSpc>
            </a:pPr>
            <a:r>
              <a:rPr lang="zh-CN" altLang="zh-CN" sz="2800" dirty="0">
                <a:solidFill>
                  <a:srgbClr val="0070C0"/>
                </a:solidFill>
                <a:ea typeface="楷体" panose="02010609060101010101" pitchFamily="49" charset="-122"/>
                <a:cs typeface="楷体" panose="02010609060101010101" pitchFamily="49" charset="-122"/>
              </a:rPr>
              <a:t>近年来整个中国社会的审美境界在不断增强，但也不乏一些人在这个科技先进、物质丰盛的年代对</a:t>
            </a:r>
            <a:r>
              <a:rPr lang="en-US" altLang="zh-CN" sz="2800" dirty="0">
                <a:solidFill>
                  <a:srgbClr val="0070C0"/>
                </a:solidFill>
                <a:ea typeface="楷体" panose="02010609060101010101" pitchFamily="49" charset="-122"/>
                <a:cs typeface="楷体" panose="02010609060101010101" pitchFamily="49" charset="-122"/>
              </a:rPr>
              <a:t>“</a:t>
            </a:r>
            <a:r>
              <a:rPr lang="zh-CN" altLang="zh-CN" sz="2800" dirty="0">
                <a:solidFill>
                  <a:srgbClr val="0070C0"/>
                </a:solidFill>
                <a:ea typeface="楷体" panose="02010609060101010101" pitchFamily="49" charset="-122"/>
                <a:cs typeface="楷体" panose="02010609060101010101" pitchFamily="49" charset="-122"/>
              </a:rPr>
              <a:t>美</a:t>
            </a:r>
            <a:r>
              <a:rPr lang="en-US" altLang="zh-CN" sz="2800" dirty="0">
                <a:solidFill>
                  <a:srgbClr val="0070C0"/>
                </a:solidFill>
                <a:ea typeface="楷体" panose="02010609060101010101" pitchFamily="49" charset="-122"/>
                <a:cs typeface="楷体" panose="02010609060101010101" pitchFamily="49" charset="-122"/>
              </a:rPr>
              <a:t>”</a:t>
            </a:r>
            <a:r>
              <a:rPr lang="zh-CN" altLang="zh-CN" sz="2800" dirty="0">
                <a:solidFill>
                  <a:srgbClr val="0070C0"/>
                </a:solidFill>
                <a:ea typeface="楷体" panose="02010609060101010101" pitchFamily="49" charset="-122"/>
                <a:cs typeface="楷体" panose="02010609060101010101" pitchFamily="49" charset="-122"/>
              </a:rPr>
              <a:t>的麻木和淡漠 </a:t>
            </a:r>
            <a:endParaRPr lang="zh-CN" altLang="en-US" sz="2800" dirty="0">
              <a:solidFill>
                <a:srgbClr val="0070C0"/>
              </a:solidFill>
            </a:endParaRPr>
          </a:p>
        </p:txBody>
      </p:sp>
      <p:cxnSp>
        <p:nvCxnSpPr>
          <p:cNvPr id="4" name="直接连接符 3"/>
          <p:cNvCxnSpPr/>
          <p:nvPr/>
        </p:nvCxnSpPr>
        <p:spPr>
          <a:xfrm flipV="1">
            <a:off x="4524102" y="2725783"/>
            <a:ext cx="788127" cy="174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322422" y="2725783"/>
            <a:ext cx="788127" cy="174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圆角矩形标注 6"/>
          <p:cNvSpPr/>
          <p:nvPr/>
        </p:nvSpPr>
        <p:spPr>
          <a:xfrm>
            <a:off x="6192385" y="1828431"/>
            <a:ext cx="1601786" cy="370516"/>
          </a:xfrm>
          <a:prstGeom prst="wedgeRoundRectCallout">
            <a:avLst>
              <a:gd name="adj1" fmla="val -28420"/>
              <a:gd name="adj2" fmla="val 87272"/>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0000"/>
                </a:solidFill>
                <a:latin typeface="宋体" panose="02010600030101010101" pitchFamily="2" charset="-122"/>
                <a:ea typeface="宋体" panose="02010600030101010101" pitchFamily="2" charset="-122"/>
              </a:rPr>
              <a:t>搭配不当</a:t>
            </a:r>
            <a:endParaRPr lang="zh-CN" altLang="en-US" sz="2400" dirty="0">
              <a:solidFill>
                <a:srgbClr val="FF0000"/>
              </a:solidFill>
              <a:latin typeface="宋体" panose="02010600030101010101" pitchFamily="2" charset="-122"/>
              <a:ea typeface="宋体" panose="02010600030101010101" pitchFamily="2" charset="-122"/>
            </a:endParaRPr>
          </a:p>
        </p:txBody>
      </p:sp>
      <p:cxnSp>
        <p:nvCxnSpPr>
          <p:cNvPr id="8" name="直接连接符 7"/>
          <p:cNvCxnSpPr/>
          <p:nvPr/>
        </p:nvCxnSpPr>
        <p:spPr>
          <a:xfrm flipV="1">
            <a:off x="8120742" y="2725785"/>
            <a:ext cx="1789612" cy="87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815840" y="3378926"/>
            <a:ext cx="2177438" cy="87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圆角矩形标注 10"/>
          <p:cNvSpPr/>
          <p:nvPr/>
        </p:nvSpPr>
        <p:spPr>
          <a:xfrm>
            <a:off x="6192385" y="3693427"/>
            <a:ext cx="1601786" cy="370516"/>
          </a:xfrm>
          <a:prstGeom prst="wedgeRoundRectCallout">
            <a:avLst>
              <a:gd name="adj1" fmla="val -26245"/>
              <a:gd name="adj2" fmla="val -112511"/>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0000"/>
                </a:solidFill>
                <a:latin typeface="宋体" panose="02010600030101010101" pitchFamily="2" charset="-122"/>
                <a:ea typeface="宋体" panose="02010600030101010101" pitchFamily="2" charset="-122"/>
              </a:rPr>
              <a:t>成分残缺</a:t>
            </a:r>
            <a:endParaRPr lang="zh-CN" altLang="en-US" sz="2400" dirty="0">
              <a:solidFill>
                <a:srgbClr val="FF0000"/>
              </a:solidFill>
              <a:latin typeface="宋体" panose="02010600030101010101" pitchFamily="2" charset="-122"/>
              <a:ea typeface="宋体" panose="02010600030101010101" pitchFamily="2" charset="-122"/>
            </a:endParaRPr>
          </a:p>
        </p:txBody>
      </p:sp>
      <p:sp>
        <p:nvSpPr>
          <p:cNvPr id="12" name="矩形 11"/>
          <p:cNvSpPr/>
          <p:nvPr/>
        </p:nvSpPr>
        <p:spPr>
          <a:xfrm>
            <a:off x="226421" y="4270611"/>
            <a:ext cx="11643361" cy="954107"/>
          </a:xfrm>
          <a:prstGeom prst="rect">
            <a:avLst/>
          </a:prstGeom>
        </p:spPr>
        <p:txBody>
          <a:bodyPr wrap="square">
            <a:spAutoFit/>
          </a:bodyPr>
          <a:lstStyle/>
          <a:p>
            <a:r>
              <a:rPr lang="zh-CN" altLang="zh-CN" sz="2800" kern="0" dirty="0" smtClean="0">
                <a:solidFill>
                  <a:srgbClr val="000000"/>
                </a:solidFill>
                <a:ea typeface="宋体" panose="02010600030101010101" pitchFamily="2" charset="-122"/>
                <a:cs typeface="宋体" panose="02010600030101010101" pitchFamily="2" charset="-122"/>
              </a:rPr>
              <a:t>【参考答案】近年来</a:t>
            </a:r>
            <a:r>
              <a:rPr lang="zh-CN" altLang="zh-CN" sz="2800" kern="0" dirty="0">
                <a:solidFill>
                  <a:srgbClr val="000000"/>
                </a:solidFill>
                <a:ea typeface="宋体" panose="02010600030101010101" pitchFamily="2" charset="-122"/>
                <a:cs typeface="宋体" panose="02010600030101010101" pitchFamily="2" charset="-122"/>
              </a:rPr>
              <a:t>整个中国社会的审美境界在不断提升，但也不乏一些人在这个科技先进、物质丰盛的年代对</a:t>
            </a:r>
            <a:r>
              <a:rPr lang="en-US" altLang="zh-CN" sz="2800" kern="0" dirty="0">
                <a:solidFill>
                  <a:srgbClr val="000000"/>
                </a:solidFill>
                <a:ea typeface="宋体" panose="02010600030101010101" pitchFamily="2" charset="-122"/>
                <a:cs typeface="宋体" panose="02010600030101010101" pitchFamily="2" charset="-122"/>
              </a:rPr>
              <a:t>“</a:t>
            </a:r>
            <a:r>
              <a:rPr lang="zh-CN" altLang="zh-CN" sz="2800" kern="0" dirty="0">
                <a:solidFill>
                  <a:srgbClr val="000000"/>
                </a:solidFill>
                <a:ea typeface="宋体" panose="02010600030101010101" pitchFamily="2" charset="-122"/>
                <a:cs typeface="宋体" panose="02010600030101010101" pitchFamily="2" charset="-122"/>
              </a:rPr>
              <a:t>美</a:t>
            </a:r>
            <a:r>
              <a:rPr lang="en-US" altLang="zh-CN" sz="2800" kern="0" dirty="0">
                <a:solidFill>
                  <a:srgbClr val="000000"/>
                </a:solidFill>
                <a:ea typeface="宋体" panose="02010600030101010101" pitchFamily="2" charset="-122"/>
                <a:cs typeface="宋体" panose="02010600030101010101" pitchFamily="2" charset="-122"/>
              </a:rPr>
              <a:t>”</a:t>
            </a:r>
            <a:r>
              <a:rPr lang="zh-CN" altLang="zh-CN" sz="2800" kern="0" dirty="0">
                <a:solidFill>
                  <a:srgbClr val="000000"/>
                </a:solidFill>
                <a:ea typeface="宋体" panose="02010600030101010101" pitchFamily="2" charset="-122"/>
                <a:cs typeface="宋体" panose="02010600030101010101" pitchFamily="2" charset="-122"/>
              </a:rPr>
              <a:t>麻木和淡漠。</a:t>
            </a:r>
            <a:endParaRPr lang="zh-CN" altLang="en-US" sz="2800" dirty="0"/>
          </a:p>
        </p:txBody>
      </p:sp>
    </p:spTree>
    <p:custDataLst>
      <p:tags r:id="rId1"/>
    </p:custDataLst>
    <p:extLst>
      <p:ext uri="{BB962C8B-B14F-4D97-AF65-F5344CB8AC3E}">
        <p14:creationId xmlns:p14="http://schemas.microsoft.com/office/powerpoint/2010/main" val="1154287272"/>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5070" y="341756"/>
            <a:ext cx="6696064" cy="523220"/>
          </a:xfrm>
          <a:prstGeom prst="rect">
            <a:avLst/>
          </a:prstGeom>
        </p:spPr>
        <p:txBody>
          <a:bodyPr wrap="non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20.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请在文中括号</a:t>
            </a:r>
            <a:r>
              <a:rPr lang="en-US" altLang="zh-CN" sz="2800" kern="0" dirty="0" err="1">
                <a:latin typeface="Times New Roman" panose="02020603050405020304" pitchFamily="18" charset="0"/>
                <a:ea typeface="Times New Roman" panose="02020603050405020304" pitchFamily="18" charset="0"/>
                <a:cs typeface="Cambria Math" panose="02040503050406030204" pitchFamily="18" charset="0"/>
              </a:rPr>
              <a:t>abc</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处填入恰当的成语。</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261257" y="1155115"/>
            <a:ext cx="11573691" cy="3323987"/>
          </a:xfrm>
          <a:prstGeom prst="rect">
            <a:avLst/>
          </a:prstGeom>
        </p:spPr>
        <p:txBody>
          <a:bodyPr wrap="square">
            <a:spAutoFit/>
          </a:bodyPr>
          <a:lstStyle/>
          <a:p>
            <a:pPr>
              <a:lnSpc>
                <a:spcPct val="150000"/>
              </a:lnSpc>
            </a:pPr>
            <a:r>
              <a:rPr lang="zh-CN" altLang="zh-CN" sz="2800" dirty="0">
                <a:ea typeface="楷体" panose="02010609060101010101" pitchFamily="49" charset="-122"/>
                <a:cs typeface="楷体" panose="02010609060101010101" pitchFamily="49" charset="-122"/>
              </a:rPr>
              <a:t>在名录中，白鲟被正式宣告灭绝，这一消息不禁让人</a:t>
            </a:r>
            <a:r>
              <a:rPr lang="en-US" altLang="zh-CN" sz="2800" dirty="0">
                <a:ea typeface="楷体" panose="02010609060101010101" pitchFamily="49" charset="-122"/>
                <a:cs typeface="楷体" panose="02010609060101010101" pitchFamily="49" charset="-122"/>
              </a:rPr>
              <a:t>a</a:t>
            </a:r>
            <a:r>
              <a:rPr lang="zh-CN" altLang="zh-CN" sz="2800" dirty="0">
                <a:ea typeface="楷体" panose="02010609060101010101" pitchFamily="49" charset="-122"/>
                <a:cs typeface="楷体" panose="02010609060101010101" pitchFamily="49" charset="-122"/>
              </a:rPr>
              <a:t>（</a:t>
            </a:r>
            <a:r>
              <a:rPr lang="en-US" altLang="zh-CN" sz="2800" dirty="0">
                <a:latin typeface="Calibri" panose="020F0502020204030204" pitchFamily="34" charset="0"/>
                <a:ea typeface="Calibri" panose="020F0502020204030204" pitchFamily="34" charset="0"/>
              </a:rPr>
              <a:t>     </a:t>
            </a:r>
            <a:r>
              <a:rPr lang="en-US" altLang="zh-CN" sz="2800" dirty="0" smtClean="0">
                <a:latin typeface="Calibri" panose="020F0502020204030204" pitchFamily="34" charset="0"/>
                <a:ea typeface="Calibri" panose="020F0502020204030204" pitchFamily="34" charset="0"/>
              </a:rPr>
              <a:t>         </a:t>
            </a:r>
            <a:r>
              <a:rPr lang="en-US" altLang="zh-CN" sz="2800" dirty="0">
                <a:latin typeface="Calibri" panose="020F0502020204030204" pitchFamily="34" charset="0"/>
                <a:ea typeface="Calibri" panose="020F0502020204030204" pitchFamily="34" charset="0"/>
              </a:rPr>
              <a:t> </a:t>
            </a:r>
            <a:r>
              <a:rPr lang="en-US" altLang="zh-CN" sz="2800" dirty="0">
                <a:latin typeface="楷体" panose="02010609060101010101" pitchFamily="49" charset="-122"/>
                <a:cs typeface="楷体" panose="02010609060101010101" pitchFamily="49" charset="-122"/>
              </a:rPr>
              <a:t> </a:t>
            </a:r>
            <a:r>
              <a:rPr lang="zh-CN" altLang="zh-CN" sz="2800" dirty="0">
                <a:ea typeface="楷体" panose="02010609060101010101" pitchFamily="49" charset="-122"/>
                <a:cs typeface="楷体" panose="02010609060101010101" pitchFamily="49" charset="-122"/>
              </a:rPr>
              <a:t>）</a:t>
            </a:r>
            <a:r>
              <a:rPr lang="zh-CN" altLang="zh-CN" sz="2800" dirty="0" smtClean="0">
                <a:ea typeface="楷体" panose="02010609060101010101" pitchFamily="49" charset="-122"/>
                <a:cs typeface="楷体" panose="02010609060101010101" pitchFamily="49" charset="-122"/>
              </a:rPr>
              <a:t>。</a:t>
            </a:r>
            <a:endParaRPr lang="en-US" altLang="zh-CN" sz="2800" dirty="0" smtClean="0">
              <a:ea typeface="楷体" panose="02010609060101010101" pitchFamily="49" charset="-122"/>
              <a:cs typeface="楷体" panose="02010609060101010101" pitchFamily="49" charset="-122"/>
            </a:endParaRPr>
          </a:p>
          <a:p>
            <a:pPr>
              <a:lnSpc>
                <a:spcPct val="150000"/>
              </a:lnSpc>
            </a:pPr>
            <a:r>
              <a:rPr lang="zh-CN" altLang="zh-CN" sz="2800" dirty="0">
                <a:ea typeface="楷体" panose="02010609060101010101" pitchFamily="49" charset="-122"/>
                <a:cs typeface="楷体" panose="02010609060101010101" pitchFamily="49" charset="-122"/>
              </a:rPr>
              <a:t>这并不是偶然事件，而是深刻教训。</a:t>
            </a:r>
            <a:r>
              <a:rPr lang="zh-CN" altLang="zh-CN" sz="2800" dirty="0" smtClean="0">
                <a:ea typeface="楷体" panose="02010609060101010101" pitchFamily="49" charset="-122"/>
                <a:cs typeface="楷体" panose="02010609060101010101" pitchFamily="49" charset="-122"/>
              </a:rPr>
              <a:t>为</a:t>
            </a:r>
            <a:r>
              <a:rPr lang="zh-CN" altLang="zh-CN" sz="2800" dirty="0">
                <a:ea typeface="楷体" panose="02010609060101010101" pitchFamily="49" charset="-122"/>
                <a:cs typeface="楷体" panose="02010609060101010101" pitchFamily="49" charset="-122"/>
              </a:rPr>
              <a:t>防止其它长江水生生物</a:t>
            </a:r>
            <a:r>
              <a:rPr lang="en-US" altLang="zh-CN" sz="2800" dirty="0">
                <a:ea typeface="楷体" panose="02010609060101010101" pitchFamily="49" charset="-122"/>
                <a:cs typeface="楷体" panose="02010609060101010101" pitchFamily="49" charset="-122"/>
              </a:rPr>
              <a:t>b</a:t>
            </a:r>
            <a:r>
              <a:rPr lang="zh-CN" altLang="zh-CN" sz="2800" dirty="0">
                <a:ea typeface="楷体" panose="02010609060101010101" pitchFamily="49" charset="-122"/>
                <a:cs typeface="楷体" panose="02010609060101010101" pitchFamily="49" charset="-122"/>
              </a:rPr>
              <a:t>（</a:t>
            </a:r>
            <a:r>
              <a:rPr lang="en-US" altLang="zh-CN" sz="2800" dirty="0">
                <a:ea typeface="楷体" panose="02010609060101010101" pitchFamily="49" charset="-122"/>
                <a:cs typeface="楷体" panose="02010609060101010101" pitchFamily="49" charset="-122"/>
              </a:rPr>
              <a:t>    </a:t>
            </a:r>
            <a:r>
              <a:rPr lang="en-US" altLang="zh-CN" sz="2800" dirty="0" smtClean="0">
                <a:ea typeface="楷体" panose="02010609060101010101" pitchFamily="49" charset="-122"/>
                <a:cs typeface="楷体" panose="02010609060101010101" pitchFamily="49" charset="-122"/>
              </a:rPr>
              <a:t>        </a:t>
            </a:r>
            <a:r>
              <a:rPr lang="en-US" altLang="zh-CN" sz="2800" dirty="0">
                <a:ea typeface="楷体" panose="02010609060101010101" pitchFamily="49" charset="-122"/>
                <a:cs typeface="楷体" panose="02010609060101010101" pitchFamily="49" charset="-122"/>
              </a:rPr>
              <a:t>   </a:t>
            </a:r>
            <a:r>
              <a:rPr lang="zh-CN" altLang="zh-CN" sz="2800" dirty="0">
                <a:ea typeface="楷体" panose="02010609060101010101" pitchFamily="49" charset="-122"/>
                <a:cs typeface="楷体" panose="02010609060101010101" pitchFamily="49" charset="-122"/>
              </a:rPr>
              <a:t>），走上灭绝之路，有鱼类学家建议：改当前的阶段性休渔为全面休渔十年。但无论采取何种方法，抢救性保护我国最大的水生生物资源库，恢复长江</a:t>
            </a:r>
            <a:r>
              <a:rPr lang="zh-CN" altLang="zh-CN" sz="2800" dirty="0" smtClean="0">
                <a:ea typeface="楷体" panose="02010609060101010101" pitchFamily="49" charset="-122"/>
                <a:cs typeface="楷体" panose="02010609060101010101" pitchFamily="49" charset="-122"/>
              </a:rPr>
              <a:t>生态</a:t>
            </a:r>
            <a:r>
              <a:rPr lang="zh-CN" altLang="en-US" sz="2800" dirty="0" smtClean="0">
                <a:ea typeface="楷体" panose="02010609060101010101" pitchFamily="49" charset="-122"/>
                <a:cs typeface="楷体" panose="02010609060101010101" pitchFamily="49" charset="-122"/>
              </a:rPr>
              <a:t>（都）</a:t>
            </a:r>
            <a:r>
              <a:rPr lang="en-US" altLang="zh-CN" sz="2800" dirty="0" smtClean="0">
                <a:ea typeface="楷体" panose="02010609060101010101" pitchFamily="49" charset="-122"/>
                <a:cs typeface="楷体" panose="02010609060101010101" pitchFamily="49" charset="-122"/>
              </a:rPr>
              <a:t>c</a:t>
            </a:r>
            <a:r>
              <a:rPr lang="zh-CN" altLang="zh-CN" sz="2800" dirty="0">
                <a:ea typeface="楷体" panose="02010609060101010101" pitchFamily="49" charset="-122"/>
                <a:cs typeface="楷体" panose="02010609060101010101" pitchFamily="49" charset="-122"/>
              </a:rPr>
              <a:t>（</a:t>
            </a:r>
            <a:r>
              <a:rPr lang="en-US" altLang="zh-CN" sz="2800" dirty="0">
                <a:ea typeface="楷体" panose="02010609060101010101" pitchFamily="49" charset="-122"/>
                <a:cs typeface="楷体" panose="02010609060101010101" pitchFamily="49" charset="-122"/>
              </a:rPr>
              <a:t>      </a:t>
            </a:r>
            <a:r>
              <a:rPr lang="en-US" altLang="zh-CN" sz="2800" dirty="0" smtClean="0">
                <a:ea typeface="楷体" panose="02010609060101010101" pitchFamily="49" charset="-122"/>
                <a:cs typeface="楷体" panose="02010609060101010101" pitchFamily="49" charset="-122"/>
              </a:rPr>
              <a:t>       </a:t>
            </a:r>
            <a:r>
              <a:rPr lang="en-US" altLang="zh-CN" sz="2800" dirty="0">
                <a:ea typeface="楷体" panose="02010609060101010101" pitchFamily="49" charset="-122"/>
                <a:cs typeface="楷体" panose="02010609060101010101" pitchFamily="49" charset="-122"/>
              </a:rPr>
              <a:t>  </a:t>
            </a:r>
            <a:r>
              <a:rPr lang="zh-CN" altLang="zh-CN" sz="2800" dirty="0">
                <a:ea typeface="楷体" panose="02010609060101010101" pitchFamily="49" charset="-122"/>
                <a:cs typeface="楷体" panose="02010609060101010101" pitchFamily="49" charset="-122"/>
              </a:rPr>
              <a:t>）。</a:t>
            </a:r>
            <a:endParaRPr lang="zh-CN" altLang="en-US" sz="2800" dirty="0">
              <a:ea typeface="楷体" panose="02010609060101010101" pitchFamily="49" charset="-122"/>
              <a:cs typeface="楷体" panose="02010609060101010101" pitchFamily="49" charset="-122"/>
            </a:endParaRPr>
          </a:p>
        </p:txBody>
      </p:sp>
      <p:sp>
        <p:nvSpPr>
          <p:cNvPr id="4" name="矩形 3"/>
          <p:cNvSpPr/>
          <p:nvPr/>
        </p:nvSpPr>
        <p:spPr>
          <a:xfrm>
            <a:off x="8992290" y="1277423"/>
            <a:ext cx="1720343" cy="523220"/>
          </a:xfrm>
          <a:prstGeom prst="rect">
            <a:avLst/>
          </a:prstGeom>
        </p:spPr>
        <p:txBody>
          <a:bodyPr wrap="none">
            <a:spAutoFit/>
          </a:bodyPr>
          <a:lstStyle/>
          <a:p>
            <a:r>
              <a:rPr lang="zh-CN" altLang="zh-CN" sz="2800" dirty="0">
                <a:solidFill>
                  <a:srgbClr val="FF0000"/>
                </a:solidFill>
              </a:rPr>
              <a:t>扼腕</a:t>
            </a:r>
            <a:r>
              <a:rPr lang="zh-CN" altLang="zh-CN" sz="2800" dirty="0" smtClean="0">
                <a:solidFill>
                  <a:srgbClr val="FF0000"/>
                </a:solidFill>
              </a:rPr>
              <a:t>叹息</a:t>
            </a:r>
            <a:r>
              <a:rPr lang="en-US" altLang="zh-CN" sz="2800" dirty="0">
                <a:solidFill>
                  <a:srgbClr val="FF0000"/>
                </a:solidFill>
              </a:rPr>
              <a:t> </a:t>
            </a:r>
            <a:endParaRPr lang="zh-CN" altLang="en-US" sz="2800" dirty="0">
              <a:solidFill>
                <a:srgbClr val="FF0000"/>
              </a:solidFill>
            </a:endParaRPr>
          </a:p>
        </p:txBody>
      </p:sp>
      <p:sp>
        <p:nvSpPr>
          <p:cNvPr id="5" name="矩形 4"/>
          <p:cNvSpPr/>
          <p:nvPr/>
        </p:nvSpPr>
        <p:spPr>
          <a:xfrm>
            <a:off x="662542" y="2555498"/>
            <a:ext cx="1720343" cy="523220"/>
          </a:xfrm>
          <a:prstGeom prst="rect">
            <a:avLst/>
          </a:prstGeom>
        </p:spPr>
        <p:txBody>
          <a:bodyPr wrap="none">
            <a:spAutoFit/>
          </a:bodyPr>
          <a:lstStyle/>
          <a:p>
            <a:r>
              <a:rPr lang="zh-CN" altLang="en-US" sz="2800" dirty="0" smtClean="0">
                <a:solidFill>
                  <a:srgbClr val="FF0000"/>
                </a:solidFill>
              </a:rPr>
              <a:t>重蹈覆辙</a:t>
            </a:r>
            <a:r>
              <a:rPr lang="en-US" altLang="zh-CN" sz="2800" dirty="0">
                <a:solidFill>
                  <a:srgbClr val="FF0000"/>
                </a:solidFill>
              </a:rPr>
              <a:t> </a:t>
            </a:r>
            <a:endParaRPr lang="zh-CN" altLang="en-US" sz="2800" dirty="0">
              <a:solidFill>
                <a:srgbClr val="FF0000"/>
              </a:solidFill>
            </a:endParaRPr>
          </a:p>
        </p:txBody>
      </p:sp>
      <p:sp>
        <p:nvSpPr>
          <p:cNvPr id="6" name="矩形 5"/>
          <p:cNvSpPr/>
          <p:nvPr/>
        </p:nvSpPr>
        <p:spPr>
          <a:xfrm>
            <a:off x="5460964" y="3825122"/>
            <a:ext cx="1720343" cy="523220"/>
          </a:xfrm>
          <a:prstGeom prst="rect">
            <a:avLst/>
          </a:prstGeom>
        </p:spPr>
        <p:txBody>
          <a:bodyPr wrap="none">
            <a:spAutoFit/>
          </a:bodyPr>
          <a:lstStyle/>
          <a:p>
            <a:r>
              <a:rPr lang="zh-CN" altLang="en-US" sz="2800" dirty="0" smtClean="0">
                <a:solidFill>
                  <a:srgbClr val="FF0000"/>
                </a:solidFill>
              </a:rPr>
              <a:t>刻不容缓</a:t>
            </a:r>
            <a:r>
              <a:rPr lang="en-US" altLang="zh-CN" sz="2800" dirty="0">
                <a:solidFill>
                  <a:srgbClr val="FF0000"/>
                </a:solidFill>
              </a:rPr>
              <a:t> </a:t>
            </a:r>
            <a:endParaRPr lang="zh-CN" altLang="en-US" sz="2800" dirty="0">
              <a:solidFill>
                <a:srgbClr val="FF0000"/>
              </a:solidFill>
            </a:endParaRPr>
          </a:p>
        </p:txBody>
      </p:sp>
    </p:spTree>
    <p:custDataLst>
      <p:tags r:id="rId1"/>
    </p:custDataLst>
    <p:extLst>
      <p:ext uri="{BB962C8B-B14F-4D97-AF65-F5344CB8AC3E}">
        <p14:creationId xmlns:p14="http://schemas.microsoft.com/office/powerpoint/2010/main" val="2912307733"/>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85840"/>
            <a:ext cx="11939451" cy="830997"/>
          </a:xfrm>
          <a:prstGeom prst="rect">
            <a:avLst/>
          </a:prstGeom>
        </p:spPr>
        <p:txBody>
          <a:bodyPr wrap="square">
            <a:spAutoFit/>
          </a:bodyPr>
          <a:lstStyle/>
          <a:p>
            <a:pPr marL="266700" fontAlgn="ctr">
              <a:spcAft>
                <a:spcPts val="0"/>
              </a:spcAft>
            </a:pPr>
            <a:r>
              <a:rPr lang="en-US" altLang="zh-CN" sz="2400" kern="100" dirty="0">
                <a:latin typeface="Times New Roman" panose="02020603050405020304" pitchFamily="18" charset="0"/>
                <a:ea typeface="Times New Roman" panose="02020603050405020304" pitchFamily="18" charset="0"/>
                <a:cs typeface="Cambria Math" panose="02040503050406030204" pitchFamily="18" charset="0"/>
              </a:rPr>
              <a:t>21.  </a:t>
            </a:r>
            <a:r>
              <a:rPr lang="zh-CN" altLang="zh-CN" sz="2400" kern="0" dirty="0">
                <a:latin typeface="Cambria Math" panose="02040503050406030204" pitchFamily="18" charset="0"/>
                <a:ea typeface="宋体" panose="02010600030101010101" pitchFamily="2" charset="-122"/>
                <a:cs typeface="宋体" panose="02010600030101010101" pitchFamily="2" charset="-122"/>
              </a:rPr>
              <a:t>请在文中横线处补写恰当的语句，使整段文字语意完整连贯，内容贴切，逻辑严密，每处不超过</a:t>
            </a:r>
            <a:r>
              <a:rPr lang="en-US" altLang="zh-CN" sz="2400" kern="0" dirty="0">
                <a:latin typeface="Times New Roman" panose="02020603050405020304" pitchFamily="18" charset="0"/>
                <a:ea typeface="Times New Roman" panose="02020603050405020304" pitchFamily="18" charset="0"/>
                <a:cs typeface="Cambria Math" panose="02040503050406030204" pitchFamily="18" charset="0"/>
              </a:rPr>
              <a:t>15</a:t>
            </a:r>
            <a:r>
              <a:rPr lang="zh-CN" altLang="zh-CN" sz="2400" kern="0" dirty="0">
                <a:latin typeface="Cambria Math" panose="02040503050406030204" pitchFamily="18" charset="0"/>
                <a:ea typeface="宋体" panose="02010600030101010101" pitchFamily="2" charset="-122"/>
                <a:cs typeface="宋体" panose="02010600030101010101" pitchFamily="2" charset="-122"/>
              </a:rPr>
              <a:t>个字。</a:t>
            </a:r>
            <a:endParaRPr lang="zh-CN" altLang="zh-CN" sz="24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287382" y="1016837"/>
            <a:ext cx="11652067" cy="5632311"/>
          </a:xfrm>
          <a:prstGeom prst="rect">
            <a:avLst/>
          </a:prstGeom>
        </p:spPr>
        <p:txBody>
          <a:bodyPr wrap="square">
            <a:spAutoFit/>
          </a:bodyPr>
          <a:lstStyle/>
          <a:p>
            <a:pPr indent="648000" fontAlgn="ctr">
              <a:spcAft>
                <a:spcPts val="0"/>
              </a:spcAft>
            </a:pPr>
            <a:r>
              <a:rPr lang="en-US" altLang="zh-CN" sz="2400" kern="0" dirty="0">
                <a:latin typeface="楷体" panose="02010609060101010101" pitchFamily="49" charset="-122"/>
                <a:ea typeface="宋体" panose="02010600030101010101" pitchFamily="2" charset="-122"/>
                <a:cs typeface="楷体" panose="02010609060101010101" pitchFamily="49" charset="-122"/>
              </a:rPr>
              <a:t>2022</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年</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7</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月</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21</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日，世界自然保护联盟（</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IUCN</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）发布了最新的物种红色名录。在名录中，白鲟被正式宣告灭绝，这一消息不禁让人</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a</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a:t>
            </a:r>
            <a:r>
              <a:rPr lang="en-US" altLang="zh-CN" sz="2400" kern="0" dirty="0">
                <a:latin typeface="Calibri" panose="020F0502020204030204" pitchFamily="34" charset="0"/>
                <a:ea typeface="Calibri" panose="020F0502020204030204" pitchFamily="34" charset="0"/>
                <a:cs typeface="Cambria Math" panose="02040503050406030204" pitchFamily="18" charset="0"/>
              </a:rPr>
              <a:t>      </a:t>
            </a:r>
            <a:r>
              <a:rPr lang="en-US" altLang="zh-CN" sz="2400" kern="0" dirty="0">
                <a:latin typeface="楷体" panose="02010609060101010101" pitchFamily="49" charset="-122"/>
                <a:ea typeface="宋体" panose="02010600030101010101" pitchFamily="2" charset="-122"/>
                <a:cs typeface="楷体" panose="02010609060101010101" pitchFamily="49" charset="-122"/>
              </a:rPr>
              <a:t> </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）。被誉为</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中国淡水鱼之王</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的白鲟，曾经分布于中国各大河流中，《礼记》《周礼》等记载周天子春季祭祀宗庙的场景中，便有</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天子始乘舟，荐鲔于寝庙</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的描述，其中的</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鲔</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，指的便是白鲟。白鲟的吻端和头部，长有一簇簇密密麻麻的、呈梅花状的皮肤感受器官</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陷器和罗伦氏器。前者负责机械感受，如水流、水压等的变化；</a:t>
            </a:r>
            <a:r>
              <a:rPr lang="en-US" altLang="zh-CN" sz="2400" u="sng" kern="0" dirty="0">
                <a:latin typeface="Calibri" panose="020F0502020204030204" pitchFamily="34" charset="0"/>
                <a:ea typeface="Calibri" panose="020F0502020204030204" pitchFamily="34" charset="0"/>
                <a:cs typeface="Cambria Math" panose="02040503050406030204" pitchFamily="18" charset="0"/>
              </a:rPr>
              <a:t>    </a:t>
            </a:r>
            <a:r>
              <a:rPr lang="en-US" altLang="zh-CN" sz="2400" u="sng" kern="0" dirty="0">
                <a:latin typeface="楷体" panose="02010609060101010101" pitchFamily="49" charset="-122"/>
                <a:ea typeface="宋体" panose="02010600030101010101" pitchFamily="2" charset="-122"/>
                <a:cs typeface="楷体" panose="02010609060101010101" pitchFamily="49" charset="-122"/>
              </a:rPr>
              <a:t> ①</a:t>
            </a:r>
            <a:r>
              <a:rPr lang="en-US" altLang="zh-CN" sz="2400" u="sng" kern="0" dirty="0">
                <a:latin typeface="Calibri" panose="020F0502020204030204" pitchFamily="34" charset="0"/>
                <a:ea typeface="Calibri" panose="020F0502020204030204" pitchFamily="34" charset="0"/>
                <a:cs typeface="Cambria Math" panose="02040503050406030204" pitchFamily="18" charset="0"/>
              </a:rPr>
              <a:t>    </a:t>
            </a:r>
            <a:r>
              <a:rPr lang="en-US" altLang="zh-CN" sz="2400" u="sng" kern="0" dirty="0">
                <a:latin typeface="楷体" panose="02010609060101010101" pitchFamily="49" charset="-122"/>
                <a:ea typeface="宋体" panose="02010600030101010101" pitchFamily="2" charset="-122"/>
                <a:cs typeface="楷体" panose="02010609060101010101" pitchFamily="49" charset="-122"/>
              </a:rPr>
              <a:t> </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，如水中微弱的低电压等，如此一来白鲟就像带着一个长长的扫描仪，</a:t>
            </a:r>
            <a:r>
              <a:rPr lang="en-US" altLang="zh-CN" sz="2400" u="sng" kern="0" dirty="0">
                <a:latin typeface="Calibri" panose="020F0502020204030204" pitchFamily="34" charset="0"/>
                <a:ea typeface="Calibri" panose="020F0502020204030204" pitchFamily="34" charset="0"/>
                <a:cs typeface="Cambria Math" panose="02040503050406030204" pitchFamily="18" charset="0"/>
              </a:rPr>
              <a:t>    </a:t>
            </a:r>
            <a:r>
              <a:rPr lang="en-US" altLang="zh-CN" sz="2400" u="sng" kern="0" dirty="0">
                <a:latin typeface="楷体" panose="02010609060101010101" pitchFamily="49" charset="-122"/>
                <a:ea typeface="宋体" panose="02010600030101010101" pitchFamily="2" charset="-122"/>
                <a:cs typeface="楷体" panose="02010609060101010101" pitchFamily="49" charset="-122"/>
              </a:rPr>
              <a:t> ②</a:t>
            </a:r>
            <a:r>
              <a:rPr lang="en-US" altLang="zh-CN" sz="2400" u="sng" kern="0" dirty="0">
                <a:latin typeface="Calibri" panose="020F0502020204030204" pitchFamily="34" charset="0"/>
                <a:ea typeface="Calibri" panose="020F0502020204030204" pitchFamily="34" charset="0"/>
                <a:cs typeface="Cambria Math" panose="02040503050406030204" pitchFamily="18" charset="0"/>
              </a:rPr>
              <a:t>    </a:t>
            </a:r>
            <a:r>
              <a:rPr lang="en-US" altLang="zh-CN" sz="2400" u="sng" kern="0" dirty="0">
                <a:latin typeface="楷体" panose="02010609060101010101" pitchFamily="49" charset="-122"/>
                <a:ea typeface="宋体" panose="02010600030101010101" pitchFamily="2" charset="-122"/>
                <a:cs typeface="楷体" panose="02010609060101010101" pitchFamily="49" charset="-122"/>
              </a:rPr>
              <a:t> </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，在昏暗湍急的长江水流中自由穿梭。</a:t>
            </a:r>
            <a:endParaRPr lang="zh-CN" altLang="zh-CN" sz="2400" kern="100" dirty="0">
              <a:latin typeface="Cambria Math" panose="02040503050406030204" pitchFamily="18" charset="0"/>
              <a:ea typeface="宋体" panose="02010600030101010101" pitchFamily="2" charset="-122"/>
              <a:cs typeface="Cambria Math" panose="02040503050406030204" pitchFamily="18" charset="0"/>
            </a:endParaRPr>
          </a:p>
          <a:p>
            <a:pPr indent="648000" fontAlgn="ctr">
              <a:spcAft>
                <a:spcPts val="0"/>
              </a:spcAft>
            </a:pPr>
            <a:r>
              <a:rPr lang="zh-CN" altLang="zh-CN" sz="2400" kern="0" dirty="0">
                <a:latin typeface="Cambria Math" panose="02040503050406030204" pitchFamily="18" charset="0"/>
                <a:ea typeface="楷体" panose="02010609060101010101" pitchFamily="49" charset="-122"/>
                <a:cs typeface="楷体" panose="02010609060101010101" pitchFamily="49" charset="-122"/>
              </a:rPr>
              <a:t>然而大型水坝的建立却给了白鲟这类洄游鱼类灾难性的打击，一方面是挡住了它们的洄游产卵路线，另一方面水文条件的改变也影响了他们的产卵数量。再加上</a:t>
            </a:r>
            <a:r>
              <a:rPr lang="en-US" altLang="zh-CN" sz="2400" u="sng" kern="0" dirty="0">
                <a:latin typeface="Calibri" panose="020F0502020204030204" pitchFamily="34" charset="0"/>
                <a:ea typeface="Calibri" panose="020F0502020204030204" pitchFamily="34" charset="0"/>
                <a:cs typeface="Cambria Math" panose="02040503050406030204" pitchFamily="18" charset="0"/>
              </a:rPr>
              <a:t>     </a:t>
            </a:r>
            <a:r>
              <a:rPr lang="en-US" altLang="zh-CN" sz="2400" u="sng" kern="0" dirty="0">
                <a:latin typeface="楷体" panose="02010609060101010101" pitchFamily="49" charset="-122"/>
                <a:ea typeface="宋体" panose="02010600030101010101" pitchFamily="2" charset="-122"/>
                <a:cs typeface="楷体" panose="02010609060101010101" pitchFamily="49" charset="-122"/>
              </a:rPr>
              <a:t> ③</a:t>
            </a:r>
            <a:r>
              <a:rPr lang="en-US" altLang="zh-CN" sz="2400" u="sng" kern="0" dirty="0">
                <a:latin typeface="Calibri" panose="020F0502020204030204" pitchFamily="34" charset="0"/>
                <a:ea typeface="Calibri" panose="020F0502020204030204" pitchFamily="34" charset="0"/>
                <a:cs typeface="Cambria Math" panose="02040503050406030204" pitchFamily="18" charset="0"/>
              </a:rPr>
              <a:t>     </a:t>
            </a:r>
            <a:r>
              <a:rPr lang="en-US" altLang="zh-CN" sz="2400" u="sng" kern="0" dirty="0">
                <a:latin typeface="楷体" panose="02010609060101010101" pitchFamily="49" charset="-122"/>
                <a:ea typeface="宋体" panose="02010600030101010101" pitchFamily="2" charset="-122"/>
                <a:cs typeface="楷体" panose="02010609060101010101" pitchFamily="49" charset="-122"/>
              </a:rPr>
              <a:t> </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、沿岸采砂作业、排污等一系列因素的共同作用，</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1985</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年后白鲟的数量断崖式下降，就连长江里最常见的四大家鱼繁殖量都下降了</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90%</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。这并不是偶然事件，而是深刻教训。为防止其它长江水生生物</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b</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a:t>
            </a:r>
            <a:r>
              <a:rPr lang="en-US" altLang="zh-CN" sz="2400" kern="0" dirty="0">
                <a:latin typeface="Calibri" panose="020F0502020204030204" pitchFamily="34" charset="0"/>
                <a:ea typeface="Calibri" panose="020F0502020204030204" pitchFamily="34" charset="0"/>
                <a:cs typeface="Cambria Math" panose="02040503050406030204" pitchFamily="18" charset="0"/>
              </a:rPr>
              <a:t>      </a:t>
            </a:r>
            <a:r>
              <a:rPr lang="en-US" altLang="zh-CN" sz="2400" kern="0" dirty="0">
                <a:latin typeface="楷体" panose="02010609060101010101" pitchFamily="49" charset="-122"/>
                <a:ea typeface="宋体" panose="02010600030101010101" pitchFamily="2" charset="-122"/>
                <a:cs typeface="楷体" panose="02010609060101010101" pitchFamily="49" charset="-122"/>
              </a:rPr>
              <a:t> </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），走上灭绝之路，有鱼类学家建议：改当前的阶段性休渔为全面休渔十年。但无论采取何种方法，抢救性保护我国最大的水生生物资源库，恢复长江生态</a:t>
            </a:r>
            <a:r>
              <a:rPr lang="en-US" altLang="zh-CN" sz="2400" kern="0" dirty="0">
                <a:latin typeface="Cambria Math" panose="02040503050406030204" pitchFamily="18" charset="0"/>
                <a:ea typeface="楷体" panose="02010609060101010101" pitchFamily="49" charset="-122"/>
                <a:cs typeface="楷体" panose="02010609060101010101" pitchFamily="49" charset="-122"/>
              </a:rPr>
              <a:t>c</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a:t>
            </a:r>
            <a:r>
              <a:rPr lang="en-US" altLang="zh-CN" sz="2400" kern="0" dirty="0">
                <a:latin typeface="Calibri" panose="020F0502020204030204" pitchFamily="34" charset="0"/>
                <a:ea typeface="Calibri" panose="020F0502020204030204" pitchFamily="34" charset="0"/>
                <a:cs typeface="Cambria Math" panose="02040503050406030204" pitchFamily="18" charset="0"/>
              </a:rPr>
              <a:t>   </a:t>
            </a:r>
            <a:r>
              <a:rPr lang="en-US" altLang="zh-CN" sz="2400" kern="0" dirty="0">
                <a:latin typeface="楷体" panose="02010609060101010101" pitchFamily="49" charset="-122"/>
                <a:ea typeface="宋体" panose="02010600030101010101" pitchFamily="2" charset="-122"/>
                <a:cs typeface="楷体" panose="02010609060101010101" pitchFamily="49" charset="-122"/>
              </a:rPr>
              <a:t> </a:t>
            </a:r>
            <a:r>
              <a:rPr lang="en-US" altLang="zh-CN" sz="2400" kern="0" dirty="0">
                <a:latin typeface="Calibri" panose="020F0502020204030204" pitchFamily="34" charset="0"/>
                <a:ea typeface="Calibri" panose="020F0502020204030204" pitchFamily="34" charset="0"/>
                <a:cs typeface="Cambria Math" panose="02040503050406030204" pitchFamily="18" charset="0"/>
              </a:rPr>
              <a:t>    </a:t>
            </a:r>
            <a:r>
              <a:rPr lang="zh-CN" altLang="zh-CN" sz="2400" kern="0" dirty="0">
                <a:latin typeface="Cambria Math" panose="02040503050406030204" pitchFamily="18" charset="0"/>
                <a:ea typeface="楷体" panose="02010609060101010101" pitchFamily="49" charset="-122"/>
                <a:cs typeface="楷体" panose="02010609060101010101" pitchFamily="49" charset="-122"/>
              </a:rPr>
              <a:t>）。</a:t>
            </a:r>
            <a:endParaRPr lang="zh-CN" altLang="zh-CN" sz="2400" kern="100" dirty="0">
              <a:latin typeface="Cambria Math" panose="02040503050406030204" pitchFamily="18" charset="0"/>
              <a:ea typeface="宋体" panose="02010600030101010101" pitchFamily="2" charset="-122"/>
              <a:cs typeface="Cambria Math" panose="02040503050406030204" pitchFamily="18" charset="0"/>
            </a:endParaRPr>
          </a:p>
        </p:txBody>
      </p:sp>
      <p:cxnSp>
        <p:nvCxnSpPr>
          <p:cNvPr id="4" name="直接连接符 3"/>
          <p:cNvCxnSpPr/>
          <p:nvPr/>
        </p:nvCxnSpPr>
        <p:spPr>
          <a:xfrm flipV="1">
            <a:off x="979713" y="3239589"/>
            <a:ext cx="2634344" cy="261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979711" y="2878012"/>
            <a:ext cx="1232265" cy="3746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上弧形箭头 6"/>
          <p:cNvSpPr/>
          <p:nvPr/>
        </p:nvSpPr>
        <p:spPr>
          <a:xfrm>
            <a:off x="1820091" y="2606555"/>
            <a:ext cx="5869577" cy="25839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9" name="直接连接符 8"/>
          <p:cNvCxnSpPr/>
          <p:nvPr/>
        </p:nvCxnSpPr>
        <p:spPr>
          <a:xfrm>
            <a:off x="8534399" y="3239590"/>
            <a:ext cx="3074127" cy="130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707188" y="2873486"/>
            <a:ext cx="618308" cy="3746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上弧形箭头 12"/>
          <p:cNvSpPr/>
          <p:nvPr/>
        </p:nvSpPr>
        <p:spPr>
          <a:xfrm flipH="1">
            <a:off x="7689667" y="2619619"/>
            <a:ext cx="3230882" cy="25839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 name="直接连接符 13"/>
          <p:cNvCxnSpPr/>
          <p:nvPr/>
        </p:nvCxnSpPr>
        <p:spPr>
          <a:xfrm flipV="1">
            <a:off x="1595843" y="3614229"/>
            <a:ext cx="4291151" cy="130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937760" y="3226438"/>
            <a:ext cx="949234" cy="3746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838994" y="2864949"/>
            <a:ext cx="605247" cy="3746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上弧形箭头 18"/>
          <p:cNvSpPr/>
          <p:nvPr/>
        </p:nvSpPr>
        <p:spPr>
          <a:xfrm rot="464836">
            <a:off x="3389836" y="2801111"/>
            <a:ext cx="3272301" cy="25839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上弧形箭头 19"/>
          <p:cNvSpPr/>
          <p:nvPr/>
        </p:nvSpPr>
        <p:spPr>
          <a:xfrm rot="355631">
            <a:off x="5267459" y="3038646"/>
            <a:ext cx="1587177" cy="224550"/>
          </a:xfrm>
          <a:prstGeom prst="curvedDownArrow">
            <a:avLst>
              <a:gd name="adj1" fmla="val 25000"/>
              <a:gd name="adj2" fmla="val 50000"/>
              <a:gd name="adj3" fmla="val 300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381000" y="6156960"/>
            <a:ext cx="4879107" cy="196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782377" y="5801988"/>
            <a:ext cx="359240" cy="3746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上弧形箭头 23"/>
          <p:cNvSpPr/>
          <p:nvPr/>
        </p:nvSpPr>
        <p:spPr>
          <a:xfrm rot="2054502" flipH="1">
            <a:off x="1393038" y="4992243"/>
            <a:ext cx="1837507" cy="313326"/>
          </a:xfrm>
          <a:prstGeom prst="curvedDownArrow">
            <a:avLst>
              <a:gd name="adj1" fmla="val 25000"/>
              <a:gd name="adj2" fmla="val 50000"/>
              <a:gd name="adj3" fmla="val 306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4211528132"/>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right)">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animBg="1"/>
      <p:bldP spid="17" grpId="0" animBg="1"/>
      <p:bldP spid="18" grpId="0" animBg="1"/>
      <p:bldP spid="19" grpId="0" animBg="1"/>
      <p:bldP spid="20"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7942" y="1840468"/>
            <a:ext cx="9692639" cy="1815882"/>
          </a:xfrm>
          <a:prstGeom prst="rect">
            <a:avLst/>
          </a:prstGeom>
        </p:spPr>
        <p:txBody>
          <a:bodyPr wrap="square">
            <a:spAutoFit/>
          </a:bodyPr>
          <a:lstStyle/>
          <a:p>
            <a:pPr marL="266700"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a:t>
            </a:r>
            <a:r>
              <a:rPr lang="zh-CN" altLang="en-US" sz="2800" kern="100" dirty="0">
                <a:latin typeface="Times New Roman" panose="02020603050405020304" pitchFamily="18" charset="0"/>
                <a:ea typeface="Times New Roman" panose="02020603050405020304" pitchFamily="18" charset="0"/>
                <a:cs typeface="Cambria Math" panose="02040503050406030204" pitchFamily="18" charset="0"/>
              </a:rPr>
              <a:t>参考答案</a:t>
            </a:r>
            <a:r>
              <a:rPr lang="en-US" altLang="zh-CN" sz="2800" kern="100" dirty="0" smtClean="0">
                <a:latin typeface="Times New Roman" panose="02020603050405020304" pitchFamily="18" charset="0"/>
                <a:ea typeface="Times New Roman" panose="02020603050405020304" pitchFamily="18" charset="0"/>
                <a:cs typeface="Cambria Math" panose="02040503050406030204" pitchFamily="18" charset="0"/>
              </a:rPr>
              <a:t>】</a:t>
            </a:r>
          </a:p>
          <a:p>
            <a:pPr marL="266700" fontAlgn="ctr">
              <a:spcAft>
                <a:spcPts val="0"/>
              </a:spcAft>
            </a:pPr>
            <a:r>
              <a:rPr lang="zh-CN" altLang="en-US" sz="2800" kern="100" dirty="0" smtClean="0">
                <a:latin typeface="Times New Roman" panose="02020603050405020304" pitchFamily="18" charset="0"/>
                <a:ea typeface="Times New Roman" panose="02020603050405020304" pitchFamily="18" charset="0"/>
                <a:cs typeface="Cambria Math" panose="02040503050406030204" pitchFamily="18" charset="0"/>
              </a:rPr>
              <a:t>（</a:t>
            </a: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1</a:t>
            </a:r>
            <a:r>
              <a:rPr lang="zh-CN" altLang="en-US" sz="2800" kern="100" dirty="0">
                <a:latin typeface="Times New Roman" panose="02020603050405020304" pitchFamily="18" charset="0"/>
                <a:ea typeface="Times New Roman" panose="02020603050405020304" pitchFamily="18" charset="0"/>
                <a:cs typeface="Cambria Math" panose="02040503050406030204" pitchFamily="18" charset="0"/>
              </a:rPr>
              <a:t>）后者负责</a:t>
            </a:r>
            <a:r>
              <a:rPr lang="zh-CN" altLang="en-US" sz="2800" kern="100" dirty="0">
                <a:solidFill>
                  <a:srgbClr val="FF0000"/>
                </a:solidFill>
                <a:latin typeface="Times New Roman" panose="02020603050405020304" pitchFamily="18" charset="0"/>
                <a:ea typeface="Times New Roman" panose="02020603050405020304" pitchFamily="18" charset="0"/>
                <a:cs typeface="Cambria Math" panose="02040503050406030204" pitchFamily="18" charset="0"/>
              </a:rPr>
              <a:t>电</a:t>
            </a:r>
            <a:r>
              <a:rPr lang="zh-CN" altLang="en-US" sz="2800" kern="100" dirty="0" smtClean="0">
                <a:solidFill>
                  <a:srgbClr val="FF0000"/>
                </a:solidFill>
                <a:latin typeface="Times New Roman" panose="02020603050405020304" pitchFamily="18" charset="0"/>
                <a:ea typeface="Times New Roman" panose="02020603050405020304" pitchFamily="18" charset="0"/>
                <a:cs typeface="Cambria Math" panose="02040503050406030204" pitchFamily="18" charset="0"/>
              </a:rPr>
              <a:t>感受</a:t>
            </a:r>
            <a:endParaRPr lang="en-US" altLang="zh-CN" sz="2800" kern="100" dirty="0" smtClean="0">
              <a:solidFill>
                <a:srgbClr val="FF0000"/>
              </a:solidFill>
              <a:latin typeface="Times New Roman" panose="02020603050405020304" pitchFamily="18" charset="0"/>
              <a:ea typeface="Times New Roman" panose="02020603050405020304" pitchFamily="18" charset="0"/>
              <a:cs typeface="Cambria Math" panose="02040503050406030204" pitchFamily="18" charset="0"/>
            </a:endParaRPr>
          </a:p>
          <a:p>
            <a:pPr marL="266700" fontAlgn="ctr">
              <a:spcAft>
                <a:spcPts val="0"/>
              </a:spcAft>
            </a:pPr>
            <a:r>
              <a:rPr lang="zh-CN" altLang="en-US" sz="2800" kern="100" dirty="0" smtClean="0">
                <a:latin typeface="Times New Roman" panose="02020603050405020304" pitchFamily="18" charset="0"/>
                <a:ea typeface="Times New Roman" panose="02020603050405020304" pitchFamily="18" charset="0"/>
                <a:cs typeface="Cambria Math" panose="02040503050406030204" pitchFamily="18" charset="0"/>
              </a:rPr>
              <a:t>（ </a:t>
            </a: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2</a:t>
            </a:r>
            <a:r>
              <a:rPr lang="zh-CN" altLang="en-US" sz="2800" kern="100" dirty="0">
                <a:latin typeface="Times New Roman" panose="02020603050405020304" pitchFamily="18" charset="0"/>
                <a:ea typeface="Times New Roman" panose="02020603050405020304" pitchFamily="18" charset="0"/>
                <a:cs typeface="Cambria Math" panose="02040503050406030204" pitchFamily="18" charset="0"/>
              </a:rPr>
              <a:t>）能轻易</a:t>
            </a:r>
            <a:r>
              <a:rPr lang="zh-CN" altLang="en-US" sz="2800" kern="100" dirty="0">
                <a:solidFill>
                  <a:srgbClr val="FF0000"/>
                </a:solidFill>
                <a:latin typeface="Times New Roman" panose="02020603050405020304" pitchFamily="18" charset="0"/>
                <a:ea typeface="Times New Roman" panose="02020603050405020304" pitchFamily="18" charset="0"/>
                <a:cs typeface="Cambria Math" panose="02040503050406030204" pitchFamily="18" charset="0"/>
              </a:rPr>
              <a:t>感知</a:t>
            </a:r>
            <a:r>
              <a:rPr lang="zh-CN" altLang="en-US" sz="2800" kern="100" dirty="0">
                <a:latin typeface="Times New Roman" panose="02020603050405020304" pitchFamily="18" charset="0"/>
                <a:ea typeface="Times New Roman" panose="02020603050405020304" pitchFamily="18" charset="0"/>
                <a:cs typeface="Cambria Math" panose="02040503050406030204" pitchFamily="18" charset="0"/>
              </a:rPr>
              <a:t>到周围环境的各种</a:t>
            </a:r>
            <a:r>
              <a:rPr lang="zh-CN" altLang="en-US" sz="2800" kern="100" dirty="0" smtClean="0">
                <a:latin typeface="Times New Roman" panose="02020603050405020304" pitchFamily="18" charset="0"/>
                <a:ea typeface="Times New Roman" panose="02020603050405020304" pitchFamily="18" charset="0"/>
                <a:cs typeface="Cambria Math" panose="02040503050406030204" pitchFamily="18" charset="0"/>
              </a:rPr>
              <a:t>变化</a:t>
            </a:r>
            <a:endParaRPr lang="en-US" altLang="zh-CN" sz="2800" kern="100" dirty="0" smtClean="0">
              <a:latin typeface="Times New Roman" panose="02020603050405020304" pitchFamily="18" charset="0"/>
              <a:ea typeface="Times New Roman" panose="02020603050405020304" pitchFamily="18" charset="0"/>
              <a:cs typeface="Cambria Math" panose="02040503050406030204" pitchFamily="18" charset="0"/>
            </a:endParaRPr>
          </a:p>
          <a:p>
            <a:pPr marL="266700" fontAlgn="ctr">
              <a:spcAft>
                <a:spcPts val="0"/>
              </a:spcAft>
            </a:pPr>
            <a:r>
              <a:rPr lang="zh-CN" altLang="en-US" sz="2800" kern="100" dirty="0" smtClean="0">
                <a:latin typeface="Times New Roman" panose="02020603050405020304" pitchFamily="18" charset="0"/>
                <a:ea typeface="Times New Roman" panose="02020603050405020304" pitchFamily="18" charset="0"/>
                <a:cs typeface="Cambria Math" panose="02040503050406030204" pitchFamily="18" charset="0"/>
              </a:rPr>
              <a:t>（</a:t>
            </a: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3</a:t>
            </a:r>
            <a:r>
              <a:rPr lang="zh-CN" altLang="en-US" sz="2800" kern="100" dirty="0">
                <a:latin typeface="Times New Roman" panose="02020603050405020304" pitchFamily="18" charset="0"/>
                <a:ea typeface="Times New Roman" panose="02020603050405020304" pitchFamily="18" charset="0"/>
                <a:cs typeface="Cambria Math" panose="02040503050406030204" pitchFamily="18" charset="0"/>
              </a:rPr>
              <a:t>）人类高强度地</a:t>
            </a:r>
            <a:r>
              <a:rPr lang="zh-CN" altLang="en-US" sz="2800" kern="100" dirty="0">
                <a:solidFill>
                  <a:srgbClr val="FF0000"/>
                </a:solidFill>
                <a:latin typeface="Times New Roman" panose="02020603050405020304" pitchFamily="18" charset="0"/>
                <a:ea typeface="Times New Roman" panose="02020603050405020304" pitchFamily="18" charset="0"/>
                <a:cs typeface="Cambria Math" panose="02040503050406030204" pitchFamily="18" charset="0"/>
              </a:rPr>
              <a:t>捕捞</a:t>
            </a:r>
            <a:endParaRPr lang="zh-CN" altLang="zh-CN" sz="2800" kern="100" dirty="0">
              <a:solidFill>
                <a:srgbClr val="FF0000"/>
              </a:solidFill>
              <a:latin typeface="Cambria Math" panose="02040503050406030204" pitchFamily="18" charset="0"/>
              <a:ea typeface="宋体" panose="02010600030101010101" pitchFamily="2" charset="-122"/>
              <a:cs typeface="Cambria Math" panose="02040503050406030204" pitchFamily="18" charset="0"/>
            </a:endParaRPr>
          </a:p>
        </p:txBody>
      </p:sp>
    </p:spTree>
    <p:custDataLst>
      <p:tags r:id="rId1"/>
    </p:custDataLst>
    <p:extLst>
      <p:ext uri="{BB962C8B-B14F-4D97-AF65-F5344CB8AC3E}">
        <p14:creationId xmlns:p14="http://schemas.microsoft.com/office/powerpoint/2010/main" val="171954885"/>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0627" y="560308"/>
            <a:ext cx="11939451" cy="954107"/>
          </a:xfrm>
          <a:prstGeom prst="rect">
            <a:avLst/>
          </a:prstGeom>
        </p:spPr>
        <p:txBody>
          <a:bodyPr wrap="square">
            <a:spAutoFit/>
          </a:bodyPr>
          <a:lstStyle/>
          <a:p>
            <a:pPr marL="266700"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22.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简述</a:t>
            </a:r>
            <a:r>
              <a:rPr lang="zh-CN" altLang="zh-CN" sz="2800" kern="0" dirty="0">
                <a:solidFill>
                  <a:srgbClr val="0070C0"/>
                </a:solidFill>
                <a:latin typeface="Cambria Math" panose="02040503050406030204" pitchFamily="18" charset="0"/>
                <a:ea typeface="宋体" panose="02010600030101010101" pitchFamily="2" charset="-122"/>
                <a:cs typeface="宋体" panose="02010600030101010101" pitchFamily="2" charset="-122"/>
              </a:rPr>
              <a:t>第二自然段</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的主要内容，要求使用包含</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因果关系</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的句子，表达简洁流畅，不超过</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75</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字。</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261255" y="1957141"/>
            <a:ext cx="11678193" cy="1815882"/>
          </a:xfrm>
          <a:prstGeom prst="rect">
            <a:avLst/>
          </a:prstGeom>
        </p:spPr>
        <p:txBody>
          <a:bodyPr wrap="square">
            <a:spAutoFit/>
          </a:bodyPr>
          <a:lstStyle/>
          <a:p>
            <a:r>
              <a:rPr lang="zh-CN" altLang="zh-CN" sz="2800" kern="0" dirty="0" smtClean="0">
                <a:solidFill>
                  <a:srgbClr val="000000"/>
                </a:solidFill>
                <a:ea typeface="宋体" panose="02010600030101010101" pitchFamily="2" charset="-122"/>
                <a:cs typeface="宋体" panose="02010600030101010101" pitchFamily="2" charset="-122"/>
              </a:rPr>
              <a:t>【参考答案】</a:t>
            </a:r>
            <a:endParaRPr lang="en-US" altLang="zh-CN" sz="2800" kern="0" dirty="0" smtClean="0">
              <a:solidFill>
                <a:srgbClr val="000000"/>
              </a:solidFill>
              <a:ea typeface="宋体" panose="02010600030101010101" pitchFamily="2" charset="-122"/>
              <a:cs typeface="宋体" panose="02010600030101010101" pitchFamily="2" charset="-122"/>
            </a:endParaRPr>
          </a:p>
          <a:p>
            <a:pPr indent="648000"/>
            <a:r>
              <a:rPr lang="zh-CN" altLang="zh-CN" sz="2800" kern="0" dirty="0" smtClean="0">
                <a:solidFill>
                  <a:srgbClr val="FF0000"/>
                </a:solidFill>
                <a:ea typeface="宋体" panose="02010600030101010101" pitchFamily="2" charset="-122"/>
                <a:cs typeface="宋体" panose="02010600030101010101" pitchFamily="2" charset="-122"/>
              </a:rPr>
              <a:t>因为</a:t>
            </a:r>
            <a:r>
              <a:rPr lang="zh-CN" altLang="zh-CN" sz="2800" kern="0" dirty="0">
                <a:solidFill>
                  <a:srgbClr val="000000"/>
                </a:solidFill>
                <a:ea typeface="宋体" panose="02010600030101010101" pitchFamily="2" charset="-122"/>
                <a:cs typeface="宋体" panose="02010600030101010101" pitchFamily="2" charset="-122"/>
              </a:rPr>
              <a:t>大型水坝建立和人类高强度捕捞等活动导致白鲟及其他鱼类数量大大下降，</a:t>
            </a:r>
            <a:r>
              <a:rPr lang="zh-CN" altLang="zh-CN" sz="2800" kern="0" dirty="0">
                <a:solidFill>
                  <a:srgbClr val="FF0000"/>
                </a:solidFill>
                <a:ea typeface="宋体" panose="02010600030101010101" pitchFamily="2" charset="-122"/>
                <a:cs typeface="宋体" panose="02010600030101010101" pitchFamily="2" charset="-122"/>
              </a:rPr>
              <a:t>所以</a:t>
            </a:r>
            <a:r>
              <a:rPr lang="en-US" altLang="zh-CN" sz="2800" kern="0" dirty="0">
                <a:solidFill>
                  <a:srgbClr val="000000"/>
                </a:solidFill>
                <a:ea typeface="宋体" panose="02010600030101010101" pitchFamily="2" charset="-122"/>
                <a:cs typeface="宋体" panose="02010600030101010101" pitchFamily="2" charset="-122"/>
              </a:rPr>
              <a:t>“</a:t>
            </a:r>
            <a:r>
              <a:rPr lang="zh-CN" altLang="zh-CN" sz="2800" kern="0" dirty="0">
                <a:solidFill>
                  <a:srgbClr val="000000"/>
                </a:solidFill>
                <a:ea typeface="宋体" panose="02010600030101010101" pitchFamily="2" charset="-122"/>
                <a:cs typeface="宋体" panose="02010600030101010101" pitchFamily="2" charset="-122"/>
              </a:rPr>
              <a:t>抢救性保护</a:t>
            </a:r>
            <a:r>
              <a:rPr lang="en-US" altLang="zh-CN" sz="2800" kern="0" dirty="0">
                <a:solidFill>
                  <a:srgbClr val="000000"/>
                </a:solidFill>
                <a:ea typeface="宋体" panose="02010600030101010101" pitchFamily="2" charset="-122"/>
                <a:cs typeface="宋体" panose="02010600030101010101" pitchFamily="2" charset="-122"/>
              </a:rPr>
              <a:t>”</a:t>
            </a:r>
            <a:r>
              <a:rPr lang="zh-CN" altLang="zh-CN" sz="2800" kern="0" dirty="0">
                <a:solidFill>
                  <a:srgbClr val="000000"/>
                </a:solidFill>
                <a:ea typeface="宋体" panose="02010600030101010101" pitchFamily="2" charset="-122"/>
                <a:cs typeface="宋体" panose="02010600030101010101" pitchFamily="2" charset="-122"/>
              </a:rPr>
              <a:t>我国最大的水生生物资源库，恢复长江生态刻不容缓。</a:t>
            </a:r>
            <a:endParaRPr lang="zh-CN" altLang="en-US" sz="2800" dirty="0"/>
          </a:p>
        </p:txBody>
      </p:sp>
    </p:spTree>
    <p:custDataLst>
      <p:tags r:id="rId1"/>
    </p:custDataLst>
    <p:extLst>
      <p:ext uri="{BB962C8B-B14F-4D97-AF65-F5344CB8AC3E}">
        <p14:creationId xmlns:p14="http://schemas.microsoft.com/office/powerpoint/2010/main" val="3244818616"/>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0756" y="1434754"/>
            <a:ext cx="6766560" cy="3095625"/>
            <a:chOff x="1772" y="2439"/>
            <a:chExt cx="10656" cy="4875"/>
          </a:xfrm>
        </p:grpSpPr>
        <p:sp>
          <p:nvSpPr>
            <p:cNvPr id="3" name="文本框 2"/>
            <p:cNvSpPr txBox="1"/>
            <p:nvPr/>
          </p:nvSpPr>
          <p:spPr>
            <a:xfrm>
              <a:off x="1772" y="5618"/>
              <a:ext cx="10656" cy="1696"/>
            </a:xfrm>
            <a:prstGeom prst="rect">
              <a:avLst/>
            </a:prstGeom>
            <a:noFill/>
          </p:spPr>
          <p:txBody>
            <a:bodyPr wrap="square" rtlCol="0">
              <a:spAutoFit/>
            </a:bodyPr>
            <a:lstStyle/>
            <a:p>
              <a:pPr algn="ctr"/>
              <a:r>
                <a:rPr lang="zh-CN" altLang="en-US" sz="3200" dirty="0">
                  <a:solidFill>
                    <a:srgbClr val="5EAA60"/>
                  </a:solidFill>
                  <a:latin typeface="汉仪南宫体简" panose="02010600000101010101" charset="-122"/>
                  <a:ea typeface="汉仪南宫体简" panose="02010600000101010101" charset="-122"/>
                </a:rPr>
                <a:t>六、</a:t>
              </a:r>
              <a:r>
                <a:rPr lang="zh-CN" altLang="en-US" sz="3200" dirty="0" smtClean="0">
                  <a:solidFill>
                    <a:srgbClr val="5EAA60"/>
                  </a:solidFill>
                  <a:latin typeface="汉仪南宫体简" panose="02010600000101010101" charset="-122"/>
                  <a:ea typeface="汉仪南宫体简" panose="02010600000101010101" charset="-122"/>
                </a:rPr>
                <a:t>作文</a:t>
              </a:r>
              <a:endParaRPr lang="en-US" altLang="zh-CN" sz="3200" dirty="0" smtClean="0">
                <a:solidFill>
                  <a:srgbClr val="5EAA60"/>
                </a:solidFill>
                <a:latin typeface="汉仪南宫体简" panose="02010600000101010101" charset="-122"/>
                <a:ea typeface="汉仪南宫体简" panose="02010600000101010101" charset="-122"/>
              </a:endParaRPr>
            </a:p>
            <a:p>
              <a:pPr algn="ctr"/>
              <a:r>
                <a:rPr lang="zh-CN" altLang="en-US" sz="3200" dirty="0" smtClean="0">
                  <a:solidFill>
                    <a:srgbClr val="5EAA60"/>
                  </a:solidFill>
                  <a:latin typeface="汉仪南宫体简" panose="02010600000101010101" charset="-122"/>
                  <a:ea typeface="汉仪南宫体简" panose="02010600000101010101" charset="-122"/>
                </a:rPr>
                <a:t>（</a:t>
              </a:r>
              <a:r>
                <a:rPr lang="zh-CN" altLang="en-US" sz="3200" dirty="0">
                  <a:solidFill>
                    <a:srgbClr val="5EAA60"/>
                  </a:solidFill>
                  <a:latin typeface="汉仪南宫体简" panose="02010600000101010101" charset="-122"/>
                  <a:ea typeface="汉仪南宫体简" panose="02010600000101010101" charset="-122"/>
                </a:rPr>
                <a:t>本大题共</a:t>
              </a:r>
              <a:r>
                <a:rPr lang="en-US" altLang="zh-CN" sz="3200" dirty="0">
                  <a:solidFill>
                    <a:srgbClr val="5EAA60"/>
                  </a:solidFill>
                  <a:latin typeface="汉仪南宫体简" panose="02010600000101010101" charset="-122"/>
                  <a:ea typeface="汉仪南宫体简" panose="02010600000101010101" charset="-122"/>
                </a:rPr>
                <a:t>1</a:t>
              </a:r>
              <a:r>
                <a:rPr lang="zh-CN" altLang="en-US" sz="3200" dirty="0">
                  <a:solidFill>
                    <a:srgbClr val="5EAA60"/>
                  </a:solidFill>
                  <a:latin typeface="汉仪南宫体简" panose="02010600000101010101" charset="-122"/>
                  <a:ea typeface="汉仪南宫体简" panose="02010600000101010101" charset="-122"/>
                </a:rPr>
                <a:t>小题，共</a:t>
              </a:r>
              <a:r>
                <a:rPr lang="en-US" altLang="zh-CN" sz="3200" dirty="0" smtClean="0">
                  <a:solidFill>
                    <a:srgbClr val="5EAA60"/>
                  </a:solidFill>
                  <a:latin typeface="汉仪南宫体简" panose="02010600000101010101" charset="-122"/>
                  <a:ea typeface="汉仪南宫体简" panose="02010600000101010101" charset="-122"/>
                </a:rPr>
                <a:t>60</a:t>
              </a:r>
              <a:r>
                <a:rPr lang="zh-CN" altLang="en-US" sz="3200" dirty="0" smtClean="0">
                  <a:solidFill>
                    <a:srgbClr val="5EAA60"/>
                  </a:solidFill>
                  <a:latin typeface="汉仪南宫体简" panose="02010600000101010101" charset="-122"/>
                  <a:ea typeface="汉仪南宫体简" panose="02010600000101010101" charset="-122"/>
                </a:rPr>
                <a:t>分</a:t>
              </a:r>
              <a:r>
                <a:rPr lang="zh-CN" altLang="en-US" sz="3200" dirty="0">
                  <a:solidFill>
                    <a:srgbClr val="5EAA60"/>
                  </a:solidFill>
                  <a:latin typeface="汉仪南宫体简" panose="02010600000101010101" charset="-122"/>
                  <a:ea typeface="汉仪南宫体简" panose="02010600000101010101" charset="-122"/>
                </a:rPr>
                <a:t>）</a:t>
              </a:r>
            </a:p>
          </p:txBody>
        </p:sp>
        <p:grpSp>
          <p:nvGrpSpPr>
            <p:cNvPr id="7" name="组合 6"/>
            <p:cNvGrpSpPr/>
            <p:nvPr/>
          </p:nvGrpSpPr>
          <p:grpSpPr>
            <a:xfrm>
              <a:off x="5104" y="2439"/>
              <a:ext cx="3179" cy="3179"/>
              <a:chOff x="1450" y="3375"/>
              <a:chExt cx="1625" cy="1625"/>
            </a:xfrm>
          </p:grpSpPr>
          <p:sp>
            <p:nvSpPr>
              <p:cNvPr id="5" name="菱形 4"/>
              <p:cNvSpPr/>
              <p:nvPr/>
            </p:nvSpPr>
            <p:spPr>
              <a:xfrm>
                <a:off x="1550" y="3475"/>
                <a:ext cx="1425" cy="1425"/>
              </a:xfrm>
              <a:prstGeom prst="diamond">
                <a:avLst/>
              </a:prstGeom>
              <a:solidFill>
                <a:srgbClr val="5EA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1450" y="3375"/>
                <a:ext cx="1625" cy="1625"/>
              </a:xfrm>
              <a:prstGeom prst="diamond">
                <a:avLst/>
              </a:prstGeom>
              <a:noFill/>
              <a:ln>
                <a:solidFill>
                  <a:srgbClr val="5EAA60"/>
                </a:solidFill>
              </a:ln>
              <a:extLst>
                <a:ext uri="{909E8E84-426E-40DD-AFC4-6F175D3DCCD1}">
                  <a14:hiddenFill xmlns:a14="http://schemas.microsoft.com/office/drawing/2010/main">
                    <a:solidFill>
                      <a:srgbClr val="5EAA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8" name="文本框 7"/>
            <p:cNvSpPr txBox="1"/>
            <p:nvPr/>
          </p:nvSpPr>
          <p:spPr>
            <a:xfrm>
              <a:off x="5948" y="3230"/>
              <a:ext cx="1624" cy="1599"/>
            </a:xfrm>
            <a:prstGeom prst="rect">
              <a:avLst/>
            </a:prstGeom>
            <a:noFill/>
          </p:spPr>
          <p:txBody>
            <a:bodyPr wrap="none" rtlCol="0">
              <a:spAutoFit/>
            </a:bodyPr>
            <a:lstStyle/>
            <a:p>
              <a:r>
                <a:rPr lang="en-US" altLang="zh-CN" sz="6000" dirty="0" smtClean="0">
                  <a:solidFill>
                    <a:schemeClr val="bg1"/>
                  </a:solidFill>
                  <a:latin typeface="汉仪南宫体简" panose="02010600000101010101" charset="-122"/>
                  <a:ea typeface="汉仪南宫体简" panose="02010600000101010101" charset="-122"/>
                </a:rPr>
                <a:t>06</a:t>
              </a:r>
              <a:endParaRPr lang="en-US" altLang="zh-CN" sz="6000" dirty="0">
                <a:solidFill>
                  <a:schemeClr val="bg1"/>
                </a:solidFill>
                <a:latin typeface="汉仪南宫体简" panose="02010600000101010101" charset="-122"/>
                <a:ea typeface="汉仪南宫体简" panose="02010600000101010101" charset="-122"/>
              </a:endParaRPr>
            </a:p>
          </p:txBody>
        </p:sp>
      </p:grpSp>
    </p:spTree>
    <p:custDataLst>
      <p:tags r:id="rId1"/>
    </p:custDataLst>
    <p:extLst>
      <p:ext uri="{BB962C8B-B14F-4D97-AF65-F5344CB8AC3E}">
        <p14:creationId xmlns:p14="http://schemas.microsoft.com/office/powerpoint/2010/main" val="1096900247"/>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51599"/>
            <a:ext cx="11939451" cy="4401205"/>
          </a:xfrm>
          <a:prstGeom prst="rect">
            <a:avLst/>
          </a:prstGeom>
        </p:spPr>
        <p:txBody>
          <a:bodyPr wrap="square">
            <a:spAutoFit/>
          </a:bodyPr>
          <a:lstStyle/>
          <a:p>
            <a:pPr marL="266700" fontAlgn="ctr">
              <a:spcAft>
                <a:spcPts val="0"/>
              </a:spcAft>
            </a:pPr>
            <a:r>
              <a:rPr lang="en-US" altLang="zh-CN" sz="2800" kern="100" dirty="0" smtClean="0">
                <a:latin typeface="Times New Roman" panose="02020603050405020304" pitchFamily="18" charset="0"/>
                <a:ea typeface="Times New Roman" panose="02020603050405020304" pitchFamily="18" charset="0"/>
                <a:cs typeface="Cambria Math" panose="02040503050406030204" pitchFamily="18" charset="0"/>
              </a:rPr>
              <a:t>23</a:t>
            </a: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en-US" sz="2800" kern="100" dirty="0">
                <a:latin typeface="Times New Roman" panose="02020603050405020304" pitchFamily="18" charset="0"/>
                <a:ea typeface="Times New Roman" panose="02020603050405020304" pitchFamily="18" charset="0"/>
                <a:cs typeface="Cambria Math" panose="02040503050406030204" pitchFamily="18" charset="0"/>
              </a:rPr>
              <a:t>阅读下面的材料，依据要求写作。</a:t>
            </a:r>
          </a:p>
          <a:p>
            <a:pPr marL="266700" indent="648000" fontAlgn="ctr">
              <a:spcAft>
                <a:spcPts val="0"/>
              </a:spcAft>
            </a:pPr>
            <a:r>
              <a:rPr lang="zh-CN" altLang="en-US" sz="2800" kern="100" dirty="0">
                <a:latin typeface="楷体" panose="02010609060101010101" pitchFamily="49" charset="-122"/>
                <a:ea typeface="楷体" panose="02010609060101010101" pitchFamily="49" charset="-122"/>
                <a:cs typeface="Cambria Math" panose="02040503050406030204" pitchFamily="18" charset="0"/>
              </a:rPr>
              <a:t>通常说，汽车的自动变速器只有三个档位，分别为前进档、倒档和空档。前进档和倒档分别控制着汽车的前行和后退，而空档用于停车时使用，既可以保护发动机也可以避免重新启动时突然移动产生危险。汽车的运行，不可能永远以最高的速度向前行驶，根据对外部环境的判断，及时切换档位才能保证行程的安全。</a:t>
            </a:r>
          </a:p>
          <a:p>
            <a:pPr marL="266700" indent="648000" fontAlgn="ctr">
              <a:spcAft>
                <a:spcPts val="0"/>
              </a:spcAft>
            </a:pPr>
            <a:r>
              <a:rPr lang="zh-CN" altLang="en-US" sz="2800" kern="100" dirty="0">
                <a:latin typeface="Times New Roman" panose="02020603050405020304" pitchFamily="18" charset="0"/>
                <a:ea typeface="Times New Roman" panose="02020603050405020304" pitchFamily="18" charset="0"/>
                <a:cs typeface="Cambria Math" panose="02040503050406030204" pitchFamily="18" charset="0"/>
              </a:rPr>
              <a:t>以上材料给人启示，引发思考。请结合材料写一篇文章，体现你的感悟与思考。</a:t>
            </a:r>
          </a:p>
          <a:p>
            <a:pPr marL="266700" indent="648000" fontAlgn="ctr">
              <a:spcAft>
                <a:spcPts val="0"/>
              </a:spcAft>
            </a:pPr>
            <a:r>
              <a:rPr lang="zh-CN" altLang="en-US" sz="2800" kern="100" dirty="0">
                <a:latin typeface="Times New Roman" panose="02020603050405020304" pitchFamily="18" charset="0"/>
                <a:ea typeface="Times New Roman" panose="02020603050405020304" pitchFamily="18" charset="0"/>
                <a:cs typeface="Cambria Math" panose="02040503050406030204" pitchFamily="18" charset="0"/>
              </a:rPr>
              <a:t>要求：选准角度，确定立意，明确文体，自拟标题；不要套作，不得抄袭；不得泄露个人信息；不少于</a:t>
            </a: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800</a:t>
            </a:r>
            <a:r>
              <a:rPr lang="zh-CN" altLang="en-US" sz="2800" kern="100" dirty="0">
                <a:latin typeface="Times New Roman" panose="02020603050405020304" pitchFamily="18" charset="0"/>
                <a:ea typeface="Times New Roman" panose="02020603050405020304" pitchFamily="18" charset="0"/>
                <a:cs typeface="Cambria Math" panose="02040503050406030204" pitchFamily="18" charset="0"/>
              </a:rPr>
              <a:t>字。</a:t>
            </a:r>
          </a:p>
        </p:txBody>
      </p:sp>
    </p:spTree>
    <p:custDataLst>
      <p:tags r:id="rId1"/>
    </p:custDataLst>
    <p:extLst>
      <p:ext uri="{BB962C8B-B14F-4D97-AF65-F5344CB8AC3E}">
        <p14:creationId xmlns:p14="http://schemas.microsoft.com/office/powerpoint/2010/main" val="1824759253"/>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815249" y="2488474"/>
            <a:ext cx="6097270" cy="1015663"/>
          </a:xfrm>
          <a:prstGeom prst="rect">
            <a:avLst/>
          </a:prstGeom>
          <a:noFill/>
        </p:spPr>
        <p:txBody>
          <a:bodyPr wrap="square" rtlCol="0">
            <a:spAutoFit/>
          </a:bodyPr>
          <a:lstStyle/>
          <a:p>
            <a:pPr algn="dist"/>
            <a:r>
              <a:rPr lang="zh-CN" altLang="en-US" sz="6000" dirty="0" smtClean="0">
                <a:solidFill>
                  <a:schemeClr val="accent3">
                    <a:lumMod val="50000"/>
                  </a:schemeClr>
                </a:solidFill>
                <a:latin typeface="华文琥珀" panose="02010800040101010101" pitchFamily="2" charset="-122"/>
                <a:ea typeface="华文琥珀" panose="02010800040101010101" pitchFamily="2" charset="-122"/>
              </a:rPr>
              <a:t>磨刀不误砍柴工</a:t>
            </a:r>
            <a:endParaRPr lang="zh-CN" altLang="en-US" sz="6000" dirty="0">
              <a:solidFill>
                <a:schemeClr val="accent3">
                  <a:lumMod val="50000"/>
                </a:schemeClr>
              </a:solidFill>
              <a:latin typeface="华文琥珀" panose="02010800040101010101" pitchFamily="2" charset="-122"/>
              <a:ea typeface="华文琥珀" panose="02010800040101010101" pitchFamily="2" charset="-122"/>
            </a:endParaRPr>
          </a:p>
        </p:txBody>
      </p:sp>
      <p:pic>
        <p:nvPicPr>
          <p:cNvPr id="11" name="图片 10" descr="c68dc8c4aa836c970e5c839ed65de134"/>
          <p:cNvPicPr>
            <a:picLocks noChangeAspect="1"/>
          </p:cNvPicPr>
          <p:nvPr/>
        </p:nvPicPr>
        <p:blipFill>
          <a:blip r:embed="rId3"/>
          <a:stretch>
            <a:fillRect/>
          </a:stretch>
        </p:blipFill>
        <p:spPr>
          <a:xfrm>
            <a:off x="2659858" y="4772771"/>
            <a:ext cx="3034575" cy="167902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6008" y="319013"/>
            <a:ext cx="11845636" cy="3539430"/>
          </a:xfrm>
          <a:prstGeom prst="rect">
            <a:avLst/>
          </a:prstGeom>
        </p:spPr>
        <p:txBody>
          <a:bodyPr wrap="square">
            <a:spAutoFit/>
          </a:bodyPr>
          <a:lstStyle/>
          <a:p>
            <a:pPr fontAlgn="ctr">
              <a:spcAft>
                <a:spcPts val="0"/>
              </a:spcAft>
            </a:pP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C</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人工智能写作可能成为文化商品或文化产品，前提是文学阅读变成文化消费，文化消费得以普及</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smtClean="0">
              <a:latin typeface="Cambria Math" panose="02040503050406030204" pitchFamily="18" charset="0"/>
              <a:ea typeface="宋体" panose="02010600030101010101" pitchFamily="2" charset="-122"/>
              <a:cs typeface="宋体" panose="02010600030101010101" pitchFamily="2" charset="-122"/>
            </a:endParaRPr>
          </a:p>
          <a:p>
            <a:pPr fontAlgn="ctr">
              <a:spcAft>
                <a:spcPts val="0"/>
              </a:spcAft>
            </a:pP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原文：当文学阅读已经变成文化消费，在文化消费普及的情况之下，人工智能写作有可能成为文化商品或文化产品，但是不能超越人类。</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D.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网络</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写手</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会有可能被</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AI</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写作取代，因为网络</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写手</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创作不出真正有思想、有情感共鸣的文学作品</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smtClean="0">
              <a:latin typeface="Cambria Math" panose="02040503050406030204" pitchFamily="18" charset="0"/>
              <a:ea typeface="宋体" panose="02010600030101010101" pitchFamily="2" charset="-122"/>
              <a:cs typeface="宋体" panose="02010600030101010101" pitchFamily="2" charset="-122"/>
            </a:endParaRPr>
          </a:p>
          <a:p>
            <a:pPr fontAlgn="ctr">
              <a:spcAft>
                <a:spcPts val="0"/>
              </a:spcAft>
            </a:pPr>
            <a:r>
              <a:rPr lang="zh-CN" altLang="en-US"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原文：主持人侯贞认为，未来</a:t>
            </a:r>
            <a:r>
              <a:rPr lang="en-US" altLang="zh-CN"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AI</a:t>
            </a:r>
            <a:r>
              <a:rPr lang="zh-CN" altLang="en-US"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写作大有可能会取代网络“写手”，但真正有思想、有情感共鸣的文学创作必然还是出自人类之手。</a:t>
            </a:r>
            <a:endParaRPr lang="zh-CN" altLang="zh-CN"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endParaRPr>
          </a:p>
        </p:txBody>
      </p:sp>
      <p:sp>
        <p:nvSpPr>
          <p:cNvPr id="3" name="矩形 2"/>
          <p:cNvSpPr/>
          <p:nvPr/>
        </p:nvSpPr>
        <p:spPr>
          <a:xfrm>
            <a:off x="2887685" y="395845"/>
            <a:ext cx="700246"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860278" y="395845"/>
            <a:ext cx="1100841"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19497" y="1221544"/>
            <a:ext cx="371699"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383383" y="1221544"/>
            <a:ext cx="389115"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219210" y="1221544"/>
            <a:ext cx="1457499"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91196" y="1677935"/>
            <a:ext cx="1096489"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87684" y="2088728"/>
            <a:ext cx="1039881"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426925" y="2088728"/>
            <a:ext cx="700246"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383383" y="2955912"/>
            <a:ext cx="1096489"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981509" y="2955912"/>
            <a:ext cx="436222"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c68dc8c4aa836c970e5c839ed65de134"/>
          <p:cNvPicPr>
            <a:picLocks noChangeAspect="1"/>
          </p:cNvPicPr>
          <p:nvPr/>
        </p:nvPicPr>
        <p:blipFill>
          <a:blip r:embed="rId3"/>
          <a:stretch>
            <a:fillRect/>
          </a:stretch>
        </p:blipFill>
        <p:spPr>
          <a:xfrm>
            <a:off x="4671538" y="4816313"/>
            <a:ext cx="3034575" cy="1679029"/>
          </a:xfrm>
          <a:prstGeom prst="rect">
            <a:avLst/>
          </a:prstGeom>
        </p:spPr>
      </p:pic>
      <p:sp>
        <p:nvSpPr>
          <p:cNvPr id="2" name="矩形 1"/>
          <p:cNvSpPr/>
          <p:nvPr/>
        </p:nvSpPr>
        <p:spPr>
          <a:xfrm>
            <a:off x="331204" y="395845"/>
            <a:ext cx="420308" cy="523220"/>
          </a:xfrm>
          <a:prstGeom prst="rect">
            <a:avLst/>
          </a:prstGeom>
        </p:spPr>
        <p:txBody>
          <a:bodyPr wrap="none">
            <a:spAutoFit/>
          </a:bodyPr>
          <a:lstStyle/>
          <a:p>
            <a:pPr fontAlgn="ctr">
              <a:spcAft>
                <a:spcPts val="0"/>
              </a:spcAft>
            </a:pPr>
            <a:r>
              <a:rPr lang="zh-CN" altLang="en-US"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endParaRPr>
          </a:p>
        </p:txBody>
      </p:sp>
    </p:spTree>
    <p:custDataLst>
      <p:tags r:id="rId1"/>
    </p:custDataLst>
    <p:extLst>
      <p:ext uri="{BB962C8B-B14F-4D97-AF65-F5344CB8AC3E}">
        <p14:creationId xmlns:p14="http://schemas.microsoft.com/office/powerpoint/2010/main" val="810854122"/>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2" presetClass="emph" presetSubtype="0" fill="hold" grpId="1" nodeType="clickEffect">
                                  <p:stCondLst>
                                    <p:cond delay="0"/>
                                  </p:stCondLst>
                                  <p:childTnLst>
                                    <p:animRot by="120000">
                                      <p:cBhvr>
                                        <p:cTn id="56" dur="100" fill="hold">
                                          <p:stCondLst>
                                            <p:cond delay="0"/>
                                          </p:stCondLst>
                                        </p:cTn>
                                        <p:tgtEl>
                                          <p:spTgt spid="13"/>
                                        </p:tgtEl>
                                        <p:attrNameLst>
                                          <p:attrName>r</p:attrName>
                                        </p:attrNameLst>
                                      </p:cBhvr>
                                    </p:animRot>
                                    <p:animRot by="-240000">
                                      <p:cBhvr>
                                        <p:cTn id="57" dur="200" fill="hold">
                                          <p:stCondLst>
                                            <p:cond delay="200"/>
                                          </p:stCondLst>
                                        </p:cTn>
                                        <p:tgtEl>
                                          <p:spTgt spid="13"/>
                                        </p:tgtEl>
                                        <p:attrNameLst>
                                          <p:attrName>r</p:attrName>
                                        </p:attrNameLst>
                                      </p:cBhvr>
                                    </p:animRot>
                                    <p:animRot by="240000">
                                      <p:cBhvr>
                                        <p:cTn id="58" dur="200" fill="hold">
                                          <p:stCondLst>
                                            <p:cond delay="400"/>
                                          </p:stCondLst>
                                        </p:cTn>
                                        <p:tgtEl>
                                          <p:spTgt spid="13"/>
                                        </p:tgtEl>
                                        <p:attrNameLst>
                                          <p:attrName>r</p:attrName>
                                        </p:attrNameLst>
                                      </p:cBhvr>
                                    </p:animRot>
                                    <p:animRot by="-240000">
                                      <p:cBhvr>
                                        <p:cTn id="59" dur="200" fill="hold">
                                          <p:stCondLst>
                                            <p:cond delay="600"/>
                                          </p:stCondLst>
                                        </p:cTn>
                                        <p:tgtEl>
                                          <p:spTgt spid="13"/>
                                        </p:tgtEl>
                                        <p:attrNameLst>
                                          <p:attrName>r</p:attrName>
                                        </p:attrNameLst>
                                      </p:cBhvr>
                                    </p:animRot>
                                    <p:animRot by="120000">
                                      <p:cBhvr>
                                        <p:cTn id="60" dur="200" fill="hold">
                                          <p:stCondLst>
                                            <p:cond delay="800"/>
                                          </p:stCondLst>
                                        </p:cTn>
                                        <p:tgtEl>
                                          <p:spTgt spid="13"/>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3" grpId="1"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9965" y="224751"/>
            <a:ext cx="11834949" cy="4832092"/>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2.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根据材料内容，下列说法</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不正确</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的一项是（</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A. </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人类</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的独特意识是那些只能对信息的符号形式特征进行学习和分析的</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AI</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无法拥有的</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smtClean="0">
              <a:latin typeface="Cambria Math" panose="02040503050406030204" pitchFamily="18" charset="0"/>
              <a:ea typeface="宋体" panose="02010600030101010101" pitchFamily="2" charset="-122"/>
              <a:cs typeface="宋体" panose="02010600030101010101" pitchFamily="2" charset="-122"/>
            </a:endParaRPr>
          </a:p>
          <a:p>
            <a:pPr fontAlgn="ctr">
              <a:spcAft>
                <a:spcPts val="0"/>
              </a:spcAft>
            </a:pP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原文：但这并不意味着机器的“思考”过程就等同于人类的思维过程</a:t>
            </a:r>
            <a:r>
              <a:rPr lang="zh-CN" altLang="en-US"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a:t>
            </a:r>
            <a:r>
              <a:rPr lang="en-US" altLang="zh-CN"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a:t>
            </a:r>
            <a:r>
              <a:rPr lang="zh-CN" altLang="en-US"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其</a:t>
            </a: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根本原因在于，人工智能技术始终无法突破符号操控的层次，也就无法出现具有心灵和主体观念的机器。</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B.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人工智能始终不会产生</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自我</a:t>
            </a:r>
            <a:r>
              <a:rPr lang="en-US" altLang="zh-CN" sz="2800" kern="0" dirty="0">
                <a:latin typeface="Cambria Math" panose="02040503050406030204" pitchFamily="18" charset="0"/>
                <a:ea typeface="宋体" panose="02010600030101010101" pitchFamily="2" charset="-122"/>
                <a:cs typeface="宋体" panose="02010600030101010101" pitchFamily="2" charset="-122"/>
              </a:rPr>
              <a:t>”</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概念，因而无法赋予自身的存在一种意义和价值。</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原文</a:t>
            </a:r>
            <a:r>
              <a:rPr lang="zh-CN" altLang="en-US"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a:t>
            </a: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其根本原因在于，人工智能技术始终无法突破符号操控的层次，也就无法出现具有心灵和主体观念的机器</a:t>
            </a:r>
            <a:r>
              <a:rPr lang="zh-CN" altLang="en-US"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。它</a:t>
            </a: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无法像人类那样具有自我意识，从而可以制造出复杂的概念、价值和意义体系。</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353883" y="1153490"/>
            <a:ext cx="1405248"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56507" y="2406718"/>
            <a:ext cx="1460270"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04454" y="2856240"/>
            <a:ext cx="1405248"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331130" y="2856240"/>
            <a:ext cx="823553"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331130" y="3682524"/>
            <a:ext cx="1460270"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53883" y="4588685"/>
            <a:ext cx="712718"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889685669"/>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840" y="459883"/>
            <a:ext cx="11834949" cy="4832092"/>
          </a:xfrm>
          <a:prstGeom prst="rect">
            <a:avLst/>
          </a:prstGeom>
        </p:spPr>
        <p:txBody>
          <a:bodyPr wrap="square">
            <a:spAutoFit/>
          </a:bodyPr>
          <a:lstStyle/>
          <a:p>
            <a:pPr fontAlgn="ctr">
              <a:spcAft>
                <a:spcPts val="0"/>
              </a:spcAft>
            </a:pP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C</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虽然无法突破符号操控的层次，但人工智能可以通过深度学习及语言生成技术来创作</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smtClean="0">
              <a:latin typeface="Cambria Math" panose="02040503050406030204" pitchFamily="18" charset="0"/>
              <a:ea typeface="宋体" panose="02010600030101010101" pitchFamily="2" charset="-122"/>
              <a:cs typeface="宋体" panose="02010600030101010101" pitchFamily="2" charset="-122"/>
            </a:endParaRPr>
          </a:p>
          <a:p>
            <a:pPr fontAlgn="ctr">
              <a:spcAft>
                <a:spcPts val="0"/>
              </a:spcAft>
            </a:pP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原文：人工智能可以通过深度学习以及自然语言生成技术完成诗歌创作或小说续写，但这并不意味着机器的“思考”过程就等同于人类的思维过程</a:t>
            </a:r>
            <a:r>
              <a:rPr lang="zh-CN" altLang="en-US"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a:t>
            </a:r>
            <a:r>
              <a:rPr lang="en-US" altLang="zh-CN"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a:t>
            </a:r>
            <a:r>
              <a:rPr lang="zh-CN" altLang="en-US" sz="2800" kern="0" dirty="0" smtClean="0">
                <a:solidFill>
                  <a:srgbClr val="0070C0"/>
                </a:solidFill>
                <a:latin typeface="楷体" panose="02010609060101010101" pitchFamily="49" charset="-122"/>
                <a:ea typeface="楷体" panose="02010609060101010101" pitchFamily="49" charset="-122"/>
                <a:cs typeface="Cambria Math" panose="02040503050406030204" pitchFamily="18" charset="0"/>
              </a:rPr>
              <a:t>其</a:t>
            </a: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根本原因在于，人工智能技术始终无法突破符号操控的层次</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D.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主持人侯贞以手工创作工匠来比喻</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AI</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写作，从而论证人工智能无法超越和取代人类</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smtClean="0">
              <a:latin typeface="Cambria Math" panose="02040503050406030204" pitchFamily="18" charset="0"/>
              <a:ea typeface="宋体" panose="02010600030101010101" pitchFamily="2" charset="-122"/>
              <a:cs typeface="宋体" panose="02010600030101010101" pitchFamily="2" charset="-122"/>
            </a:endParaRPr>
          </a:p>
          <a:p>
            <a:pPr fontAlgn="ctr">
              <a:spcAft>
                <a:spcPts val="0"/>
              </a:spcAft>
            </a:pP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原文：主持人侯贞认为，未来</a:t>
            </a:r>
            <a:r>
              <a:rPr lang="en-US" altLang="zh-CN"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AI</a:t>
            </a: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写作大有可能会取代网络“写手”，但真正有思想、有情感共鸣的文学创作必然还是出自人类之手。这就好比服装加工流水线上的操作员会被智能机器人取代，而手工创作工匠却不会被机器超越一样。</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1484811" y="539760"/>
            <a:ext cx="1454332"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634445" y="539760"/>
            <a:ext cx="487682"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98080" y="539760"/>
            <a:ext cx="727757"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853243" y="1366514"/>
            <a:ext cx="712718"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498079" y="2229598"/>
            <a:ext cx="1419497"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72103" y="2680580"/>
            <a:ext cx="1423851"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11097" y="2680580"/>
            <a:ext cx="727757"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027518" y="3513176"/>
            <a:ext cx="2506882"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955383" y="3513176"/>
            <a:ext cx="435230" cy="3906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31204" y="2680580"/>
            <a:ext cx="420308" cy="523220"/>
          </a:xfrm>
          <a:prstGeom prst="rect">
            <a:avLst/>
          </a:prstGeom>
        </p:spPr>
        <p:txBody>
          <a:bodyPr wrap="none">
            <a:spAutoFit/>
          </a:bodyPr>
          <a:lstStyle/>
          <a:p>
            <a:pPr fontAlgn="ctr">
              <a:spcAft>
                <a:spcPts val="0"/>
              </a:spcAft>
            </a:pPr>
            <a:r>
              <a:rPr lang="zh-CN" altLang="en-US"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endParaRPr>
          </a:p>
        </p:txBody>
      </p:sp>
      <p:sp>
        <p:nvSpPr>
          <p:cNvPr id="13" name="矩形 12"/>
          <p:cNvSpPr/>
          <p:nvPr/>
        </p:nvSpPr>
        <p:spPr>
          <a:xfrm>
            <a:off x="5394370" y="2662209"/>
            <a:ext cx="727757" cy="3906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标注 13"/>
          <p:cNvSpPr/>
          <p:nvPr/>
        </p:nvSpPr>
        <p:spPr>
          <a:xfrm>
            <a:off x="4076798" y="3142660"/>
            <a:ext cx="1480457" cy="370516"/>
          </a:xfrm>
          <a:prstGeom prst="wedgeRoundRectCallout">
            <a:avLst>
              <a:gd name="adj1" fmla="val 37862"/>
              <a:gd name="adj2" fmla="val -74907"/>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0000"/>
                </a:solidFill>
                <a:latin typeface="宋体" panose="02010600030101010101" pitchFamily="2" charset="-122"/>
                <a:ea typeface="宋体" panose="02010600030101010101" pitchFamily="2" charset="-122"/>
              </a:rPr>
              <a:t>类比论证</a:t>
            </a:r>
            <a:endParaRPr lang="zh-CN" altLang="en-US" sz="2400" dirty="0">
              <a:solidFill>
                <a:srgbClr val="FF0000"/>
              </a:solidFill>
              <a:latin typeface="宋体" panose="02010600030101010101" pitchFamily="2" charset="-122"/>
              <a:ea typeface="宋体" panose="02010600030101010101" pitchFamily="2" charset="-122"/>
            </a:endParaRPr>
          </a:p>
        </p:txBody>
      </p:sp>
    </p:spTree>
    <p:custDataLst>
      <p:tags r:id="rId1"/>
    </p:custDataLst>
    <p:extLst>
      <p:ext uri="{BB962C8B-B14F-4D97-AF65-F5344CB8AC3E}">
        <p14:creationId xmlns:p14="http://schemas.microsoft.com/office/powerpoint/2010/main" val="2894674027"/>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grpId="1" nodeType="clickEffect">
                                  <p:stCondLst>
                                    <p:cond delay="0"/>
                                  </p:stCondLst>
                                  <p:childTnLst>
                                    <p:animRot by="120000">
                                      <p:cBhvr>
                                        <p:cTn id="51" dur="100" fill="hold">
                                          <p:stCondLst>
                                            <p:cond delay="0"/>
                                          </p:stCondLst>
                                        </p:cTn>
                                        <p:tgtEl>
                                          <p:spTgt spid="10"/>
                                        </p:tgtEl>
                                        <p:attrNameLst>
                                          <p:attrName>r</p:attrName>
                                        </p:attrNameLst>
                                      </p:cBhvr>
                                    </p:animRot>
                                    <p:animRot by="-240000">
                                      <p:cBhvr>
                                        <p:cTn id="52" dur="200" fill="hold">
                                          <p:stCondLst>
                                            <p:cond delay="200"/>
                                          </p:stCondLst>
                                        </p:cTn>
                                        <p:tgtEl>
                                          <p:spTgt spid="10"/>
                                        </p:tgtEl>
                                        <p:attrNameLst>
                                          <p:attrName>r</p:attrName>
                                        </p:attrNameLst>
                                      </p:cBhvr>
                                    </p:animRot>
                                    <p:animRot by="240000">
                                      <p:cBhvr>
                                        <p:cTn id="53" dur="200" fill="hold">
                                          <p:stCondLst>
                                            <p:cond delay="400"/>
                                          </p:stCondLst>
                                        </p:cTn>
                                        <p:tgtEl>
                                          <p:spTgt spid="10"/>
                                        </p:tgtEl>
                                        <p:attrNameLst>
                                          <p:attrName>r</p:attrName>
                                        </p:attrNameLst>
                                      </p:cBhvr>
                                    </p:animRot>
                                    <p:animRot by="-240000">
                                      <p:cBhvr>
                                        <p:cTn id="54" dur="200" fill="hold">
                                          <p:stCondLst>
                                            <p:cond delay="600"/>
                                          </p:stCondLst>
                                        </p:cTn>
                                        <p:tgtEl>
                                          <p:spTgt spid="10"/>
                                        </p:tgtEl>
                                        <p:attrNameLst>
                                          <p:attrName>r</p:attrName>
                                        </p:attrNameLst>
                                      </p:cBhvr>
                                    </p:animRot>
                                    <p:animRot by="120000">
                                      <p:cBhvr>
                                        <p:cTn id="55" dur="200" fill="hold">
                                          <p:stCondLst>
                                            <p:cond delay="800"/>
                                          </p:stCondLst>
                                        </p:cTn>
                                        <p:tgtEl>
                                          <p:spTgt spid="10"/>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1"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32" presetClass="emph" presetSubtype="0" fill="hold" grpId="0" nodeType="clickEffect">
                                  <p:stCondLst>
                                    <p:cond delay="0"/>
                                  </p:stCondLst>
                                  <p:childTnLst>
                                    <p:animRot by="120000">
                                      <p:cBhvr>
                                        <p:cTn id="64" dur="100" fill="hold">
                                          <p:stCondLst>
                                            <p:cond delay="0"/>
                                          </p:stCondLst>
                                        </p:cTn>
                                        <p:tgtEl>
                                          <p:spTgt spid="13"/>
                                        </p:tgtEl>
                                        <p:attrNameLst>
                                          <p:attrName>r</p:attrName>
                                        </p:attrNameLst>
                                      </p:cBhvr>
                                    </p:animRot>
                                    <p:animRot by="-240000">
                                      <p:cBhvr>
                                        <p:cTn id="65" dur="200" fill="hold">
                                          <p:stCondLst>
                                            <p:cond delay="200"/>
                                          </p:stCondLst>
                                        </p:cTn>
                                        <p:tgtEl>
                                          <p:spTgt spid="13"/>
                                        </p:tgtEl>
                                        <p:attrNameLst>
                                          <p:attrName>r</p:attrName>
                                        </p:attrNameLst>
                                      </p:cBhvr>
                                    </p:animRot>
                                    <p:animRot by="240000">
                                      <p:cBhvr>
                                        <p:cTn id="66" dur="200" fill="hold">
                                          <p:stCondLst>
                                            <p:cond delay="400"/>
                                          </p:stCondLst>
                                        </p:cTn>
                                        <p:tgtEl>
                                          <p:spTgt spid="13"/>
                                        </p:tgtEl>
                                        <p:attrNameLst>
                                          <p:attrName>r</p:attrName>
                                        </p:attrNameLst>
                                      </p:cBhvr>
                                    </p:animRot>
                                    <p:animRot by="-240000">
                                      <p:cBhvr>
                                        <p:cTn id="67" dur="200" fill="hold">
                                          <p:stCondLst>
                                            <p:cond delay="600"/>
                                          </p:stCondLst>
                                        </p:cTn>
                                        <p:tgtEl>
                                          <p:spTgt spid="13"/>
                                        </p:tgtEl>
                                        <p:attrNameLst>
                                          <p:attrName>r</p:attrName>
                                        </p:attrNameLst>
                                      </p:cBhvr>
                                    </p:animRot>
                                    <p:animRot by="120000">
                                      <p:cBhvr>
                                        <p:cTn id="68" dur="200" fill="hold">
                                          <p:stCondLst>
                                            <p:cond delay="800"/>
                                          </p:stCondLst>
                                        </p:cTn>
                                        <p:tgtEl>
                                          <p:spTgt spid="13"/>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0" grpId="1" animBg="1"/>
      <p:bldP spid="11" grpId="0" animBg="1"/>
      <p:bldP spid="12" grpId="0"/>
      <p:bldP spid="13" grpId="0" animBg="1"/>
      <p:bldP spid="13" grpId="1"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463" y="452013"/>
            <a:ext cx="11826240" cy="6124754"/>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3.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下列各项中，可以作为论据来</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支撑</a:t>
            </a:r>
            <a:r>
              <a:rPr lang="zh-CN" altLang="zh-CN" sz="2800" kern="0" dirty="0">
                <a:solidFill>
                  <a:srgbClr val="0070C0"/>
                </a:solidFill>
                <a:latin typeface="Cambria Math" panose="02040503050406030204" pitchFamily="18" charset="0"/>
                <a:ea typeface="宋体" panose="02010600030101010101" pitchFamily="2" charset="-122"/>
                <a:cs typeface="宋体" panose="02010600030101010101" pitchFamily="2" charset="-122"/>
              </a:rPr>
              <a:t>材料一</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中心观点的一项是（</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a:p>
            <a:pPr fontAlgn="ctr">
              <a:spcAft>
                <a:spcPts val="0"/>
              </a:spcAft>
            </a:pPr>
            <a:r>
              <a:rPr lang="zh-CN" altLang="en-US"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rPr>
              <a:t>材料一中心论点：与人类相比，人工智能即便在进一步发展的条件下具备分析情绪或软性事实，并识别不规则或异常数据信息的能力，依然无法理解人类表达中的细微之处，也无法形成价值判断和道德使命感。而正是这些无法被量化的意义内涵，影响到人类进行文化创作时独特的表现方式，同时也凸显了人类文化实践丰富的社会和政治意义。</a:t>
            </a:r>
            <a:endParaRPr lang="en-US" altLang="zh-CN" sz="2800" kern="0" dirty="0">
              <a:solidFill>
                <a:srgbClr val="0070C0"/>
              </a:solidFill>
              <a:latin typeface="楷体" panose="02010609060101010101" pitchFamily="49" charset="-122"/>
              <a:ea typeface="楷体" panose="02010609060101010101" pitchFamily="49" charset="-122"/>
              <a:cs typeface="Cambria Math" panose="02040503050406030204" pitchFamily="18" charset="0"/>
            </a:endParaRPr>
          </a:p>
          <a:p>
            <a:pPr fontAlgn="ctr">
              <a:spcAft>
                <a:spcPts val="0"/>
              </a:spcAft>
            </a:pPr>
            <a:r>
              <a:rPr lang="en-US" altLang="zh-CN" sz="2800" kern="0" dirty="0" smtClean="0">
                <a:latin typeface="Times New Roman" panose="02020603050405020304" pitchFamily="18" charset="0"/>
                <a:ea typeface="Times New Roman" panose="02020603050405020304" pitchFamily="18" charset="0"/>
                <a:cs typeface="Cambria Math" panose="02040503050406030204" pitchFamily="18" charset="0"/>
              </a:rPr>
              <a:t>A</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微软机器人小冰创作了大量诗歌，由人挑选出其中</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139</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首诗汇编出版为诗集。</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B. AI</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可以在几秒内完成文章续写，并提供多个版本，在不同风格之间任意切换。</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C. AI</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在对网文进行大数据采集的基础上，通过符号学习，完成文句的联想组合。</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
            </a:r>
            <a:b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b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D.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网络写手直接复制</a:t>
            </a:r>
            <a:r>
              <a:rPr lang="en-US" altLang="zh-CN" sz="2800" kern="0" dirty="0">
                <a:latin typeface="Times New Roman" panose="02020603050405020304" pitchFamily="18" charset="0"/>
                <a:ea typeface="Times New Roman" panose="02020603050405020304" pitchFamily="18" charset="0"/>
                <a:cs typeface="Cambria Math" panose="02040503050406030204" pitchFamily="18" charset="0"/>
              </a:rPr>
              <a:t>AI</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创作机器人生成的作品，并发表在网络小说网站上售卖。</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235409" y="3150843"/>
            <a:ext cx="420308" cy="523220"/>
          </a:xfrm>
          <a:prstGeom prst="rect">
            <a:avLst/>
          </a:prstGeom>
        </p:spPr>
        <p:txBody>
          <a:bodyPr wrap="none">
            <a:spAutoFit/>
          </a:bodyPr>
          <a:lstStyle/>
          <a:p>
            <a:pPr fontAlgn="ctr">
              <a:spcAft>
                <a:spcPts val="0"/>
              </a:spcAft>
            </a:pPr>
            <a:r>
              <a:rPr lang="zh-CN" altLang="en-US"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a:t>
            </a:r>
            <a:endParaRPr lang="en-US"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endParaRPr>
          </a:p>
        </p:txBody>
      </p:sp>
    </p:spTree>
    <p:custDataLst>
      <p:tags r:id="rId1"/>
    </p:custDataLst>
    <p:extLst>
      <p:ext uri="{BB962C8B-B14F-4D97-AF65-F5344CB8AC3E}">
        <p14:creationId xmlns:p14="http://schemas.microsoft.com/office/powerpoint/2010/main" val="4280395544"/>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6754" y="332937"/>
            <a:ext cx="11817532" cy="954107"/>
          </a:xfrm>
          <a:prstGeom prst="rect">
            <a:avLst/>
          </a:prstGeom>
        </p:spPr>
        <p:txBody>
          <a:bodyPr wrap="square">
            <a:spAutoFit/>
          </a:bodyPr>
          <a:lstStyle/>
          <a:p>
            <a:pPr fontAlgn="ctr">
              <a:spcAft>
                <a:spcPts val="0"/>
              </a:spcAft>
            </a:pPr>
            <a:r>
              <a:rPr lang="en-US" altLang="zh-CN" sz="2800" kern="100" dirty="0">
                <a:latin typeface="Times New Roman" panose="02020603050405020304" pitchFamily="18" charset="0"/>
                <a:ea typeface="Times New Roman" panose="02020603050405020304" pitchFamily="18" charset="0"/>
                <a:cs typeface="Cambria Math" panose="02040503050406030204" pitchFamily="18" charset="0"/>
              </a:rPr>
              <a:t>4.  </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在讨论人工智能是否会取代人类创造的问题上，材料一和材料二论述的</a:t>
            </a:r>
            <a:r>
              <a:rPr lang="zh-CN" altLang="zh-CN" sz="2800" b="1" kern="0" dirty="0">
                <a:latin typeface="Cambria Math" panose="02040503050406030204" pitchFamily="18" charset="0"/>
                <a:ea typeface="宋体" panose="02010600030101010101" pitchFamily="2" charset="-122"/>
                <a:cs typeface="宋体" panose="02010600030101010101" pitchFamily="2" charset="-122"/>
              </a:rPr>
              <a:t>侧重点</a:t>
            </a:r>
            <a:r>
              <a:rPr lang="zh-CN" altLang="zh-CN" sz="2800" kern="0" dirty="0">
                <a:latin typeface="Cambria Math" panose="02040503050406030204" pitchFamily="18" charset="0"/>
                <a:ea typeface="宋体" panose="02010600030101010101" pitchFamily="2" charset="-122"/>
                <a:cs typeface="宋体" panose="02010600030101010101" pitchFamily="2" charset="-122"/>
              </a:rPr>
              <a:t>有什么</a:t>
            </a:r>
            <a:r>
              <a:rPr lang="zh-CN" altLang="zh-CN" sz="2800" kern="0" dirty="0">
                <a:solidFill>
                  <a:srgbClr val="FF0000"/>
                </a:solidFill>
                <a:latin typeface="Cambria Math" panose="02040503050406030204" pitchFamily="18" charset="0"/>
                <a:ea typeface="宋体" panose="02010600030101010101" pitchFamily="2" charset="-122"/>
                <a:cs typeface="宋体" panose="02010600030101010101" pitchFamily="2" charset="-122"/>
              </a:rPr>
              <a:t>不同</a:t>
            </a:r>
            <a:r>
              <a:rPr lang="zh-CN" altLang="zh-CN" sz="2800" kern="0" dirty="0" smtClean="0">
                <a:latin typeface="Cambria Math" panose="02040503050406030204" pitchFamily="18" charset="0"/>
                <a:ea typeface="宋体" panose="02010600030101010101" pitchFamily="2" charset="-122"/>
                <a:cs typeface="宋体" panose="02010600030101010101" pitchFamily="2" charset="-122"/>
              </a:rPr>
              <a:t>？</a:t>
            </a:r>
            <a:endParaRPr lang="zh-CN" altLang="zh-CN" sz="2800" kern="100" dirty="0">
              <a:latin typeface="Cambria Math" panose="02040503050406030204" pitchFamily="18" charset="0"/>
              <a:ea typeface="宋体" panose="02010600030101010101" pitchFamily="2" charset="-122"/>
              <a:cs typeface="Cambria Math" panose="02040503050406030204" pitchFamily="18" charset="0"/>
            </a:endParaRPr>
          </a:p>
        </p:txBody>
      </p:sp>
      <p:sp>
        <p:nvSpPr>
          <p:cNvPr id="3" name="矩形 2"/>
          <p:cNvSpPr/>
          <p:nvPr/>
        </p:nvSpPr>
        <p:spPr>
          <a:xfrm>
            <a:off x="191588" y="1784645"/>
            <a:ext cx="11747863" cy="2246769"/>
          </a:xfrm>
          <a:prstGeom prst="rect">
            <a:avLst/>
          </a:prstGeom>
        </p:spPr>
        <p:txBody>
          <a:bodyPr wrap="square">
            <a:spAutoFit/>
          </a:bodyPr>
          <a:lstStyle/>
          <a:p>
            <a:r>
              <a:rPr lang="zh-CN" altLang="zh-CN" sz="2800" kern="0" dirty="0" smtClean="0">
                <a:solidFill>
                  <a:srgbClr val="000000"/>
                </a:solidFill>
                <a:ea typeface="宋体" panose="02010600030101010101" pitchFamily="2" charset="-122"/>
                <a:cs typeface="宋体" panose="02010600030101010101" pitchFamily="2" charset="-122"/>
              </a:rPr>
              <a:t>【参考答案】</a:t>
            </a:r>
            <a:endParaRPr lang="en-US" altLang="zh-CN" sz="2800" kern="0" dirty="0" smtClean="0">
              <a:solidFill>
                <a:srgbClr val="000000"/>
              </a:solidFill>
              <a:ea typeface="宋体" panose="02010600030101010101" pitchFamily="2" charset="-122"/>
              <a:cs typeface="宋体" panose="02010600030101010101" pitchFamily="2" charset="-122"/>
            </a:endParaRPr>
          </a:p>
          <a:p>
            <a:r>
              <a:rPr lang="en-US" altLang="zh-CN" sz="2800" kern="0" dirty="0" smtClean="0">
                <a:solidFill>
                  <a:srgbClr val="000000"/>
                </a:solidFill>
                <a:ea typeface="宋体" panose="02010600030101010101" pitchFamily="2" charset="-122"/>
                <a:cs typeface="宋体" panose="02010600030101010101" pitchFamily="2" charset="-122"/>
              </a:rPr>
              <a:t>①</a:t>
            </a:r>
            <a:r>
              <a:rPr lang="zh-CN" altLang="zh-CN" sz="2800" kern="0" dirty="0">
                <a:solidFill>
                  <a:srgbClr val="0070C0"/>
                </a:solidFill>
                <a:ea typeface="宋体" panose="02010600030101010101" pitchFamily="2" charset="-122"/>
                <a:cs typeface="宋体" panose="02010600030101010101" pitchFamily="2" charset="-122"/>
              </a:rPr>
              <a:t>材料一</a:t>
            </a:r>
            <a:r>
              <a:rPr lang="zh-CN" altLang="zh-CN" sz="2800" kern="0" dirty="0">
                <a:solidFill>
                  <a:srgbClr val="000000"/>
                </a:solidFill>
                <a:ea typeface="宋体" panose="02010600030101010101" pitchFamily="2" charset="-122"/>
                <a:cs typeface="宋体" panose="02010600030101010101" pitchFamily="2" charset="-122"/>
              </a:rPr>
              <a:t>主要从人工智能的内在局限性、思维特点以及不能形成独立意识的角度来阐述人工智能无法替代人类。</a:t>
            </a:r>
            <a:r>
              <a:rPr lang="en-US" altLang="zh-CN" sz="2800" kern="0" dirty="0">
                <a:solidFill>
                  <a:srgbClr val="000000"/>
                </a:solidFill>
                <a:ea typeface="宋体" panose="02010600030101010101" pitchFamily="2" charset="-122"/>
                <a:cs typeface="宋体" panose="02010600030101010101" pitchFamily="2" charset="-122"/>
              </a:rPr>
              <a:t/>
            </a:r>
            <a:br>
              <a:rPr lang="en-US" altLang="zh-CN" sz="2800" kern="0" dirty="0">
                <a:solidFill>
                  <a:srgbClr val="000000"/>
                </a:solidFill>
                <a:ea typeface="宋体" panose="02010600030101010101" pitchFamily="2" charset="-122"/>
                <a:cs typeface="宋体" panose="02010600030101010101" pitchFamily="2" charset="-122"/>
              </a:rPr>
            </a:br>
            <a:r>
              <a:rPr lang="en-US" altLang="zh-CN" sz="2800" kern="0" dirty="0">
                <a:solidFill>
                  <a:srgbClr val="000000"/>
                </a:solidFill>
                <a:ea typeface="宋体" panose="02010600030101010101" pitchFamily="2" charset="-122"/>
                <a:cs typeface="宋体" panose="02010600030101010101" pitchFamily="2" charset="-122"/>
              </a:rPr>
              <a:t>②</a:t>
            </a:r>
            <a:r>
              <a:rPr lang="zh-CN" altLang="zh-CN" sz="2800" kern="0" dirty="0">
                <a:solidFill>
                  <a:srgbClr val="0070C0"/>
                </a:solidFill>
                <a:ea typeface="宋体" panose="02010600030101010101" pitchFamily="2" charset="-122"/>
                <a:cs typeface="宋体" panose="02010600030101010101" pitchFamily="2" charset="-122"/>
              </a:rPr>
              <a:t>材料二</a:t>
            </a:r>
            <a:r>
              <a:rPr lang="zh-CN" altLang="zh-CN" sz="2800" kern="0" dirty="0">
                <a:solidFill>
                  <a:srgbClr val="000000"/>
                </a:solidFill>
                <a:ea typeface="宋体" panose="02010600030101010101" pitchFamily="2" charset="-122"/>
                <a:cs typeface="宋体" panose="02010600030101010101" pitchFamily="2" charset="-122"/>
              </a:rPr>
              <a:t>通过举典型事例及一些专家对</a:t>
            </a:r>
            <a:r>
              <a:rPr lang="en-US" altLang="zh-CN" sz="2800" kern="0" dirty="0">
                <a:solidFill>
                  <a:srgbClr val="000000"/>
                </a:solidFill>
                <a:latin typeface="Times New Roman" panose="02020603050405020304" pitchFamily="18" charset="0"/>
                <a:ea typeface="Times New Roman" panose="02020603050405020304" pitchFamily="18" charset="0"/>
              </a:rPr>
              <a:t>AI</a:t>
            </a:r>
            <a:r>
              <a:rPr lang="zh-CN" altLang="zh-CN" sz="2800" kern="0" dirty="0">
                <a:solidFill>
                  <a:srgbClr val="000000"/>
                </a:solidFill>
                <a:ea typeface="宋体" panose="02010600030101010101" pitchFamily="2" charset="-122"/>
                <a:cs typeface="宋体" panose="02010600030101010101" pitchFamily="2" charset="-122"/>
              </a:rPr>
              <a:t>续写所发表的见解，得出人工智能在多个方面不能和人类相比的结论。</a:t>
            </a:r>
            <a:endParaRPr lang="zh-CN" altLang="en-US" sz="2800" dirty="0"/>
          </a:p>
        </p:txBody>
      </p:sp>
    </p:spTree>
    <p:custDataLst>
      <p:tags r:id="rId1"/>
    </p:custDataLst>
    <p:extLst>
      <p:ext uri="{BB962C8B-B14F-4D97-AF65-F5344CB8AC3E}">
        <p14:creationId xmlns:p14="http://schemas.microsoft.com/office/powerpoint/2010/main" val="2346148431"/>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6754" y="332937"/>
            <a:ext cx="11817532" cy="954107"/>
          </a:xfrm>
          <a:prstGeom prst="rect">
            <a:avLst/>
          </a:prstGeom>
        </p:spPr>
        <p:txBody>
          <a:bodyPr wrap="square">
            <a:spAutoFit/>
          </a:bodyPr>
          <a:lstStyle/>
          <a:p>
            <a:r>
              <a:rPr lang="en-US" altLang="zh-CN" sz="2800" kern="100" dirty="0" smtClean="0">
                <a:latin typeface="Times New Roman" panose="02020603050405020304" pitchFamily="18" charset="0"/>
                <a:ea typeface="Times New Roman" panose="02020603050405020304" pitchFamily="18" charset="0"/>
              </a:rPr>
              <a:t>5</a:t>
            </a:r>
            <a:r>
              <a:rPr lang="en-US" altLang="zh-CN" sz="2800" kern="100" dirty="0">
                <a:latin typeface="Times New Roman" panose="02020603050405020304" pitchFamily="18" charset="0"/>
                <a:ea typeface="Times New Roman" panose="02020603050405020304" pitchFamily="18" charset="0"/>
              </a:rPr>
              <a:t>.  </a:t>
            </a:r>
            <a:r>
              <a:rPr lang="zh-CN" altLang="zh-CN" sz="2800" dirty="0">
                <a:ea typeface="宋体" panose="02010600030101010101" pitchFamily="2" charset="-122"/>
                <a:cs typeface="宋体" panose="02010600030101010101" pitchFamily="2" charset="-122"/>
              </a:rPr>
              <a:t>根据材料阐述的观点，结合蒲松龄的原作，分析</a:t>
            </a:r>
            <a:r>
              <a:rPr lang="en-US" altLang="zh-CN" sz="2800" dirty="0">
                <a:latin typeface="Times New Roman" panose="02020603050405020304" pitchFamily="18" charset="0"/>
                <a:ea typeface="Times New Roman" panose="02020603050405020304" pitchFamily="18" charset="0"/>
              </a:rPr>
              <a:t>AI</a:t>
            </a:r>
            <a:r>
              <a:rPr lang="zh-CN" altLang="zh-CN" sz="2800" dirty="0">
                <a:ea typeface="宋体" panose="02010600030101010101" pitchFamily="2" charset="-122"/>
                <a:cs typeface="宋体" panose="02010600030101010101" pitchFamily="2" charset="-122"/>
              </a:rPr>
              <a:t>续写的故事《狼》的</a:t>
            </a:r>
            <a:r>
              <a:rPr lang="zh-CN" altLang="zh-CN" sz="2800" dirty="0">
                <a:solidFill>
                  <a:srgbClr val="FF0000"/>
                </a:solidFill>
                <a:ea typeface="宋体" panose="02010600030101010101" pitchFamily="2" charset="-122"/>
                <a:cs typeface="宋体" panose="02010600030101010101" pitchFamily="2" charset="-122"/>
              </a:rPr>
              <a:t>局限性</a:t>
            </a:r>
            <a:r>
              <a:rPr lang="zh-CN" altLang="zh-CN" sz="2800" dirty="0">
                <a:ea typeface="宋体" panose="02010600030101010101" pitchFamily="2" charset="-122"/>
                <a:cs typeface="宋体" panose="02010600030101010101" pitchFamily="2" charset="-122"/>
              </a:rPr>
              <a:t>。</a:t>
            </a:r>
            <a:endParaRPr lang="zh-CN" altLang="en-US" sz="2800" dirty="0"/>
          </a:p>
        </p:txBody>
      </p:sp>
      <p:sp>
        <p:nvSpPr>
          <p:cNvPr id="3" name="矩形 2"/>
          <p:cNvSpPr/>
          <p:nvPr/>
        </p:nvSpPr>
        <p:spPr>
          <a:xfrm>
            <a:off x="222068" y="1348885"/>
            <a:ext cx="11686903" cy="4401205"/>
          </a:xfrm>
          <a:prstGeom prst="rect">
            <a:avLst/>
          </a:prstGeom>
        </p:spPr>
        <p:txBody>
          <a:bodyPr wrap="square">
            <a:spAutoFit/>
          </a:bodyPr>
          <a:lstStyle/>
          <a:p>
            <a:pPr indent="648000" fontAlgn="ctr">
              <a:spcAft>
                <a:spcPts val="0"/>
              </a:spcAft>
            </a:pPr>
            <a:r>
              <a:rPr lang="zh-CN" altLang="en-US" sz="2800" kern="0" dirty="0">
                <a:solidFill>
                  <a:srgbClr val="000000"/>
                </a:solidFill>
                <a:latin typeface="楷体" panose="02010609060101010101" pitchFamily="49" charset="-122"/>
                <a:ea typeface="楷体" panose="02010609060101010101" pitchFamily="49" charset="-122"/>
                <a:cs typeface="宋体" panose="02010600030101010101" pitchFamily="2" charset="-122"/>
              </a:rPr>
              <a:t>一屠晚归，担中肉尽，止有剩骨。途中两狼，缀行甚远。屠惧，投以骨。一狼得骨止，一狼仍从。复投之，后狼止而前狼又至。骨已尽矣，而两狼之并驱如故。</a:t>
            </a:r>
          </a:p>
          <a:p>
            <a:pPr indent="648000" fontAlgn="ctr">
              <a:spcAft>
                <a:spcPts val="0"/>
              </a:spcAft>
            </a:pPr>
            <a:r>
              <a:rPr lang="zh-CN" altLang="en-US" sz="2800" kern="0" dirty="0">
                <a:solidFill>
                  <a:srgbClr val="000000"/>
                </a:solidFill>
                <a:latin typeface="楷体" panose="02010609060101010101" pitchFamily="49" charset="-122"/>
                <a:ea typeface="楷体" panose="02010609060101010101" pitchFamily="49" charset="-122"/>
                <a:cs typeface="宋体" panose="02010600030101010101" pitchFamily="2" charset="-122"/>
              </a:rPr>
              <a:t>屠大窘，恐前后受其敌。顾野有麦场，场主积薪其中，苫蔽成丘。屠乃奔倚其下，弛担持刀。狼不敢前，眈眈相向。少时，一狼径去，其一犬坐于前。久之，目似瞑，意暇甚。屠暴起，以刀劈狼首，又数刀毙之。方欲行，转视积薪后，一狼洞其中，意将隧入以攻其后也。身已半入，止露尻尾。屠自后断其股，亦毙之。乃悟前狼假寐，盖以诱敌。</a:t>
            </a:r>
          </a:p>
          <a:p>
            <a:pPr indent="648000" fontAlgn="ctr">
              <a:spcAft>
                <a:spcPts val="0"/>
              </a:spcAft>
            </a:pPr>
            <a:r>
              <a:rPr lang="zh-CN" altLang="en-US" sz="2800" kern="0" dirty="0">
                <a:solidFill>
                  <a:srgbClr val="000000"/>
                </a:solidFill>
                <a:latin typeface="楷体" panose="02010609060101010101" pitchFamily="49" charset="-122"/>
                <a:ea typeface="楷体" panose="02010609060101010101" pitchFamily="49" charset="-122"/>
                <a:cs typeface="宋体" panose="02010600030101010101" pitchFamily="2" charset="-122"/>
              </a:rPr>
              <a:t>狼亦黠矣，而顷刻两毙，禽兽之变诈几何哉？止增笑耳。</a:t>
            </a:r>
          </a:p>
          <a:p>
            <a:pPr algn="r" fontAlgn="ctr">
              <a:spcAft>
                <a:spcPts val="0"/>
              </a:spcAft>
            </a:pPr>
            <a:r>
              <a:rPr lang="zh-CN" altLang="en-US" sz="2800" kern="0" dirty="0">
                <a:solidFill>
                  <a:srgbClr val="000000"/>
                </a:solidFill>
                <a:latin typeface="楷体" panose="02010609060101010101" pitchFamily="49" charset="-122"/>
                <a:ea typeface="楷体" panose="02010609060101010101" pitchFamily="49" charset="-122"/>
                <a:cs typeface="宋体" panose="02010600030101010101" pitchFamily="2" charset="-122"/>
              </a:rPr>
              <a:t>（蒲松龄</a:t>
            </a:r>
            <a:r>
              <a:rPr lang="en-US" altLang="zh-CN" sz="2800" kern="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800" kern="0" dirty="0">
                <a:solidFill>
                  <a:srgbClr val="000000"/>
                </a:solidFill>
                <a:latin typeface="楷体" panose="02010609060101010101" pitchFamily="49" charset="-122"/>
                <a:ea typeface="楷体" panose="02010609060101010101" pitchFamily="49" charset="-122"/>
                <a:cs typeface="宋体" panose="02010600030101010101" pitchFamily="2" charset="-122"/>
              </a:rPr>
              <a:t>狼</a:t>
            </a:r>
            <a:r>
              <a:rPr lang="en-US" altLang="zh-CN" sz="2800" kern="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800" kern="0" dirty="0">
                <a:solidFill>
                  <a:srgbClr val="000000"/>
                </a:solidFill>
                <a:latin typeface="楷体" panose="02010609060101010101" pitchFamily="49" charset="-122"/>
                <a:ea typeface="楷体" panose="02010609060101010101" pitchFamily="49" charset="-122"/>
                <a:cs typeface="宋体" panose="02010600030101010101" pitchFamily="2" charset="-122"/>
              </a:rPr>
              <a:t>）</a:t>
            </a:r>
          </a:p>
        </p:txBody>
      </p:sp>
    </p:spTree>
    <p:custDataLst>
      <p:tags r:id="rId1"/>
    </p:custDataLst>
    <p:extLst>
      <p:ext uri="{BB962C8B-B14F-4D97-AF65-F5344CB8AC3E}">
        <p14:creationId xmlns:p14="http://schemas.microsoft.com/office/powerpoint/2010/main" val="3384222664"/>
      </p:ext>
    </p:extLst>
  </p:cSld>
  <p:clrMapOvr>
    <a:masterClrMapping/>
  </p:clrMapOvr>
  <mc:AlternateContent xmlns:mc="http://schemas.openxmlformats.org/markup-compatibility/2006">
    <mc:Choice xmlns:p14="http://schemas.microsoft.com/office/powerpoint/2010/main" Requires="p14">
      <p:transition spd="slow" p14:dur="1400" advTm="3000">
        <p14:rippl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2365</Words>
  <Application>Microsoft Office PowerPoint</Application>
  <PresentationFormat>宽屏</PresentationFormat>
  <Paragraphs>172</Paragraphs>
  <Slides>37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37</vt:i4>
      </vt:variant>
    </vt:vector>
  </HeadingPairs>
  <TitlesOfParts>
    <vt:vector size="50" baseType="lpstr">
      <vt:lpstr>Vijaya</vt:lpstr>
      <vt:lpstr>汉仪南宫体简</vt:lpstr>
      <vt:lpstr>华文琥珀</vt:lpstr>
      <vt:lpstr>华文隶书</vt:lpstr>
      <vt:lpstr>楷体</vt:lpstr>
      <vt:lpstr>宋体</vt:lpstr>
      <vt:lpstr>微软雅黑</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huawei</cp:lastModifiedBy>
  <cp:revision>147</cp:revision>
  <dcterms:created xsi:type="dcterms:W3CDTF">2019-06-19T02:08:00Z</dcterms:created>
  <dcterms:modified xsi:type="dcterms:W3CDTF">2023-05-04T08:46:47Z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y fmtid="{D5CDD505-2E9C-101B-9397-08002B2CF9AE}" pid="3" name="KSOTemplateUUID">
    <vt:lpwstr>v1.0_mb_tCpvqD0IhYZhWzIgj8Dhfg==</vt:lpwstr>
  </property>
</Properties>
</file>