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wav" ContentType="audio/x-wav"/>
  <Default Extension="png" ContentType="image/png"/>
  <Default Extension="emf" ContentType="image/x-emf"/>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Java 23.3-->
<p:presentation xmlns:r="http://schemas.openxmlformats.org/officeDocument/2006/relationships" xmlns:a="http://schemas.openxmlformats.org/drawingml/2006/main" xmlns:p="http://schemas.openxmlformats.org/presentationml/2006/main">
  <p:sldMasterIdLst>
    <p:sldMasterId id="2147483648" r:id="rId1"/>
    <p:sldMasterId id="2147483660" r:id="rId2"/>
    <p:sldMasterId id="2147483672" r:id="rId3"/>
    <p:sldMasterId id="2147483684" r:id="rId4"/>
  </p:sldMasterIdLst>
  <p:notesMasterIdLst>
    <p:notesMasterId r:id="rId5"/>
  </p:notesMasterIdLst>
  <p:sldIdLst>
    <p:sldId id="383" r:id="rId6"/>
    <p:sldId id="433" r:id="rId7"/>
    <p:sldId id="432" r:id="rId8"/>
    <p:sldId id="431" r:id="rId9"/>
    <p:sldId id="430" r:id="rId10"/>
    <p:sldId id="429" r:id="rId11"/>
    <p:sldId id="428" r:id="rId12"/>
    <p:sldId id="427" r:id="rId13"/>
    <p:sldId id="426" r:id="rId14"/>
    <p:sldId id="425" r:id="rId15"/>
    <p:sldId id="424" r:id="rId16"/>
    <p:sldId id="423" r:id="rId17"/>
    <p:sldId id="422" r:id="rId18"/>
    <p:sldId id="421" r:id="rId19"/>
    <p:sldId id="420" r:id="rId20"/>
    <p:sldId id="419" r:id="rId21"/>
    <p:sldId id="418" r:id="rId22"/>
    <p:sldId id="417" r:id="rId23"/>
    <p:sldId id="482" r:id="rId24"/>
    <p:sldId id="483" r:id="rId25"/>
    <p:sldId id="484" r:id="rId26"/>
    <p:sldId id="415" r:id="rId27"/>
  </p:sldIdLst>
  <p:sldSz cx="12192000" cy="6858000"/>
  <p:notesSz cx="6858000" cy="9144000"/>
  <p:custDataLst>
    <p:tags r:id="rId28"/>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08" d="100"/>
          <a:sy n="108" d="100"/>
        </p:scale>
        <p:origin x="-636" y="-84"/>
      </p:cViewPr>
      <p:guideLst>
        <p:guide orient="horz" pos="2167"/>
        <p:guide pos="3840"/>
      </p:guideLst>
    </p:cSldViewPr>
  </p:slideViewPr>
  <p:notesTextViewPr>
    <p:cViewPr>
      <p:scale>
        <a:sx n="100" d="100"/>
        <a:sy n="100" d="100"/>
      </p:scale>
      <p:origin x="0" y="0"/>
    </p:cViewPr>
  </p:notesTextViewPr>
  <p:sorterViewPr showFormatting="0">
    <p:cViewPr varScale="1">
      <p:scale>
        <a:sx n="1" d="1"/>
        <a:sy n="1" d="1"/>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5.xml" /><Relationship Id="rId11" Type="http://schemas.openxmlformats.org/officeDocument/2006/relationships/slide" Target="slides/slide6.xml" /><Relationship Id="rId12" Type="http://schemas.openxmlformats.org/officeDocument/2006/relationships/slide" Target="slides/slide7.xml" /><Relationship Id="rId13" Type="http://schemas.openxmlformats.org/officeDocument/2006/relationships/slide" Target="slides/slide8.xml" /><Relationship Id="rId14" Type="http://schemas.openxmlformats.org/officeDocument/2006/relationships/slide" Target="slides/slide9.xml" /><Relationship Id="rId15" Type="http://schemas.openxmlformats.org/officeDocument/2006/relationships/slide" Target="slides/slide10.xml" /><Relationship Id="rId16" Type="http://schemas.openxmlformats.org/officeDocument/2006/relationships/slide" Target="slides/slide11.xml" /><Relationship Id="rId17" Type="http://schemas.openxmlformats.org/officeDocument/2006/relationships/slide" Target="slides/slide12.xml" /><Relationship Id="rId18" Type="http://schemas.openxmlformats.org/officeDocument/2006/relationships/slide" Target="slides/slide13.xml" /><Relationship Id="rId19" Type="http://schemas.openxmlformats.org/officeDocument/2006/relationships/slide" Target="slides/slide14.xml" /><Relationship Id="rId2" Type="http://schemas.openxmlformats.org/officeDocument/2006/relationships/slideMaster" Target="slideMasters/slideMaster2.xml" /><Relationship Id="rId20" Type="http://schemas.openxmlformats.org/officeDocument/2006/relationships/slide" Target="slides/slide15.xml" /><Relationship Id="rId21" Type="http://schemas.openxmlformats.org/officeDocument/2006/relationships/slide" Target="slides/slide16.xml" /><Relationship Id="rId22" Type="http://schemas.openxmlformats.org/officeDocument/2006/relationships/slide" Target="slides/slide17.xml" /><Relationship Id="rId23" Type="http://schemas.openxmlformats.org/officeDocument/2006/relationships/slide" Target="slides/slide18.xml" /><Relationship Id="rId24" Type="http://schemas.openxmlformats.org/officeDocument/2006/relationships/slide" Target="slides/slide19.xml" /><Relationship Id="rId25" Type="http://schemas.openxmlformats.org/officeDocument/2006/relationships/slide" Target="slides/slide20.xml" /><Relationship Id="rId26" Type="http://schemas.openxmlformats.org/officeDocument/2006/relationships/slide" Target="slides/slide21.xml" /><Relationship Id="rId27" Type="http://schemas.openxmlformats.org/officeDocument/2006/relationships/slide" Target="slides/slide22.xml" /><Relationship Id="rId28" Type="http://schemas.openxmlformats.org/officeDocument/2006/relationships/tags" Target="tags/tag1.xml" /><Relationship Id="rId29" Type="http://schemas.openxmlformats.org/officeDocument/2006/relationships/presProps" Target="presProps.xml" /><Relationship Id="rId3" Type="http://schemas.openxmlformats.org/officeDocument/2006/relationships/slideMaster" Target="slideMasters/slideMaster3.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Master" Target="slideMasters/slideMaster4.xml" /><Relationship Id="rId5" Type="http://schemas.openxmlformats.org/officeDocument/2006/relationships/notesMaster" Target="notesMasters/notesMaster1.xml" /><Relationship Id="rId6" Type="http://schemas.openxmlformats.org/officeDocument/2006/relationships/slide" Target="slides/slide1.xml" /><Relationship Id="rId7" Type="http://schemas.openxmlformats.org/officeDocument/2006/relationships/slide" Target="slides/slide2.xml" /><Relationship Id="rId8" Type="http://schemas.openxmlformats.org/officeDocument/2006/relationships/slide" Target="slides/slide3.xml" /><Relationship Id="rId9" Type="http://schemas.openxmlformats.org/officeDocument/2006/relationships/slide" Target="slides/slide4.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7170" name="Rectangle 2"/>
          <p:cNvSpPr>
            <a:spLocks noGrp="1" noRot="1" noChangeAspect="1"/>
          </p:cNvSpPr>
          <p:nvPr>
            <p:ph type="sldImg" idx="2"/>
          </p:nvPr>
        </p:nvSpPr>
        <p:spPr>
          <a:xfrm>
            <a:off x="409575" y="754063"/>
            <a:ext cx="5854700" cy="3294062"/>
          </a:xfrm>
          <a:prstGeom prst="rect">
            <a:avLst/>
          </a:prstGeom>
          <a:noFill/>
          <a:ln w="9525">
            <a:noFill/>
          </a:ln>
        </p:spPr>
      </p:sp>
      <p:sp>
        <p:nvSpPr>
          <p:cNvPr id="8195" name="Rectangle 3"/>
          <p:cNvSpPr>
            <a:spLocks noGrp="1" noChangeArrowheads="1"/>
          </p:cNvSpPr>
          <p:nvPr>
            <p:ph type="body" sz="quarter" idx="3"/>
          </p:nvPr>
        </p:nvSpPr>
        <p:spPr bwMode="auto">
          <a:xfrm>
            <a:off x="538163" y="4387850"/>
            <a:ext cx="5780088" cy="395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8196" name="Rectangle 4"/>
          <p:cNvSpPr>
            <a:spLocks noGrp="1" noChangeArrowheads="1"/>
          </p:cNvSpPr>
          <p:nvPr>
            <p:ph type="hdr" sz="quarter"/>
          </p:nvPr>
        </p:nvSpPr>
        <p:spPr bwMode="auto">
          <a:xfrm>
            <a:off x="0" y="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7" name="Rectangle 5"/>
          <p:cNvSpPr>
            <a:spLocks noGrp="1" noChangeArrowheads="1"/>
          </p:cNvSpPr>
          <p:nvPr>
            <p:ph type="dt" idx="1"/>
          </p:nvPr>
        </p:nvSpPr>
        <p:spPr bwMode="auto">
          <a:xfrm>
            <a:off x="3884613" y="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8" name="Rectangle 6"/>
          <p:cNvSpPr>
            <a:spLocks noGrp="1" noChangeArrowheads="1"/>
          </p:cNvSpPr>
          <p:nvPr>
            <p:ph type="ftr" sz="quarter" idx="4"/>
          </p:nvPr>
        </p:nvSpPr>
        <p:spPr bwMode="auto">
          <a:xfrm>
            <a:off x="0" y="868680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9" name="Rectangle 7"/>
          <p:cNvSpPr>
            <a:spLocks noGrp="1" noChangeArrowheads="1"/>
          </p:cNvSpPr>
          <p:nvPr>
            <p:ph type="sldNum" sz="quarter" idx="5"/>
          </p:nvPr>
        </p:nvSpPr>
        <p:spPr bwMode="auto">
          <a:xfrm>
            <a:off x="3884613" y="868680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826C46EB-BC7A-4760-B9D4-B308BE143A12}"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58341403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4.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5.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6.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7.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8.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9.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0.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2.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3.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4.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5.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6.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7.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8.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9.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0.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1.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2.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3.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4.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showMasterPhAnim="0" type="title" preserve="1">
  <p:cSld name="标题幻灯片">
    <p:bg>
      <p:bgPr>
        <a:blipFill rotWithShape="0">
          <a:blip r:embed="rId1"/>
          <a:stretch>
            <a:fillRect/>
          </a:stretch>
        </a:blipFill>
        <a:effectLst/>
      </p:bgPr>
    </p:bg>
    <p:spTree>
      <p:nvGrpSpPr>
        <p:cNvPr id="1" name=""/>
        <p:cNvGrpSpPr/>
        <p:nvPr/>
      </p:nvGrpSpPr>
      <p:grpSpPr>
        <a:xfrm>
          <a:off x="0" y="0"/>
          <a:ext cx="0" cy="0"/>
        </a:xfrm>
      </p:grpSpPr>
      <p:sp>
        <p:nvSpPr>
          <p:cNvPr id="2050" name="Rectangle 2"/>
          <p:cNvSpPr>
            <a:spLocks noGrp="1" noChangeArrowheads="1"/>
          </p:cNvSpPr>
          <p:nvPr>
            <p:ph type="ctrTitle" hasCustomPrompt="1"/>
          </p:nvPr>
        </p:nvSpPr>
        <p:spPr>
          <a:xfrm>
            <a:off x="431800" y="333376"/>
            <a:ext cx="6242051" cy="1470025"/>
          </a:xfrm>
        </p:spPr>
        <p:txBody>
          <a:bodyPr/>
          <a:lstStyle>
            <a:lvl1pPr>
              <a:defRPr sz="4800">
                <a:ea typeface="方正黄草简体" pitchFamily="2" charset="-122"/>
              </a:defRPr>
            </a:lvl1pPr>
          </a:lstStyle>
          <a:p>
            <a:pPr lvl="0"/>
            <a:r>
              <a:rPr lang="zh-CN" altLang="zh-CN" noProof="0"/>
              <a:t>快乐办公</a:t>
            </a:r>
          </a:p>
        </p:txBody>
      </p:sp>
      <p:sp>
        <p:nvSpPr>
          <p:cNvPr id="2051" name="Rectangle 3"/>
          <p:cNvSpPr>
            <a:spLocks noGrp="1" noChangeArrowheads="1"/>
          </p:cNvSpPr>
          <p:nvPr>
            <p:ph type="subTitle" idx="1" hasCustomPrompt="1"/>
          </p:nvPr>
        </p:nvSpPr>
        <p:spPr>
          <a:xfrm>
            <a:off x="1210733" y="1341438"/>
            <a:ext cx="6815667" cy="1223962"/>
          </a:xfrm>
        </p:spPr>
        <p:txBody>
          <a:bodyPr/>
          <a:lstStyle>
            <a:lvl1pPr marL="0" indent="0" algn="ctr">
              <a:buFontTx/>
              <a:buNone/>
              <a:defRPr sz="3600">
                <a:solidFill>
                  <a:srgbClr val="000000"/>
                </a:solidFill>
                <a:latin typeface="华文行楷" pitchFamily="2" charset="-122"/>
                <a:ea typeface="华文行楷" pitchFamily="2" charset="-122"/>
              </a:defRPr>
            </a:lvl1pPr>
          </a:lstStyle>
          <a:p>
            <a:pPr lvl="0"/>
            <a:r>
              <a:rPr lang="zh-CN" altLang="zh-CN" noProof="0"/>
              <a:t>Happy office</a:t>
            </a: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3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14851" y="2492376"/>
            <a:ext cx="3735916" cy="2265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453968" y="2492376"/>
            <a:ext cx="3738033" cy="2265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4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9296400" y="274638"/>
            <a:ext cx="2895600" cy="4483100"/>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8"/>
            <a:ext cx="8483600" cy="44831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2.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3.jpeg" /><Relationship Id="rId15" Type="http://schemas.openxmlformats.org/officeDocument/2006/relationships/theme" Target="../theme/theme2.xml"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23.xml" /><Relationship Id="rId10" Type="http://schemas.openxmlformats.org/officeDocument/2006/relationships/slideLayout" Target="../slideLayouts/slideLayout32.xml" /><Relationship Id="rId11" Type="http://schemas.openxmlformats.org/officeDocument/2006/relationships/slideLayout" Target="../slideLayouts/slideLayout33.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4.jpeg" /><Relationship Id="rId15" Type="http://schemas.openxmlformats.org/officeDocument/2006/relationships/theme" Target="../theme/theme3.xml" /><Relationship Id="rId2" Type="http://schemas.openxmlformats.org/officeDocument/2006/relationships/slideLayout" Target="../slideLayouts/slideLayout24.xml" /><Relationship Id="rId3" Type="http://schemas.openxmlformats.org/officeDocument/2006/relationships/slideLayout" Target="../slideLayouts/slideLayout25.xml" /><Relationship Id="rId4" Type="http://schemas.openxmlformats.org/officeDocument/2006/relationships/slideLayout" Target="../slideLayouts/slideLayout26.xml" /><Relationship Id="rId5" Type="http://schemas.openxmlformats.org/officeDocument/2006/relationships/slideLayout" Target="../slideLayouts/slideLayout27.xml" /><Relationship Id="rId6" Type="http://schemas.openxmlformats.org/officeDocument/2006/relationships/slideLayout" Target="../slideLayouts/slideLayout28.xml" /><Relationship Id="rId7" Type="http://schemas.openxmlformats.org/officeDocument/2006/relationships/slideLayout" Target="../slideLayouts/slideLayout29.xml" /><Relationship Id="rId8" Type="http://schemas.openxmlformats.org/officeDocument/2006/relationships/slideLayout" Target="../slideLayouts/slideLayout30.xml" /><Relationship Id="rId9" Type="http://schemas.openxmlformats.org/officeDocument/2006/relationships/slideLayout" Target="../slideLayouts/slideLayout31.xml" /></Relationships>
</file>

<file path=ppt/slideMasters/_rels/slideMaster4.xml.rels>&#65279;<?xml version="1.0" encoding="utf-8" standalone="yes"?><Relationships xmlns="http://schemas.openxmlformats.org/package/2006/relationships"><Relationship Id="rId1" Type="http://schemas.openxmlformats.org/officeDocument/2006/relationships/slideLayout" Target="../slideLayouts/slideLayout34.xml" /><Relationship Id="rId10" Type="http://schemas.openxmlformats.org/officeDocument/2006/relationships/slideLayout" Target="../slideLayouts/slideLayout43.xml" /><Relationship Id="rId11" Type="http://schemas.openxmlformats.org/officeDocument/2006/relationships/slideLayout" Target="../slideLayouts/slideLayout44.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5.jpeg" /><Relationship Id="rId15" Type="http://schemas.openxmlformats.org/officeDocument/2006/relationships/theme" Target="../theme/theme4.xml" /><Relationship Id="rId2" Type="http://schemas.openxmlformats.org/officeDocument/2006/relationships/slideLayout" Target="../slideLayouts/slideLayout35.xml" /><Relationship Id="rId3" Type="http://schemas.openxmlformats.org/officeDocument/2006/relationships/slideLayout" Target="../slideLayouts/slideLayout36.xml" /><Relationship Id="rId4" Type="http://schemas.openxmlformats.org/officeDocument/2006/relationships/slideLayout" Target="../slideLayouts/slideLayout37.xml" /><Relationship Id="rId5" Type="http://schemas.openxmlformats.org/officeDocument/2006/relationships/slideLayout" Target="../slideLayouts/slideLayout38.xml" /><Relationship Id="rId6" Type="http://schemas.openxmlformats.org/officeDocument/2006/relationships/slideLayout" Target="../slideLayouts/slideLayout39.xml" /><Relationship Id="rId7" Type="http://schemas.openxmlformats.org/officeDocument/2006/relationships/slideLayout" Target="../slideLayouts/slideLayout40.xml" /><Relationship Id="rId8" Type="http://schemas.openxmlformats.org/officeDocument/2006/relationships/slideLayout" Target="../slideLayouts/slideLayout41.xml" /><Relationship Id="rId9" Type="http://schemas.openxmlformats.org/officeDocument/2006/relationships/slideLayout" Target="../slideLayouts/slideLayout42.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单击此处编辑母版标题样式</a:t>
            </a:r>
          </a:p>
        </p:txBody>
      </p:sp>
      <p:sp>
        <p:nvSpPr>
          <p:cNvPr id="1027"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900">
                <a:latin typeface="+mn-ea"/>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900">
                <a:latin typeface="+mn-ea"/>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900" smtClean="0">
                <a:latin typeface="微软雅黑" panose="020b0503020204020204" pitchFamily="34" charset="-122"/>
                <a:ea typeface="微软雅黑" panose="020b0503020204020204" pitchFamily="34"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pic>
        <p:nvPicPr>
          <p:cNvPr id="1031"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uiExpand="1" build="p"/>
    </p:bldLst>
  </p:timing>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2pPr>
      <a:lvl3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3pPr>
      <a:lvl4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4pPr>
      <a:lvl5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5pPr>
      <a:lvl6pPr marL="4572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6pPr>
      <a:lvl7pPr marL="9144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7pPr>
      <a:lvl8pPr marL="13716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8pPr>
      <a:lvl9pPr marL="18288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ea typeface="+mn-ea"/>
        </a:defRPr>
      </a:lvl2pPr>
      <a:lvl3pPr marL="1143000" indent="-228600" algn="l" rtl="0" eaLnBrk="0" fontAlgn="base" hangingPunct="0">
        <a:spcBef>
          <a:spcPct val="20000"/>
        </a:spcBef>
        <a:spcAft>
          <a:spcPct val="0"/>
        </a:spcAft>
        <a:buChar char="•"/>
        <a:defRPr sz="1600">
          <a:solidFill>
            <a:schemeClr val="tx1"/>
          </a:solidFill>
          <a:latin typeface="+mn-lt"/>
          <a:ea typeface="+mn-ea"/>
        </a:defRPr>
      </a:lvl3pPr>
      <a:lvl4pPr marL="1600200" indent="-228600" algn="l" rtl="0" eaLnBrk="0" fontAlgn="base" hangingPunct="0">
        <a:spcBef>
          <a:spcPct val="20000"/>
        </a:spcBef>
        <a:spcAft>
          <a:spcPct val="0"/>
        </a:spcAft>
        <a:buChar char="–"/>
        <a:defRPr sz="1400">
          <a:solidFill>
            <a:schemeClr val="tx1"/>
          </a:solidFill>
          <a:latin typeface="+mn-lt"/>
          <a:ea typeface="+mn-ea"/>
        </a:defRPr>
      </a:lvl4pPr>
      <a:lvl5pPr marL="2057400" indent="-228600" algn="l" rtl="0" eaLnBrk="0" fontAlgn="base" hangingPunct="0">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3074"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目录</a:t>
            </a:r>
          </a:p>
        </p:txBody>
      </p:sp>
      <p:sp>
        <p:nvSpPr>
          <p:cNvPr id="3075"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轻松学习  快乐办公</a:t>
            </a:r>
          </a:p>
          <a:p>
            <a:pPr lvl="1"/>
            <a:r>
              <a:rPr lang="zh-CN" altLang="zh-CN"/>
              <a:t>轻松每一分钟</a:t>
            </a:r>
          </a:p>
          <a:p>
            <a:pPr lvl="2"/>
            <a:r>
              <a:rPr lang="zh-CN" altLang="zh-CN"/>
              <a:t>快乐每一时刻</a:t>
            </a:r>
          </a:p>
          <a:p>
            <a:pPr lvl="3"/>
            <a:r>
              <a:rPr lang="zh-CN" altLang="zh-CN"/>
              <a:t>轻松、快乐一起办公</a:t>
            </a:r>
          </a:p>
        </p:txBody>
      </p:sp>
      <p:sp>
        <p:nvSpPr>
          <p:cNvPr id="3076" name="Rectangle 4"/>
          <p:cNvSpPr>
            <a:spLocks noGrp="1" noChangeArrowheads="1"/>
          </p:cNvSpPr>
          <p:nvPr>
            <p:ph type="ftr" sz="quarter" idx="3"/>
          </p:nvPr>
        </p:nvSpPr>
        <p:spPr bwMode="auto">
          <a:xfrm>
            <a:off x="9586913" y="6381750"/>
            <a:ext cx="2605088"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pic>
        <p:nvPicPr>
          <p:cNvPr id="3077"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fade">
                                      <p:cBhvr>
                                        <p:cTn id="12" dur="2000"/>
                                        <p:tgtEl>
                                          <p:spTgt spid="307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075">
                                            <p:txEl>
                                              <p:pRg st="1" end="1"/>
                                            </p:txEl>
                                          </p:spTgt>
                                        </p:tgtEl>
                                        <p:attrNameLst>
                                          <p:attrName>style.visibility</p:attrName>
                                        </p:attrNameLst>
                                      </p:cBhvr>
                                      <p:to>
                                        <p:strVal val="visible"/>
                                      </p:to>
                                    </p:set>
                                    <p:animEffect transition="in" filter="fade">
                                      <p:cBhvr>
                                        <p:cTn id="15" dur="2000"/>
                                        <p:tgtEl>
                                          <p:spTgt spid="307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75">
                                            <p:txEl>
                                              <p:pRg st="2" end="2"/>
                                            </p:txEl>
                                          </p:spTgt>
                                        </p:tgtEl>
                                        <p:attrNameLst>
                                          <p:attrName>style.visibility</p:attrName>
                                        </p:attrNameLst>
                                      </p:cBhvr>
                                      <p:to>
                                        <p:strVal val="visible"/>
                                      </p:to>
                                    </p:set>
                                    <p:animEffect transition="in" filter="fade">
                                      <p:cBhvr>
                                        <p:cTn id="18" dur="2000"/>
                                        <p:tgtEl>
                                          <p:spTgt spid="307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75">
                                            <p:txEl>
                                              <p:pRg st="3" end="3"/>
                                            </p:txEl>
                                          </p:spTgt>
                                        </p:tgtEl>
                                        <p:attrNameLst>
                                          <p:attrName>style.visibility</p:attrName>
                                        </p:attrNameLst>
                                      </p:cBhvr>
                                      <p:to>
                                        <p:strVal val="visible"/>
                                      </p:to>
                                    </p:set>
                                    <p:animEffect transition="in" filter="fade">
                                      <p:cBhvr>
                                        <p:cTn id="21" dur="20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5122"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怎么做好轻松、快乐办公？</a:t>
            </a:r>
          </a:p>
        </p:txBody>
      </p:sp>
      <p:sp>
        <p:nvSpPr>
          <p:cNvPr id="5123"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5124" name="Rectangle 4"/>
          <p:cNvSpPr>
            <a:spLocks noGrp="1" noChangeArrowheads="1"/>
          </p:cNvSpPr>
          <p:nvPr>
            <p:ph type="ftr" sz="quarter" idx="3"/>
          </p:nvPr>
        </p:nvSpPr>
        <p:spPr bwMode="auto">
          <a:xfrm>
            <a:off x="9398000" y="6245225"/>
            <a:ext cx="27940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pic>
        <p:nvPicPr>
          <p:cNvPr id="5125"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fade">
                                      <p:cBhvr>
                                        <p:cTn id="12" dur="2000"/>
                                        <p:tgtEl>
                                          <p:spTgt spid="512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123">
                                            <p:txEl>
                                              <p:pRg st="1" end="1"/>
                                            </p:txEl>
                                          </p:spTgt>
                                        </p:tgtEl>
                                        <p:attrNameLst>
                                          <p:attrName>style.visibility</p:attrName>
                                        </p:attrNameLst>
                                      </p:cBhvr>
                                      <p:to>
                                        <p:strVal val="visible"/>
                                      </p:to>
                                    </p:set>
                                    <p:animEffect transition="in" filter="fade">
                                      <p:cBhvr>
                                        <p:cTn id="15" dur="2000"/>
                                        <p:tgtEl>
                                          <p:spTgt spid="512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23">
                                            <p:txEl>
                                              <p:pRg st="2" end="2"/>
                                            </p:txEl>
                                          </p:spTgt>
                                        </p:tgtEl>
                                        <p:attrNameLst>
                                          <p:attrName>style.visibility</p:attrName>
                                        </p:attrNameLst>
                                      </p:cBhvr>
                                      <p:to>
                                        <p:strVal val="visible"/>
                                      </p:to>
                                    </p:set>
                                    <p:animEffect transition="in" filter="fade">
                                      <p:cBhvr>
                                        <p:cTn id="18" dur="2000"/>
                                        <p:tgtEl>
                                          <p:spTgt spid="512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123">
                                            <p:txEl>
                                              <p:pRg st="3" end="3"/>
                                            </p:txEl>
                                          </p:spTgt>
                                        </p:tgtEl>
                                        <p:attrNameLst>
                                          <p:attrName>style.visibility</p:attrName>
                                        </p:attrNameLst>
                                      </p:cBhvr>
                                      <p:to>
                                        <p:strVal val="visible"/>
                                      </p:to>
                                    </p:set>
                                    <p:animEffect transition="in" filter="fade">
                                      <p:cBhvr>
                                        <p:cTn id="21" dur="2000"/>
                                        <p:tgtEl>
                                          <p:spTgt spid="512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123">
                                            <p:txEl>
                                              <p:pRg st="4" end="4"/>
                                            </p:txEl>
                                          </p:spTgt>
                                        </p:tgtEl>
                                        <p:attrNameLst>
                                          <p:attrName>style.visibility</p:attrName>
                                        </p:attrNameLst>
                                      </p:cBhvr>
                                      <p:to>
                                        <p:strVal val="visible"/>
                                      </p:to>
                                    </p:set>
                                    <p:animEffect transition="in" filter="fade">
                                      <p:cBhvr>
                                        <p:cTn id="24" dur="20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uiExpand="1" build="p"/>
    </p:bld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6146" name="Rectangle 2"/>
          <p:cNvSpPr>
            <a:spLocks noGrp="1"/>
          </p:cNvSpPr>
          <p:nvPr>
            <p:ph type="body" idx="1"/>
          </p:nvPr>
        </p:nvSpPr>
        <p:spPr>
          <a:xfrm>
            <a:off x="4514850" y="2492375"/>
            <a:ext cx="7677150" cy="2265363"/>
          </a:xfrm>
          <a:prstGeom prst="rect">
            <a:avLst/>
          </a:prstGeom>
          <a:noFill/>
          <a:ln w="9525">
            <a:noFill/>
          </a:ln>
        </p:spPr>
        <p:txBody>
          <a:bodyPr/>
          <a:lstStyle/>
          <a:p>
            <a:pPr lvl="0"/>
            <a:r>
              <a:rPr lang="zh-CN" altLang="zh-CN"/>
              <a:t>谢谢聆听！</a:t>
            </a:r>
          </a:p>
        </p:txBody>
      </p:sp>
      <p:sp>
        <p:nvSpPr>
          <p:cNvPr id="6147" name="Rectangle 3"/>
          <p:cNvSpPr>
            <a:spLocks noGrp="1" noChangeArrowheads="1"/>
          </p:cNvSpPr>
          <p:nvPr>
            <p:ph type="ftr" sz="quarter" idx="3"/>
          </p:nvPr>
        </p:nvSpPr>
        <p:spPr bwMode="auto">
          <a:xfrm>
            <a:off x="9398000" y="6381750"/>
            <a:ext cx="27940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pic>
        <p:nvPicPr>
          <p:cNvPr id="6148"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2000"/>
                                        <p:tgtEl>
                                          <p:spTgt spid="61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defRPr sz="6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j-ea"/>
        </a:defRPr>
      </a:lvl2pPr>
      <a:lvl3pPr marL="1143000" indent="-228600" algn="l" rtl="0" eaLnBrk="0" fontAlgn="base" hangingPunct="0">
        <a:spcBef>
          <a:spcPct val="20000"/>
        </a:spcBef>
        <a:spcAft>
          <a:spcPct val="0"/>
        </a:spcAft>
        <a:buChar char="•"/>
        <a:defRPr sz="2400">
          <a:solidFill>
            <a:schemeClr val="tx1"/>
          </a:solidFill>
          <a:latin typeface="+mn-lt"/>
          <a:ea typeface="+mj-ea"/>
        </a:defRPr>
      </a:lvl3pPr>
      <a:lvl4pPr marL="1600200" indent="-228600" algn="l" rtl="0" eaLnBrk="0" fontAlgn="base" hangingPunct="0">
        <a:spcBef>
          <a:spcPct val="20000"/>
        </a:spcBef>
        <a:spcAft>
          <a:spcPct val="0"/>
        </a:spcAft>
        <a:buChar char="–"/>
        <a:defRPr sz="2000">
          <a:solidFill>
            <a:schemeClr val="tx1"/>
          </a:solidFill>
          <a:latin typeface="+mn-lt"/>
          <a:ea typeface="+mj-ea"/>
        </a:defRPr>
      </a:lvl4pPr>
      <a:lvl5pPr marL="2057400" indent="-228600" algn="l" rtl="0" eaLnBrk="0" fontAlgn="base" hangingPunct="0">
        <a:spcBef>
          <a:spcPct val="20000"/>
        </a:spcBef>
        <a:spcAft>
          <a:spcPct val="0"/>
        </a:spcAft>
        <a:buChar char="»"/>
        <a:defRPr sz="2000">
          <a:solidFill>
            <a:schemeClr val="tx1"/>
          </a:solidFill>
          <a:latin typeface="+mn-lt"/>
          <a:ea typeface="+mj-ea"/>
        </a:defRPr>
      </a:lvl5pPr>
      <a:lvl6pPr marL="2514600" indent="-228600" algn="l" rtl="0" fontAlgn="base">
        <a:spcBef>
          <a:spcPct val="20000"/>
        </a:spcBef>
        <a:spcAft>
          <a:spcPct val="0"/>
        </a:spcAft>
        <a:buChar char="»"/>
        <a:defRPr sz="2000">
          <a:solidFill>
            <a:schemeClr val="tx1"/>
          </a:solidFill>
          <a:latin typeface="+mn-lt"/>
          <a:ea typeface="+mj-ea"/>
        </a:defRPr>
      </a:lvl6pPr>
      <a:lvl7pPr marL="2971800" indent="-228600" algn="l" rtl="0" fontAlgn="base">
        <a:spcBef>
          <a:spcPct val="20000"/>
        </a:spcBef>
        <a:spcAft>
          <a:spcPct val="0"/>
        </a:spcAft>
        <a:buChar char="»"/>
        <a:defRPr sz="2000">
          <a:solidFill>
            <a:schemeClr val="tx1"/>
          </a:solidFill>
          <a:latin typeface="+mn-lt"/>
          <a:ea typeface="+mj-ea"/>
        </a:defRPr>
      </a:lvl7pPr>
      <a:lvl8pPr marL="3429000" indent="-228600" algn="l" rtl="0" fontAlgn="base">
        <a:spcBef>
          <a:spcPct val="20000"/>
        </a:spcBef>
        <a:spcAft>
          <a:spcPct val="0"/>
        </a:spcAft>
        <a:buChar char="»"/>
        <a:defRPr sz="2000">
          <a:solidFill>
            <a:schemeClr val="tx1"/>
          </a:solidFill>
          <a:latin typeface="+mn-lt"/>
          <a:ea typeface="+mj-ea"/>
        </a:defRPr>
      </a:lvl8pPr>
      <a:lvl9pPr marL="3886200" indent="-228600" algn="l" rtl="0" fontAlgn="base">
        <a:spcBef>
          <a:spcPct val="20000"/>
        </a:spcBef>
        <a:spcAft>
          <a:spcPct val="0"/>
        </a:spcAft>
        <a:buChar char="»"/>
        <a:defRPr sz="2000">
          <a:solidFill>
            <a:schemeClr val="tx1"/>
          </a:solidFill>
          <a:latin typeface="+mn-lt"/>
          <a:ea typeface="+mj-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 Id="rId3" Type="http://schemas.openxmlformats.org/officeDocument/2006/relationships/image" Target="../media/image7.jpeg" /><Relationship Id="rId4" Type="http://schemas.openxmlformats.org/officeDocument/2006/relationships/image" Target="../media/image8.png" /><Relationship Id="rId5" Type="http://schemas.openxmlformats.org/officeDocument/2006/relationships/image" Target="../media/image9.png" /><Relationship Id="rId6" Type="http://schemas.openxmlformats.org/officeDocument/2006/relationships/audio" Target="../media/audio1111.wav"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40.xml" /><Relationship Id="rId2" Type="http://schemas.openxmlformats.org/officeDocument/2006/relationships/image" Target="../media/image12.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 Id="rId3" Type="http://schemas.openxmlformats.org/officeDocument/2006/relationships/image" Target="../media/image10.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 Id="rId3" Type="http://schemas.openxmlformats.org/officeDocument/2006/relationships/image" Target="../media/image11.emf"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pic>
        <p:nvPicPr>
          <p:cNvPr id="3074" name="图片 52225" title=""/>
          <p:cNvPicPr>
            <a:picLocks noChangeAspect="1"/>
          </p:cNvPicPr>
          <p:nvPr/>
        </p:nvPicPr>
        <p:blipFill>
          <a:blip r:embed="rId3"/>
          <a:stretch>
            <a:fillRect/>
          </a:stretch>
        </p:blipFill>
        <p:spPr>
          <a:xfrm>
            <a:off x="0" y="635500"/>
            <a:ext cx="6456680" cy="6112646"/>
          </a:xfrm>
          <a:prstGeom prst="rect">
            <a:avLst/>
          </a:prstGeom>
          <a:noFill/>
          <a:ln>
            <a:noFill/>
            <a:miter lim="800000"/>
          </a:ln>
        </p:spPr>
      </p:pic>
      <p:pic>
        <p:nvPicPr>
          <p:cNvPr id="3075" name="图片 52226" title=""/>
          <p:cNvPicPr>
            <a:picLocks noChangeAspect="1"/>
          </p:cNvPicPr>
          <p:nvPr/>
        </p:nvPicPr>
        <p:blipFill>
          <a:blip r:embed="rId4"/>
          <a:stretch>
            <a:fillRect/>
          </a:stretch>
        </p:blipFill>
        <p:spPr>
          <a:xfrm>
            <a:off x="9728835" y="904875"/>
            <a:ext cx="1030288" cy="3200400"/>
          </a:xfrm>
          <a:prstGeom prst="rect">
            <a:avLst/>
          </a:prstGeom>
          <a:noFill/>
          <a:ln>
            <a:noFill/>
            <a:miter lim="800000"/>
          </a:ln>
        </p:spPr>
      </p:pic>
      <p:sp>
        <p:nvSpPr>
          <p:cNvPr id="3077" name="文本框 52228" title=""/>
          <p:cNvSpPr txBox="1"/>
          <p:nvPr/>
        </p:nvSpPr>
        <p:spPr>
          <a:xfrm>
            <a:off x="9728835" y="4206875"/>
            <a:ext cx="1098550" cy="1765300"/>
          </a:xfrm>
          <a:prstGeom prst="rect">
            <a:avLst/>
          </a:prstGeom>
          <a:noFill/>
          <a:ln>
            <a:noFill/>
            <a:miter lim="800000"/>
          </a:ln>
        </p:spPr>
        <p:txBody>
          <a:bodyPr vert="eaVert"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6000" b="1">
                <a:solidFill>
                  <a:srgbClr val="FF3300"/>
                </a:solidFill>
                <a:latin typeface="Times New Roman" panose="02020603050405020304" pitchFamily="18" charset="0"/>
                <a:ea typeface="楷体_GB2312" pitchFamily="49" charset="-122"/>
              </a:rPr>
              <a:t>长沙</a:t>
            </a:r>
          </a:p>
        </p:txBody>
      </p:sp>
      <p:pic>
        <p:nvPicPr>
          <p:cNvPr id="3076" name="图片 52227" title=""/>
          <p:cNvPicPr>
            <a:picLocks noChangeAspect="1"/>
          </p:cNvPicPr>
          <p:nvPr/>
        </p:nvPicPr>
        <p:blipFill>
          <a:blip r:embed="rId5"/>
          <a:stretch>
            <a:fillRect/>
          </a:stretch>
        </p:blipFill>
        <p:spPr>
          <a:xfrm>
            <a:off x="7779385" y="4206875"/>
            <a:ext cx="731838" cy="2124075"/>
          </a:xfrm>
          <a:prstGeom prst="rect">
            <a:avLst/>
          </a:prstGeom>
          <a:noFill/>
          <a:ln>
            <a:noFill/>
            <a:miter lim="800000"/>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strVal val="#ppt_h"/>
                                          </p:val>
                                        </p:tav>
                                        <p:tav tm="100000">
                                          <p:val>
                                            <p:strVal val="#ppt_h"/>
                                          </p:val>
                                        </p:tav>
                                      </p:tavLst>
                                    </p:anim>
                                  </p:childTnLst>
                                  <p:subTnLst>
                                    <p:audio>
                                      <p:cMediaNode showWhenStopped="0">
                                        <p:cTn display="0" masterRel="sameClick">
                                          <p:stCondLst>
                                            <p:cond evt="begin" delay="0">
                                              <p:tn val="5"/>
                                            </p:cond>
                                          </p:stCondLst>
                                          <p:endCondLst>
                                            <p:cond evt="onStopAudio" delay="0">
                                              <p:tgtEl>
                                                <p:sldTgt/>
                                              </p:tgtEl>
                                            </p:cond>
                                          </p:endCondLst>
                                        </p:cTn>
                                        <p:tgtEl>
                                          <p:sndTgt r:embed="rId6"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618490" y="1278255"/>
            <a:ext cx="11097895" cy="4523105"/>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4</a:t>
            </a:r>
            <a:r>
              <a:rPr lang="zh-CN" sz="3200">
                <a:solidFill>
                  <a:srgbClr val="FF0000"/>
                </a:solidFill>
                <a:ea typeface="宋体" panose="02010600030101010101" pitchFamily="2" charset="-122"/>
              </a:rPr>
              <a:t>．本词选取的景物具有凄清、冷寂的特点，其抒发的是作者的思念之苦；而《沁园春•长沙》选取的景物则充满生机、色彩绚丽，其抒发的是作者改天换地的壮志豪情。</a:t>
            </a:r>
          </a:p>
          <a:p>
            <a:pPr indent="266700"/>
            <a:r>
              <a:rPr lang="zh-CN" sz="3200">
                <a:solidFill>
                  <a:srgbClr val="FF0000"/>
                </a:solidFill>
                <a:ea typeface="宋体" panose="02010600030101010101" pitchFamily="2" charset="-122"/>
              </a:rPr>
              <a:t>【解析】本题考查学生对词作写景和抒情的把握能力。从景的角度看，本词写天色难明、寒星、一钩残月，景物特点是凄清、冷寂；《沁园春•长沙》描绘的是层林、漫江、百舸、雄鹰、游鱼等，景物绚丽多姿、充满生机。从情的角度看，本词抒发的是作者的思念之苦，《沁园春•长沙》抒发的是作者改天换地的壮志豪情。</a:t>
            </a:r>
            <a:endParaRPr lang="zh-CN" altLang="en-US" sz="3200"/>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29260" y="1183640"/>
            <a:ext cx="11176000" cy="4523105"/>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5</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D    </a:t>
            </a:r>
          </a:p>
          <a:p>
            <a:pPr indent="266700"/>
            <a:r>
              <a:rPr lang="en-US" sz="3200">
                <a:solidFill>
                  <a:srgbClr val="FF0000"/>
                </a:solidFill>
                <a:latin typeface="仿宋" panose="02010609060101010101" charset="-122"/>
                <a:ea typeface="宋体" panose="02010600030101010101" pitchFamily="2" charset="-122"/>
              </a:rPr>
              <a:t>6</a:t>
            </a:r>
            <a:r>
              <a:rPr lang="zh-CN" sz="3200">
                <a:solidFill>
                  <a:srgbClr val="FF0000"/>
                </a:solidFill>
                <a:ea typeface="宋体" panose="02010600030101010101" pitchFamily="2" charset="-122"/>
              </a:rPr>
              <a:t>．①画面不同：《沁园春·长沙》结尾是中流击水图，以大江、飞舟为背景，景象壮阔；而《劳劳亭歌》结尾是独宿空船图，以苦竹、寒声、秋月为背景，景象凄凉。②人物形象不同：中流击水图里活跃的是独挽狂澜的青年革命者；而独宿空船图里则是独宿空船、寄情于归梦的诗人形象。③所抒之情不同。《沁园春·长沙》结尾抒发的是以天下为己任、掌握革命领导权的雄心壮志；而《劳劳亭歌》结尾抒发的是怀才不遇、无人赏识的孤单苦闷之情。</a:t>
            </a:r>
            <a:endParaRPr lang="zh-CN" altLang="en-US" sz="3200"/>
          </a:p>
        </p:txBody>
      </p:sp>
    </p:spTree>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92125" y="1238250"/>
            <a:ext cx="11395710" cy="5262245"/>
          </a:xfrm>
          <a:prstGeom prst="rect">
            <a:avLst/>
          </a:prstGeom>
          <a:noFill/>
          <a:ln w="9525">
            <a:noFill/>
          </a:ln>
        </p:spPr>
        <p:txBody>
          <a:bodyPr wrap="square">
            <a:spAutoFit/>
          </a:bodyPr>
          <a:lstStyle/>
          <a:p>
            <a:pPr indent="266700"/>
            <a:r>
              <a:rPr lang="zh-CN" altLang="en-US" sz="2800">
                <a:solidFill>
                  <a:srgbClr val="FF0000"/>
                </a:solidFill>
              </a:rPr>
              <a:t>三</a:t>
            </a:r>
            <a:r>
              <a:rPr lang="zh-CN" sz="2800" smtClean="0">
                <a:solidFill>
                  <a:srgbClr val="FF0000"/>
                </a:solidFill>
                <a:ea typeface="宋体" panose="02010600030101010101" pitchFamily="2" charset="-122"/>
              </a:rPr>
              <a:t>、</a:t>
            </a:r>
            <a:r>
              <a:rPr lang="zh-CN" sz="2800">
                <a:solidFill>
                  <a:srgbClr val="FF0000"/>
                </a:solidFill>
                <a:ea typeface="宋体" panose="02010600030101010101" pitchFamily="2" charset="-122"/>
              </a:rPr>
              <a:t>教考融合</a:t>
            </a:r>
            <a:endParaRPr lang="en-US" sz="2800">
              <a:solidFill>
                <a:srgbClr val="FF0000"/>
              </a:solidFill>
              <a:latin typeface="仿宋" panose="02010609060101010101" charset="-122"/>
              <a:ea typeface="宋体" panose="02010600030101010101" pitchFamily="2" charset="-122"/>
            </a:endParaRPr>
          </a:p>
          <a:p>
            <a:pPr indent="266700"/>
            <a:r>
              <a:rPr lang="en-US" sz="2800">
                <a:solidFill>
                  <a:srgbClr val="FF0000"/>
                </a:solidFill>
                <a:latin typeface="仿宋" panose="02010609060101010101" charset="-122"/>
                <a:ea typeface="宋体" panose="02010600030101010101" pitchFamily="2" charset="-122"/>
              </a:rPr>
              <a:t>1</a:t>
            </a:r>
            <a:r>
              <a:rPr lang="zh-CN" sz="2800">
                <a:solidFill>
                  <a:srgbClr val="FF0000"/>
                </a:solidFill>
                <a:ea typeface="宋体" panose="02010600030101010101" pitchFamily="2" charset="-122"/>
              </a:rPr>
              <a:t>．脍炙人口</a:t>
            </a:r>
            <a:r>
              <a:rPr lang="en-US" sz="2800">
                <a:solidFill>
                  <a:srgbClr val="FF0000"/>
                </a:solidFill>
                <a:latin typeface="仿宋" panose="02010609060101010101" charset="-122"/>
                <a:ea typeface="宋体" panose="02010600030101010101" pitchFamily="2" charset="-122"/>
              </a:rPr>
              <a:t> </a:t>
            </a:r>
            <a:r>
              <a:rPr lang="zh-CN" sz="2800">
                <a:solidFill>
                  <a:srgbClr val="FF0000"/>
                </a:solidFill>
                <a:ea typeface="宋体" panose="02010600030101010101" pitchFamily="2" charset="-122"/>
              </a:rPr>
              <a:t>获益匪浅</a:t>
            </a:r>
            <a:r>
              <a:rPr lang="en-US" sz="2800">
                <a:solidFill>
                  <a:srgbClr val="FF0000"/>
                </a:solidFill>
                <a:latin typeface="仿宋" panose="02010609060101010101" charset="-122"/>
                <a:ea typeface="宋体" panose="02010600030101010101" pitchFamily="2" charset="-122"/>
              </a:rPr>
              <a:t> </a:t>
            </a:r>
            <a:r>
              <a:rPr lang="zh-CN" sz="2800">
                <a:solidFill>
                  <a:srgbClr val="FF0000"/>
                </a:solidFill>
                <a:ea typeface="宋体" panose="02010600030101010101" pitchFamily="2" charset="-122"/>
              </a:rPr>
              <a:t>了如指掌</a:t>
            </a:r>
            <a:r>
              <a:rPr lang="en-US" sz="2800">
                <a:solidFill>
                  <a:srgbClr val="FF0000"/>
                </a:solidFill>
                <a:latin typeface="仿宋" panose="02010609060101010101" charset="-122"/>
                <a:ea typeface="宋体" panose="02010600030101010101" pitchFamily="2" charset="-122"/>
              </a:rPr>
              <a:t>    </a:t>
            </a:r>
            <a:endParaRPr lang="zh-CN" sz="2800">
              <a:solidFill>
                <a:srgbClr val="FF0000"/>
              </a:solidFill>
              <a:ea typeface="宋体" panose="02010600030101010101" pitchFamily="2" charset="-122"/>
            </a:endParaRPr>
          </a:p>
          <a:p>
            <a:pPr indent="266700"/>
            <a:r>
              <a:rPr lang="zh-CN" sz="2800">
                <a:solidFill>
                  <a:srgbClr val="FF0000"/>
                </a:solidFill>
                <a:ea typeface="宋体" panose="02010600030101010101" pitchFamily="2" charset="-122"/>
              </a:rPr>
              <a:t>【解析】本题考查学生准确理解常见的成语，情境补写的能力。第一空，根据后文“的人间佳话”可知，此处应填表示为人赞赏的成语，故可填“脍炙人口”。脍炙人口：比喻人人都赞美和传诵好的诗文或事物。第二空，根据前文“我们可以批判地读这部书，借读这部书来熟悉历史事件，并从中吸取经验教训”“我读了十七遍，每读一遍都”可知，此处想表达的是每一遍阅读都能有所收获的意思，故可填“获益匪浅”。获益匪浅：形容受到很大的益处和启迪。第三空，根据前文“一生对世界风云洞若观火，对天下大事”可知，此处应填与“洞若观火”意义相近的成语，故可填“了如指掌”。了如指掌：形容对情况非常清楚，好像指着自己的手掌给人看一样。</a:t>
            </a:r>
            <a:endParaRPr lang="zh-CN" altLang="en-US" sz="2800"/>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76250" y="1668145"/>
            <a:ext cx="11050270" cy="3969385"/>
          </a:xfrm>
          <a:prstGeom prst="rect">
            <a:avLst/>
          </a:prstGeom>
          <a:noFill/>
          <a:ln w="9525">
            <a:noFill/>
          </a:ln>
        </p:spPr>
        <p:txBody>
          <a:bodyPr wrap="square">
            <a:spAutoFit/>
          </a:bodyPr>
          <a:lstStyle/>
          <a:p>
            <a:pPr indent="266700"/>
            <a:r>
              <a:rPr lang="en-US" sz="2800">
                <a:solidFill>
                  <a:srgbClr val="FF0000"/>
                </a:solidFill>
                <a:latin typeface="仿宋" panose="02010609060101010101" charset="-122"/>
                <a:ea typeface="宋体" panose="02010600030101010101" pitchFamily="2" charset="-122"/>
              </a:rPr>
              <a:t>2</a:t>
            </a:r>
            <a:r>
              <a:rPr lang="zh-CN" sz="2800">
                <a:solidFill>
                  <a:srgbClr val="FF0000"/>
                </a:solidFill>
                <a:ea typeface="宋体" panose="02010600030101010101" pitchFamily="2" charset="-122"/>
              </a:rPr>
              <a:t>．①把毛泽东对读报的需求比喻成如同饿了想吃饭，渴了想喝水一般。②生动形象地表达出毛泽东对读报的迫切需求。   </a:t>
            </a:r>
          </a:p>
          <a:p>
            <a:pPr indent="266700"/>
            <a:r>
              <a:rPr lang="zh-CN" sz="2800">
                <a:solidFill>
                  <a:srgbClr val="FF0000"/>
                </a:solidFill>
                <a:ea typeface="宋体" panose="02010600030101010101" pitchFamily="2" charset="-122"/>
              </a:rPr>
              <a:t>【解析】本题考查学生赏析语句表达效果的能力。画线句中，本体是“毛泽东对读报的需求”，喻体是“饥”和“渴”，比喻词是“如”和“似”，所以句子运用了比喻中的明喻。口腹之欲是生而为人的本能，所以解决“饥”和“渴”就是每个人最迫切需要解决的问题之一。而这里作者把“毛泽东对读报的需求”这一普通人未必都需要的精神需求比喻成人人都有的物质需求，也就强化了毛泽东对读报的需求之迫切。</a:t>
            </a:r>
            <a:endParaRPr lang="zh-CN" altLang="en-US" sz="2800"/>
          </a:p>
        </p:txBody>
      </p:sp>
    </p:spTree>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86740" y="1197610"/>
            <a:ext cx="11269980" cy="550799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3</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B</a:t>
            </a:r>
            <a:endParaRPr lang="zh-CN" sz="3200">
              <a:solidFill>
                <a:srgbClr val="FF0000"/>
              </a:solidFill>
              <a:ea typeface="宋体" panose="02010600030101010101" pitchFamily="2" charset="-122"/>
            </a:endParaRPr>
          </a:p>
          <a:p>
            <a:pPr indent="266700"/>
            <a:r>
              <a:rPr lang="zh-CN" sz="3200">
                <a:solidFill>
                  <a:srgbClr val="FF0000"/>
                </a:solidFill>
                <a:ea typeface="宋体" panose="02010600030101010101" pitchFamily="2" charset="-122"/>
              </a:rPr>
              <a:t>【解析】本题考查学生语言表达连贯之语句复位的能力。根据语段前半部分内容“我一生最大的爱好是读书”“毛泽东对《资治通鉴》研究颇深”，以及括号前一句“一天不读报是缺点，三天不读报是错误”“领导武装斗争后，毛泽东对读报的需求如饥似渴”可知，语段前半部分讲的是“读书”，后半部分讲的是“读报”，故“也”前后应分别是讲读书和读报，排除AC。根据括号后面的句号可知，此处填写的应是一个完整的句子，而D项“毛泽东酷爱读书，也喜好读报的一生”只是一个定语+中心语的短语结构，并不是完整语句，排除D。故选B。</a:t>
            </a:r>
            <a:endParaRPr lang="zh-CN" altLang="en-US" sz="3200"/>
          </a:p>
        </p:txBody>
      </p:sp>
    </p:spTree>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70865" y="1741170"/>
            <a:ext cx="11238865" cy="3169285"/>
          </a:xfrm>
          <a:prstGeom prst="rect">
            <a:avLst/>
          </a:prstGeom>
          <a:noFill/>
          <a:ln w="9525">
            <a:noFill/>
          </a:ln>
        </p:spPr>
        <p:txBody>
          <a:bodyPr wrap="square">
            <a:spAutoFit/>
          </a:bodyPr>
          <a:lstStyle/>
          <a:p>
            <a:pPr indent="266700"/>
            <a:r>
              <a:rPr lang="en-US" sz="4000">
                <a:solidFill>
                  <a:srgbClr val="FF0000"/>
                </a:solidFill>
                <a:latin typeface="仿宋" panose="02010609060101010101" charset="-122"/>
                <a:ea typeface="宋体" panose="02010600030101010101" pitchFamily="2" charset="-122"/>
              </a:rPr>
              <a:t>4</a:t>
            </a:r>
            <a:r>
              <a:rPr lang="zh-CN" sz="4000">
                <a:solidFill>
                  <a:srgbClr val="FF0000"/>
                </a:solidFill>
                <a:ea typeface="宋体" panose="02010600030101010101" pitchFamily="2" charset="-122"/>
              </a:rPr>
              <a:t>．</a:t>
            </a:r>
            <a:r>
              <a:rPr lang="en-US" sz="4000">
                <a:solidFill>
                  <a:srgbClr val="FF0000"/>
                </a:solidFill>
                <a:latin typeface="仿宋" panose="02010609060101010101" charset="-122"/>
                <a:ea typeface="宋体" panose="02010600030101010101" pitchFamily="2" charset="-122"/>
              </a:rPr>
              <a:t>C      </a:t>
            </a:r>
          </a:p>
          <a:p>
            <a:pPr indent="266700"/>
            <a:r>
              <a:rPr lang="en-US" sz="4000">
                <a:solidFill>
                  <a:srgbClr val="FF0000"/>
                </a:solidFill>
                <a:latin typeface="仿宋" panose="02010609060101010101" charset="-122"/>
                <a:ea typeface="宋体" panose="02010600030101010101" pitchFamily="2" charset="-122"/>
              </a:rPr>
              <a:t>5</a:t>
            </a:r>
            <a:r>
              <a:rPr lang="zh-CN" sz="4000">
                <a:solidFill>
                  <a:srgbClr val="FF0000"/>
                </a:solidFill>
                <a:ea typeface="宋体" panose="02010600030101010101" pitchFamily="2" charset="-122"/>
              </a:rPr>
              <a:t>．第一首词抒发红军战士越过天险娄山关时的豪迈雄壮之情；第二首词抒发怀古伤今的悲壮之情；《沁园春•长沙》抒发昂扬向上的青春激情，表达雄视天下的凌云壮志。</a:t>
            </a:r>
            <a:endParaRPr lang="zh-CN" altLang="en-US" sz="4000"/>
          </a:p>
        </p:txBody>
      </p:sp>
    </p:spTree>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39750" y="1040130"/>
            <a:ext cx="11113135" cy="550799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6</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B    </a:t>
            </a:r>
            <a:endParaRPr lang="zh-CN" sz="3200">
              <a:solidFill>
                <a:srgbClr val="FF0000"/>
              </a:solidFill>
              <a:ea typeface="宋体" panose="02010600030101010101" pitchFamily="2" charset="-122"/>
            </a:endParaRPr>
          </a:p>
          <a:p>
            <a:pPr indent="266700"/>
            <a:r>
              <a:rPr lang="zh-CN" sz="3200">
                <a:solidFill>
                  <a:srgbClr val="FF0000"/>
                </a:solidFill>
                <a:ea typeface="宋体" panose="02010600030101010101" pitchFamily="2" charset="-122"/>
              </a:rPr>
              <a:t>【解析】本题考查学生内容的理解和分析能力。A.“在中国共产党领导的革命斗争时期”错误，材料一原文第一段为“在中国共产党领导的革命斗争和社会主义建设时期”，选项以偏概全。C.“二者之间没有关联”错误。从材料一第三段“毛泽东再一次回应了十年前自己的时代之问”可知，两者是有着联系的。D.“缘于”错误。从材料一第四段“随着岁月的流转，有些警言佳句早已成为人们耳熟能详、时时吟诵的名句名篇……已经成为中国革命与建设事业最为鲜明的精神标识之一”可只，选项中“缘于”前后内容并无因果关系。故选B。</a:t>
            </a:r>
            <a:endParaRPr lang="zh-CN" altLang="en-US" sz="3200"/>
          </a:p>
        </p:txBody>
      </p:sp>
    </p:spTree>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23875" y="1105535"/>
            <a:ext cx="11191875" cy="4523105"/>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7</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C</a:t>
            </a:r>
            <a:endParaRPr lang="zh-CN" sz="3200">
              <a:solidFill>
                <a:srgbClr val="FF0000"/>
              </a:solidFill>
              <a:ea typeface="宋体" panose="02010600030101010101" pitchFamily="2" charset="-122"/>
            </a:endParaRPr>
          </a:p>
          <a:p>
            <a:pPr indent="266700"/>
            <a:r>
              <a:rPr lang="zh-CN" sz="3200">
                <a:solidFill>
                  <a:srgbClr val="FF0000"/>
                </a:solidFill>
                <a:ea typeface="宋体" panose="02010600030101010101" pitchFamily="2" charset="-122"/>
              </a:rPr>
              <a:t>【解析】本题考查学生理解材料内容及观点的能力。C.“表明他肯定‘焚书坑儒’事件”错误。材料二第二段中“他多次肯定秦始皇的历史功绩，‘在中国历史上，真正做了点儿事的是秦始皇’‘中国过去的封建君主还没有第二个人超过他的’。他甚至说过：‘解决中国的问题，须马克思加秦始皇。’他在《七律·读呈郭老》中写道：‘劝君少骂秦始皇，焚坑事业要商量。’”这些内容只能表明毛泽东肯定秦始皇的历史功绩，并不能表明他肯定“焚书坑儒”事件。故选C。</a:t>
            </a:r>
            <a:endParaRPr lang="zh-CN" altLang="en-US" sz="3200"/>
          </a:p>
        </p:txBody>
      </p:sp>
    </p:spTree>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92125" y="1327785"/>
            <a:ext cx="11144250" cy="403098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8</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D    </a:t>
            </a:r>
            <a:endParaRPr lang="zh-CN" sz="3200">
              <a:solidFill>
                <a:srgbClr val="FF0000"/>
              </a:solidFill>
              <a:ea typeface="宋体" panose="02010600030101010101" pitchFamily="2" charset="-122"/>
            </a:endParaRPr>
          </a:p>
          <a:p>
            <a:pPr indent="266700"/>
            <a:r>
              <a:rPr lang="zh-CN" sz="3200">
                <a:solidFill>
                  <a:srgbClr val="FF0000"/>
                </a:solidFill>
                <a:ea typeface="宋体" panose="02010600030101010101" pitchFamily="2" charset="-122"/>
              </a:rPr>
              <a:t>【解析】本题考查学生理解材料中重要概念含义的能力。A.“敌军围困万千重，我自岿然不动”是对事件的客观描述，是写实。B.“霜晨月，马蹄声碎，喇叭声咽”描写了寒冷夜里的行军情景，是对客观事实的描述，是写实。C.“携来百侣曾游，忆往昔峥嵘岁月稠”是对事实的描述，是写实。D.“要似昆仑崩绝壁，又恰像台风扫寰宇”是作者的想象，里面运用夸张的修辞，体现浪漫主义风格。故选D。</a:t>
            </a:r>
            <a:endParaRPr lang="zh-CN" altLang="en-US" sz="3200"/>
          </a:p>
        </p:txBody>
      </p:sp>
    </p:spTree>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54990" y="1190625"/>
            <a:ext cx="10877550" cy="5262245"/>
          </a:xfrm>
          <a:prstGeom prst="rect">
            <a:avLst/>
          </a:prstGeom>
          <a:noFill/>
          <a:ln w="9525">
            <a:noFill/>
          </a:ln>
        </p:spPr>
        <p:txBody>
          <a:bodyPr wrap="square">
            <a:spAutoFit/>
          </a:bodyPr>
          <a:lstStyle/>
          <a:p>
            <a:pPr indent="266700"/>
            <a:r>
              <a:rPr lang="en-US" sz="2800">
                <a:solidFill>
                  <a:srgbClr val="FF0000"/>
                </a:solidFill>
                <a:latin typeface="仿宋" panose="02010609060101010101" charset="-122"/>
                <a:ea typeface="宋体" panose="02010600030101010101" pitchFamily="2" charset="-122"/>
              </a:rPr>
              <a:t>9</a:t>
            </a:r>
            <a:r>
              <a:rPr lang="zh-CN" sz="2800">
                <a:solidFill>
                  <a:srgbClr val="FF0000"/>
                </a:solidFill>
                <a:ea typeface="宋体" panose="02010600030101010101" pitchFamily="2" charset="-122"/>
              </a:rPr>
              <a:t>．①以革命浪漫主义精神，抒发共产党人崇高的理想主义情怀。②以革命现实主义风格，书写中国革命与建设的历史进程与内在精神。③以革命英雄主义气魄，刻画共产党人的战斗意志与斗争风骨。    </a:t>
            </a:r>
          </a:p>
          <a:p>
            <a:pPr indent="266700"/>
            <a:r>
              <a:rPr lang="zh-CN" sz="2800">
                <a:solidFill>
                  <a:srgbClr val="FF0000"/>
                </a:solidFill>
                <a:ea typeface="宋体" panose="02010600030101010101" pitchFamily="2" charset="-122"/>
              </a:rPr>
              <a:t>【解析】本题考查学生分析和概括材料内容的能力。从材料一第二段“毛泽东诗词以革命浪漫主义的精神，充分抒发了共产党人崇高的理想主义情怀”可总结出：革命诗词以革命浪漫主义精神，抒发了共产党人理想主义情怀。从第四段“毛泽东诗词以革命现实主义的风格，深情书写了中国革命与建设波澜壮阔的历史进程与内在精神”可总结出：革命诗词以革命现实主义风格，书写中国革命与建设的历史进程与内在精神。从第五段“毛泽东诗词以革命英雄主义的气魄，生动刻画了共产党人高昂的战斗意志与斗争风骨”可总结出：革命诗词以革命英雄主义气魄，刻画共产党人的战斗意志与斗争风骨。</a:t>
            </a:r>
            <a:endParaRPr lang="zh-CN" altLang="en-US" sz="2800"/>
          </a:p>
        </p:txBody>
      </p:sp>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1073150" y="1597025"/>
            <a:ext cx="5080000" cy="3784600"/>
          </a:xfrm>
          <a:prstGeom prst="rect">
            <a:avLst/>
          </a:prstGeom>
          <a:noFill/>
          <a:ln w="9525">
            <a:noFill/>
          </a:ln>
        </p:spPr>
        <p:txBody>
          <a:bodyPr>
            <a:spAutoFit/>
          </a:bodyPr>
          <a:lstStyle/>
          <a:p>
            <a:pPr indent="266700"/>
            <a:r>
              <a:rPr lang="zh-CN" altLang="en-US" sz="4000">
                <a:solidFill>
                  <a:srgbClr val="FF0000"/>
                </a:solidFill>
              </a:rPr>
              <a:t>一</a:t>
            </a:r>
            <a:r>
              <a:rPr lang="zh-CN" sz="4000" smtClean="0">
                <a:solidFill>
                  <a:srgbClr val="FF0000"/>
                </a:solidFill>
                <a:ea typeface="宋体" panose="02010600030101010101" pitchFamily="2" charset="-122"/>
              </a:rPr>
              <a:t>、</a:t>
            </a:r>
            <a:r>
              <a:rPr lang="zh-CN" sz="4000">
                <a:solidFill>
                  <a:srgbClr val="FF0000"/>
                </a:solidFill>
                <a:ea typeface="宋体" panose="02010600030101010101" pitchFamily="2" charset="-122"/>
              </a:rPr>
              <a:t>自主学习</a:t>
            </a:r>
          </a:p>
          <a:p>
            <a:pPr indent="266700"/>
            <a:r>
              <a:rPr lang="zh-CN" sz="4000">
                <a:solidFill>
                  <a:srgbClr val="FF0000"/>
                </a:solidFill>
                <a:ea typeface="宋体" panose="02010600030101010101" pitchFamily="2" charset="-122"/>
              </a:rPr>
              <a:t>（一）背景介绍</a:t>
            </a:r>
            <a:r>
              <a:rPr lang="en-US" sz="4000">
                <a:solidFill>
                  <a:srgbClr val="FF0000"/>
                </a:solidFill>
                <a:latin typeface="仿宋" panose="02010609060101010101" charset="-122"/>
                <a:ea typeface="宋体" panose="02010600030101010101" pitchFamily="2" charset="-122"/>
              </a:rPr>
              <a:t> </a:t>
            </a:r>
            <a:endParaRPr lang="zh-CN" sz="4000">
              <a:solidFill>
                <a:srgbClr val="FF0000"/>
              </a:solidFill>
              <a:ea typeface="宋体" panose="02010600030101010101" pitchFamily="2" charset="-122"/>
            </a:endParaRPr>
          </a:p>
          <a:p>
            <a:pPr indent="266700"/>
            <a:r>
              <a:rPr lang="zh-CN" sz="4000">
                <a:solidFill>
                  <a:srgbClr val="FF0000"/>
                </a:solidFill>
                <a:ea typeface="宋体" panose="02010600030101010101" pitchFamily="2" charset="-122"/>
              </a:rPr>
              <a:t>广州</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全国农民运动讲习所</a:t>
            </a:r>
          </a:p>
          <a:p>
            <a:pPr indent="266700"/>
            <a:r>
              <a:rPr lang="zh-CN" sz="4000">
                <a:solidFill>
                  <a:srgbClr val="FF0000"/>
                </a:solidFill>
                <a:ea typeface="宋体" panose="02010600030101010101" pitchFamily="2" charset="-122"/>
              </a:rPr>
              <a:t>（二）诗人简介</a:t>
            </a:r>
          </a:p>
          <a:p>
            <a:pPr indent="266700"/>
            <a:r>
              <a:rPr lang="zh-CN" sz="4000">
                <a:solidFill>
                  <a:srgbClr val="FF0000"/>
                </a:solidFill>
                <a:ea typeface="宋体" panose="02010600030101010101" pitchFamily="2" charset="-122"/>
              </a:rPr>
              <a:t>韶山冲</a:t>
            </a:r>
            <a:r>
              <a:rPr lang="en-US" sz="4000">
                <a:solidFill>
                  <a:srgbClr val="FF0000"/>
                </a:solidFill>
                <a:latin typeface="仿宋" panose="02010609060101010101" charset="-122"/>
                <a:ea typeface="宋体" panose="02010600030101010101" pitchFamily="2" charset="-122"/>
              </a:rPr>
              <a:t>   1976</a:t>
            </a:r>
            <a:endParaRPr lang="zh-CN" altLang="en-US" sz="4000"/>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08635" y="1136650"/>
            <a:ext cx="11081385" cy="4523105"/>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10</a:t>
            </a:r>
            <a:r>
              <a:rPr lang="zh-CN" sz="3200">
                <a:solidFill>
                  <a:srgbClr val="FF0000"/>
                </a:solidFill>
                <a:ea typeface="宋体" panose="02010600030101010101" pitchFamily="2" charset="-122"/>
              </a:rPr>
              <a:t>．全文为总分总结构。①第一段总说，中国共产党人革命的诗词表现出浪漫主义激情和英雄主义气概，毛泽东诗词是其中杰出的代表。②第二至五段分说，毛泽东诗词以革命浪漫主义的精神，抒发了共产党人的理想主义情怀；以革命现实主义风格，书写了中国革命与建设的历史进程与内在精神；以革命英雄主义的气魄，刻画了共产党人的战斗意志与斗争风骨。③最后一段总说，以毛泽东诗篇为例，体现中国共产党和中国人民在中国革命与建设的历史进程中表现出的伟大的理想主义情怀、英雄主义斗志。</a:t>
            </a:r>
            <a:endParaRPr lang="zh-CN" altLang="en-US" sz="3200"/>
          </a:p>
        </p:txBody>
      </p:sp>
    </p:spTree>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14020" y="1437640"/>
            <a:ext cx="11553190" cy="4523105"/>
          </a:xfrm>
          <a:prstGeom prst="rect">
            <a:avLst/>
          </a:prstGeom>
          <a:noFill/>
          <a:ln w="9525">
            <a:noFill/>
          </a:ln>
        </p:spPr>
        <p:txBody>
          <a:bodyPr wrap="square">
            <a:spAutoFit/>
          </a:bodyPr>
          <a:lstStyle/>
          <a:p>
            <a:r>
              <a:rPr lang="zh-CN" sz="2400">
                <a:solidFill>
                  <a:srgbClr val="FF0000"/>
                </a:solidFill>
                <a:ea typeface="宋体" panose="02010600030101010101" pitchFamily="2" charset="-122"/>
              </a:rPr>
              <a:t>【解析】本题考查学生分析材料结构思路的能力。材料一第一段首先给出了革命诗词的定义，“优秀的革命者，建设者们……用革命的诗词记录着伟大的理想信念、革命实践与战斗情怀，表现出昂扬的浪漫主义激情和英雄主义气概”然后提出“毛泽东诗词就是其中最杰出的代表”，从而提出问题。接着从三个方面论证了毛泽东诗词的特点：第二、三段主要是说“毛泽东诗词以革命浪漫主义的精神，充分抒发了共产党人崇高的理主义情怀”；第四段主要是说“毛泽东诗词以革命现实主义的风格，深情书写了中国革命与建设波澜壮阔的历史进程与内在精神”；第五段主要是说“毛泽东诗词以革命英雄主义的气魄，生动刻画了共产党人高昂的战斗意志与斗争风骨”。第六段则是对全文的总结，“中国革命斗争与社会主义建设事业走过了不平凡的历程，中国共产党和中国人民在这一进程中表现出伟大的理想主义情怀、英雄主义斗志。毛泽东以他的壮丽诗篇对这一历史进程、伟大实践进行了高度的概括与总结”。指出了毛泽东诗词的巨大作用。全文采用总分总的结构，论证有力，层次清晰。</a:t>
            </a:r>
            <a:endParaRPr lang="zh-CN" altLang="en-US" sz="2400">
              <a:solidFill>
                <a:srgbClr val="FF0000"/>
              </a:solidFill>
              <a:ea typeface="宋体" panose="02010600030101010101" pitchFamily="2" charset="-122"/>
            </a:endParaRPr>
          </a:p>
        </p:txBody>
      </p:sp>
    </p:spTree>
  </p:cSld>
  <p:clrMapOvr>
    <a:masterClrMapping/>
  </p:clrMapOvr>
  <p:transition/>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title=""/>
          <p:cNvSpPr/>
          <p:nvPr/>
        </p:nvSpPr>
        <p:spPr>
          <a:xfrm>
            <a:off x="1547813" y="6602413"/>
            <a:ext cx="1079500" cy="231775"/>
          </a:xfrm>
          <a:prstGeom prst="rect">
            <a:avLst/>
          </a:prstGeom>
        </p:spPr>
        <p:txBody>
          <a:bodyPr>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模板下载：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www.1ppt.com/moban/     </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行业</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模板：</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www.1ppt.com/hangye/ </a:t>
            </a: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节日</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模板：</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www.1ppt.com/jieri/           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素材下载：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www.1ppt.com/sucai/</a:t>
            </a:r>
          </a:p>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背景图片：</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www.1ppt.com/beijing/      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图表下载：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www.1ppt.com/tubiao/      </a:t>
            </a: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优秀</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www.1ppt.com/xiazai/        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教程： </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www.1ppt.com/powerpoint/      </a:t>
            </a:r>
          </a:p>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Word</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教程： </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www.1ppt.com/word/              Excel</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教程：</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www.1ppt.com/excel/  </a:t>
            </a: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资料下载：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www.1ppt.com/ziliao/                PPT</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课件下载：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www.1ppt.com/kejian/ </a:t>
            </a: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范文下载：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www.1ppt.com/fanwen/             </a:t>
            </a: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试卷下载：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www.1ppt.com/shiti/  </a:t>
            </a:r>
          </a:p>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教案下载：</a:t>
            </a: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www.1ppt.com/jiaoan/  </a:t>
            </a:r>
          </a:p>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rPr>
              <a:t> </a:t>
            </a:r>
            <a:endParaRPr kumimoji="0" lang="zh-CN" altLang="en-US" sz="100" b="0" i="0" u="none" strike="noStrike" kern="1200" cap="none" spc="0" normalizeH="0" baseline="0" noProof="0">
              <a:ln>
                <a:noFill/>
              </a:ln>
              <a:solidFill>
                <a:schemeClr val="accent5"/>
              </a:solidFill>
              <a:effectLst/>
              <a:uLnTx/>
              <a:uFillTx/>
              <a:latin typeface="Calibri"/>
              <a:ea typeface="宋体" panose="02010600030101010101" pitchFamily="2" charset="-122"/>
              <a:cs typeface="+mn-cs"/>
            </a:endParaRPr>
          </a:p>
        </p:txBody>
      </p:sp>
      <p:sp>
        <p:nvSpPr>
          <p:cNvPr id="7" name="矩形 6" title=""/>
          <p:cNvSpPr/>
          <p:nvPr/>
        </p:nvSpPr>
        <p:spPr>
          <a:xfrm>
            <a:off x="3806825" y="2682240"/>
            <a:ext cx="7528560" cy="1198880"/>
          </a:xfrm>
          <a:prstGeom prst="rect">
            <a:avLst/>
          </a:prstGeom>
          <a:noFill/>
          <a:ln>
            <a:noFill/>
          </a:ln>
        </p:spPr>
        <p:txBody>
          <a:bodyPr wrap="none" rtlCol="0" anchor="t">
            <a:prstTxWarp prst="textTriangle">
              <a:avLst/>
            </a:prstTxWarp>
            <a:spAutoFit/>
          </a:bodyPr>
          <a:lstStyle/>
          <a:p>
            <a:pPr algn="ctr"/>
            <a:r>
              <a:rPr lang="zh-CN" altLang="en-US" sz="7200">
                <a:solidFill>
                  <a:srgbClr val="0070C0"/>
                </a:solidFill>
                <a:latin typeface="方正正大黑简体" pitchFamily="2" charset="-122"/>
                <a:ea typeface="方正正大黑简体" pitchFamily="2" charset="-122"/>
                <a:sym typeface="+mn-ea"/>
              </a:rPr>
              <a:t>我高考</a:t>
            </a:r>
            <a:r>
              <a:rPr lang="en-US" altLang="zh-CN" sz="7200">
                <a:solidFill>
                  <a:srgbClr val="0070C0"/>
                </a:solidFill>
                <a:latin typeface="方正正大黑简体" pitchFamily="2" charset="-122"/>
                <a:ea typeface="方正正大黑简体" pitchFamily="2" charset="-122"/>
                <a:sym typeface="+mn-ea"/>
              </a:rPr>
              <a:t>,</a:t>
            </a:r>
            <a:r>
              <a:rPr lang="zh-CN" altLang="en-US" sz="7200">
                <a:solidFill>
                  <a:srgbClr val="0070C0"/>
                </a:solidFill>
                <a:latin typeface="方正正大黑简体" pitchFamily="2" charset="-122"/>
                <a:ea typeface="方正正大黑简体" pitchFamily="2" charset="-122"/>
                <a:sym typeface="+mn-ea"/>
              </a:rPr>
              <a:t>我胜利！</a:t>
            </a:r>
            <a:endParaRPr lang="zh-CN" altLang="en-US" sz="7200" b="1">
              <a:ln w="22225" cap="flat">
                <a:solidFill>
                  <a:srgbClr val="FFDF9E"/>
                </a:solidFill>
                <a:miter/>
              </a:ln>
              <a:blipFill>
                <a:blip r:embed="rId2"/>
                <a:stretch>
                  <a:fillRect/>
                </a:stretch>
              </a:blipFill>
              <a:effectLst>
                <a:outerShdw dist="76200" dir="5160000" algn="t" rotWithShape="0">
                  <a:schemeClr val="bg1">
                    <a:alpha val="100000"/>
                  </a:schemeClr>
                </a:outerShdw>
              </a:effectLst>
            </a:endParaRPr>
          </a:p>
        </p:txBody>
      </p:sp>
      <p:sp>
        <p:nvSpPr>
          <p:cNvPr id="9" name="矩形 8" title=""/>
          <p:cNvSpPr/>
          <p:nvPr/>
        </p:nvSpPr>
        <p:spPr>
          <a:xfrm>
            <a:off x="525780" y="5403850"/>
            <a:ext cx="11139805" cy="1198880"/>
          </a:xfrm>
          <a:prstGeom prst="rect">
            <a:avLst/>
          </a:prstGeom>
          <a:noFill/>
          <a:ln>
            <a:noFill/>
          </a:ln>
        </p:spPr>
        <p:txBody>
          <a:bodyPr wrap="square" rtlCol="0" anchor="t">
            <a:prstTxWarp prst="textTriangle">
              <a:avLst/>
            </a:prstTxWarp>
            <a:spAutoFit/>
          </a:bodyPr>
          <a:lstStyle/>
          <a:p>
            <a:pPr algn="ctr"/>
            <a:r>
              <a:rPr lang="zh-CN" altLang="en-US" sz="7200" b="1">
                <a:solidFill>
                  <a:srgbClr val="FF0000"/>
                </a:solidFill>
                <a:sym typeface="+mn-ea"/>
              </a:rPr>
              <a:t>常德市龚德国名师工作室</a:t>
            </a:r>
            <a:endParaRPr lang="zh-CN" altLang="en-US" sz="7200" b="1">
              <a:ln w="22225" cap="flat">
                <a:solidFill>
                  <a:srgbClr val="FFDF9E"/>
                </a:solidFill>
                <a:miter/>
              </a:ln>
              <a:blipFill>
                <a:blip r:embed="rId2"/>
                <a:stretch>
                  <a:fillRect/>
                </a:stretch>
              </a:blipFill>
              <a:effectLst>
                <a:outerShdw dist="76200" dir="5160000" algn="t" rotWithShape="0">
                  <a:schemeClr val="bg1">
                    <a:alpha val="100000"/>
                  </a:schemeClr>
                </a:outerShdw>
              </a:effectLst>
            </a:endParaRP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1403350" y="1756410"/>
            <a:ext cx="9588500" cy="3784600"/>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（三）文体知识介绍</a:t>
            </a:r>
          </a:p>
          <a:p>
            <a:pPr indent="266700"/>
            <a:r>
              <a:rPr lang="zh-CN" sz="4000">
                <a:solidFill>
                  <a:srgbClr val="FF0000"/>
                </a:solidFill>
                <a:ea typeface="宋体" panose="02010600030101010101" pitchFamily="2" charset="-122"/>
              </a:rPr>
              <a:t>唐</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曲子词</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诗余</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格</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数</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声</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沁水公主</a:t>
            </a:r>
          </a:p>
          <a:p>
            <a:pPr indent="266700"/>
            <a:r>
              <a:rPr lang="zh-CN" sz="4000">
                <a:solidFill>
                  <a:srgbClr val="FF0000"/>
                </a:solidFill>
                <a:ea typeface="宋体" panose="02010600030101010101" pitchFamily="2" charset="-122"/>
              </a:rPr>
              <a:t>（四）正音</a:t>
            </a:r>
            <a:endParaRPr lang="en-US" sz="4000">
              <a:solidFill>
                <a:srgbClr val="FF0000"/>
              </a:solidFill>
              <a:latin typeface="仿宋" panose="02010609060101010101" charset="-122"/>
              <a:ea typeface="宋体" panose="02010600030101010101" pitchFamily="2" charset="-122"/>
            </a:endParaRPr>
          </a:p>
          <a:p>
            <a:pPr indent="266700"/>
            <a:r>
              <a:rPr lang="en-US" sz="4000">
                <a:solidFill>
                  <a:srgbClr val="FF0000"/>
                </a:solidFill>
                <a:latin typeface="仿宋" panose="02010609060101010101" charset="-122"/>
                <a:ea typeface="宋体" panose="02010600030101010101" pitchFamily="2" charset="-122"/>
              </a:rPr>
              <a:t>jú  gě qiú  è   zhēng róng  liáo kuó </a:t>
            </a:r>
            <a:endParaRPr lang="zh-CN" altLang="en-US" sz="4000"/>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664845" y="970280"/>
            <a:ext cx="10531475" cy="5015865"/>
          </a:xfrm>
          <a:prstGeom prst="rect">
            <a:avLst/>
          </a:prstGeom>
          <a:noFill/>
          <a:ln w="9525">
            <a:noFill/>
          </a:ln>
        </p:spPr>
        <p:txBody>
          <a:bodyPr wrap="square">
            <a:spAutoFit/>
          </a:bodyPr>
          <a:lstStyle/>
          <a:p>
            <a:pPr indent="266700"/>
            <a:r>
              <a:rPr lang="zh-CN" sz="3200">
                <a:solidFill>
                  <a:srgbClr val="FF0000"/>
                </a:solidFill>
                <a:ea typeface="宋体" panose="02010600030101010101" pitchFamily="2" charset="-122"/>
              </a:rPr>
              <a:t>（五）词语释义</a:t>
            </a:r>
          </a:p>
          <a:p>
            <a:pPr indent="266700"/>
            <a:r>
              <a:rPr lang="zh-CN" sz="3200">
                <a:solidFill>
                  <a:srgbClr val="FF0000"/>
                </a:solidFill>
                <a:ea typeface="宋体" panose="02010600030101010101" pitchFamily="2" charset="-122"/>
              </a:rPr>
              <a:t>漫江：满江。</a:t>
            </a:r>
          </a:p>
          <a:p>
            <a:pPr indent="266700"/>
            <a:r>
              <a:rPr lang="zh-CN" sz="3200">
                <a:solidFill>
                  <a:srgbClr val="FF0000"/>
                </a:solidFill>
                <a:ea typeface="宋体" panose="02010600030101010101" pitchFamily="2" charset="-122"/>
              </a:rPr>
              <a:t>百舸：许多船。舸，大船。</a:t>
            </a:r>
          </a:p>
          <a:p>
            <a:pPr indent="266700"/>
            <a:r>
              <a:rPr lang="zh-CN" sz="3200">
                <a:solidFill>
                  <a:srgbClr val="FF0000"/>
                </a:solidFill>
                <a:ea typeface="宋体" panose="02010600030101010101" pitchFamily="2" charset="-122"/>
              </a:rPr>
              <a:t>寥廓：指宇宙的广阔。</a:t>
            </a:r>
          </a:p>
          <a:p>
            <a:pPr indent="266700"/>
            <a:r>
              <a:rPr lang="zh-CN" sz="3200">
                <a:solidFill>
                  <a:srgbClr val="FF0000"/>
                </a:solidFill>
                <a:ea typeface="宋体" panose="02010600030101010101" pitchFamily="2" charset="-122"/>
              </a:rPr>
              <a:t>百侣：很多伴侣。侣，指同学。</a:t>
            </a:r>
          </a:p>
          <a:p>
            <a:pPr indent="266700"/>
            <a:r>
              <a:rPr lang="zh-CN" sz="3200">
                <a:solidFill>
                  <a:srgbClr val="FF0000"/>
                </a:solidFill>
                <a:ea typeface="宋体" panose="02010600030101010101" pitchFamily="2" charset="-122"/>
              </a:rPr>
              <a:t>峥嵘岁月：不平凡的岁月。</a:t>
            </a:r>
          </a:p>
          <a:p>
            <a:pPr indent="266700"/>
            <a:r>
              <a:rPr lang="zh-CN" sz="3200">
                <a:solidFill>
                  <a:srgbClr val="FF0000"/>
                </a:solidFill>
                <a:ea typeface="宋体" panose="02010600030101010101" pitchFamily="2" charset="-122"/>
              </a:rPr>
              <a:t>风华正茂：风采才华正盛。</a:t>
            </a:r>
          </a:p>
          <a:p>
            <a:pPr indent="266700"/>
            <a:r>
              <a:rPr lang="zh-CN" sz="3200">
                <a:solidFill>
                  <a:srgbClr val="FF0000"/>
                </a:solidFill>
                <a:ea typeface="宋体" panose="02010600030101010101" pitchFamily="2" charset="-122"/>
              </a:rPr>
              <a:t>挥斥方遒：挥斥，奔放。方，正，遒，有力。</a:t>
            </a:r>
          </a:p>
          <a:p>
            <a:pPr indent="266700"/>
            <a:r>
              <a:rPr lang="zh-CN" sz="3200">
                <a:solidFill>
                  <a:srgbClr val="FF0000"/>
                </a:solidFill>
                <a:ea typeface="宋体" panose="02010600030101010101" pitchFamily="2" charset="-122"/>
              </a:rPr>
              <a:t>蹉跎岁月：把时光白白地耽误过去。指虚度光阴。</a:t>
            </a:r>
          </a:p>
          <a:p>
            <a:pPr indent="266700"/>
            <a:r>
              <a:rPr lang="zh-CN" sz="3200">
                <a:solidFill>
                  <a:srgbClr val="FF0000"/>
                </a:solidFill>
                <a:ea typeface="宋体" panose="02010600030101010101" pitchFamily="2" charset="-122"/>
              </a:rPr>
              <a:t>大气磅礴：形容气势浩大。磅礴，广大无边的样子。</a:t>
            </a:r>
            <a:endParaRPr lang="zh-CN" altLang="en-US" sz="3200">
              <a:solidFill>
                <a:srgbClr val="FF0000"/>
              </a:solidFill>
              <a:ea typeface="宋体" panose="02010600030101010101" pitchFamily="2" charset="-122"/>
            </a:endParaRPr>
          </a:p>
        </p:txBody>
      </p:sp>
      <p:pic>
        <p:nvPicPr>
          <p:cNvPr id="3" name="Picture 3"/>
          <p:cNvPicPr>
            <a:picLocks noChangeAspect="1"/>
          </p:cNvPicPr>
          <p:nvPr/>
        </p:nvPicPr>
        <p:blipFill>
          <a:blip r:embed="rId3"/>
          <a:stretch>
            <a:fillRect/>
          </a:stretch>
        </p:blipFill>
        <p:spPr>
          <a:xfrm flipH="1">
            <a:off x="11696700" y="10693400"/>
            <a:ext cx="0" cy="0"/>
          </a:xfrm>
          <a:prstGeom prst="rect">
            <a:avLst/>
          </a:prstGeom>
          <a:ln>
            <a:noFill/>
          </a:ln>
        </p:spPr>
      </p:pic>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681355" y="1471295"/>
            <a:ext cx="10420985" cy="4399915"/>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（六）情境默写</a:t>
            </a:r>
            <a:endParaRPr lang="en-US" sz="4000">
              <a:solidFill>
                <a:srgbClr val="FF0000"/>
              </a:solidFill>
              <a:latin typeface="仿宋" panose="02010609060101010101" charset="-122"/>
              <a:ea typeface="宋体" panose="02010600030101010101" pitchFamily="2" charset="-122"/>
            </a:endParaRPr>
          </a:p>
          <a:p>
            <a:pPr indent="266700"/>
            <a:r>
              <a:rPr lang="en-US" sz="4000">
                <a:solidFill>
                  <a:srgbClr val="FF0000"/>
                </a:solidFill>
                <a:latin typeface="仿宋" panose="02010609060101010101" charset="-122"/>
                <a:ea typeface="宋体" panose="02010600030101010101" pitchFamily="2" charset="-122"/>
              </a:rPr>
              <a:t>1.</a:t>
            </a:r>
            <a:r>
              <a:rPr lang="zh-CN" sz="4000">
                <a:solidFill>
                  <a:srgbClr val="FF0000"/>
                </a:solidFill>
                <a:ea typeface="宋体" panose="02010600030101010101" pitchFamily="2" charset="-122"/>
              </a:rPr>
              <a:t>携来百侣曾游</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忆往昔峥嵘岁月稠</a:t>
            </a:r>
            <a:r>
              <a:rPr lang="en-US" sz="4000">
                <a:solidFill>
                  <a:srgbClr val="FF0000"/>
                </a:solidFill>
                <a:latin typeface="仿宋" panose="02010609060101010101" charset="-122"/>
                <a:ea typeface="宋体" panose="02010600030101010101" pitchFamily="2" charset="-122"/>
              </a:rPr>
              <a:t>  2.</a:t>
            </a:r>
            <a:r>
              <a:rPr lang="zh-CN" sz="4000">
                <a:solidFill>
                  <a:srgbClr val="FF0000"/>
                </a:solidFill>
                <a:ea typeface="宋体" panose="02010600030101010101" pitchFamily="2" charset="-122"/>
              </a:rPr>
              <a:t>看万山红遍</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忆往昔峥嵘岁月稠</a:t>
            </a:r>
            <a:r>
              <a:rPr lang="en-US" sz="4000">
                <a:solidFill>
                  <a:srgbClr val="FF0000"/>
                </a:solidFill>
                <a:latin typeface="仿宋" panose="02010609060101010101" charset="-122"/>
                <a:ea typeface="宋体" panose="02010600030101010101" pitchFamily="2" charset="-122"/>
              </a:rPr>
              <a:t>  3.</a:t>
            </a:r>
            <a:r>
              <a:rPr lang="zh-CN" sz="4000">
                <a:solidFill>
                  <a:srgbClr val="FF0000"/>
                </a:solidFill>
                <a:ea typeface="宋体" panose="02010600030101010101" pitchFamily="2" charset="-122"/>
              </a:rPr>
              <a:t>指点江山</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激扬文字</a:t>
            </a:r>
            <a:r>
              <a:rPr lang="en-US" sz="4000">
                <a:solidFill>
                  <a:srgbClr val="FF0000"/>
                </a:solidFill>
                <a:latin typeface="仿宋" panose="02010609060101010101" charset="-122"/>
                <a:ea typeface="宋体" panose="02010600030101010101" pitchFamily="2" charset="-122"/>
              </a:rPr>
              <a:t>  4.</a:t>
            </a:r>
            <a:r>
              <a:rPr lang="zh-CN" sz="4000">
                <a:solidFill>
                  <a:srgbClr val="FF0000"/>
                </a:solidFill>
                <a:ea typeface="宋体" panose="02010600030101010101" pitchFamily="2" charset="-122"/>
              </a:rPr>
              <a:t>指点江山</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激扬文字</a:t>
            </a:r>
            <a:r>
              <a:rPr lang="en-US" sz="4000">
                <a:solidFill>
                  <a:srgbClr val="FF0000"/>
                </a:solidFill>
                <a:latin typeface="仿宋" panose="02010609060101010101" charset="-122"/>
                <a:ea typeface="宋体" panose="02010600030101010101" pitchFamily="2" charset="-122"/>
              </a:rPr>
              <a:t>  5.</a:t>
            </a:r>
            <a:r>
              <a:rPr lang="zh-CN" sz="4000">
                <a:solidFill>
                  <a:srgbClr val="FF0000"/>
                </a:solidFill>
                <a:ea typeface="宋体" panose="02010600030101010101" pitchFamily="2" charset="-122"/>
              </a:rPr>
              <a:t>漫江碧透</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百舸争流</a:t>
            </a:r>
            <a:r>
              <a:rPr lang="en-US" sz="4000">
                <a:solidFill>
                  <a:srgbClr val="FF0000"/>
                </a:solidFill>
                <a:latin typeface="仿宋" panose="02010609060101010101" charset="-122"/>
                <a:ea typeface="宋体" panose="02010600030101010101" pitchFamily="2" charset="-122"/>
              </a:rPr>
              <a:t> 6.</a:t>
            </a:r>
            <a:r>
              <a:rPr lang="zh-CN" sz="4000">
                <a:solidFill>
                  <a:srgbClr val="FF0000"/>
                </a:solidFill>
                <a:ea typeface="宋体" panose="02010600030101010101" pitchFamily="2" charset="-122"/>
              </a:rPr>
              <a:t>携来百侣曾游</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忆往昔峥嵘岁月稠</a:t>
            </a:r>
            <a:r>
              <a:rPr lang="en-US" sz="4000">
                <a:solidFill>
                  <a:srgbClr val="FF0000"/>
                </a:solidFill>
                <a:latin typeface="仿宋" panose="02010609060101010101" charset="-122"/>
                <a:ea typeface="宋体" panose="02010600030101010101" pitchFamily="2" charset="-122"/>
              </a:rPr>
              <a:t>  7.</a:t>
            </a:r>
            <a:r>
              <a:rPr lang="zh-CN" sz="4000">
                <a:solidFill>
                  <a:srgbClr val="FF0000"/>
                </a:solidFill>
                <a:ea typeface="宋体" panose="02010600030101010101" pitchFamily="2" charset="-122"/>
              </a:rPr>
              <a:t>看万山红山遍</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层林尽染</a:t>
            </a:r>
            <a:r>
              <a:rPr lang="en-US" sz="4000">
                <a:solidFill>
                  <a:srgbClr val="FF0000"/>
                </a:solidFill>
                <a:latin typeface="仿宋" panose="02010609060101010101" charset="-122"/>
                <a:ea typeface="宋体" panose="02010600030101010101" pitchFamily="2" charset="-122"/>
              </a:rPr>
              <a:t> 8.</a:t>
            </a:r>
            <a:r>
              <a:rPr lang="zh-CN" sz="4000">
                <a:solidFill>
                  <a:srgbClr val="FF0000"/>
                </a:solidFill>
                <a:ea typeface="宋体" panose="02010600030101010101" pitchFamily="2" charset="-122"/>
              </a:rPr>
              <a:t>书生意气</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挥斥方遒</a:t>
            </a:r>
            <a:r>
              <a:rPr lang="en-US" sz="4000">
                <a:solidFill>
                  <a:srgbClr val="FF0000"/>
                </a:solidFill>
                <a:latin typeface="仿宋" panose="02010609060101010101" charset="-122"/>
                <a:ea typeface="宋体" panose="02010600030101010101" pitchFamily="2" charset="-122"/>
              </a:rPr>
              <a:t>   9.</a:t>
            </a:r>
            <a:r>
              <a:rPr lang="zh-CN" sz="4000">
                <a:solidFill>
                  <a:srgbClr val="FF0000"/>
                </a:solidFill>
                <a:ea typeface="宋体" panose="02010600030101010101" pitchFamily="2" charset="-122"/>
              </a:rPr>
              <a:t>鹰击长空</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鱼翔浅底</a:t>
            </a:r>
            <a:endParaRPr lang="zh-CN" altLang="en-US" sz="4000"/>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92125" y="981710"/>
            <a:ext cx="5080000" cy="706755"/>
          </a:xfrm>
          <a:prstGeom prst="rect">
            <a:avLst/>
          </a:prstGeom>
          <a:noFill/>
          <a:ln w="9525">
            <a:noFill/>
          </a:ln>
        </p:spPr>
        <p:txBody>
          <a:bodyPr>
            <a:spAutoFit/>
          </a:bodyPr>
          <a:lstStyle/>
          <a:p>
            <a:pPr indent="304800"/>
            <a:r>
              <a:rPr lang="zh-CN" sz="4000">
                <a:latin typeface="Calibri"/>
                <a:ea typeface="宋体" panose="02010600030101010101" pitchFamily="2" charset="-122"/>
              </a:rPr>
              <a:t>（七）板书设计</a:t>
            </a:r>
            <a:endParaRPr lang="zh-CN" altLang="en-US" sz="4000">
              <a:latin typeface="Calibri"/>
              <a:ea typeface="宋体" panose="02010600030101010101" pitchFamily="2" charset="-122"/>
            </a:endParaRPr>
          </a:p>
        </p:txBody>
      </p:sp>
      <p:pic>
        <p:nvPicPr>
          <p:cNvPr id="3" name="图片 2" title=""/>
          <p:cNvPicPr>
            <a:picLocks noChangeAspect="1"/>
          </p:cNvPicPr>
          <p:nvPr/>
        </p:nvPicPr>
        <p:blipFill>
          <a:blip r:embed="rId3"/>
          <a:srcRect r="48825"/>
          <a:stretch>
            <a:fillRect/>
          </a:stretch>
        </p:blipFill>
        <p:spPr>
          <a:xfrm>
            <a:off x="1283970" y="1688465"/>
            <a:ext cx="9984105" cy="5169535"/>
          </a:xfrm>
          <a:prstGeom prst="rect">
            <a:avLst/>
          </a:prstGeom>
          <a:noFill/>
          <a:ln>
            <a:noFill/>
          </a:ln>
        </p:spPr>
      </p:pic>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414020" y="1883410"/>
            <a:ext cx="10940415" cy="2799715"/>
          </a:xfrm>
          <a:prstGeom prst="rect">
            <a:avLst/>
          </a:prstGeom>
          <a:noFill/>
          <a:ln w="9525">
            <a:noFill/>
          </a:ln>
        </p:spPr>
        <p:txBody>
          <a:bodyPr wrap="square">
            <a:spAutoFit/>
          </a:bodyPr>
          <a:lstStyle/>
          <a:p>
            <a:pPr indent="266700"/>
            <a:r>
              <a:rPr lang="zh-CN" altLang="en-US" sz="4400">
                <a:solidFill>
                  <a:srgbClr val="FF0000"/>
                </a:solidFill>
              </a:rPr>
              <a:t>二</a:t>
            </a:r>
            <a:r>
              <a:rPr lang="zh-CN" sz="4400" smtClean="0">
                <a:solidFill>
                  <a:srgbClr val="FF0000"/>
                </a:solidFill>
                <a:ea typeface="宋体" panose="02010600030101010101" pitchFamily="2" charset="-122"/>
              </a:rPr>
              <a:t>、</a:t>
            </a:r>
            <a:r>
              <a:rPr lang="zh-CN" sz="4400">
                <a:solidFill>
                  <a:srgbClr val="FF0000"/>
                </a:solidFill>
                <a:ea typeface="宋体" panose="02010600030101010101" pitchFamily="2" charset="-122"/>
              </a:rPr>
              <a:t>合作学习</a:t>
            </a:r>
            <a:endParaRPr lang="en-US" sz="4400">
              <a:solidFill>
                <a:srgbClr val="FF0000"/>
              </a:solidFill>
              <a:latin typeface="仿宋" panose="02010609060101010101" charset="-122"/>
              <a:ea typeface="宋体" panose="02010600030101010101" pitchFamily="2" charset="-122"/>
            </a:endParaRPr>
          </a:p>
          <a:p>
            <a:pPr indent="266700"/>
            <a:r>
              <a:rPr lang="en-US" sz="4400">
                <a:solidFill>
                  <a:srgbClr val="FF0000"/>
                </a:solidFill>
                <a:latin typeface="仿宋" panose="02010609060101010101" charset="-122"/>
                <a:ea typeface="宋体" panose="02010600030101010101" pitchFamily="2" charset="-122"/>
              </a:rPr>
              <a:t>1</a:t>
            </a:r>
            <a:r>
              <a:rPr lang="zh-CN" sz="4400">
                <a:solidFill>
                  <a:srgbClr val="FF0000"/>
                </a:solidFill>
                <a:ea typeface="宋体" panose="02010600030101010101" pitchFamily="2" charset="-122"/>
              </a:rPr>
              <a:t>．</a:t>
            </a:r>
            <a:r>
              <a:rPr lang="en-US" sz="4400">
                <a:solidFill>
                  <a:srgbClr val="FF0000"/>
                </a:solidFill>
                <a:latin typeface="仿宋" panose="02010609060101010101" charset="-122"/>
                <a:ea typeface="宋体" panose="02010600030101010101" pitchFamily="2" charset="-122"/>
              </a:rPr>
              <a:t>D   </a:t>
            </a:r>
            <a:endParaRPr lang="zh-CN" sz="4400">
              <a:solidFill>
                <a:srgbClr val="FF0000"/>
              </a:solidFill>
              <a:ea typeface="宋体" panose="02010600030101010101" pitchFamily="2" charset="-122"/>
            </a:endParaRPr>
          </a:p>
          <a:p>
            <a:pPr indent="266700"/>
            <a:r>
              <a:rPr lang="zh-CN" sz="4400">
                <a:solidFill>
                  <a:srgbClr val="FF0000"/>
                </a:solidFill>
                <a:ea typeface="宋体" panose="02010600030101010101" pitchFamily="2" charset="-122"/>
              </a:rPr>
              <a:t>【解析】D.“都分为上下两阕”说法太绝对，词长短皆有，短则一阕，长则几阕。</a:t>
            </a:r>
            <a:endParaRPr lang="zh-CN" altLang="en-US" sz="4400"/>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696595" y="1325245"/>
            <a:ext cx="10798175" cy="5015865"/>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2</a:t>
            </a:r>
            <a:r>
              <a:rPr lang="zh-CN" sz="3200">
                <a:solidFill>
                  <a:srgbClr val="FF0000"/>
                </a:solidFill>
                <a:ea typeface="宋体" panose="02010600030101010101" pitchFamily="2" charset="-122"/>
              </a:rPr>
              <a:t>．①“击”准确地形容了雄鹰展翅、迅猛有力地搏击长空的矫健雄姿。②“翔”准确细腻地表现了鱼在水中自由自在生活的情趣，给人以美的享受。</a:t>
            </a:r>
          </a:p>
          <a:p>
            <a:pPr indent="266700"/>
            <a:r>
              <a:rPr lang="zh-CN" sz="3200">
                <a:solidFill>
                  <a:srgbClr val="FF0000"/>
                </a:solidFill>
                <a:ea typeface="宋体" panose="02010600030101010101" pitchFamily="2" charset="-122"/>
              </a:rPr>
              <a:t>【解析】本题考查学生鉴赏诗歌炼字的能力。“鹰击长空，鱼翔浅底”，意思：广阔的天空里鹰在矫健有力地飞，鱼在清澈的水里轻快地游着。“击”，搏击。是一种力量的象征。此处引申为振翅飞翔。这里形容雄鹰展翅、迅猛有力地搏击长空的矫健雄姿。“翔”，本指鸟盘旋飞翔，这里采用移就修辞手法，形容鱼游得轻快自由。“翔”准确细腻地表现了鱼在水中自由自在生活的情趣，给人以美的享受。</a:t>
            </a:r>
            <a:endParaRPr lang="zh-CN" altLang="en-US" sz="3200"/>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1073150" y="1886585"/>
            <a:ext cx="10217150" cy="1938020"/>
          </a:xfrm>
          <a:prstGeom prst="rect">
            <a:avLst/>
          </a:prstGeom>
          <a:noFill/>
          <a:ln w="9525">
            <a:noFill/>
          </a:ln>
        </p:spPr>
        <p:txBody>
          <a:bodyPr wrap="square">
            <a:spAutoFit/>
          </a:bodyPr>
          <a:lstStyle/>
          <a:p>
            <a:pPr indent="266700"/>
            <a:r>
              <a:rPr lang="en-US" sz="4000">
                <a:solidFill>
                  <a:srgbClr val="FF0000"/>
                </a:solidFill>
                <a:latin typeface="仿宋" panose="02010609060101010101" charset="-122"/>
                <a:ea typeface="宋体" panose="02010600030101010101" pitchFamily="2" charset="-122"/>
              </a:rPr>
              <a:t>3</a:t>
            </a:r>
            <a:r>
              <a:rPr lang="zh-CN" sz="4000">
                <a:solidFill>
                  <a:srgbClr val="FF0000"/>
                </a:solidFill>
                <a:ea typeface="宋体" panose="02010600030101010101" pitchFamily="2" charset="-122"/>
              </a:rPr>
              <a:t>．</a:t>
            </a:r>
            <a:r>
              <a:rPr lang="en-US" sz="4000">
                <a:solidFill>
                  <a:srgbClr val="FF0000"/>
                </a:solidFill>
                <a:latin typeface="仿宋" panose="02010609060101010101" charset="-122"/>
                <a:ea typeface="宋体" panose="02010600030101010101" pitchFamily="2" charset="-122"/>
              </a:rPr>
              <a:t>C    </a:t>
            </a:r>
            <a:endParaRPr lang="zh-CN" sz="4000">
              <a:solidFill>
                <a:srgbClr val="FF0000"/>
              </a:solidFill>
              <a:ea typeface="宋体" panose="02010600030101010101" pitchFamily="2" charset="-122"/>
            </a:endParaRPr>
          </a:p>
          <a:p>
            <a:pPr indent="266700"/>
            <a:r>
              <a:rPr lang="zh-CN" sz="4000">
                <a:solidFill>
                  <a:srgbClr val="FF0000"/>
                </a:solidFill>
                <a:ea typeface="宋体" panose="02010600030101010101" pitchFamily="2" charset="-122"/>
              </a:rPr>
              <a:t>【解析】C.“含蓄”错误，“对此不抛眼泪也无由”是直接抒情。</a:t>
            </a:r>
            <a:endParaRPr lang="zh-CN" altLang="en-US" sz="4000"/>
          </a:p>
        </p:txBody>
      </p:sp>
    </p:spTree>
  </p:cSld>
  <p:clrMapOvr>
    <a:masterClrMapping/>
  </p:clrMapOvr>
  <p:transition/>
  <p:timing/>
</p:sld>
</file>

<file path=ppt/tags/tag1.xml><?xml version="1.0" encoding="utf-8"?>
<p:tagLst xmlns:p="http://schemas.openxmlformats.org/presentationml/2006/main">
  <p:tag name="AS_OS" val="Unix 3.10 unknown"/>
  <p:tag name="AS_RELEASE_DATE" val="2023.03.31"/>
  <p:tag name="AS_TITLE" val="Aspose.Slides for Java"/>
  <p:tag name="AS_VERSION" val="23.3"/>
  <p:tag name="KSO_WM_DOC_GUID" val="{21074fc8-fadd-4404-8281-3abfa2653325}"/>
</p:tagLst>
</file>

<file path=ppt/theme/theme1.xml><?xml version="1.0" encoding="utf-8"?>
<a:theme xmlns:r="http://schemas.openxmlformats.org/officeDocument/2006/relationships"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3_自定义设计方案">
  <a:themeElements>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自定义设计方案">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r="http://schemas.openxmlformats.org/officeDocument/2006/relationships" xmlns:a="http://schemas.openxmlformats.org/drawingml/2006/main" name="2_自定义设计方案">
  <a:themeElements>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自定义设计方案">
      <a:majorFont>
        <a:latin typeface="Arial"/>
        <a:ea typeface="宋体"/>
        <a:cs typeface="Arial"/>
      </a:majorFont>
      <a:minorFont>
        <a:latin typeface="Arial"/>
        <a:ea typeface="华文行楷"/>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r="http://schemas.openxmlformats.org/officeDocument/2006/relationships"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学科网</Company>
  <Paragraphs>64</Paragraphs>
  <Slides>22</Slides>
  <Notes>0</Notes>
  <TotalTime>0</TotalTime>
  <HiddenSlides>0</HiddenSlides>
  <MMClips>0</MMClips>
  <ScaleCrop>0</ScaleCrop>
  <HeadingPairs>
    <vt:vector baseType="variant" size="6">
      <vt:variant>
        <vt:lpstr>Fonts used</vt:lpstr>
      </vt:variant>
      <vt:variant>
        <vt:i4>10</vt:i4>
      </vt:variant>
      <vt:variant>
        <vt:lpstr>Theme</vt:lpstr>
      </vt:variant>
      <vt:variant>
        <vt:i4>1</vt:i4>
      </vt:variant>
      <vt:variant>
        <vt:lpstr>Slide Titles</vt:lpstr>
      </vt:variant>
      <vt:variant>
        <vt:i4>22</vt:i4>
      </vt:variant>
    </vt:vector>
  </HeadingPairs>
  <TitlesOfParts>
    <vt:vector baseType="lpstr" size="33">
      <vt:lpstr>Arial</vt:lpstr>
      <vt:lpstr>微软雅黑</vt:lpstr>
      <vt:lpstr>方正黄草简体</vt:lpstr>
      <vt:lpstr>华文行楷</vt:lpstr>
      <vt:lpstr>宋体</vt:lpstr>
      <vt:lpstr>Calibri</vt:lpstr>
      <vt:lpstr>Times New Roman</vt:lpstr>
      <vt:lpstr>楷体_GB2312</vt:lpstr>
      <vt:lpstr>仿宋</vt:lpstr>
      <vt:lpstr>方正正大黑简体</vt:lpstr>
      <vt:lpstr>默认设计模板</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Java</Application>
  <AppVersion>23.0300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2023-07-28T17:36:54.173</cp:lastPrinted>
  <dcterms:created xsi:type="dcterms:W3CDTF">2023-07-28T17:36:54Z</dcterms:created>
  <dcterms:modified xsi:type="dcterms:W3CDTF">2023-07-28T09:36:54Z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