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Java 23.3-->
<p:presentation xmlns:r="http://schemas.openxmlformats.org/officeDocument/2006/relationships" xmlns:a="http://schemas.openxmlformats.org/drawingml/2006/main" xmlns:p="http://schemas.openxmlformats.org/presentationml/2006/main">
  <p:sldMasterIdLst>
    <p:sldMasterId id="2147483648" r:id="rId1"/>
    <p:sldMasterId id="2147483660" r:id="rId2"/>
  </p:sldMasterIdLst>
  <p:sldIdLst>
    <p:sldId id="289" r:id="rId3"/>
    <p:sldId id="256" r:id="rId4"/>
    <p:sldId id="265" r:id="rId5"/>
    <p:sldId id="260" r:id="rId6"/>
    <p:sldId id="261" r:id="rId7"/>
    <p:sldId id="316" r:id="rId8"/>
    <p:sldId id="262" r:id="rId9"/>
    <p:sldId id="317" r:id="rId10"/>
    <p:sldId id="264" r:id="rId11"/>
    <p:sldId id="290" r:id="rId12"/>
    <p:sldId id="259" r:id="rId13"/>
    <p:sldId id="266" r:id="rId14"/>
    <p:sldId id="267" r:id="rId15"/>
    <p:sldId id="268" r:id="rId16"/>
    <p:sldId id="270" r:id="rId17"/>
    <p:sldId id="269" r:id="rId18"/>
    <p:sldId id="271" r:id="rId19"/>
    <p:sldId id="319" r:id="rId20"/>
    <p:sldId id="318" r:id="rId21"/>
    <p:sldId id="273" r:id="rId22"/>
    <p:sldId id="275" r:id="rId23"/>
    <p:sldId id="276" r:id="rId24"/>
    <p:sldId id="277" r:id="rId25"/>
    <p:sldId id="278" r:id="rId26"/>
    <p:sldId id="279" r:id="rId27"/>
    <p:sldId id="280" r:id="rId28"/>
    <p:sldId id="283" r:id="rId29"/>
    <p:sldId id="281" r:id="rId30"/>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36" y="-84"/>
      </p:cViewPr>
      <p:guideLst>
        <p:guide orient="horz" pos="2160"/>
        <p:guide pos="3840"/>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slideMaster" Target="slideMasters/slideMaster2.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 Type="http://schemas.openxmlformats.org/officeDocument/2006/relationships/slide" Target="slides/slide1.xml" /><Relationship Id="rId30" Type="http://schemas.openxmlformats.org/officeDocument/2006/relationships/slide" Target="slides/slide28.xml" /><Relationship Id="rId31" Type="http://schemas.openxmlformats.org/officeDocument/2006/relationships/tags" Target="tags/tag10.xml" /><Relationship Id="rId32" Type="http://schemas.openxmlformats.org/officeDocument/2006/relationships/presProps" Target="presProps.xml" /><Relationship Id="rId33" Type="http://schemas.openxmlformats.org/officeDocument/2006/relationships/viewProps" Target="viewProps.xml" /><Relationship Id="rId34" Type="http://schemas.openxmlformats.org/officeDocument/2006/relationships/theme" Target="theme/theme1.xml" /><Relationship Id="rId35"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slideLayouts/_rels/slideLayout1.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3.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bg>
      <p:bgPr>
        <a:blipFill dpi="0" rotWithShape="1">
          <a:blip r:embed="rId1">
            <a:lum/>
          </a:blip>
          <a:stretch>
            <a:fillRect/>
          </a:stretch>
        </a:blipFill>
        <a:effectLst/>
      </p:bgPr>
    </p:bg>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bg>
      <p:bgPr>
        <a:blipFill dpi="0" rotWithShape="1">
          <a:blip r:embed="rId1">
            <a:lum/>
          </a:blip>
          <a:stretch>
            <a:fillRect/>
          </a:stretch>
        </a:blipFill>
        <a:effectLst/>
      </p:bgPr>
    </p:bg>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bg>
      <p:bgPr>
        <a:blipFill dpi="0" rotWithShape="1">
          <a:blip r:embed="rId1">
            <a:lum/>
          </a:blip>
          <a:stretch>
            <a:fillRect/>
          </a:stretch>
        </a:blipFill>
        <a:effectLst/>
      </p:bgPr>
    </p:bg>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5AA7FF0-6B4A-4546-BBEE-EC76D62FD432}" type="datetimeFigureOut">
              <a:rPr lang="zh-CN" altLang="en-US" smtClean="0"/>
              <a:t>2023/7/27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DC3963-5A6F-437D-A3AA-913D269F7F3F}" type="slidenum">
              <a:rPr lang="zh-CN" altLang="en-US" smtClean="0"/>
              <a:t>‹#›</a:t>
            </a:fld>
            <a:endParaRPr lang="zh-CN" alt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image" Target="../media/image1.jpeg" /><Relationship Id="rId15"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12.xml" /><Relationship Id="rId10" Type="http://schemas.openxmlformats.org/officeDocument/2006/relationships/slideLayout" Target="../slideLayouts/slideLayout21.xml" /><Relationship Id="rId11" Type="http://schemas.openxmlformats.org/officeDocument/2006/relationships/slideLayout" Target="../slideLayouts/slideLayout22.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image" Target="../media/image3.jpeg" /><Relationship Id="rId15" Type="http://schemas.openxmlformats.org/officeDocument/2006/relationships/theme" Target="../theme/theme2.xml" /><Relationship Id="rId2" Type="http://schemas.openxmlformats.org/officeDocument/2006/relationships/slideLayout" Target="../slideLayouts/slideLayout13.xml" /><Relationship Id="rId3" Type="http://schemas.openxmlformats.org/officeDocument/2006/relationships/slideLayout" Target="../slideLayouts/slideLayout14.xml" /><Relationship Id="rId4" Type="http://schemas.openxmlformats.org/officeDocument/2006/relationships/slideLayout" Target="../slideLayouts/slideLayout15.xml" /><Relationship Id="rId5" Type="http://schemas.openxmlformats.org/officeDocument/2006/relationships/slideLayout" Target="../slideLayouts/slideLayout16.xml" /><Relationship Id="rId6" Type="http://schemas.openxmlformats.org/officeDocument/2006/relationships/slideLayout" Target="../slideLayouts/slideLayout17.xml" /><Relationship Id="rId7" Type="http://schemas.openxmlformats.org/officeDocument/2006/relationships/slideLayout" Target="../slideLayouts/slideLayout18.xml" /><Relationship Id="rId8" Type="http://schemas.openxmlformats.org/officeDocument/2006/relationships/slideLayout" Target="../slideLayouts/slideLayout19.xml" /><Relationship Id="rId9" Type="http://schemas.openxmlformats.org/officeDocument/2006/relationships/slideLayout" Target="../slideLayouts/slideLayout20.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dpi="0" rotWithShape="1">
          <a:blip r:embed="rId14">
            <a:lum/>
          </a:blip>
          <a:stretch>
            <a:fillRect/>
          </a:stretch>
        </a:blipFill>
        <a:effectLst/>
      </p:bgPr>
    </p:bg>
    <p:spTree>
      <p:nvGrpSpPr>
        <p:cNvPr id="1" name=""/>
        <p:cNvGrpSpPr/>
        <p:nvPr/>
      </p:nvGrpSpPr>
      <p:grpSpPr>
        <a:xfrm>
          <a:off x="0" y="0"/>
          <a: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DC3963-5A6F-437D-A3AA-913D269F7F3F}" type="slidenum">
              <a:rPr lang="zh-CN" altLang="en-US" smtClean="0"/>
              <a:t>‹#›</a:t>
            </a:fld>
            <a:endParaRPr lang="zh-CN" altLang="en-US"/>
          </a:p>
        </p:txBody>
      </p:sp>
      <p:pic>
        <p:nvPicPr>
          <p:cNvPr id="7"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dpi="0" rotWithShape="1">
          <a:blip r:embed="rId14">
            <a:lum/>
          </a:blip>
          <a:stretch>
            <a:fillRect/>
          </a:stretch>
        </a:blipFill>
        <a:effectLst/>
      </p:bgPr>
    </p:bg>
    <p:spTree>
      <p:nvGrpSpPr>
        <p:cNvPr id="1" name=""/>
        <p:cNvGrpSpPr/>
        <p:nvPr/>
      </p:nvGrpSpPr>
      <p:grpSpPr>
        <a:xfrm>
          <a:off x="0" y="0"/>
          <a: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AA7FF0-6B4A-4546-BBEE-EC76D62FD432}" type="datetimeFigureOut">
              <a:rPr lang="zh-CN" altLang="en-US" smtClean="0"/>
              <a:t>2023/7/27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DC3963-5A6F-437D-A3AA-913D269F7F3F}" type="slidenum">
              <a:rPr lang="zh-CN" altLang="en-US" smtClean="0"/>
              <a:t>‹#›</a:t>
            </a:fld>
            <a:endParaRPr lang="zh-CN" altLang="en-US"/>
          </a:p>
        </p:txBody>
      </p:sp>
      <p:pic>
        <p:nvPicPr>
          <p:cNvPr id="7"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4.pn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10" Type="http://schemas.openxmlformats.org/officeDocument/2006/relationships/tags" Target="../tags/tag9.xml" /><Relationship Id="rId2" Type="http://schemas.openxmlformats.org/officeDocument/2006/relationships/tags" Target="../tags/tag1.xml" /><Relationship Id="rId3" Type="http://schemas.openxmlformats.org/officeDocument/2006/relationships/tags" Target="../tags/tag2.xml" /><Relationship Id="rId4" Type="http://schemas.openxmlformats.org/officeDocument/2006/relationships/tags" Target="../tags/tag3.xml" /><Relationship Id="rId5" Type="http://schemas.openxmlformats.org/officeDocument/2006/relationships/tags" Target="../tags/tag4.xml" /><Relationship Id="rId6" Type="http://schemas.openxmlformats.org/officeDocument/2006/relationships/tags" Target="../tags/tag5.xml" /><Relationship Id="rId7" Type="http://schemas.openxmlformats.org/officeDocument/2006/relationships/tags" Target="../tags/tag6.xml" /><Relationship Id="rId8" Type="http://schemas.openxmlformats.org/officeDocument/2006/relationships/tags" Target="../tags/tag7.xml" /><Relationship Id="rId9" Type="http://schemas.openxmlformats.org/officeDocument/2006/relationships/tags" Target="../tags/tag8.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3.xml" /><Relationship Id="rId2" Type="http://schemas.openxmlformats.org/officeDocument/2006/relationships/image" Target="../media/image5.pn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1553210" y="584835"/>
            <a:ext cx="9480550" cy="6094095"/>
          </a:xfrm>
          <a:prstGeom prst="rect">
            <a:avLst/>
          </a:prstGeom>
        </p:spPr>
      </p:pic>
    </p:spTree>
  </p:cSld>
  <p:clrMapOvr>
    <a:masterClrMapping/>
  </p:clrMapOvr>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838200" y="650875"/>
            <a:ext cx="10515600" cy="5526405"/>
          </a:xfrm>
        </p:spPr>
        <p:txBody>
          <a:bodyPr/>
          <a:lstStyle/>
          <a:p>
            <a:pPr marL="0" indent="0">
              <a:buNone/>
            </a:pPr>
            <a:r>
              <a:rPr lang="zh-CN" altLang="en-US" sz="4400" b="1">
                <a:latin typeface="微软雅黑" panose="020b0503020204020204" charset="-122"/>
                <a:ea typeface="微软雅黑" panose="020b0503020204020204" charset="-122"/>
                <a:cs typeface="微软雅黑" panose="020b0503020204020204" charset="-122"/>
              </a:rPr>
              <a:t>（七）板书设计</a:t>
            </a:r>
          </a:p>
          <a:p>
            <a:pPr marL="0" indent="0">
              <a:buNone/>
            </a:pPr>
            <a:endParaRPr lang="zh-CN" altLang="en-US" sz="4400" b="1">
              <a:latin typeface="微软雅黑" panose="020b0503020204020204" charset="-122"/>
              <a:ea typeface="微软雅黑" panose="020b0503020204020204" charset="-122"/>
              <a:cs typeface="微软雅黑" panose="020b0503020204020204" charset="-122"/>
            </a:endParaRPr>
          </a:p>
        </p:txBody>
      </p:sp>
      <p:grpSp>
        <p:nvGrpSpPr>
          <p:cNvPr id="31" name="组合 31" title=""/>
          <p:cNvGrpSpPr/>
          <p:nvPr/>
        </p:nvGrpSpPr>
        <p:grpSpPr>
          <a:xfrm>
            <a:off x="2245678" y="1864995"/>
            <a:ext cx="8298815" cy="4485005"/>
            <a:chOff x="2056" y="75000"/>
            <a:chExt cx="13069" cy="7063"/>
          </a:xfrm>
        </p:grpSpPr>
        <p:sp>
          <p:nvSpPr>
            <p:cNvPr id="32" name="文本框 3"/>
            <p:cNvSpPr txBox="1"/>
            <p:nvPr>
              <p:custDataLst>
                <p:tags r:id="rId2"/>
              </p:custDataLst>
            </p:nvPr>
          </p:nvSpPr>
          <p:spPr>
            <a:xfrm>
              <a:off x="2056" y="75000"/>
              <a:ext cx="13069" cy="7063"/>
            </a:xfrm>
            <a:prstGeom prst="rect">
              <a:avLst/>
            </a:prstGeom>
            <a:solidFill>
              <a:schemeClr val="bg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marR="0" indent="1371600" algn="just">
                <a:spcBef>
                  <a:spcPct val="0"/>
                </a:spcBef>
                <a:spcAft>
                  <a:spcPct val="0"/>
                </a:spcAft>
              </a:pPr>
              <a:r>
                <a:rPr lang="en-US" altLang="zh-CN" sz="2800" b="1" kern="100">
                  <a:solidFill>
                    <a:srgbClr val="000000"/>
                  </a:solidFill>
                  <a:latin typeface="微软雅黑" panose="020b0503020204020204" charset="-122"/>
                  <a:ea typeface="微软雅黑" panose="020b0503020204020204" charset="-122"/>
                  <a:cs typeface="微软雅黑" panose="020b0503020204020204" charset="-122"/>
                  <a:sym typeface="Times New Roman" panose="02020603050405020304"/>
                </a:rPr>
                <a:t>声声慢</a:t>
              </a:r>
            </a:p>
            <a:p>
              <a:pPr marL="0" marR="0" indent="0" algn="ctr">
                <a:spcBef>
                  <a:spcPct val="0"/>
                </a:spcBef>
                <a:spcAft>
                  <a:spcPct val="0"/>
                </a:spcAft>
              </a:pPr>
              <a:r>
                <a:rPr lang="en-US" altLang="zh-CN" sz="2800" b="1" kern="100">
                  <a:solidFill>
                    <a:srgbClr val="000000"/>
                  </a:solidFill>
                  <a:latin typeface="微软雅黑" panose="020b0503020204020204" charset="-122"/>
                  <a:ea typeface="微软雅黑" panose="020b0503020204020204" charset="-122"/>
                  <a:cs typeface="微软雅黑" panose="020b0503020204020204" charset="-122"/>
                  <a:sym typeface="Times New Roman" panose="02020603050405020304"/>
                </a:rPr>
                <a:t>  李清照</a:t>
              </a:r>
            </a:p>
            <a:p>
              <a:pPr marR="0" algn="l">
                <a:lnSpc>
                  <a:spcPct val="150000"/>
                </a:lnSpc>
                <a:spcBef>
                  <a:spcPct val="0"/>
                </a:spcBef>
                <a:spcAft>
                  <a:spcPct val="0"/>
                </a:spcAft>
              </a:pPr>
              <a:r>
                <a:rPr lang="en-US" altLang="zh-CN" sz="2800" b="1" kern="100">
                  <a:solidFill>
                    <a:srgbClr val="000000"/>
                  </a:solidFill>
                  <a:latin typeface="微软雅黑" panose="020b0503020204020204" charset="-122"/>
                  <a:ea typeface="微软雅黑" panose="020b0503020204020204" charset="-122"/>
                  <a:cs typeface="微软雅黑" panose="020b0503020204020204" charset="-122"/>
                  <a:sym typeface="Times New Roman" panose="02020603050405020304"/>
                </a:rPr>
                <a:t>亡国之痛     </a:t>
              </a:r>
            </a:p>
            <a:p>
              <a:pPr marR="0" algn="l">
                <a:lnSpc>
                  <a:spcPct val="150000"/>
                </a:lnSpc>
                <a:spcBef>
                  <a:spcPct val="0"/>
                </a:spcBef>
                <a:spcAft>
                  <a:spcPct val="0"/>
                </a:spcAft>
              </a:pPr>
              <a:r>
                <a:rPr lang="en-US" altLang="zh-CN" sz="2800" b="1" kern="100">
                  <a:solidFill>
                    <a:srgbClr val="000000"/>
                  </a:solidFill>
                  <a:latin typeface="微软雅黑" panose="020b0503020204020204" charset="-122"/>
                  <a:ea typeface="微软雅黑" panose="020b0503020204020204" charset="-122"/>
                  <a:cs typeface="微软雅黑" panose="020b0503020204020204" charset="-122"/>
                  <a:sym typeface="Times New Roman" panose="02020603050405020304"/>
                </a:rPr>
                <a:t>故国之思                                 直抒胸臆  </a:t>
              </a:r>
            </a:p>
            <a:p>
              <a:pPr marR="0" algn="l">
                <a:lnSpc>
                  <a:spcPct val="150000"/>
                </a:lnSpc>
                <a:spcBef>
                  <a:spcPct val="0"/>
                </a:spcBef>
                <a:spcAft>
                  <a:spcPct val="0"/>
                </a:spcAft>
              </a:pPr>
              <a:r>
                <a:rPr lang="en-US" altLang="zh-CN" sz="2800" b="1" kern="100">
                  <a:solidFill>
                    <a:srgbClr val="000000"/>
                  </a:solidFill>
                  <a:latin typeface="微软雅黑" panose="020b0503020204020204" charset="-122"/>
                  <a:ea typeface="微软雅黑" panose="020b0503020204020204" charset="-122"/>
                  <a:cs typeface="微软雅黑" panose="020b0503020204020204" charset="-122"/>
                  <a:sym typeface="Times New Roman" panose="02020603050405020304"/>
                </a:rPr>
                <a:t>丧夫之痛                               （叠词）</a:t>
              </a:r>
            </a:p>
            <a:p>
              <a:pPr marR="0" algn="l">
                <a:lnSpc>
                  <a:spcPct val="150000"/>
                </a:lnSpc>
                <a:spcBef>
                  <a:spcPct val="0"/>
                </a:spcBef>
                <a:spcAft>
                  <a:spcPct val="0"/>
                </a:spcAft>
              </a:pPr>
              <a:r>
                <a:rPr lang="en-US" altLang="zh-CN" sz="2800" b="1" kern="100">
                  <a:solidFill>
                    <a:srgbClr val="000000"/>
                  </a:solidFill>
                  <a:latin typeface="微软雅黑" panose="020b0503020204020204" charset="-122"/>
                  <a:ea typeface="微软雅黑" panose="020b0503020204020204" charset="-122"/>
                  <a:cs typeface="微软雅黑" panose="020b0503020204020204" charset="-122"/>
                  <a:sym typeface="Times New Roman" panose="02020603050405020304"/>
                </a:rPr>
                <a:t>流离之苦                                借景抒情</a:t>
              </a:r>
            </a:p>
            <a:p>
              <a:pPr algn="just">
                <a:lnSpc>
                  <a:spcPct val="150000"/>
                </a:lnSpc>
              </a:pPr>
              <a:r>
                <a:rPr lang="en-US" altLang="zh-CN" sz="2800" b="1" kern="100">
                  <a:solidFill>
                    <a:srgbClr val="000000"/>
                  </a:solidFill>
                  <a:latin typeface="微软雅黑" panose="020b0503020204020204" charset="-122"/>
                  <a:ea typeface="微软雅黑" panose="020b0503020204020204" charset="-122"/>
                  <a:cs typeface="微软雅黑" panose="020b0503020204020204" charset="-122"/>
                  <a:sym typeface="Times New Roman" panose="02020603050405020304"/>
                </a:rPr>
                <a:t>孀居之悲                              （意象——意境）</a:t>
              </a:r>
            </a:p>
            <a:p>
              <a:pPr marR="0" algn="l">
                <a:spcBef>
                  <a:spcPct val="0"/>
                </a:spcBef>
                <a:spcAft>
                  <a:spcPct val="0"/>
                </a:spcAft>
              </a:pPr>
              <a:r>
                <a:rPr lang="en-US" altLang="zh-CN" sz="2800" b="1" kern="0">
                  <a:latin typeface="微软雅黑" panose="020b0503020204020204" charset="-122"/>
                  <a:ea typeface="微软雅黑" panose="020b0503020204020204" charset="-122"/>
                  <a:cs typeface="微软雅黑" panose="020b0503020204020204" charset="-122"/>
                  <a:sym typeface="Times New Roman" panose="02020603050405020304"/>
                </a:rPr>
                <a:t> </a:t>
              </a:r>
            </a:p>
          </p:txBody>
        </p:sp>
        <p:sp>
          <p:nvSpPr>
            <p:cNvPr id="33" name="椭圆 4"/>
            <p:cNvSpPr/>
            <p:nvPr>
              <p:custDataLst>
                <p:tags r:id="rId3"/>
              </p:custDataLst>
            </p:nvPr>
          </p:nvSpPr>
          <p:spPr>
            <a:xfrm>
              <a:off x="6449" y="78286"/>
              <a:ext cx="1542" cy="1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4000" b="1" kern="100">
                  <a:latin typeface="微软雅黑" panose="020b0503020204020204" charset="-122"/>
                  <a:ea typeface="微软雅黑" panose="020b0503020204020204" charset="-122"/>
                  <a:cs typeface="Times New Roman" panose="02020603050405020304"/>
                  <a:sym typeface="Times New Roman" panose="02020603050405020304"/>
                </a:rPr>
                <a:t>愁</a:t>
              </a:r>
            </a:p>
          </p:txBody>
        </p:sp>
        <p:cxnSp>
          <p:nvCxnSpPr>
            <p:cNvPr id="34" name="直接箭头连接符 5"/>
            <p:cNvCxnSpPr/>
            <p:nvPr>
              <p:custDataLst>
                <p:tags r:id="rId4"/>
              </p:custDataLst>
            </p:nvPr>
          </p:nvCxnSpPr>
          <p:spPr>
            <a:xfrm>
              <a:off x="4539" y="77098"/>
              <a:ext cx="2023" cy="14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6"/>
            <p:cNvCxnSpPr/>
            <p:nvPr>
              <p:custDataLst>
                <p:tags r:id="rId5"/>
              </p:custDataLst>
            </p:nvPr>
          </p:nvCxnSpPr>
          <p:spPr>
            <a:xfrm flipV="1">
              <a:off x="4760" y="79789"/>
              <a:ext cx="2152" cy="13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7"/>
            <p:cNvCxnSpPr/>
            <p:nvPr>
              <p:custDataLst>
                <p:tags r:id="rId6"/>
              </p:custDataLst>
            </p:nvPr>
          </p:nvCxnSpPr>
          <p:spPr>
            <a:xfrm>
              <a:off x="4539" y="78076"/>
              <a:ext cx="1864" cy="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8"/>
            <p:cNvCxnSpPr/>
            <p:nvPr>
              <p:custDataLst>
                <p:tags r:id="rId7"/>
              </p:custDataLst>
            </p:nvPr>
          </p:nvCxnSpPr>
          <p:spPr>
            <a:xfrm>
              <a:off x="4424" y="79091"/>
              <a:ext cx="1947" cy="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9"/>
            <p:cNvCxnSpPr/>
            <p:nvPr>
              <p:custDataLst>
                <p:tags r:id="rId8"/>
              </p:custDataLst>
            </p:nvPr>
          </p:nvCxnSpPr>
          <p:spPr>
            <a:xfrm flipV="1">
              <a:off x="4424" y="79911"/>
              <a:ext cx="1931" cy="2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16"/>
            <p:cNvCxnSpPr/>
            <p:nvPr>
              <p:custDataLst>
                <p:tags r:id="rId9"/>
              </p:custDataLst>
            </p:nvPr>
          </p:nvCxnSpPr>
          <p:spPr>
            <a:xfrm flipH="1">
              <a:off x="8182" y="78045"/>
              <a:ext cx="1571" cy="9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直接箭头连接符 18"/>
            <p:cNvCxnSpPr/>
            <p:nvPr>
              <p:custDataLst>
                <p:tags r:id="rId10"/>
              </p:custDataLst>
            </p:nvPr>
          </p:nvCxnSpPr>
          <p:spPr>
            <a:xfrm flipH="1" flipV="1">
              <a:off x="7940" y="79791"/>
              <a:ext cx="1621" cy="13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标题 1" title=""/>
          <p:cNvSpPr>
            <a:spLocks noGrp="1"/>
          </p:cNvSpPr>
          <p:nvPr>
            <p:ph type="title"/>
          </p:nvPr>
        </p:nvSpPr>
        <p:spPr>
          <a:xfrm>
            <a:off x="990600" y="1772920"/>
            <a:ext cx="10515600" cy="1325563"/>
          </a:xfrm>
        </p:spPr>
        <p:txBody>
          <a:bodyPr/>
          <a:lstStyle/>
          <a:p>
            <a:r>
              <a:rPr lang="zh-CN" altLang="en-US" b="1">
                <a:latin typeface="微软雅黑" panose="020b0503020204020204" charset="-122"/>
                <a:ea typeface="微软雅黑" panose="020b0503020204020204" charset="-122"/>
                <a:sym typeface="+mn-ea"/>
              </a:rPr>
              <a:t>二、合作学习</a:t>
            </a:r>
            <a:endParaRPr lang="zh-CN" altLang="en-US" b="1">
              <a:latin typeface="微软雅黑" panose="020b0503020204020204" charset="-122"/>
              <a:ea typeface="微软雅黑" panose="020b0503020204020204" charset="-122"/>
            </a:endParaRPr>
          </a:p>
        </p:txBody>
      </p:sp>
    </p:spTree>
  </p:cSld>
  <p:clrMapOvr>
    <a:masterClrMapping/>
  </p:clrMapOvr>
  <p:transition/>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a:bodyPr>
          <a:lstStyle/>
          <a:p>
            <a:pPr marL="0" fontAlgn="auto">
              <a:lnSpc>
                <a:spcPct val="150000"/>
              </a:lnSpc>
              <a:spcBef>
                <a:spcPct val="0"/>
              </a:spcBef>
            </a:pPr>
            <a:r>
              <a:rPr lang="zh-CN" altLang="en-US" b="1">
                <a:latin typeface="微软雅黑" panose="020b0503020204020204" charset="-122"/>
                <a:ea typeface="微软雅黑" panose="020b0503020204020204" charset="-122"/>
                <a:cs typeface="微软雅黑" panose="020b0503020204020204" charset="-122"/>
              </a:rPr>
              <a:t>1、【答案】B【解析】“上阕先写寒气袭人的晚风，再写冷暖不定的气候”说法错误，通读《声声慢》，可知上阕先写冷暖不定的气候，再写寒气袭人的晚风，最后写南飞的过雁。故选B。</a:t>
            </a:r>
          </a:p>
        </p:txBody>
      </p:sp>
    </p:spTree>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a:bodyPr>
          <a:lstStyle/>
          <a:p>
            <a:pPr marL="0" fontAlgn="auto">
              <a:lnSpc>
                <a:spcPct val="150000"/>
              </a:lnSpc>
              <a:spcBef>
                <a:spcPct val="0"/>
              </a:spcBef>
            </a:pPr>
            <a:r>
              <a:rPr lang="zh-CN" altLang="en-US" b="1">
                <a:latin typeface="微软雅黑" panose="020b0503020204020204" charset="-122"/>
                <a:ea typeface="微软雅黑" panose="020b0503020204020204" charset="-122"/>
                <a:cs typeface="微软雅黑" panose="020b0503020204020204" charset="-122"/>
                <a:sym typeface="+mn-ea"/>
              </a:rPr>
              <a:t>2、【答案】①内容：丧夫之痛，亡国之恨，流离之苦，孀居之悲(情愁、家愁、国愁)。</a:t>
            </a:r>
          </a:p>
          <a:p>
            <a:pPr marL="0" fontAlgn="auto">
              <a:lnSpc>
                <a:spcPct val="150000"/>
              </a:lnSpc>
              <a:spcBef>
                <a:spcPct val="0"/>
              </a:spcBef>
            </a:pPr>
            <a:r>
              <a:rPr lang="zh-CN" altLang="en-US" b="1">
                <a:latin typeface="微软雅黑" panose="020b0503020204020204" charset="-122"/>
                <a:ea typeface="微软雅黑" panose="020b0503020204020204" charset="-122"/>
                <a:cs typeface="微软雅黑" panose="020b0503020204020204" charset="-122"/>
                <a:sym typeface="+mn-ea"/>
              </a:rPr>
              <a:t>②直接写愁，直接抒情。如：a.寻寻觅觅，冷冷清清，凄凄惨惨戚戚。b.这次第，怎一个愁字了得！间接写愁，借景抒情。如：借“淡酒”“晚风”“雁过”“黄花”“梧桐”“细雨”营造了冷清、凄惨、哀怨的意境，抒发了作者的家愁与国恨。</a:t>
            </a:r>
          </a:p>
        </p:txBody>
      </p:sp>
    </p:spTree>
  </p:cSld>
  <p:clrMapOvr>
    <a:masterClrMapping/>
  </p:clrMapOvr>
  <p:transition/>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3、【答案】D【解析】（D项，这首词主要的写作手法为借景抒情，没有用象征手法。）</a:t>
            </a:r>
          </a:p>
        </p:txBody>
      </p:sp>
    </p:spTree>
  </p:cSld>
  <p:clrMapOvr>
    <a:masterClrMapping/>
  </p:clrMapOvr>
  <p:transition/>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fontScale="90000" lnSpcReduction="10000"/>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4、【答案】（1）连用七组叠词，富有音乐美和韵律美（2）为全词定下了感情基调，营造凄冷、悲凉的氛围。（3）“寻寻觅觅”表现了作者飘泊异地、前路渺茫和孤立无援的失落感。“冷冷清清”描写了只身度日的孤单、清苦的生活状况。“凄凄惨惨戚戚”则是对自己晚年内心情感的直接抒发。整句从精神状态到生活处境，再到整体内心世界，层次清晰地概括了作者的不幸经历和生活状况，以及在身体和心灵上所受到的摧残。（从三个方面回答即可，每个方面2分。）</a:t>
            </a:r>
          </a:p>
        </p:txBody>
      </p:sp>
    </p:spTree>
  </p:cSld>
  <p:clrMapOvr>
    <a:masterClrMapping/>
  </p:clrMapOvr>
  <p:transition/>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5、【答案】C【解析】（“已不再为花凋谢感到惋惜”错，应是情景交融）</a:t>
            </a:r>
          </a:p>
        </p:txBody>
      </p:sp>
    </p:spTree>
  </p:cSld>
  <p:clrMapOvr>
    <a:masterClrMapping/>
  </p:clrMapOvr>
  <p:transition/>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6、【答案】①妙用叠词，有韵律美，增加了音乐性，增强了抒情性。如“寻寻觅觅，冷冷清清，凄凄惨惨戚戚”十四个字，从行动到环境再到内心感受，表达了作者身体和心灵遭受的摧残。②语言朴素清新，如“守着窗儿，独自怎生得黑”写尽了作者晚年的凄苦悲愁。</a:t>
            </a:r>
          </a:p>
        </p:txBody>
      </p:sp>
    </p:spTree>
  </p:cSld>
  <p:clrMapOvr>
    <a:masterClrMapping/>
  </p:clrMapOvr>
  <p:transition/>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7、【答案】A 【解析】（“三杯两盏淡酒,怎敌他、晚来风急!”说的不是酒味淡，“三杯两盏”也不是言酒量之少,作者要表达的是:借酒浇愁而愁难消除。）</a:t>
            </a:r>
          </a:p>
        </p:txBody>
      </p:sp>
    </p:spTree>
  </p:cSld>
  <p:clrMapOvr>
    <a:masterClrMapping/>
  </p:clrMapOvr>
  <p:transition/>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fontScale="60000"/>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8、【答案】①从题材上看，苏词描写的是古战场情形，表现作者对古代豪杰的凭吊，字里行间透露出豪壮雄浑之感；辛词由京口风光引出历史人物，将写景、叙事、抒情融为一体，笔调沉雄凄婉，意境苍凉悲壮；李词则以眼前庭院内秋景写出了处境的冷清，心境的清冷，悲苦愁绝。</a:t>
            </a:r>
          </a:p>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②从主题上看，苏词反映了意欲建功立业的豪情壮志，尽管壮志难酬，但词中并未露出哀婉之情；辛词表达了雄心犹在但不受朝廷重用，难以尽展其才的苦闷心情；李词则流露出强烈的亡国之恨、丧夫之哀、偏居之苦。</a:t>
            </a:r>
          </a:p>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③从表现手法上看，苏词和辛词都是借古抒怀，托古喻今；李词则用细腻的白描、委婉抒情。</a:t>
            </a:r>
          </a:p>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④从语言上来看，苏词和辛词都是读来豪气干云，壮丽之情油然而生；李词读来感伤婉转，是一种怨苦凄悲之感。</a:t>
            </a:r>
          </a:p>
        </p:txBody>
      </p:sp>
    </p:spTree>
  </p:cSld>
  <p:clrMapOvr>
    <a:masterClrMapping/>
  </p:clrMapOvr>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标题 1" title=""/>
          <p:cNvSpPr>
            <a:spLocks noGrp="1"/>
          </p:cNvSpPr>
          <p:nvPr>
            <p:ph type="ctrTitle"/>
          </p:nvPr>
        </p:nvSpPr>
        <p:spPr>
          <a:xfrm>
            <a:off x="1615440" y="1730693"/>
            <a:ext cx="9144000" cy="2387600"/>
          </a:xfrm>
        </p:spPr>
        <p:txBody>
          <a:bodyPr>
            <a:normAutofit/>
          </a:bodyPr>
          <a:lstStyle/>
          <a:p>
            <a:pPr>
              <a:lnSpc>
                <a:spcPct val="120000"/>
              </a:lnSpc>
            </a:pPr>
            <a:r>
              <a:rPr lang="zh-CN" altLang="en-US" b="1">
                <a:latin typeface="微软雅黑" panose="020b0503020204020204" charset="-122"/>
                <a:ea typeface="微软雅黑" panose="020b0503020204020204" charset="-122"/>
                <a:cs typeface="微软雅黑" panose="020b0503020204020204" charset="-122"/>
              </a:rPr>
              <a:t>《声声慢》</a:t>
            </a:r>
            <a:br>
              <a:rPr lang="zh-CN" altLang="en-US" b="1">
                <a:latin typeface="微软雅黑" panose="020b0503020204020204" charset="-122"/>
                <a:ea typeface="微软雅黑" panose="020b0503020204020204" charset="-122"/>
                <a:cs typeface="微软雅黑" panose="020b0503020204020204" charset="-122"/>
              </a:rPr>
            </a:br>
            <a:r>
              <a:rPr lang="zh-CN" altLang="en-US" b="1">
                <a:latin typeface="微软雅黑" panose="020b0503020204020204" charset="-122"/>
                <a:ea typeface="微软雅黑" panose="020b0503020204020204" charset="-122"/>
                <a:cs typeface="微软雅黑" panose="020b0503020204020204" charset="-122"/>
                <a:sym typeface="+mn-ea"/>
              </a:rPr>
              <a:t>参考答案</a:t>
            </a:r>
            <a:endParaRPr lang="zh-CN" altLang="en-US" b="1">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标题 1" title=""/>
          <p:cNvSpPr>
            <a:spLocks noGrp="1"/>
          </p:cNvSpPr>
          <p:nvPr>
            <p:ph type="title"/>
          </p:nvPr>
        </p:nvSpPr>
        <p:spPr>
          <a:xfrm>
            <a:off x="949960" y="1691005"/>
            <a:ext cx="10515600" cy="1325563"/>
          </a:xfrm>
        </p:spPr>
        <p:txBody>
          <a:bodyPr/>
          <a:lstStyle/>
          <a:p>
            <a:r>
              <a:rPr lang="zh-CN" altLang="en-US" b="1">
                <a:latin typeface="微软雅黑" panose="020b0503020204020204" charset="-122"/>
                <a:ea typeface="微软雅黑" panose="020b0503020204020204" charset="-122"/>
                <a:sym typeface="+mn-ea"/>
              </a:rPr>
              <a:t>三、教考融合</a:t>
            </a:r>
            <a:endParaRPr lang="zh-CN" altLang="en-US" b="1">
              <a:latin typeface="微软雅黑" panose="020b0503020204020204" charset="-122"/>
              <a:ea typeface="微软雅黑" panose="020b0503020204020204" charset="-122"/>
            </a:endParaRPr>
          </a:p>
        </p:txBody>
      </p:sp>
    </p:spTree>
  </p:cSld>
  <p:clrMapOvr>
    <a:masterClrMapping/>
  </p:clrMapOvr>
  <p:transition/>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a:bodyPr>
          <a:lstStyle/>
          <a:p>
            <a:pPr marL="0" fontAlgn="auto">
              <a:lnSpc>
                <a:spcPct val="150000"/>
              </a:lnSpc>
              <a:spcBef>
                <a:spcPct val="0"/>
              </a:spcBef>
            </a:pPr>
            <a:r>
              <a:rPr lang="zh-CN" altLang="en-US" sz="3600" b="1">
                <a:latin typeface="微软雅黑" panose="020b0503020204020204" charset="-122"/>
                <a:ea typeface="微软雅黑" panose="020b0503020204020204" charset="-122"/>
                <a:cs typeface="微软雅黑" panose="020b0503020204020204" charset="-122"/>
                <a:sym typeface="+mn-ea"/>
              </a:rPr>
              <a:t>1、【答案】D 【解析】D项,这首词融情于景,但并未托物言志。</a:t>
            </a:r>
          </a:p>
        </p:txBody>
      </p:sp>
    </p:spTree>
  </p:cSld>
  <p:clrMapOvr>
    <a:masterClrMapping/>
  </p:clrMapOvr>
  <p:transition/>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fontScale="90000" lnSpcReduction="20000"/>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2、【答案】示例一:相同。虽然这首词中的雨打在芭蕉上，《声声慢》中的雨打在梧桐上,但是词人借以传递的情感是相同的,抒发的都是浓浓的凄苦的愁思。雨点无论是打在芭蕉上还是梧桐上,在国破家亡、漂泊无依的词人听来,都像打在自己的心上,让词人抑制不住思国怀乡的情感。</a:t>
            </a:r>
          </a:p>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示例二:不相同。《声声慢》中的“雨”的意象虽然也包含着忧国伤时的愁思,但抒发的主要是个人和家庭的悲愁;而这首词中的“雨”的意象虽然也包含着个人和家庭的悲愁,但从“愁损北人”来看,抒发的主要是痛苦难耐的思国怀乡之情。</a:t>
            </a:r>
          </a:p>
        </p:txBody>
      </p:sp>
    </p:spTree>
  </p:cSld>
  <p:clrMapOvr>
    <a:masterClrMapping/>
  </p:clrMapOvr>
  <p:transition/>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3、【答案】B 【解析】（“却因为突如其来的风雨而婉言推辞”错，“次第岂无风雨”表明风雨还没有到来，这只是词人的担忧；结合全词来看，词人婉言推辞的根本原因在于多年来颠沛流离的境遇和深重的国难家愁使她无心游乐）</a:t>
            </a:r>
          </a:p>
        </p:txBody>
      </p:sp>
    </p:spTree>
  </p:cSld>
  <p:clrMapOvr>
    <a:masterClrMapping/>
  </p:clrMapOvr>
  <p:transition/>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fontScale="90000" lnSpcReduction="10000"/>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4、【答案】①比喻。“落日熔金”中把“落日的光辉”比喻为“熔解的金子”，“暮云合壁”中把“圆月”比喻成“壁玉”，生动形象地描绘了元宵节绚丽的暮景。</a:t>
            </a:r>
          </a:p>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②虚实结合。眼前元宵佳节的景象不禁使词人想到往年在汴京时的情景，由今而昔、由昔而今的虚实描写，丰富了诗歌内容。</a:t>
            </a:r>
          </a:p>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③视听结合。如“染柳烟浓”从视觉着眼，写早春时节初生细柳被淡烟笼罩的情形；“吹梅笛怨”从听觉落笔，通过笛声传来的哀怨曲调表现人物内心的凄凉。</a:t>
            </a:r>
          </a:p>
        </p:txBody>
      </p:sp>
    </p:spTree>
  </p:cSld>
  <p:clrMapOvr>
    <a:masterClrMapping/>
  </p:clrMapOvr>
  <p:transition/>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980420" cy="5283835"/>
          </a:xfrm>
        </p:spPr>
        <p:txBody>
          <a:bodyPr>
            <a:normAutofit lnSpcReduction="20000"/>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5、【答案】B【解析】（“薄字加速了夜幕降临”说法错误，应是“催”字加速了夜幕降临）</a:t>
            </a:r>
          </a:p>
        </p:txBody>
      </p:sp>
    </p:spTree>
  </p:cSld>
  <p:clrMapOvr>
    <a:masterClrMapping/>
  </p:clrMapOvr>
  <p:transition/>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757555" y="893445"/>
            <a:ext cx="10596245" cy="5283835"/>
          </a:xfrm>
        </p:spPr>
        <p:txBody>
          <a:bodyPr>
            <a:normAutofit lnSpcReduction="10000"/>
          </a:bodyPr>
          <a:lstStyle/>
          <a:p>
            <a:pPr marL="0" fontAlgn="auto">
              <a:lnSpc>
                <a:spcPct val="150000"/>
              </a:lnSpc>
              <a:spcBef>
                <a:spcPct val="0"/>
              </a:spcBef>
            </a:pPr>
            <a:r>
              <a:rPr lang="zh-CN" altLang="en-US" sz="3200" b="1">
                <a:latin typeface="微软雅黑" panose="020b0503020204020204" charset="-122"/>
                <a:ea typeface="微软雅黑" panose="020b0503020204020204" charset="-122"/>
                <a:cs typeface="微软雅黑" panose="020b0503020204020204" charset="-122"/>
                <a:sym typeface="+mn-ea"/>
              </a:rPr>
              <a:t>6、【答案】①“重帘未卷”指一层层的帘幕没有卷起，“影沉沉”写房间里因未卷帘幕而显得幽暗深邃，“倚楼无语”写出闺妇百无聊赖的情状，这些描写表现了闺妇内心烦躁、寂寞惆怅的心情。②梨花落后清明，“梨花欲谢恐难禁”一句表现了女主人公的惜春之情。</a:t>
            </a:r>
          </a:p>
        </p:txBody>
      </p:sp>
    </p:spTree>
  </p:cSld>
  <p:clrMapOvr>
    <a:masterClrMapping/>
  </p:clrMapOvr>
  <p:transition/>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292735" y="579755"/>
            <a:ext cx="11709400" cy="5597525"/>
          </a:xfrm>
        </p:spPr>
        <p:txBody>
          <a:bodyPr>
            <a:noAutofit/>
          </a:bodyPr>
          <a:lstStyle/>
          <a:p>
            <a:pPr marL="0" indent="0" fontAlgn="auto">
              <a:lnSpc>
                <a:spcPct val="150000"/>
              </a:lnSpc>
              <a:spcBef>
                <a:spcPct val="0"/>
              </a:spcBef>
              <a:buNone/>
            </a:pPr>
            <a:r>
              <a:rPr lang="zh-CN" altLang="en-US" sz="3200" b="1">
                <a:latin typeface="微软雅黑" panose="020b0503020204020204" charset="-122"/>
                <a:ea typeface="微软雅黑" panose="020b0503020204020204" charset="-122"/>
                <a:cs typeface="微软雅黑" panose="020b0503020204020204" charset="-122"/>
                <a:sym typeface="+mn-ea"/>
              </a:rPr>
              <a:t>7、【答案】D【解析】（“这首词应该是词人早期的作品”错误，依据注释①《登楼赋》抒写去国怀乡之思可知，这是诗人晚期作品。“秋已尽，日犹长，仲宣怀远更凄凉”的意思是“秋天快要过去了，依然觉得白昼非常漫长。比起王粲《登楼赋》所抒发的怀乡情，我觉得更加凄凉”。故选D）</a:t>
            </a:r>
          </a:p>
        </p:txBody>
      </p:sp>
    </p:spTree>
  </p:cSld>
  <p:clrMapOvr>
    <a:masterClrMapping/>
  </p:clrMapOvr>
  <p:transition/>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292735" y="579755"/>
            <a:ext cx="11709400" cy="5597525"/>
          </a:xfrm>
        </p:spPr>
        <p:txBody>
          <a:bodyPr>
            <a:noAutofit/>
          </a:bodyPr>
          <a:lstStyle/>
          <a:p>
            <a:pPr marL="0" indent="0" fontAlgn="auto">
              <a:lnSpc>
                <a:spcPct val="150000"/>
              </a:lnSpc>
              <a:spcBef>
                <a:spcPct val="0"/>
              </a:spcBef>
              <a:buNone/>
            </a:pPr>
            <a:r>
              <a:rPr lang="zh-CN" altLang="en-US" sz="3200" b="1">
                <a:latin typeface="微软雅黑" panose="020b0503020204020204" charset="-122"/>
                <a:ea typeface="微软雅黑" panose="020b0503020204020204" charset="-122"/>
                <a:cs typeface="微软雅黑" panose="020b0503020204020204" charset="-122"/>
                <a:sym typeface="+mn-ea"/>
              </a:rPr>
              <a:t>8、【答案】①思乡之愁。词人以“犹”和“更”两个虚词，来加深自己对于家乡的思念之情。</a:t>
            </a:r>
          </a:p>
          <a:p>
            <a:pPr marL="0" indent="0" fontAlgn="auto">
              <a:lnSpc>
                <a:spcPct val="150000"/>
              </a:lnSpc>
              <a:spcBef>
                <a:spcPct val="0"/>
              </a:spcBef>
              <a:buNone/>
            </a:pPr>
            <a:r>
              <a:rPr lang="zh-CN" altLang="en-US" sz="3200" b="1">
                <a:latin typeface="微软雅黑" panose="020b0503020204020204" charset="-122"/>
                <a:ea typeface="微软雅黑" panose="020b0503020204020204" charset="-122"/>
                <a:cs typeface="微软雅黑" panose="020b0503020204020204" charset="-122"/>
                <a:sym typeface="+mn-ea"/>
              </a:rPr>
              <a:t>②故国沦丧之愁。词人借王粲去国怀乡之情来抒发了自己的愁苦。</a:t>
            </a:r>
          </a:p>
          <a:p>
            <a:pPr marL="0" indent="0" fontAlgn="auto">
              <a:lnSpc>
                <a:spcPct val="150000"/>
              </a:lnSpc>
              <a:spcBef>
                <a:spcPct val="0"/>
              </a:spcBef>
              <a:buNone/>
            </a:pPr>
            <a:r>
              <a:rPr lang="zh-CN" altLang="en-US" sz="3200" b="1">
                <a:latin typeface="微软雅黑" panose="020b0503020204020204" charset="-122"/>
                <a:ea typeface="微软雅黑" panose="020b0503020204020204" charset="-122"/>
                <a:cs typeface="微软雅黑" panose="020b0503020204020204" charset="-122"/>
                <a:sym typeface="+mn-ea"/>
              </a:rPr>
              <a:t>③孤身漂泊之愁。词人因国家沦丧而独自一人漂泊在外，孤独寂寥。</a:t>
            </a:r>
          </a:p>
        </p:txBody>
      </p:sp>
    </p:spTree>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标题 1" title=""/>
          <p:cNvSpPr>
            <a:spLocks noGrp="1"/>
          </p:cNvSpPr>
          <p:nvPr>
            <p:ph type="title"/>
          </p:nvPr>
        </p:nvSpPr>
        <p:spPr>
          <a:xfrm>
            <a:off x="1152525" y="2103120"/>
            <a:ext cx="10515600" cy="1325563"/>
          </a:xfrm>
        </p:spPr>
        <p:txBody>
          <a:bodyPr/>
          <a:lstStyle/>
          <a:p>
            <a:r>
              <a:rPr lang="zh-CN" altLang="en-US" b="1">
                <a:latin typeface="微软雅黑" panose="020b0503020204020204" charset="-122"/>
                <a:ea typeface="微软雅黑" panose="020b0503020204020204" charset="-122"/>
                <a:cs typeface="微软雅黑" panose="020b0503020204020204" charset="-122"/>
                <a:sym typeface="+mn-ea"/>
              </a:rPr>
              <a:t>一、自主学习</a:t>
            </a:r>
            <a:endParaRPr lang="zh-CN" altLang="en-US"/>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838200" y="650875"/>
            <a:ext cx="11062335" cy="5526405"/>
          </a:xfrm>
        </p:spPr>
        <p:txBody>
          <a:bodyPr>
            <a:normAutofit/>
          </a:bodyPr>
          <a:lstStyle/>
          <a:p>
            <a:pPr marL="0" indent="0">
              <a:buNone/>
            </a:pPr>
            <a:endParaRPr lang="zh-CN" altLang="en-US"/>
          </a:p>
          <a:p>
            <a:pPr marL="0" indent="0">
              <a:lnSpc>
                <a:spcPct val="140000"/>
              </a:lnSpc>
              <a:buNone/>
            </a:pPr>
            <a:r>
              <a:rPr lang="zh-CN" altLang="en-US" sz="4400" b="1">
                <a:latin typeface="微软雅黑" panose="020b0503020204020204" charset="-122"/>
                <a:ea typeface="微软雅黑" panose="020b0503020204020204" charset="-122"/>
                <a:cs typeface="微软雅黑" panose="020b0503020204020204" charset="-122"/>
              </a:rPr>
              <a:t>（一）作者介绍</a:t>
            </a:r>
          </a:p>
          <a:p>
            <a:pPr marL="0" indent="0">
              <a:lnSpc>
                <a:spcPct val="140000"/>
              </a:lnSpc>
              <a:buNone/>
            </a:pPr>
            <a:r>
              <a:rPr lang="zh-CN" altLang="en-US" sz="4400" b="1">
                <a:latin typeface="微软雅黑" panose="020b0503020204020204" charset="-122"/>
                <a:ea typeface="微软雅黑" panose="020b0503020204020204" charset="-122"/>
                <a:cs typeface="微软雅黑" panose="020b0503020204020204" charset="-122"/>
              </a:rPr>
              <a:t>易安居士，宋，流亡，南渡，少女，离别相思，清丽、明快，中年，凄凉、悲痛、低沉</a:t>
            </a:r>
          </a:p>
          <a:p>
            <a:pPr marL="0" indent="0">
              <a:buNone/>
            </a:pPr>
            <a:endParaRPr lang="zh-CN" altLang="en-US" sz="72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838200" y="650875"/>
            <a:ext cx="10515600" cy="5526405"/>
          </a:xfrm>
        </p:spPr>
        <p:txBody>
          <a:bodyPr>
            <a:normAutofit/>
          </a:bodyPr>
          <a:lstStyle/>
          <a:p>
            <a:pPr marL="0" indent="0">
              <a:buNone/>
            </a:pPr>
            <a:endParaRPr lang="zh-CN" altLang="en-US"/>
          </a:p>
          <a:p>
            <a:pPr marL="0" indent="0">
              <a:lnSpc>
                <a:spcPct val="120000"/>
              </a:lnSpc>
              <a:buNone/>
            </a:pPr>
            <a:r>
              <a:rPr lang="zh-CN" altLang="en-US" sz="4400" b="1">
                <a:latin typeface="微软雅黑" panose="020b0503020204020204" charset="-122"/>
                <a:ea typeface="微软雅黑" panose="020b0503020204020204" charset="-122"/>
                <a:cs typeface="微软雅黑" panose="020b0503020204020204" charset="-122"/>
              </a:rPr>
              <a:t>（二）写作背景</a:t>
            </a:r>
          </a:p>
          <a:p>
            <a:pPr marL="0" indent="0">
              <a:lnSpc>
                <a:spcPct val="120000"/>
              </a:lnSpc>
              <a:buNone/>
            </a:pPr>
            <a:r>
              <a:rPr lang="zh-CN" altLang="en-US" sz="4400" b="1">
                <a:latin typeface="微软雅黑" panose="020b0503020204020204" charset="-122"/>
                <a:ea typeface="微软雅黑" panose="020b0503020204020204" charset="-122"/>
                <a:cs typeface="微软雅黑" panose="020b0503020204020204" charset="-122"/>
              </a:rPr>
              <a:t>晚年，国破家亡，金兵，所见、所闻，悲凉愁苦</a:t>
            </a:r>
          </a:p>
        </p:txBody>
      </p:sp>
    </p:spTree>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838200" y="650875"/>
            <a:ext cx="10515600" cy="5526405"/>
          </a:xfrm>
        </p:spPr>
        <p:txBody>
          <a:bodyPr>
            <a:normAutofit/>
          </a:bodyPr>
          <a:lstStyle/>
          <a:p>
            <a:pPr marL="0" indent="0">
              <a:lnSpc>
                <a:spcPct val="120000"/>
              </a:lnSpc>
              <a:buNone/>
            </a:pPr>
            <a:r>
              <a:rPr lang="zh-CN" altLang="en-US" sz="4400" b="1">
                <a:latin typeface="微软雅黑" panose="020b0503020204020204" charset="-122"/>
                <a:ea typeface="微软雅黑" panose="020b0503020204020204" charset="-122"/>
                <a:cs typeface="微软雅黑" panose="020b0503020204020204" charset="-122"/>
              </a:rPr>
              <a:t>（三）题目解读 </a:t>
            </a:r>
          </a:p>
          <a:p>
            <a:pPr marL="0" indent="0">
              <a:lnSpc>
                <a:spcPct val="120000"/>
              </a:lnSpc>
              <a:buNone/>
            </a:pPr>
            <a:r>
              <a:rPr lang="en-US" altLang="zh-CN" sz="4400" b="1">
                <a:latin typeface="微软雅黑" panose="020b0503020204020204" charset="-122"/>
                <a:ea typeface="微软雅黑" panose="020b0503020204020204" charset="-122"/>
                <a:cs typeface="微软雅黑" panose="020b0503020204020204" charset="-122"/>
              </a:rPr>
              <a:t>  </a:t>
            </a:r>
            <a:r>
              <a:rPr lang="zh-CN" altLang="en-US" sz="4400" b="1">
                <a:latin typeface="微软雅黑" panose="020b0503020204020204" charset="-122"/>
                <a:ea typeface="微软雅黑" panose="020b0503020204020204" charset="-122"/>
                <a:cs typeface="微软雅黑" panose="020b0503020204020204" charset="-122"/>
              </a:rPr>
              <a:t>词牌，南渡后，哀婉凄苦，婉约</a:t>
            </a:r>
          </a:p>
          <a:p>
            <a:pPr marL="0" indent="0">
              <a:buNone/>
            </a:pPr>
            <a:endParaRPr lang="zh-CN" altLang="en-US" sz="72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838200" y="650875"/>
            <a:ext cx="10515600" cy="5526405"/>
          </a:xfrm>
        </p:spPr>
        <p:txBody>
          <a:bodyPr>
            <a:normAutofit/>
          </a:bodyPr>
          <a:lstStyle/>
          <a:p>
            <a:pPr marL="0" indent="0">
              <a:lnSpc>
                <a:spcPct val="120000"/>
              </a:lnSpc>
              <a:buNone/>
            </a:pPr>
            <a:r>
              <a:rPr lang="zh-CN" altLang="en-US" sz="4400" b="1">
                <a:latin typeface="微软雅黑" panose="020b0503020204020204" charset="-122"/>
                <a:ea typeface="微软雅黑" panose="020b0503020204020204" charset="-122"/>
                <a:cs typeface="微软雅黑" panose="020b0503020204020204" charset="-122"/>
              </a:rPr>
              <a:t>（四）文学常识 </a:t>
            </a:r>
          </a:p>
          <a:p>
            <a:pPr marL="0" indent="0">
              <a:lnSpc>
                <a:spcPct val="120000"/>
              </a:lnSpc>
              <a:buNone/>
            </a:pPr>
            <a:r>
              <a:rPr lang="en-US" altLang="zh-CN" sz="4400" b="1">
                <a:latin typeface="微软雅黑" panose="020b0503020204020204" charset="-122"/>
                <a:ea typeface="微软雅黑" panose="020b0503020204020204" charset="-122"/>
                <a:cs typeface="微软雅黑" panose="020b0503020204020204" charset="-122"/>
              </a:rPr>
              <a:t>  </a:t>
            </a:r>
            <a:r>
              <a:rPr lang="zh-CN" altLang="en-US" sz="4400" b="1">
                <a:latin typeface="微软雅黑" panose="020b0503020204020204" charset="-122"/>
                <a:ea typeface="微软雅黑" panose="020b0503020204020204" charset="-122"/>
                <a:cs typeface="微软雅黑" panose="020b0503020204020204" charset="-122"/>
              </a:rPr>
              <a:t>离愁别绪，李清照</a:t>
            </a:r>
          </a:p>
          <a:p>
            <a:pPr marL="0" indent="0">
              <a:buNone/>
            </a:pPr>
            <a:r>
              <a:rPr lang="zh-CN" altLang="en-US" sz="4400" b="1">
                <a:latin typeface="微软雅黑" panose="020b0503020204020204" charset="-122"/>
                <a:ea typeface="微软雅黑" panose="020b0503020204020204" charset="-122"/>
                <a:cs typeface="微软雅黑" panose="020b0503020204020204" charset="-122"/>
              </a:rPr>
              <a:t>婉约，白描，清新自然，易安体</a:t>
            </a:r>
          </a:p>
        </p:txBody>
      </p:sp>
      <p:pic>
        <p:nvPicPr>
          <p:cNvPr id="2" name="Picture 2"/>
          <p:cNvPicPr>
            <a:picLocks noChangeAspect="1"/>
          </p:cNvPicPr>
          <p:nvPr/>
        </p:nvPicPr>
        <p:blipFill>
          <a:blip r:embed="rId2"/>
          <a:stretch>
            <a:fillRect/>
          </a:stretch>
        </p:blipFill>
        <p:spPr>
          <a:xfrm flipH="1">
            <a:off x="10820400" y="11430000"/>
            <a:ext cx="0" cy="0"/>
          </a:xfrm>
          <a:prstGeom prst="rect">
            <a:avLst/>
          </a:prstGeom>
          <a:ln>
            <a:noFill/>
          </a:ln>
        </p:spPr>
      </p:pic>
    </p:spTree>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504190" y="467995"/>
            <a:ext cx="11687175" cy="5526405"/>
          </a:xfrm>
        </p:spPr>
        <p:txBody>
          <a:bodyPr>
            <a:noAutofit/>
          </a:bodyPr>
          <a:lstStyle/>
          <a:p>
            <a:pPr marL="0" indent="0" fontAlgn="auto">
              <a:lnSpc>
                <a:spcPct val="130000"/>
              </a:lnSpc>
              <a:spcBef>
                <a:spcPct val="0"/>
              </a:spcBef>
              <a:buNone/>
            </a:pPr>
            <a:r>
              <a:rPr lang="zh-CN" altLang="en-US" sz="3600" b="1">
                <a:latin typeface="微软雅黑" panose="020b0503020204020204" charset="-122"/>
                <a:ea typeface="微软雅黑" panose="020b0503020204020204" charset="-122"/>
                <a:cs typeface="微软雅黑" panose="020b0503020204020204" charset="-122"/>
              </a:rPr>
              <a:t>（五）字词</a:t>
            </a:r>
          </a:p>
          <a:p>
            <a:pPr marL="0" indent="0" fontAlgn="auto">
              <a:lnSpc>
                <a:spcPct val="130000"/>
              </a:lnSpc>
              <a:spcBef>
                <a:spcPct val="0"/>
              </a:spcBef>
              <a:buNone/>
            </a:pPr>
            <a:r>
              <a:rPr lang="zh-CN" altLang="en-US" sz="3600" b="1">
                <a:latin typeface="微软雅黑" panose="020b0503020204020204" charset="-122"/>
                <a:ea typeface="微软雅黑" panose="020b0503020204020204" charset="-122"/>
                <a:cs typeface="微软雅黑" panose="020b0503020204020204" charset="-122"/>
              </a:rPr>
              <a:t>【答案】   悲愁、哀伤的样子   养息，休息   相当于“极”，表示程度很深   怎么、怎样   光景，状况   </a:t>
            </a:r>
          </a:p>
          <a:p>
            <a:pPr marL="0" indent="0" fontAlgn="auto">
              <a:lnSpc>
                <a:spcPct val="130000"/>
              </a:lnSpc>
              <a:spcBef>
                <a:spcPct val="0"/>
              </a:spcBef>
              <a:buNone/>
            </a:pPr>
            <a:endParaRPr lang="zh-CN" altLang="en-US" sz="3600" b="1">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内容占位符 2" title=""/>
          <p:cNvSpPr>
            <a:spLocks noGrp="1"/>
          </p:cNvSpPr>
          <p:nvPr>
            <p:ph idx="1"/>
          </p:nvPr>
        </p:nvSpPr>
        <p:spPr>
          <a:xfrm>
            <a:off x="504190" y="873125"/>
            <a:ext cx="11687175" cy="5121275"/>
          </a:xfrm>
        </p:spPr>
        <p:txBody>
          <a:bodyPr>
            <a:noAutofit/>
          </a:bodyPr>
          <a:lstStyle/>
          <a:p>
            <a:pPr marL="0" indent="0" fontAlgn="auto">
              <a:lnSpc>
                <a:spcPct val="130000"/>
              </a:lnSpc>
              <a:spcBef>
                <a:spcPct val="0"/>
              </a:spcBef>
              <a:buNone/>
            </a:pPr>
            <a:r>
              <a:rPr lang="zh-CN" altLang="en-US" sz="3200" b="1">
                <a:latin typeface="微软雅黑" panose="020b0503020204020204" charset="-122"/>
                <a:ea typeface="微软雅黑" panose="020b0503020204020204" charset="-122"/>
                <a:cs typeface="微软雅黑" panose="020b0503020204020204" charset="-122"/>
              </a:rPr>
              <a:t>（六）全词主旨</a:t>
            </a:r>
          </a:p>
          <a:p>
            <a:pPr marL="0" indent="0" fontAlgn="auto">
              <a:lnSpc>
                <a:spcPct val="130000"/>
              </a:lnSpc>
              <a:spcBef>
                <a:spcPct val="0"/>
              </a:spcBef>
              <a:buNone/>
            </a:pPr>
            <a:r>
              <a:rPr lang="zh-CN" altLang="en-US" sz="3200" b="1">
                <a:latin typeface="微软雅黑" panose="020b0503020204020204" charset="-122"/>
                <a:ea typeface="微软雅黑" panose="020b0503020204020204" charset="-122"/>
                <a:cs typeface="微软雅黑" panose="020b0503020204020204" charset="-122"/>
              </a:rPr>
              <a:t> 冷清悲凉，孤寂落寞</a:t>
            </a:r>
          </a:p>
        </p:txBody>
      </p:sp>
    </p:spTree>
  </p:cSld>
  <p:clrMapOvr>
    <a:masterClrMapping/>
  </p:clrMapOvr>
  <p:transition/>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AS_OS" val="Unix 3.10 unknown"/>
  <p:tag name="AS_RELEASE_DATE" val="2023.03.31"/>
  <p:tag name="AS_TITLE" val="Aspose.Slides for Java"/>
  <p:tag name="AS_VERSION" val="23.3"/>
  <p:tag name="COMMONDATA" val="eyJoZGlkIjoiZmE5MTdlMzcwYmRjZGRhMDA4ZDc1NGJlYTlmMmI1NmUifQ=="/>
  <p:tag name="KSO_WPP_MARK_KEY" val="f384b0c0-883c-4242-a044-b4c5dfc95788"/>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学科网</Company>
  <Paragraphs>52</Paragraphs>
  <Slides>28</Slides>
  <Notes>0</Notes>
  <TotalTime>0</TotalTime>
  <HiddenSlides>0</HiddenSlides>
  <MMClips>0</MMClips>
  <ScaleCrop>0</ScaleCrop>
  <HeadingPairs>
    <vt:vector baseType="variant" size="6">
      <vt:variant>
        <vt:lpstr>Fonts used</vt:lpstr>
      </vt:variant>
      <vt:variant>
        <vt:i4>5</vt:i4>
      </vt:variant>
      <vt:variant>
        <vt:lpstr>Theme</vt:lpstr>
      </vt:variant>
      <vt:variant>
        <vt:i4>1</vt:i4>
      </vt:variant>
      <vt:variant>
        <vt:lpstr>Slide Titles</vt:lpstr>
      </vt:variant>
      <vt:variant>
        <vt:i4>28</vt:i4>
      </vt:variant>
    </vt:vector>
  </HeadingPairs>
  <TitlesOfParts>
    <vt:vector baseType="lpstr" size="34">
      <vt:lpstr>Arial</vt:lpstr>
      <vt:lpstr>等线 Light</vt:lpstr>
      <vt:lpstr>等线</vt:lpstr>
      <vt:lpstr>微软雅黑</vt:lpstr>
      <vt:lpstr>Times New Roman</vt:lpstr>
      <vt:lpstr>Office 主题​​</vt:lpstr>
      <vt:lpstr>PowerPoint Presentation</vt:lpstr>
      <vt:lpstr>《声声慢》参考答案</vt:lpstr>
      <vt:lpstr>一、自主学习</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二、合作学习</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三、教考融合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Java</Application>
  <AppVersion>23.0300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creator>rbm.xkw.com</dc:creator>
  <cp:revision>1</cp:revision>
  <cp:lastPrinted>2023-07-28T17:43:09.852</cp:lastPrinted>
  <dcterms:created xsi:type="dcterms:W3CDTF">2023-07-28T17:43:09Z</dcterms:created>
  <dcterms:modified xsi:type="dcterms:W3CDTF">2023-07-28T09:43:09Z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