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9" r:id="rId2"/>
    <p:sldId id="347" r:id="rId3"/>
    <p:sldId id="348" r:id="rId4"/>
    <p:sldId id="281" r:id="rId5"/>
    <p:sldId id="349" r:id="rId6"/>
    <p:sldId id="371" r:id="rId7"/>
    <p:sldId id="373" r:id="rId8"/>
    <p:sldId id="390" r:id="rId9"/>
    <p:sldId id="391" r:id="rId10"/>
    <p:sldId id="392" r:id="rId11"/>
    <p:sldId id="400" r:id="rId12"/>
    <p:sldId id="303" r:id="rId13"/>
    <p:sldId id="304" r:id="rId14"/>
    <p:sldId id="309" r:id="rId15"/>
    <p:sldId id="318" r:id="rId16"/>
    <p:sldId id="404" r:id="rId17"/>
    <p:sldId id="403" r:id="rId18"/>
    <p:sldId id="396" r:id="rId19"/>
    <p:sldId id="411" r:id="rId20"/>
    <p:sldId id="310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6">
          <p15:clr>
            <a:srgbClr val="A4A3A4"/>
          </p15:clr>
        </p15:guide>
        <p15:guide id="2" pos="697">
          <p15:clr>
            <a:srgbClr val="A4A3A4"/>
          </p15:clr>
        </p15:guide>
        <p15:guide id="3" pos="7028">
          <p15:clr>
            <a:srgbClr val="A4A3A4"/>
          </p15:clr>
        </p15:guide>
        <p15:guide id="4" orient="horz" pos="5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0538" autoAdjust="0"/>
  </p:normalViewPr>
  <p:slideViewPr>
    <p:cSldViewPr snapToGrid="0">
      <p:cViewPr varScale="1">
        <p:scale>
          <a:sx n="56" d="100"/>
          <a:sy n="56" d="100"/>
        </p:scale>
        <p:origin x="840" y="60"/>
      </p:cViewPr>
      <p:guideLst>
        <p:guide orient="horz" pos="3776"/>
        <p:guide pos="697"/>
        <p:guide pos="7028"/>
        <p:guide orient="horz" pos="5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2T21:37:04.061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页面统一为16:9宽幅画面比例尺寸；PPT统一格式为PPT或PPTX。</a:t>
            </a: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请注意：</a:t>
            </a: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课名：微软雅黑48号字；</a:t>
            </a: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2.（第一课时）：微软雅黑32号字；</a:t>
            </a: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3.学校名称：请填写全称；</a:t>
            </a: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4.学科、年级、主讲人、学校：华文楷体28号字（具体根据文字量可适当调整）。</a:t>
            </a:r>
          </a:p>
          <a:p>
            <a:endParaRPr lang="zh-CN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</a:t>
            </a: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1.课名：字体以Times New Roman为主，字号一般使用32—36号，特别强调可以用40号；</a:t>
            </a: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2.（Period 1）：字体使用Arial，字号为28；</a:t>
            </a: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3.正文一般用24—28号，特别强调可用32号。</a:t>
            </a:r>
          </a:p>
          <a:p>
            <a:endParaRPr lang="zh-CN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注意标点的规范（例如：中文省略号为……，可用Shift+数字键6打出中文省略号，英文省略号为…）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主讲人：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 1"/>
          <p:cNvSpPr txBox="1"/>
          <p:nvPr userDrawn="1"/>
        </p:nvSpPr>
        <p:spPr>
          <a:xfrm>
            <a:off x="1762653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600">
                <a:solidFill>
                  <a:schemeClr val="bg1"/>
                </a:solidFill>
              </a:rPr>
              <a:t>国家中小学课程资源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 txBox="1"/>
          <p:nvPr userDrawn="1"/>
        </p:nvSpPr>
        <p:spPr>
          <a:xfrm>
            <a:off x="110294" y="6210036"/>
            <a:ext cx="2641371" cy="39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l"/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高中语文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666" y="57361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标题 1"/>
          <p:cNvSpPr txBox="1"/>
          <p:nvPr userDrawn="1"/>
        </p:nvSpPr>
        <p:spPr>
          <a:xfrm>
            <a:off x="110294" y="6210036"/>
            <a:ext cx="2641371" cy="39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l"/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高中语文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055687" y="1884439"/>
            <a:ext cx="1008062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210000"/>
              </a:lnSpc>
            </a:pPr>
            <a:r>
              <a:rPr lang="en-US" altLang="zh-CN" sz="8000" b="1" dirty="0">
                <a:latin typeface="演示佛系体" panose="00000500000000000000" pitchFamily="2" charset="-122"/>
                <a:ea typeface="演示佛系体" panose="00000500000000000000" pitchFamily="2" charset="-122"/>
                <a:cs typeface="华文新魏" panose="02010800040101010101" charset="-122"/>
              </a:rPr>
              <a:t>《</a:t>
            </a:r>
            <a:r>
              <a:rPr lang="zh-CN" altLang="en-US" sz="8000" b="1" dirty="0">
                <a:latin typeface="演示佛系体" panose="00000500000000000000" pitchFamily="2" charset="-122"/>
                <a:ea typeface="演示佛系体" panose="00000500000000000000" pitchFamily="2" charset="-122"/>
                <a:cs typeface="华文新魏" panose="02010800040101010101" charset="-122"/>
              </a:rPr>
              <a:t>梦游天姥吟留别</a:t>
            </a:r>
            <a:r>
              <a:rPr lang="en-US" altLang="zh-CN" sz="8000" b="1" dirty="0">
                <a:latin typeface="演示佛系体" panose="00000500000000000000" pitchFamily="2" charset="-122"/>
                <a:ea typeface="演示佛系体" panose="00000500000000000000" pitchFamily="2" charset="-122"/>
                <a:cs typeface="华文新魏" panose="02010800040101010101" charset="-122"/>
              </a:rPr>
              <a:t>》</a:t>
            </a:r>
            <a:br>
              <a:rPr lang="en-US" altLang="zh-CN" sz="8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en-US" altLang="zh-CN" sz="5300" b="1" dirty="0">
                <a:latin typeface="微软雅黑" panose="020B0503020204020204" charset="-122"/>
                <a:ea typeface="微软雅黑" panose="020B0503020204020204" charset="-122"/>
              </a:rPr>
              <a:t>                  </a:t>
            </a:r>
            <a:r>
              <a:rPr lang="en-US" altLang="zh-CN" sz="4890" b="1" dirty="0">
                <a:latin typeface="励字侠义简繁" panose="02010604000000000000" pitchFamily="2" charset="-122"/>
                <a:ea typeface="励字侠义简繁" panose="02010604000000000000" pitchFamily="2" charset="-122"/>
              </a:rPr>
              <a:t>——</a:t>
            </a:r>
            <a:r>
              <a:rPr lang="zh-CN" altLang="en-US" sz="4890" b="1" dirty="0">
                <a:latin typeface="励字侠义简繁" panose="02010604000000000000" pitchFamily="2" charset="-122"/>
                <a:ea typeface="励字侠义简繁" panose="02010604000000000000" pitchFamily="2" charset="-122"/>
              </a:rPr>
              <a:t>恣意昂扬的生命高歌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635" y="1224915"/>
            <a:ext cx="12067540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世间行乐亦如此，古来万事东流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别君去兮何时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还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？且放白鹿青崖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间</a:t>
            </a:r>
            <a:r>
              <a:rPr lang="en-US"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须行即骑访名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山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。安能摧眉折腰事权贵，使我不得开心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颜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967789" y="1663599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681466" y="1157514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655695" y="986155"/>
            <a:ext cx="6747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学习活动一：读中感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0720" y="2004060"/>
            <a:ext cx="10970895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zh-CN" sz="32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32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因声求气、吟咏诗韵”，通过反复诵读感受诗歌韵律节奏等的变化，体会作者的情感变化。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5475" y="3777615"/>
            <a:ext cx="8068310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神往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—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迫切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—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极乐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—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失落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—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反思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9245" y="5029518"/>
            <a:ext cx="1124077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“长篇波澜贵层叠，尤贵陡变；贵陡变，尤贵自在。”</a:t>
            </a:r>
          </a:p>
          <a:p>
            <a:pPr indent="266700" algn="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清·潘德舆</a:t>
            </a:r>
            <a:endParaRPr 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734744" y="997484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823706" y="528229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02310" y="355755"/>
            <a:ext cx="8847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学习活动二：感中思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1465" y="1271588"/>
            <a:ext cx="1207389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诗歌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题为“梦游天姥”，为何开篇要“谈瀛洲”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后来又写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“五岳“、“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赤城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”“天台”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诸山？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185" y="2741931"/>
            <a:ext cx="12073890" cy="2848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“安能摧眉折腰事权贵，使我不得开心颜？”这一句的结尾的“？”在历年教材的版本中一改再改，由“？”改为“！”现在又改为“？”你认为哪种标点符号更符合作者的情感？试着读一读，说一说。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851584" y="1272417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621776" y="761274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522345" y="589280"/>
            <a:ext cx="5986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学习活动三：赏中品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0274" y="1508294"/>
            <a:ext cx="10627548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/>
              <a:t>再读第二段，填写表格，赏析“梦境”。</a:t>
            </a:r>
            <a:endParaRPr lang="en-US" altLang="zh-CN" sz="3200" b="1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0565" y="2369157"/>
          <a:ext cx="9937115" cy="3842766"/>
        </p:xfrm>
        <a:graphic>
          <a:graphicData uri="http://schemas.openxmlformats.org/drawingml/2006/table">
            <a:tbl>
              <a:tblPr/>
              <a:tblGrid>
                <a:gridCol w="163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8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小标题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诗文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赏析（意象、意境、炼字、手法）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表达情感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851890" y="1167817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614156" y="63274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784600" y="461010"/>
            <a:ext cx="6443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学习活动三：赏中品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7955" y="1688465"/>
          <a:ext cx="11918950" cy="3676015"/>
        </p:xfrm>
        <a:graphic>
          <a:graphicData uri="http://schemas.openxmlformats.org/drawingml/2006/table">
            <a:tbl>
              <a:tblPr/>
              <a:tblGrid>
                <a:gridCol w="209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96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小标题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诗文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赏析（意象、意境、炼字、手法）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表达情感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月夜渡湖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我欲因之梦吴越</a:t>
                      </a:r>
                      <a:r>
                        <a:rPr lang="en-US" alt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……</a:t>
                      </a: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渌水荡漾清猿啼</a:t>
                      </a:r>
                      <a:r>
                        <a:rPr lang="en-US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 spc="13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意象：</a:t>
                      </a: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月、湖、影、猿啼</a:t>
                      </a:r>
                      <a:endParaRPr lang="en-US" altLang="zh-CN" sz="2400" b="1" spc="13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 spc="13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意境：</a:t>
                      </a:r>
                      <a:r>
                        <a:rPr lang="zh-CN" altLang="en-US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清幽雅致、清丽恬静</a:t>
                      </a:r>
                      <a:endParaRPr lang="en-US" altLang="zh-CN" sz="2400" b="1" spc="13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 spc="13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炼字：</a:t>
                      </a: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“飞”、“送”</a:t>
                      </a:r>
                      <a:endParaRPr lang="en-US" altLang="zh-CN" sz="2400" b="1" spc="13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 spc="13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手法：</a:t>
                      </a: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拟人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3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李白的浪漫主义手法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轻松愉悦</a:t>
                      </a:r>
                      <a:r>
                        <a:rPr lang="zh-CN" altLang="en-US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无所束缚</a:t>
                      </a:r>
                      <a:r>
                        <a:rPr lang="zh-CN" altLang="en-US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、向往</a:t>
                      </a: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自由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1780" y="432435"/>
          <a:ext cx="11648440" cy="6621780"/>
        </p:xfrm>
        <a:graphic>
          <a:graphicData uri="http://schemas.openxmlformats.org/drawingml/2006/table">
            <a:tbl>
              <a:tblPr/>
              <a:tblGrid>
                <a:gridCol w="158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1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7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著屐登山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“脚著谢公屐……空中闻天鸡”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意象：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海日、天鸡</a:t>
                      </a:r>
                      <a:endParaRPr lang="zh-CN" sz="2400" b="1" spc="120">
                        <a:solidFill>
                          <a:srgbClr val="646464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意境：</a:t>
                      </a:r>
                      <a:r>
                        <a:rPr lang="zh-CN" sz="2400" b="1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雄奇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壮观、辽远空旷</a:t>
                      </a:r>
                      <a:endParaRPr lang="zh-CN" sz="2400" b="1" spc="120">
                        <a:solidFill>
                          <a:srgbClr val="646464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手法：</a:t>
                      </a:r>
                      <a:r>
                        <a:rPr lang="zh-CN" sz="2400" b="1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用典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炼字：</a:t>
                      </a:r>
                      <a:r>
                        <a:rPr lang="en-US" altLang="zh-CN" sz="2400" b="1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b="1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著</a:t>
                      </a:r>
                      <a:r>
                        <a:rPr lang="en-US" altLang="zh-CN" sz="2400" b="1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”“</a:t>
                      </a:r>
                      <a:r>
                        <a:rPr lang="zh-CN" altLang="en-US" sz="2400" b="1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登</a:t>
                      </a:r>
                      <a:r>
                        <a:rPr lang="en-US" altLang="zh-CN" sz="2400" b="1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迫切、愉快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6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山林颤栗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“千岩万转路不定</a:t>
                      </a:r>
                      <a:r>
                        <a:rPr lang="en-US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……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水澹澹兮生烟”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意象：</a:t>
                      </a:r>
                      <a:r>
                        <a:rPr lang="zh-CN" sz="2400" b="1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山花、奇石、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熊咆、龙吟、山石、泉水、深林、峰峦</a:t>
                      </a:r>
                      <a:endParaRPr lang="zh-CN" sz="24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意境：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昏暗恍惚、神奇迷离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手法：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夸张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炼字：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“迷”“倚”“忽”</a:t>
                      </a:r>
                      <a:endParaRPr lang="zh-CN" sz="2400" b="1" spc="12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“殷”“栗”“惊”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迷惘、压抑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洞天仙境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“列缺霹雳……仙之人兮列如麻”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意象：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列缺、丘峦、石扉、青冥、金银台、虎、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鸾</a:t>
                      </a:r>
                      <a:endParaRPr lang="zh-CN" sz="24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意境：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光辉灿烂、壮丽非凡</a:t>
                      </a:r>
                      <a:endParaRPr lang="zh-CN" sz="24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手法：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铺陈、拟人</a:t>
                      </a:r>
                      <a:endParaRPr lang="zh-CN" sz="24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炼字：</a:t>
                      </a:r>
                      <a:r>
                        <a:rPr lang="en-US" alt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崩</a:t>
                      </a:r>
                      <a:r>
                        <a:rPr lang="en-US" alt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”“</a:t>
                      </a:r>
                      <a:r>
                        <a:rPr lang="zh-CN" altLang="en-US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催</a:t>
                      </a:r>
                      <a:r>
                        <a:rPr lang="en-US" alt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“訇”“麻”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2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欢欣、愉快</a:t>
                      </a:r>
                      <a:endParaRPr lang="en-US" altLang="zh-CN" sz="2400" b="1" spc="12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851891" y="1805226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686546" y="1337548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676650" y="1098550"/>
            <a:ext cx="6943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学习活动四：论中悟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8275" y="2378710"/>
            <a:ext cx="12023725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再读诗歌的第三部分“惊梦长叹”，结合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课文注释一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，思考本诗的主旨。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39190" y="4137025"/>
            <a:ext cx="10081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对名山仙境的向往，是对权贵的抗争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4640" y="538480"/>
            <a:ext cx="11897360" cy="457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读书人哪怕他学富五车，激情澎湃，一旦踏入官场，就会发现两难：要么扔掉官帽，要么扔掉指点江山的书生意气。李白选择了“安能摧眉折腰事权贵”，这就是文人傲骨！</a:t>
            </a: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李白以布衣之身藐视权贵，这一声呐喊，以大胆反抗的姿态，使千百年来被封建制度压得喘不过气来的人，在心灵深处呼出最后一丝人格尊严。正是这个大胆的宣言把盛唐精神推上了照耀千古的最高峰。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851891" y="1805226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686546" y="1337548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676650" y="1098550"/>
            <a:ext cx="6943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学习小结：写作特点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0970" y="2081213"/>
            <a:ext cx="11910060" cy="3537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奇特构思</a:t>
            </a:r>
          </a:p>
          <a:p>
            <a:pPr indent="266700" algn="l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这首诗完全突破了一般留别诗惜别伤离的模式。而是借留别来表达自己不事权贵的政治态度。在叙述时，没有采取平铺直叙的方法，而是围绕一场游仙的梦境来构思，最后才落到不事权贵的主旨上。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882371" y="1100376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767826" y="630793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40175" y="459105"/>
            <a:ext cx="6943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学习小结：写作特点</a:t>
            </a:r>
            <a:endParaRPr lang="zh-CN" altLang="en-US" sz="40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0970" y="1317625"/>
            <a:ext cx="11910060" cy="4658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艺术特色</a:t>
            </a:r>
          </a:p>
          <a:p>
            <a:pPr indent="266700" algn="l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对比手法，构思奇特。</a:t>
            </a:r>
            <a:r>
              <a:rPr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全诗以游仙为构思的出发点，借天姥山的高峻和有关传说，虚构出一个与黑暗的现实社会形成鲜明对照的神仙世界（美妙、欢乐）</a:t>
            </a:r>
          </a:p>
          <a:p>
            <a:pPr indent="266700" algn="l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２</a:t>
            </a:r>
            <a:r>
              <a:rPr 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大胆夸张，想象丰富。</a:t>
            </a:r>
            <a:r>
              <a:rPr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诗人大胆运用夸张手法来描述幻想中的神仙世界，塑造幻想中的形象，充分体现了李白诗歌的浪漫主义风格。</a:t>
            </a:r>
          </a:p>
          <a:p>
            <a:pPr indent="266700" algn="l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sz="3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525125" y="1243871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27800" y="69129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563947" y="625215"/>
            <a:ext cx="555673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预习检测一：正音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67505" y="1620520"/>
            <a:ext cx="1205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y</a:t>
            </a: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í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ng </a:t>
            </a:r>
          </a:p>
        </p:txBody>
      </p:sp>
      <p:sp>
        <p:nvSpPr>
          <p:cNvPr id="11267" name="文本占位符 11266"/>
          <p:cNvSpPr>
            <a:spLocks noGrp="1" noRot="1"/>
          </p:cNvSpPr>
          <p:nvPr>
            <p:ph type="body" idx="1"/>
          </p:nvPr>
        </p:nvSpPr>
        <p:spPr>
          <a:xfrm>
            <a:off x="1627505" y="1620520"/>
            <a:ext cx="2625725" cy="4876800"/>
          </a:xfrm>
        </p:spPr>
        <p:txBody>
          <a:bodyPr/>
          <a:lstStyle/>
          <a:p>
            <a:pPr>
              <a:lnSpc>
                <a:spcPct val="125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瀛</a:t>
            </a: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洲 　　 　　　   　　　</a:t>
            </a:r>
          </a:p>
          <a:p>
            <a:pPr>
              <a:lnSpc>
                <a:spcPct val="125000"/>
              </a:lnSpc>
              <a:buNone/>
            </a:pP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天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姥</a:t>
            </a: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　　　 </a:t>
            </a:r>
          </a:p>
          <a:p>
            <a:pPr>
              <a:lnSpc>
                <a:spcPct val="125000"/>
              </a:lnSpc>
              <a:buNone/>
            </a:pP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天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台</a:t>
            </a:r>
          </a:p>
          <a:p>
            <a:pPr>
              <a:lnSpc>
                <a:spcPct val="125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剡</a:t>
            </a: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溪</a:t>
            </a:r>
          </a:p>
          <a:p>
            <a:pPr>
              <a:lnSpc>
                <a:spcPct val="125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渌</a:t>
            </a: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水   　　　 </a:t>
            </a:r>
          </a:p>
          <a:p>
            <a:pPr>
              <a:lnSpc>
                <a:spcPct val="125000"/>
              </a:lnSpc>
              <a:buNone/>
            </a:pP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脚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著</a:t>
            </a: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谢公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屐</a:t>
            </a: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altLang="en-US" sz="4000" b="1">
                <a:solidFill>
                  <a:srgbClr val="0000FF"/>
                </a:solidFill>
              </a:rPr>
              <a:t>　</a:t>
            </a:r>
          </a:p>
        </p:txBody>
      </p:sp>
      <p:sp>
        <p:nvSpPr>
          <p:cNvPr id="11280" name="矩形 11279"/>
          <p:cNvSpPr>
            <a:spLocks noRot="1"/>
          </p:cNvSpPr>
          <p:nvPr/>
        </p:nvSpPr>
        <p:spPr>
          <a:xfrm>
            <a:off x="6685915" y="1620520"/>
            <a:ext cx="1130300" cy="31261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15000"/>
              </a:lnSpc>
              <a:buNone/>
            </a:pPr>
            <a:r>
              <a:rPr lang="zh-CN" altLang="en-US" b="1">
                <a:solidFill>
                  <a:schemeClr val="tx1"/>
                </a:solidFill>
              </a:rPr>
              <a:t>石</a:t>
            </a:r>
            <a:r>
              <a:rPr lang="zh-CN" altLang="en-US" b="1">
                <a:solidFill>
                  <a:srgbClr val="FF0000"/>
                </a:solidFill>
                <a:sym typeface="Arial" panose="020B0604020202020204" pitchFamily="34" charset="0"/>
              </a:rPr>
              <a:t>扉</a:t>
            </a:r>
            <a:r>
              <a:rPr lang="zh-CN" altLang="en-US" b="1">
                <a:solidFill>
                  <a:schemeClr val="tx1"/>
                </a:solidFill>
                <a:sym typeface="Arial" panose="020B0604020202020204" pitchFamily="34" charset="0"/>
              </a:rPr>
              <a:t>  </a:t>
            </a:r>
            <a:r>
              <a:rPr lang="zh-CN" altLang="en-US" b="1">
                <a:solidFill>
                  <a:schemeClr val="tx1"/>
                </a:solidFill>
              </a:rPr>
              <a:t> 　</a:t>
            </a:r>
          </a:p>
          <a:p>
            <a:pPr lvl="0">
              <a:lnSpc>
                <a:spcPct val="115000"/>
              </a:lnSpc>
              <a:buNone/>
            </a:pPr>
            <a:r>
              <a:rPr lang="zh-CN" altLang="en-US" b="1">
                <a:solidFill>
                  <a:srgbClr val="FF0000"/>
                </a:solidFill>
              </a:rPr>
              <a:t>澹</a:t>
            </a:r>
            <a:r>
              <a:rPr lang="zh-CN" altLang="en-US" b="1">
                <a:solidFill>
                  <a:srgbClr val="FF0000"/>
                </a:solidFill>
                <a:sym typeface="Arial" panose="020B0604020202020204" pitchFamily="34" charset="0"/>
              </a:rPr>
              <a:t>澹</a:t>
            </a:r>
            <a:r>
              <a:rPr lang="zh-CN" altLang="en-US" b="1">
                <a:solidFill>
                  <a:schemeClr val="tx1"/>
                </a:solidFill>
              </a:rPr>
              <a:t>   　 </a:t>
            </a:r>
          </a:p>
          <a:p>
            <a:pPr lvl="0">
              <a:lnSpc>
                <a:spcPct val="115000"/>
              </a:lnSpc>
              <a:buNone/>
            </a:pPr>
            <a:r>
              <a:rPr lang="zh-CN" altLang="en-US" b="1">
                <a:solidFill>
                  <a:srgbClr val="FF0000"/>
                </a:solidFill>
                <a:sym typeface="Arial" panose="020B0604020202020204" pitchFamily="34" charset="0"/>
              </a:rPr>
              <a:t>訇</a:t>
            </a:r>
            <a:r>
              <a:rPr lang="zh-CN" altLang="en-US" b="1">
                <a:solidFill>
                  <a:schemeClr val="tx1"/>
                </a:solidFill>
              </a:rPr>
              <a:t>然     　</a:t>
            </a:r>
          </a:p>
          <a:p>
            <a:pPr lvl="0">
              <a:lnSpc>
                <a:spcPct val="115000"/>
              </a:lnSpc>
              <a:buNone/>
            </a:pPr>
            <a:r>
              <a:rPr lang="zh-CN" altLang="en-US" b="1">
                <a:solidFill>
                  <a:schemeClr val="tx1"/>
                </a:solidFill>
              </a:rPr>
              <a:t>魂</a:t>
            </a:r>
            <a:r>
              <a:rPr lang="zh-CN" altLang="en-US" b="1">
                <a:solidFill>
                  <a:srgbClr val="FF0000"/>
                </a:solidFill>
                <a:sym typeface="Arial" panose="020B0604020202020204" pitchFamily="34" charset="0"/>
              </a:rPr>
              <a:t>悸</a:t>
            </a:r>
          </a:p>
          <a:p>
            <a:pPr lvl="0">
              <a:lnSpc>
                <a:spcPct val="115000"/>
              </a:lnSpc>
              <a:buNone/>
            </a:pPr>
            <a:r>
              <a:rPr lang="zh-CN" altLang="en-US" b="1">
                <a:solidFill>
                  <a:srgbClr val="FF0000"/>
                </a:solidFill>
                <a:sym typeface="Arial" panose="020B0604020202020204" pitchFamily="34" charset="0"/>
              </a:rPr>
              <a:t>觉</a:t>
            </a:r>
            <a:r>
              <a:rPr lang="zh-CN" altLang="en-US" b="1">
                <a:solidFill>
                  <a:schemeClr val="tx1"/>
                </a:solidFill>
                <a:sym typeface="Arial" panose="020B0604020202020204" pitchFamily="34" charset="0"/>
              </a:rPr>
              <a:t>时</a:t>
            </a:r>
            <a:r>
              <a:rPr lang="zh-CN" altLang="en-US" sz="4000" b="1">
                <a:solidFill>
                  <a:srgbClr val="0000FF"/>
                </a:solidFill>
              </a:rPr>
              <a:t>　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67505" y="2369185"/>
            <a:ext cx="1205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mǔ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7045" y="5572125"/>
            <a:ext cx="40125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zhuó jī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22715" y="1677670"/>
            <a:ext cx="1205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fēi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22715" y="2261235"/>
            <a:ext cx="1205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dàn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22715" y="2918460"/>
            <a:ext cx="1205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hōng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81770" y="3738880"/>
            <a:ext cx="1205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jì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</p:txBody>
      </p:sp>
      <p:sp>
        <p:nvSpPr>
          <p:cNvPr id="11270" name="文本框 11269"/>
          <p:cNvSpPr txBox="1"/>
          <p:nvPr/>
        </p:nvSpPr>
        <p:spPr>
          <a:xfrm>
            <a:off x="4167505" y="3990340"/>
            <a:ext cx="1524000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shàn</a:t>
            </a:r>
            <a:endParaRPr lang="en-US" altLang="zh-CN" sz="4000">
              <a:latin typeface="Arial" panose="020B0604020202020204" pitchFamily="34" charset="0"/>
              <a:ea typeface="华文行楷" panose="02010800040101010101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4253230" y="4746625"/>
            <a:ext cx="1600200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lù</a:t>
            </a:r>
            <a:endParaRPr lang="en-US" altLang="zh-CN" sz="4000">
              <a:latin typeface="Arial" panose="020B0604020202020204" pitchFamily="34" charset="0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67505" y="3204210"/>
            <a:ext cx="1524000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tāi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22715" y="4322445"/>
            <a:ext cx="15601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j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i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à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o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0" grpId="0"/>
      <p:bldP spid="11" grpId="0"/>
      <p:bldP spid="17" grpId="0"/>
      <p:bldP spid="11270" grpId="0"/>
      <p:bldP spid="11271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979018" y="1960510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547982" y="1473042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809804" y="1286466"/>
            <a:ext cx="8847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后 作 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2" y="2123765"/>
            <a:ext cx="10951778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 背诵全诗。</a:t>
            </a: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         2 .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学校开展以“生命的诗意”为主题的诗歌节，我们班选读的是李白的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梦游天姥吟留别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，请为本次诵读写一段开场词，要求字数</a:t>
            </a:r>
            <a:r>
              <a:rPr 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字之内。</a:t>
            </a: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204700" y="10566400"/>
            <a:ext cx="304800" cy="228600"/>
          </a:xfrm>
          <a:prstGeom prst="cube">
            <a:avLst/>
          </a:prstGeom>
        </p:spPr>
      </p:pic>
      <p:pic>
        <p:nvPicPr>
          <p:cNvPr id="2052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2052300" y="10934700"/>
            <a:ext cx="304800" cy="2159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525125" y="1243871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118580" y="68240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16932" y="560445"/>
            <a:ext cx="555673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预习检测二：释义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59205" y="1359535"/>
          <a:ext cx="9013190" cy="466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4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53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文言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释义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文言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释义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</a:t>
                      </a: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难求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熊咆龙吟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殷</a:t>
                      </a: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岩泉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向天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横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栗</a:t>
                      </a: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深林兮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惊</a:t>
                      </a: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层巅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势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拔</a:t>
                      </a: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五岳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列缺</a:t>
                      </a: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霹雳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因</a:t>
                      </a: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之梦吴越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青冥</a:t>
                      </a: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浩荡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渌水</a:t>
                      </a: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荡漾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魂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悸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身登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青云梯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嗟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迷</a:t>
                      </a: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花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倚</a:t>
                      </a:r>
                      <a:r>
                        <a:rPr lang="zh-CN" altLang="en-US" sz="2000" b="1" spc="120">
                          <a:solidFill>
                            <a:srgbClr val="64646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石忽已</a:t>
                      </a: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暝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2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摧眉折腰事</a:t>
                      </a:r>
                      <a:r>
                        <a:rPr lang="zh-CN" altLang="en-US" sz="2000" b="1" spc="120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权贵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spc="120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525125" y="1243871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118580" y="68240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481397" y="559175"/>
            <a:ext cx="5556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 习 目 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6370" y="1611630"/>
            <a:ext cx="11782425" cy="431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．通过“因声求气、吟咏诗韵”的诗歌阅读方法，体会诗歌的音韵美，感悟作者表达的思想情感。</a:t>
            </a:r>
          </a:p>
          <a:p>
            <a:pPr>
              <a:lnSpc>
                <a:spcPct val="140000"/>
              </a:lnSpc>
            </a:pP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2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．发挥想象，品味组成梦境的意象以及梦境所隐含的精神追求，体会李白浪漫主义的诗歌风格。</a:t>
            </a:r>
          </a:p>
          <a:p>
            <a:pPr>
              <a:lnSpc>
                <a:spcPct val="140000"/>
              </a:lnSpc>
            </a:pP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3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．结合</a:t>
            </a: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知人论世</a:t>
            </a: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的诗词阅读鉴赏方法，感悟作者的人生态度。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525125" y="1243871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81775" y="70843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644900" y="536575"/>
            <a:ext cx="5038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en-US" altLang="zh-CN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7425" y="1585595"/>
            <a:ext cx="1178242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吟：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诗体名称，属于歌行体（古体诗的一种形式）。</a:t>
            </a:r>
            <a:endParaRPr lang="zh-CN" altLang="en-US" sz="3200" b="1"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7425" y="2388235"/>
            <a:ext cx="10982325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特点：</a:t>
            </a:r>
            <a:br>
              <a:rPr lang="zh-CN" altLang="en-US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</a:br>
            <a:r>
              <a:rPr lang="en-US" altLang="zh-CN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1.</a:t>
            </a:r>
            <a:r>
              <a:rPr lang="zh-CN" altLang="en-US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篇幅较长，容量大，多有悲愁慨叹之意</a:t>
            </a:r>
            <a:r>
              <a:rPr lang="en-US" altLang="zh-CN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br>
              <a:rPr lang="en-US" altLang="zh-CN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</a:br>
            <a:r>
              <a:rPr lang="en-US" altLang="zh-CN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2.</a:t>
            </a:r>
            <a:r>
              <a:rPr lang="zh-CN" altLang="en-US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可换韵，不讲究平仄，不拘格律。</a:t>
            </a:r>
            <a:br>
              <a:rPr lang="zh-CN" altLang="en-US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</a:br>
            <a:r>
              <a:rPr lang="en-US" altLang="zh-CN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3.</a:t>
            </a:r>
            <a:r>
              <a:rPr lang="zh-CN" altLang="en-US" sz="3200" b="1"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以七言为主，杂有长短句式。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987425" y="5093970"/>
            <a:ext cx="88493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留别：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写诗赠给留住此地的朋友。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967789" y="1663599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681466" y="1157514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669030" y="984885"/>
            <a:ext cx="6941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学习活动一：读中感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71930" y="2398713"/>
            <a:ext cx="9906000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36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1.速读文本，整体感知诗歌的内容。</a:t>
            </a:r>
            <a:endParaRPr lang="zh-CN" altLang="en-US" sz="3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0775" y="3517265"/>
            <a:ext cx="8068310" cy="2159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32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第一部分（第1段），写入梦之由。 </a:t>
            </a:r>
          </a:p>
          <a:p>
            <a:pPr algn="l">
              <a:lnSpc>
                <a:spcPct val="140000"/>
              </a:lnSpc>
            </a:pPr>
            <a:r>
              <a:rPr sz="32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第二部分（第2段），写梦中奇景。 </a:t>
            </a:r>
          </a:p>
          <a:p>
            <a:pPr algn="l">
              <a:lnSpc>
                <a:spcPct val="140000"/>
              </a:lnSpc>
            </a:pPr>
            <a:r>
              <a:rPr sz="32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  <a:sym typeface="+mn-ea"/>
              </a:rPr>
              <a:t>第三部分（第3段），写惊梦长叹。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967789" y="1663599"/>
            <a:ext cx="7435516" cy="24064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681466" y="1157514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655695" y="986155"/>
            <a:ext cx="6747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学习活动一：读中感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71525" y="2276793"/>
            <a:ext cx="10970895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zh-CN" sz="36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36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因声求气、吟咏诗韵”，通过反复诵读感受诗歌韵律节奏等的变化，体会作者的情感变化。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39365" y="705803"/>
            <a:ext cx="8618220" cy="4523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200" b="1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教参</a:t>
            </a:r>
            <a:r>
              <a:rPr lang="en-US" altLang="zh-CN" sz="3200" b="1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105</a:t>
            </a: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页</a:t>
            </a:r>
            <a:endParaRPr sz="3200" b="1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海客谈瀛洲，烟涛微茫信难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求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；</a:t>
            </a: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越人语天姥，云霞明灭或可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睹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天姥连天向天横，势拔五岳掩赤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城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天台四万八千丈，对此欲倒东南</a:t>
            </a:r>
            <a:r>
              <a:rPr sz="32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倾</a:t>
            </a:r>
            <a:r>
              <a:rPr sz="32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marL="0" marR="0" lvl="0" indent="2667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3200" b="1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06906" y="2952149"/>
            <a:ext cx="1044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" y="28893"/>
            <a:ext cx="12054840" cy="63353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我欲因之梦吴越，一夜飞度镜湖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湖月照我影，送我至剡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溪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。谢公宿处今尚在，渌水荡漾清猿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啼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。脚著谢公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屐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，身登青云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梯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。半壁见海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，空中闻天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鸡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千岩万转路不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定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，迷花倚石忽已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暝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熊咆龙吟殷岩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泉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，栗深林兮惊层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巅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。云青青兮欲雨，水澹澹兮生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烟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列缺霹雳，丘峦崩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摧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。洞天石扉，訇然中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开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。青冥浩荡不见底，日月照耀金银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台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霓为衣兮风为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马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，云之君兮纷纷而来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虎鼓瑟兮鸾回车，仙之人兮列如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麻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。忽魂悸以魄动，恍惊起而长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嗟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。惟觉时之枕席，失向来之烟</a:t>
            </a:r>
            <a:r>
              <a:rPr sz="2800" b="1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霞</a:t>
            </a:r>
            <a:r>
              <a:rPr sz="2800" b="1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2800" b="1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2417023-65bf-43a2-a25d-2bdd598c73f9}"/>
  <p:tag name="TABLE_COLOR_RGB" val="0x000000*0xFFFFFF*0x212121*0xFFFFFF*0xFF6238*0xFFD147*0xFFB57D*0xFF7A51*0xFFD791*0xFF8C6D"/>
  <p:tag name="TABLE_COLORIDX" val="l"/>
  <p:tag name="TABLE_EMPHASIZE_COLOR" val="6579300"/>
  <p:tag name="TABLE_ONEKEY_SKIN_IDX" val="0"/>
  <p:tag name="TABLE_RECT" val="150.4*112.262*659.2*382.1"/>
  <p:tag name="TABLE_SKINIDX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7cadb18-7283-41a1-bd08-2acfb049b1d8}"/>
  <p:tag name="TABLE_COLORIDX" val="l"/>
  <p:tag name="TABLE_EMPHASIZE_COLOR" val="6579300"/>
  <p:tag name="TABLE_ONEKEY_SKIN_IDX" val="0"/>
  <p:tag name="TABLE_RECT" val="198.95*170.198*562.1*331.2"/>
  <p:tag name="TABLE_SKINIDX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c5e76e3-8602-4064-af07-c98e4d7f1716}"/>
  <p:tag name="TABLE_COLORIDX" val="l"/>
  <p:tag name="TABLE_EMPHASIZE_COLOR" val="6579300"/>
  <p:tag name="TABLE_ENDDRAG_ORIGIN_RECT" val="938*243"/>
  <p:tag name="TABLE_ENDDRAG_RECT" val="11*132*938*243"/>
  <p:tag name="TABLE_ONEKEY_SKIN_IDX" val="0"/>
  <p:tag name="TABLE_RECT" val="36*187.192*888*226.3"/>
  <p:tag name="TABLE_SKINIDX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47e8a50-5843-4f3d-a016-a1ff4815dc49}"/>
  <p:tag name="TABLE_COLORIDX" val="l"/>
  <p:tag name="TABLE_EMPHASIZE_COLOR" val="6579300"/>
  <p:tag name="TABLE_ENDDRAG_ORIGIN_RECT" val="917*377"/>
  <p:tag name="TABLE_ENDDRAG_RECT" val="34*46*917*377"/>
  <p:tag name="TABLE_ONEKEY_SKIN_IDX" val="0"/>
  <p:tag name="TABLE_RECT" val="43.25*162.75*873.5*214.5"/>
  <p:tag name="TABLE_SKINIDX" val="-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宽屏</PresentationFormat>
  <Paragraphs>182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黑体</vt:lpstr>
      <vt:lpstr>华文楷体</vt:lpstr>
      <vt:lpstr>华文新魏</vt:lpstr>
      <vt:lpstr>楷体</vt:lpstr>
      <vt:lpstr>楷体_GB2312</vt:lpstr>
      <vt:lpstr>励字侠义简繁</vt:lpstr>
      <vt:lpstr>宋体</vt:lpstr>
      <vt:lpstr>微软雅黑</vt:lpstr>
      <vt:lpstr>演示佛系体</vt:lpstr>
      <vt:lpstr>Arial</vt:lpstr>
      <vt:lpstr>Calibri</vt:lpstr>
      <vt:lpstr>Times New Roman</vt:lpstr>
      <vt:lpstr>Office 主题</vt:lpstr>
      <vt:lpstr>《梦游天姥吟留别》                   ——恣意昂扬的生命高歌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《梦游天姥吟留别》                   ——恣意昂扬的生命高歌</dc:title>
  <dc:creator>rbm.xkw.com</dc:creator>
  <cp:lastModifiedBy>郭 艳</cp:lastModifiedBy>
  <cp:revision>2</cp:revision>
  <cp:lastPrinted>2023-04-17T15:52:09Z</cp:lastPrinted>
  <dcterms:created xsi:type="dcterms:W3CDTF">2023-04-17T15:52:09Z</dcterms:created>
  <dcterms:modified xsi:type="dcterms:W3CDTF">2023-06-10T07:12:33Z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