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7"/>
  </p:notesMasterIdLst>
  <p:sldIdLst>
    <p:sldId id="295" r:id="rId3"/>
    <p:sldId id="290" r:id="rId4"/>
    <p:sldId id="263" r:id="rId5"/>
    <p:sldId id="301" r:id="rId6"/>
    <p:sldId id="302" r:id="rId7"/>
    <p:sldId id="265" r:id="rId8"/>
    <p:sldId id="262" r:id="rId9"/>
    <p:sldId id="303" r:id="rId10"/>
    <p:sldId id="304" r:id="rId11"/>
    <p:sldId id="305" r:id="rId12"/>
    <p:sldId id="306" r:id="rId13"/>
    <p:sldId id="307" r:id="rId14"/>
    <p:sldId id="308" r:id="rId15"/>
    <p:sldId id="298" r:id="rId16"/>
    <p:sldId id="309" r:id="rId17"/>
    <p:sldId id="310" r:id="rId18"/>
    <p:sldId id="312" r:id="rId19"/>
    <p:sldId id="313" r:id="rId20"/>
    <p:sldId id="314" r:id="rId21"/>
    <p:sldId id="315" r:id="rId22"/>
    <p:sldId id="317" r:id="rId23"/>
    <p:sldId id="318" r:id="rId24"/>
    <p:sldId id="319" r:id="rId25"/>
    <p:sldId id="320" r:id="rId26"/>
    <p:sldId id="321" r:id="rId27"/>
    <p:sldId id="311" r:id="rId28"/>
    <p:sldId id="316" r:id="rId29"/>
    <p:sldId id="296" r:id="rId30"/>
    <p:sldId id="322" r:id="rId31"/>
    <p:sldId id="323" r:id="rId32"/>
    <p:sldId id="297" r:id="rId33"/>
    <p:sldId id="324" r:id="rId34"/>
    <p:sldId id="377" r:id="rId35"/>
    <p:sldId id="294" r:id="rId36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B568"/>
    <a:srgbClr val="EFF0EB"/>
    <a:srgbClr val="E9D1A5"/>
    <a:srgbClr val="194745"/>
    <a:srgbClr val="C89442"/>
    <a:srgbClr val="EA0000"/>
    <a:srgbClr val="DDB775"/>
    <a:srgbClr val="987B51"/>
    <a:srgbClr val="050E0E"/>
    <a:srgbClr val="0E2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136" y="3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4C775-4235-4439-9E02-EED0009159F2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C0333-479E-474D-80E2-0AF8E3E84F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91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0333-479E-474D-80E2-0AF8E3E84F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860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2118-A74D-4046-A484-4C45EBEE4AD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138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2118-A74D-4046-A484-4C45EBEE4AD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774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2118-A74D-4046-A484-4C45EBEE4AD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629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2118-A74D-4046-A484-4C45EBEE4AD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387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2118-A74D-4046-A484-4C45EBEE4AD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252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2118-A74D-4046-A484-4C45EBEE4AD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119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2118-A74D-4046-A484-4C45EBEE4AD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095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2118-A74D-4046-A484-4C45EBEE4AD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936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2118-A74D-4046-A484-4C45EBEE4AD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119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2118-A74D-4046-A484-4C45EBEE4AD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379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0333-479E-474D-80E2-0AF8E3E84F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619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2118-A74D-4046-A484-4C45EBEE4AD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038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2118-A74D-4046-A484-4C45EBEE4AD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044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2118-A74D-4046-A484-4C45EBEE4AD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509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2118-A74D-4046-A484-4C45EBEE4AD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557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2118-A74D-4046-A484-4C45EBEE4AD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9927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2118-A74D-4046-A484-4C45EBEE4AD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055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2118-A74D-4046-A484-4C45EBEE4AD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9027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2118-A74D-4046-A484-4C45EBEE4AD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0275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2118-A74D-4046-A484-4C45EBEE4AD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9911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2118-A74D-4046-A484-4C45EBEE4AD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554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2118-A74D-4046-A484-4C45EBEE4AD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2910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2118-A74D-4046-A484-4C45EBEE4AD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3078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2118-A74D-4046-A484-4C45EBEE4ADB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7048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2118-A74D-4046-A484-4C45EBEE4ADB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9578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0333-479E-474D-80E2-0AF8E3E84F76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832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2118-A74D-4046-A484-4C45EBEE4AD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738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2118-A74D-4046-A484-4C45EBEE4AD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848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2118-A74D-4046-A484-4C45EBEE4AD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967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2118-A74D-4046-A484-4C45EBEE4AD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978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2118-A74D-4046-A484-4C45EBEE4AD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31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2118-A74D-4046-A484-4C45EBEE4AD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92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32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CDCE7-788A-4B91-B84E-004374E00781}" type="datetimeFigureOut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2023/2/16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49524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52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2" y="-2666999"/>
            <a:ext cx="6858000" cy="12192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2" r="12592" b="75132"/>
          <a:stretch/>
        </p:blipFill>
        <p:spPr>
          <a:xfrm rot="16200000">
            <a:off x="-1286936" y="2150534"/>
            <a:ext cx="5130806" cy="2556933"/>
          </a:xfrm>
          <a:prstGeom prst="rect">
            <a:avLst/>
          </a:prstGeom>
        </p:spPr>
      </p:pic>
      <p:sp>
        <p:nvSpPr>
          <p:cNvPr id="3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AAB17F53-AEE1-477E-B27F-9E7212D2815C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" t="20832" r="7939" b="22782"/>
          <a:stretch/>
        </p:blipFill>
        <p:spPr>
          <a:xfrm>
            <a:off x="3117273" y="450273"/>
            <a:ext cx="5957454" cy="5957454"/>
          </a:xfrm>
          <a:prstGeom prst="rect">
            <a:avLst/>
          </a:prstGeom>
          <a:ln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t="78261" r="10370"/>
          <a:stretch/>
        </p:blipFill>
        <p:spPr>
          <a:xfrm rot="16200000">
            <a:off x="8356604" y="2311402"/>
            <a:ext cx="5435598" cy="223519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7254" y="4450011"/>
            <a:ext cx="2196565" cy="131541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6" b="63472"/>
          <a:stretch/>
        </p:blipFill>
        <p:spPr>
          <a:xfrm rot="16200000">
            <a:off x="-743083" y="-1594420"/>
            <a:ext cx="2556932" cy="44534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06" r="64808" b="1389"/>
          <a:stretch/>
        </p:blipFill>
        <p:spPr>
          <a:xfrm rot="16200000">
            <a:off x="9452780" y="4148668"/>
            <a:ext cx="2861734" cy="32681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3" y="435290"/>
            <a:ext cx="2373312" cy="23733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001DE8-6813-4EDE-79BB-3E3349A5D89D}"/>
              </a:ext>
            </a:extLst>
          </p:cNvPr>
          <p:cNvSpPr/>
          <p:nvPr/>
        </p:nvSpPr>
        <p:spPr>
          <a:xfrm>
            <a:off x="4404927" y="3429000"/>
            <a:ext cx="2954338" cy="9239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《</a:t>
            </a:r>
            <a:r>
              <a:rPr lang="zh-CN" altLang="en-US" sz="5400" dirty="0">
                <a:solidFill>
                  <a:schemeClr val="bg1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左传</a:t>
            </a:r>
            <a:r>
              <a:rPr lang="en-US" altLang="zh-CN" sz="5400" dirty="0">
                <a:solidFill>
                  <a:schemeClr val="bg1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》</a:t>
            </a:r>
          </a:p>
        </p:txBody>
      </p:sp>
      <p:sp>
        <p:nvSpPr>
          <p:cNvPr id="6" name="WordArt 4">
            <a:extLst>
              <a:ext uri="{FF2B5EF4-FFF2-40B4-BE49-F238E27FC236}">
                <a16:creationId xmlns:a16="http://schemas.microsoft.com/office/drawing/2014/main" id="{F0C664B4-9DF9-E127-E0C8-C1FC0DE4843F}"/>
              </a:ext>
            </a:extLst>
          </p:cNvPr>
          <p:cNvSpPr>
            <a:spLocks noTextEdit="1"/>
          </p:cNvSpPr>
          <p:nvPr/>
        </p:nvSpPr>
        <p:spPr>
          <a:xfrm>
            <a:off x="2041517" y="1172306"/>
            <a:ext cx="8256588" cy="17287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烛之武退秦师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5B05729-190B-C772-4D91-FE18F6139C4E}"/>
              </a:ext>
            </a:extLst>
          </p:cNvPr>
          <p:cNvSpPr txBox="1"/>
          <p:nvPr/>
        </p:nvSpPr>
        <p:spPr>
          <a:xfrm>
            <a:off x="2714712" y="5622774"/>
            <a:ext cx="6888480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退</a:t>
            </a:r>
            <a:r>
              <a:rPr lang="en-US" altLang="zh-CN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活用为</a:t>
            </a:r>
            <a:r>
              <a:rPr lang="en-US" altLang="zh-CN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使…撤退</a:t>
            </a:r>
            <a:r>
              <a:rPr lang="en-US" altLang="zh-CN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749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8AFF0D36-2C76-4628-AE18-A5ADD1315437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3789329-F3FC-2202-3D85-3B0806286943}"/>
              </a:ext>
            </a:extLst>
          </p:cNvPr>
          <p:cNvSpPr txBox="1"/>
          <p:nvPr/>
        </p:nvSpPr>
        <p:spPr>
          <a:xfrm>
            <a:off x="134620" y="226286"/>
            <a:ext cx="11567160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5900" algn="just">
              <a:lnSpc>
                <a:spcPts val="5100"/>
              </a:lnSpc>
              <a:spcBef>
                <a:spcPct val="50000"/>
              </a:spcBef>
            </a:pPr>
            <a:r>
              <a:rPr lang="zh-CN" altLang="en-US" sz="4800" b="1" dirty="0">
                <a:solidFill>
                  <a:srgbClr val="DEB568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重耳过郑（公元前</a:t>
            </a:r>
            <a:r>
              <a:rPr lang="en-US" altLang="zh-CN" sz="4800" b="1" dirty="0">
                <a:solidFill>
                  <a:srgbClr val="DEB568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637</a:t>
            </a:r>
            <a:r>
              <a:rPr lang="zh-CN" altLang="en-US" sz="4800" b="1" dirty="0">
                <a:solidFill>
                  <a:srgbClr val="DEB568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年）</a:t>
            </a:r>
            <a:endParaRPr lang="en-US" altLang="zh-CN" sz="4800" b="1" dirty="0">
              <a:solidFill>
                <a:srgbClr val="DEB568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  <a:p>
            <a:pPr indent="215900" algn="just">
              <a:lnSpc>
                <a:spcPts val="5100"/>
              </a:lnSpc>
              <a:spcBef>
                <a:spcPct val="50000"/>
              </a:spcBef>
            </a:pPr>
            <a:r>
              <a:rPr lang="en-US" altLang="zh-CN" sz="4800" b="1" dirty="0">
                <a:solidFill>
                  <a:srgbClr val="DEB568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   </a:t>
            </a:r>
            <a:r>
              <a:rPr lang="zh-CN" altLang="en-US" sz="4800" b="1" dirty="0">
                <a:solidFill>
                  <a:srgbClr val="EFF0EB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这一年，晋公子重耳在齐国居五年后，离开齐国。经曹、宋路过郑国。郑国大夫叔瞻劝郑文公要以礼待重耳，郑文公却以“诸侯亡公子过此者众，安可尽礼！”为由，不听叔瞻劝告，对重耳不礼。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B841D3C-3CA1-4046-B656-574A914D88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6" b="63472"/>
          <a:stretch/>
        </p:blipFill>
        <p:spPr>
          <a:xfrm rot="5400000">
            <a:off x="-2218894" y="2104115"/>
            <a:ext cx="4247707" cy="739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8AFF0D36-2C76-4628-AE18-A5ADD1315437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A0CC9B0-C597-0745-1434-622DAF47D691}"/>
              </a:ext>
            </a:extLst>
          </p:cNvPr>
          <p:cNvSpPr txBox="1"/>
          <p:nvPr/>
        </p:nvSpPr>
        <p:spPr>
          <a:xfrm>
            <a:off x="1742083" y="3033713"/>
            <a:ext cx="923330" cy="1323439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 anchorCtr="0">
            <a:spAutoFit/>
          </a:bodyPr>
          <a:lstStyle/>
          <a:p>
            <a:r>
              <a:rPr lang="zh-CN" altLang="en-US" sz="4800" dirty="0">
                <a:solidFill>
                  <a:srgbClr val="EFF0E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秦军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2BBB15A-30DA-39E8-AD71-AF3136E9584F}"/>
              </a:ext>
            </a:extLst>
          </p:cNvPr>
          <p:cNvSpPr txBox="1"/>
          <p:nvPr/>
        </p:nvSpPr>
        <p:spPr>
          <a:xfrm>
            <a:off x="10212626" y="3135313"/>
            <a:ext cx="861774" cy="1220847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 anchorCtr="0">
            <a:spAutoFit/>
          </a:bodyPr>
          <a:lstStyle/>
          <a:p>
            <a:r>
              <a:rPr lang="zh-CN" altLang="en-US" sz="4400" dirty="0">
                <a:solidFill>
                  <a:srgbClr val="EFF0E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晋军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7B18B34B-FAE4-72C0-3D37-495C4306C881}"/>
              </a:ext>
            </a:extLst>
          </p:cNvPr>
          <p:cNvSpPr/>
          <p:nvPr/>
        </p:nvSpPr>
        <p:spPr>
          <a:xfrm>
            <a:off x="2903538" y="1617663"/>
            <a:ext cx="1057275" cy="4249737"/>
          </a:xfrm>
          <a:prstGeom prst="leftBrace">
            <a:avLst>
              <a:gd name="adj1" fmla="val 44475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 anchor="ctr" anchorCtr="0"/>
          <a:lstStyle/>
          <a:p>
            <a:endParaRPr lang="zh-CN" altLang="en-US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216D6475-6A2F-6E40-E884-F9BDE7DD22A2}"/>
              </a:ext>
            </a:extLst>
          </p:cNvPr>
          <p:cNvSpPr/>
          <p:nvPr/>
        </p:nvSpPr>
        <p:spPr>
          <a:xfrm rot="10800000">
            <a:off x="9180513" y="1617663"/>
            <a:ext cx="1055687" cy="4249737"/>
          </a:xfrm>
          <a:prstGeom prst="leftBrace">
            <a:avLst>
              <a:gd name="adj1" fmla="val 44542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none" anchor="ctr" anchorCtr="0"/>
          <a:lstStyle/>
          <a:p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5A715B7-5C54-9DB7-1D3F-34A3BEA93A89}"/>
              </a:ext>
            </a:extLst>
          </p:cNvPr>
          <p:cNvSpPr txBox="1"/>
          <p:nvPr/>
        </p:nvSpPr>
        <p:spPr>
          <a:xfrm>
            <a:off x="3856038" y="1617663"/>
            <a:ext cx="1211262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4000" dirty="0">
                <a:solidFill>
                  <a:srgbClr val="EFF0E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开端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20665C6-9D9F-F1CA-974E-BA92D47A6430}"/>
              </a:ext>
            </a:extLst>
          </p:cNvPr>
          <p:cNvSpPr txBox="1"/>
          <p:nvPr/>
        </p:nvSpPr>
        <p:spPr>
          <a:xfrm>
            <a:off x="5715000" y="1617663"/>
            <a:ext cx="2032000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600" dirty="0">
                <a:solidFill>
                  <a:srgbClr val="DEB56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秦晋围郑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0941D47-C2D8-0F6B-2C09-B2A2E1D46B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9" b="23956"/>
          <a:stretch/>
        </p:blipFill>
        <p:spPr>
          <a:xfrm flipH="1">
            <a:off x="-3685310" y="-1599247"/>
            <a:ext cx="7370620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6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1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>
            <a:extLst>
              <a:ext uri="{FF2B5EF4-FFF2-40B4-BE49-F238E27FC236}">
                <a16:creationId xmlns:a16="http://schemas.microsoft.com/office/drawing/2014/main" id="{DAD252B1-3DEF-45A5-853E-346C602AB517}"/>
              </a:ext>
            </a:extLst>
          </p:cNvPr>
          <p:cNvSpPr>
            <a:spLocks noEditPoints="1"/>
          </p:cNvSpPr>
          <p:nvPr/>
        </p:nvSpPr>
        <p:spPr bwMode="auto">
          <a:xfrm>
            <a:off x="9420553" y="4645003"/>
            <a:ext cx="3005739" cy="1729809"/>
          </a:xfrm>
          <a:custGeom>
            <a:avLst/>
            <a:gdLst>
              <a:gd name="T0" fmla="*/ 242 w 761"/>
              <a:gd name="T1" fmla="*/ 165 h 437"/>
              <a:gd name="T2" fmla="*/ 290 w 761"/>
              <a:gd name="T3" fmla="*/ 291 h 437"/>
              <a:gd name="T4" fmla="*/ 249 w 761"/>
              <a:gd name="T5" fmla="*/ 256 h 437"/>
              <a:gd name="T6" fmla="*/ 250 w 761"/>
              <a:gd name="T7" fmla="*/ 261 h 437"/>
              <a:gd name="T8" fmla="*/ 267 w 761"/>
              <a:gd name="T9" fmla="*/ 294 h 437"/>
              <a:gd name="T10" fmla="*/ 272 w 761"/>
              <a:gd name="T11" fmla="*/ 224 h 437"/>
              <a:gd name="T12" fmla="*/ 199 w 761"/>
              <a:gd name="T13" fmla="*/ 125 h 437"/>
              <a:gd name="T14" fmla="*/ 130 w 761"/>
              <a:gd name="T15" fmla="*/ 188 h 437"/>
              <a:gd name="T16" fmla="*/ 167 w 761"/>
              <a:gd name="T17" fmla="*/ 181 h 437"/>
              <a:gd name="T18" fmla="*/ 159 w 761"/>
              <a:gd name="T19" fmla="*/ 271 h 437"/>
              <a:gd name="T20" fmla="*/ 151 w 761"/>
              <a:gd name="T21" fmla="*/ 264 h 437"/>
              <a:gd name="T22" fmla="*/ 138 w 761"/>
              <a:gd name="T23" fmla="*/ 206 h 437"/>
              <a:gd name="T24" fmla="*/ 133 w 761"/>
              <a:gd name="T25" fmla="*/ 195 h 437"/>
              <a:gd name="T26" fmla="*/ 233 w 761"/>
              <a:gd name="T27" fmla="*/ 136 h 437"/>
              <a:gd name="T28" fmla="*/ 294 w 761"/>
              <a:gd name="T29" fmla="*/ 187 h 437"/>
              <a:gd name="T30" fmla="*/ 317 w 761"/>
              <a:gd name="T31" fmla="*/ 164 h 437"/>
              <a:gd name="T32" fmla="*/ 296 w 761"/>
              <a:gd name="T33" fmla="*/ 143 h 437"/>
              <a:gd name="T34" fmla="*/ 341 w 761"/>
              <a:gd name="T35" fmla="*/ 100 h 437"/>
              <a:gd name="T36" fmla="*/ 258 w 761"/>
              <a:gd name="T37" fmla="*/ 49 h 437"/>
              <a:gd name="T38" fmla="*/ 208 w 761"/>
              <a:gd name="T39" fmla="*/ 13 h 437"/>
              <a:gd name="T40" fmla="*/ 151 w 761"/>
              <a:gd name="T41" fmla="*/ 14 h 437"/>
              <a:gd name="T42" fmla="*/ 172 w 761"/>
              <a:gd name="T43" fmla="*/ 31 h 437"/>
              <a:gd name="T44" fmla="*/ 138 w 761"/>
              <a:gd name="T45" fmla="*/ 44 h 437"/>
              <a:gd name="T46" fmla="*/ 91 w 761"/>
              <a:gd name="T47" fmla="*/ 6 h 437"/>
              <a:gd name="T48" fmla="*/ 22 w 761"/>
              <a:gd name="T49" fmla="*/ 62 h 437"/>
              <a:gd name="T50" fmla="*/ 17 w 761"/>
              <a:gd name="T51" fmla="*/ 150 h 437"/>
              <a:gd name="T52" fmla="*/ 56 w 761"/>
              <a:gd name="T53" fmla="*/ 136 h 437"/>
              <a:gd name="T54" fmla="*/ 84 w 761"/>
              <a:gd name="T55" fmla="*/ 211 h 437"/>
              <a:gd name="T56" fmla="*/ 295 w 761"/>
              <a:gd name="T57" fmla="*/ 431 h 437"/>
              <a:gd name="T58" fmla="*/ 519 w 761"/>
              <a:gd name="T59" fmla="*/ 401 h 437"/>
              <a:gd name="T60" fmla="*/ 761 w 761"/>
              <a:gd name="T61" fmla="*/ 416 h 437"/>
              <a:gd name="T62" fmla="*/ 507 w 761"/>
              <a:gd name="T63" fmla="*/ 374 h 437"/>
              <a:gd name="T64" fmla="*/ 203 w 761"/>
              <a:gd name="T65" fmla="*/ 284 h 437"/>
              <a:gd name="T66" fmla="*/ 377 w 761"/>
              <a:gd name="T67" fmla="*/ 399 h 437"/>
              <a:gd name="T68" fmla="*/ 608 w 761"/>
              <a:gd name="T69" fmla="*/ 373 h 437"/>
              <a:gd name="T70" fmla="*/ 329 w 761"/>
              <a:gd name="T71" fmla="*/ 361 h 437"/>
              <a:gd name="T72" fmla="*/ 344 w 761"/>
              <a:gd name="T73" fmla="*/ 279 h 437"/>
              <a:gd name="T74" fmla="*/ 366 w 761"/>
              <a:gd name="T75" fmla="*/ 330 h 437"/>
              <a:gd name="T76" fmla="*/ 445 w 761"/>
              <a:gd name="T77" fmla="*/ 254 h 437"/>
              <a:gd name="T78" fmla="*/ 411 w 761"/>
              <a:gd name="T79" fmla="*/ 208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61" h="437">
                <a:moveTo>
                  <a:pt x="233" y="136"/>
                </a:moveTo>
                <a:cubicBezTo>
                  <a:pt x="239" y="143"/>
                  <a:pt x="240" y="155"/>
                  <a:pt x="242" y="165"/>
                </a:cubicBezTo>
                <a:cubicBezTo>
                  <a:pt x="277" y="170"/>
                  <a:pt x="288" y="199"/>
                  <a:pt x="279" y="222"/>
                </a:cubicBezTo>
                <a:cubicBezTo>
                  <a:pt x="320" y="251"/>
                  <a:pt x="302" y="279"/>
                  <a:pt x="290" y="291"/>
                </a:cubicBezTo>
                <a:cubicBezTo>
                  <a:pt x="281" y="299"/>
                  <a:pt x="262" y="306"/>
                  <a:pt x="246" y="304"/>
                </a:cubicBezTo>
                <a:cubicBezTo>
                  <a:pt x="196" y="298"/>
                  <a:pt x="223" y="226"/>
                  <a:pt x="249" y="256"/>
                </a:cubicBezTo>
                <a:cubicBezTo>
                  <a:pt x="261" y="269"/>
                  <a:pt x="247" y="273"/>
                  <a:pt x="247" y="273"/>
                </a:cubicBezTo>
                <a:cubicBezTo>
                  <a:pt x="250" y="272"/>
                  <a:pt x="251" y="265"/>
                  <a:pt x="250" y="261"/>
                </a:cubicBezTo>
                <a:cubicBezTo>
                  <a:pt x="246" y="258"/>
                  <a:pt x="246" y="258"/>
                  <a:pt x="246" y="258"/>
                </a:cubicBezTo>
                <a:cubicBezTo>
                  <a:pt x="227" y="239"/>
                  <a:pt x="209" y="312"/>
                  <a:pt x="267" y="294"/>
                </a:cubicBezTo>
                <a:cubicBezTo>
                  <a:pt x="279" y="290"/>
                  <a:pt x="291" y="283"/>
                  <a:pt x="295" y="273"/>
                </a:cubicBezTo>
                <a:cubicBezTo>
                  <a:pt x="305" y="249"/>
                  <a:pt x="286" y="232"/>
                  <a:pt x="272" y="224"/>
                </a:cubicBezTo>
                <a:cubicBezTo>
                  <a:pt x="285" y="191"/>
                  <a:pt x="258" y="179"/>
                  <a:pt x="235" y="173"/>
                </a:cubicBezTo>
                <a:cubicBezTo>
                  <a:pt x="229" y="151"/>
                  <a:pt x="231" y="133"/>
                  <a:pt x="199" y="125"/>
                </a:cubicBezTo>
                <a:cubicBezTo>
                  <a:pt x="163" y="116"/>
                  <a:pt x="91" y="113"/>
                  <a:pt x="114" y="175"/>
                </a:cubicBezTo>
                <a:cubicBezTo>
                  <a:pt x="116" y="180"/>
                  <a:pt x="125" y="188"/>
                  <a:pt x="130" y="188"/>
                </a:cubicBezTo>
                <a:cubicBezTo>
                  <a:pt x="183" y="194"/>
                  <a:pt x="143" y="150"/>
                  <a:pt x="153" y="157"/>
                </a:cubicBezTo>
                <a:cubicBezTo>
                  <a:pt x="160" y="162"/>
                  <a:pt x="165" y="171"/>
                  <a:pt x="167" y="181"/>
                </a:cubicBezTo>
                <a:cubicBezTo>
                  <a:pt x="168" y="190"/>
                  <a:pt x="165" y="206"/>
                  <a:pt x="165" y="206"/>
                </a:cubicBezTo>
                <a:cubicBezTo>
                  <a:pt x="163" y="220"/>
                  <a:pt x="157" y="245"/>
                  <a:pt x="159" y="271"/>
                </a:cubicBezTo>
                <a:cubicBezTo>
                  <a:pt x="164" y="356"/>
                  <a:pt x="244" y="382"/>
                  <a:pt x="293" y="414"/>
                </a:cubicBezTo>
                <a:cubicBezTo>
                  <a:pt x="238" y="388"/>
                  <a:pt x="152" y="357"/>
                  <a:pt x="151" y="264"/>
                </a:cubicBezTo>
                <a:cubicBezTo>
                  <a:pt x="151" y="238"/>
                  <a:pt x="153" y="214"/>
                  <a:pt x="159" y="190"/>
                </a:cubicBezTo>
                <a:cubicBezTo>
                  <a:pt x="146" y="194"/>
                  <a:pt x="141" y="194"/>
                  <a:pt x="138" y="206"/>
                </a:cubicBezTo>
                <a:cubicBezTo>
                  <a:pt x="118" y="289"/>
                  <a:pt x="167" y="355"/>
                  <a:pt x="216" y="388"/>
                </a:cubicBezTo>
                <a:cubicBezTo>
                  <a:pt x="149" y="353"/>
                  <a:pt x="109" y="277"/>
                  <a:pt x="133" y="195"/>
                </a:cubicBezTo>
                <a:cubicBezTo>
                  <a:pt x="87" y="190"/>
                  <a:pt x="86" y="121"/>
                  <a:pt x="144" y="112"/>
                </a:cubicBezTo>
                <a:cubicBezTo>
                  <a:pt x="162" y="110"/>
                  <a:pt x="206" y="105"/>
                  <a:pt x="233" y="136"/>
                </a:cubicBezTo>
                <a:close/>
                <a:moveTo>
                  <a:pt x="346" y="186"/>
                </a:moveTo>
                <a:cubicBezTo>
                  <a:pt x="326" y="194"/>
                  <a:pt x="305" y="193"/>
                  <a:pt x="294" y="187"/>
                </a:cubicBezTo>
                <a:cubicBezTo>
                  <a:pt x="274" y="176"/>
                  <a:pt x="273" y="146"/>
                  <a:pt x="292" y="138"/>
                </a:cubicBezTo>
                <a:cubicBezTo>
                  <a:pt x="318" y="127"/>
                  <a:pt x="320" y="154"/>
                  <a:pt x="317" y="164"/>
                </a:cubicBezTo>
                <a:cubicBezTo>
                  <a:pt x="311" y="163"/>
                  <a:pt x="310" y="157"/>
                  <a:pt x="311" y="153"/>
                </a:cubicBezTo>
                <a:cubicBezTo>
                  <a:pt x="312" y="143"/>
                  <a:pt x="302" y="138"/>
                  <a:pt x="296" y="143"/>
                </a:cubicBezTo>
                <a:cubicBezTo>
                  <a:pt x="267" y="168"/>
                  <a:pt x="308" y="202"/>
                  <a:pt x="349" y="168"/>
                </a:cubicBezTo>
                <a:cubicBezTo>
                  <a:pt x="375" y="145"/>
                  <a:pt x="363" y="111"/>
                  <a:pt x="341" y="100"/>
                </a:cubicBezTo>
                <a:cubicBezTo>
                  <a:pt x="330" y="94"/>
                  <a:pt x="323" y="89"/>
                  <a:pt x="316" y="82"/>
                </a:cubicBezTo>
                <a:cubicBezTo>
                  <a:pt x="295" y="62"/>
                  <a:pt x="302" y="44"/>
                  <a:pt x="258" y="49"/>
                </a:cubicBezTo>
                <a:cubicBezTo>
                  <a:pt x="254" y="38"/>
                  <a:pt x="253" y="27"/>
                  <a:pt x="245" y="20"/>
                </a:cubicBezTo>
                <a:cubicBezTo>
                  <a:pt x="232" y="7"/>
                  <a:pt x="220" y="10"/>
                  <a:pt x="208" y="13"/>
                </a:cubicBezTo>
                <a:cubicBezTo>
                  <a:pt x="206" y="13"/>
                  <a:pt x="194" y="0"/>
                  <a:pt x="184" y="1"/>
                </a:cubicBezTo>
                <a:cubicBezTo>
                  <a:pt x="169" y="1"/>
                  <a:pt x="156" y="7"/>
                  <a:pt x="151" y="14"/>
                </a:cubicBezTo>
                <a:cubicBezTo>
                  <a:pt x="142" y="27"/>
                  <a:pt x="143" y="76"/>
                  <a:pt x="171" y="65"/>
                </a:cubicBezTo>
                <a:cubicBezTo>
                  <a:pt x="197" y="55"/>
                  <a:pt x="176" y="37"/>
                  <a:pt x="172" y="31"/>
                </a:cubicBezTo>
                <a:cubicBezTo>
                  <a:pt x="186" y="31"/>
                  <a:pt x="195" y="49"/>
                  <a:pt x="191" y="59"/>
                </a:cubicBezTo>
                <a:cubicBezTo>
                  <a:pt x="177" y="86"/>
                  <a:pt x="140" y="78"/>
                  <a:pt x="138" y="44"/>
                </a:cubicBezTo>
                <a:cubicBezTo>
                  <a:pt x="138" y="44"/>
                  <a:pt x="139" y="36"/>
                  <a:pt x="138" y="33"/>
                </a:cubicBezTo>
                <a:cubicBezTo>
                  <a:pt x="134" y="19"/>
                  <a:pt x="110" y="2"/>
                  <a:pt x="91" y="6"/>
                </a:cubicBezTo>
                <a:cubicBezTo>
                  <a:pt x="82" y="8"/>
                  <a:pt x="78" y="16"/>
                  <a:pt x="74" y="23"/>
                </a:cubicBezTo>
                <a:cubicBezTo>
                  <a:pt x="49" y="18"/>
                  <a:pt x="24" y="40"/>
                  <a:pt x="22" y="62"/>
                </a:cubicBezTo>
                <a:cubicBezTo>
                  <a:pt x="21" y="70"/>
                  <a:pt x="27" y="76"/>
                  <a:pt x="26" y="83"/>
                </a:cubicBezTo>
                <a:cubicBezTo>
                  <a:pt x="24" y="98"/>
                  <a:pt x="0" y="119"/>
                  <a:pt x="17" y="150"/>
                </a:cubicBezTo>
                <a:cubicBezTo>
                  <a:pt x="20" y="156"/>
                  <a:pt x="30" y="162"/>
                  <a:pt x="36" y="165"/>
                </a:cubicBezTo>
                <a:cubicBezTo>
                  <a:pt x="89" y="196"/>
                  <a:pt x="90" y="102"/>
                  <a:pt x="56" y="136"/>
                </a:cubicBezTo>
                <a:cubicBezTo>
                  <a:pt x="59" y="119"/>
                  <a:pt x="78" y="114"/>
                  <a:pt x="85" y="131"/>
                </a:cubicBezTo>
                <a:cubicBezTo>
                  <a:pt x="96" y="155"/>
                  <a:pt x="83" y="188"/>
                  <a:pt x="84" y="211"/>
                </a:cubicBezTo>
                <a:cubicBezTo>
                  <a:pt x="86" y="254"/>
                  <a:pt x="105" y="293"/>
                  <a:pt x="122" y="321"/>
                </a:cubicBezTo>
                <a:cubicBezTo>
                  <a:pt x="151" y="371"/>
                  <a:pt x="217" y="421"/>
                  <a:pt x="295" y="431"/>
                </a:cubicBezTo>
                <a:cubicBezTo>
                  <a:pt x="334" y="437"/>
                  <a:pt x="385" y="433"/>
                  <a:pt x="418" y="418"/>
                </a:cubicBezTo>
                <a:cubicBezTo>
                  <a:pt x="445" y="406"/>
                  <a:pt x="474" y="403"/>
                  <a:pt x="519" y="401"/>
                </a:cubicBezTo>
                <a:cubicBezTo>
                  <a:pt x="568" y="399"/>
                  <a:pt x="611" y="403"/>
                  <a:pt x="658" y="413"/>
                </a:cubicBezTo>
                <a:cubicBezTo>
                  <a:pt x="695" y="420"/>
                  <a:pt x="761" y="417"/>
                  <a:pt x="761" y="416"/>
                </a:cubicBezTo>
                <a:cubicBezTo>
                  <a:pt x="723" y="413"/>
                  <a:pt x="637" y="387"/>
                  <a:pt x="604" y="381"/>
                </a:cubicBezTo>
                <a:cubicBezTo>
                  <a:pt x="572" y="375"/>
                  <a:pt x="546" y="372"/>
                  <a:pt x="507" y="374"/>
                </a:cubicBezTo>
                <a:cubicBezTo>
                  <a:pt x="463" y="376"/>
                  <a:pt x="428" y="394"/>
                  <a:pt x="395" y="402"/>
                </a:cubicBezTo>
                <a:cubicBezTo>
                  <a:pt x="306" y="424"/>
                  <a:pt x="216" y="388"/>
                  <a:pt x="203" y="284"/>
                </a:cubicBezTo>
                <a:cubicBezTo>
                  <a:pt x="210" y="305"/>
                  <a:pt x="223" y="330"/>
                  <a:pt x="234" y="347"/>
                </a:cubicBezTo>
                <a:cubicBezTo>
                  <a:pt x="257" y="382"/>
                  <a:pt x="324" y="413"/>
                  <a:pt x="377" y="399"/>
                </a:cubicBezTo>
                <a:cubicBezTo>
                  <a:pt x="407" y="391"/>
                  <a:pt x="437" y="377"/>
                  <a:pt x="471" y="370"/>
                </a:cubicBezTo>
                <a:cubicBezTo>
                  <a:pt x="528" y="359"/>
                  <a:pt x="565" y="369"/>
                  <a:pt x="608" y="373"/>
                </a:cubicBezTo>
                <a:cubicBezTo>
                  <a:pt x="584" y="357"/>
                  <a:pt x="540" y="343"/>
                  <a:pt x="502" y="347"/>
                </a:cubicBezTo>
                <a:cubicBezTo>
                  <a:pt x="435" y="354"/>
                  <a:pt x="356" y="391"/>
                  <a:pt x="329" y="361"/>
                </a:cubicBezTo>
                <a:cubicBezTo>
                  <a:pt x="270" y="296"/>
                  <a:pt x="366" y="227"/>
                  <a:pt x="370" y="297"/>
                </a:cubicBezTo>
                <a:cubicBezTo>
                  <a:pt x="363" y="283"/>
                  <a:pt x="353" y="277"/>
                  <a:pt x="344" y="279"/>
                </a:cubicBezTo>
                <a:cubicBezTo>
                  <a:pt x="334" y="284"/>
                  <a:pt x="328" y="290"/>
                  <a:pt x="329" y="302"/>
                </a:cubicBezTo>
                <a:cubicBezTo>
                  <a:pt x="330" y="314"/>
                  <a:pt x="349" y="330"/>
                  <a:pt x="366" y="330"/>
                </a:cubicBezTo>
                <a:cubicBezTo>
                  <a:pt x="392" y="330"/>
                  <a:pt x="415" y="316"/>
                  <a:pt x="418" y="283"/>
                </a:cubicBezTo>
                <a:cubicBezTo>
                  <a:pt x="424" y="281"/>
                  <a:pt x="445" y="279"/>
                  <a:pt x="445" y="254"/>
                </a:cubicBezTo>
                <a:cubicBezTo>
                  <a:pt x="444" y="233"/>
                  <a:pt x="425" y="209"/>
                  <a:pt x="396" y="223"/>
                </a:cubicBezTo>
                <a:cubicBezTo>
                  <a:pt x="401" y="214"/>
                  <a:pt x="401" y="213"/>
                  <a:pt x="411" y="208"/>
                </a:cubicBezTo>
                <a:cubicBezTo>
                  <a:pt x="398" y="181"/>
                  <a:pt x="364" y="179"/>
                  <a:pt x="346" y="186"/>
                </a:cubicBezTo>
                <a:close/>
              </a:path>
            </a:pathLst>
          </a:custGeom>
          <a:solidFill>
            <a:srgbClr val="DEB568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9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B1A9045D-7BFB-4C57-9FAC-1E2BB5DA00FE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184929F-DA4F-99B8-67D6-518D26488DC4}"/>
              </a:ext>
            </a:extLst>
          </p:cNvPr>
          <p:cNvSpPr/>
          <p:nvPr/>
        </p:nvSpPr>
        <p:spPr>
          <a:xfrm>
            <a:off x="593090" y="671830"/>
            <a:ext cx="9853295" cy="119888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2400" dirty="0">
                <a:solidFill>
                  <a:srgbClr val="00464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佚之狐言于郑伯曰：“国危矣，若使烛之武见秦君，师必退。”公从之。 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A2BA181-C579-4E01-2447-D91929292776}"/>
              </a:ext>
            </a:extLst>
          </p:cNvPr>
          <p:cNvSpPr/>
          <p:nvPr/>
        </p:nvSpPr>
        <p:spPr>
          <a:xfrm>
            <a:off x="593090" y="3068320"/>
            <a:ext cx="9853930" cy="75184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noAutofit/>
          </a:bodyPr>
          <a:lstStyle/>
          <a:p>
            <a:pPr algn="l">
              <a:lnSpc>
                <a:spcPts val="3620"/>
              </a:lnSpc>
              <a:spcBef>
                <a:spcPts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佚之狐的话对刻画烛之武有何作用？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360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6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</a:p>
        </p:txBody>
      </p:sp>
      <p:sp>
        <p:nvSpPr>
          <p:cNvPr id="4" name="WordArt 15">
            <a:extLst>
              <a:ext uri="{FF2B5EF4-FFF2-40B4-BE49-F238E27FC236}">
                <a16:creationId xmlns:a16="http://schemas.microsoft.com/office/drawing/2014/main" id="{4A93C99B-73FA-0CE6-CC4B-B652662C10B0}"/>
              </a:ext>
            </a:extLst>
          </p:cNvPr>
          <p:cNvSpPr>
            <a:spLocks noTextEdit="1"/>
          </p:cNvSpPr>
          <p:nvPr/>
        </p:nvSpPr>
        <p:spPr>
          <a:xfrm>
            <a:off x="840105" y="4726940"/>
            <a:ext cx="3103880" cy="8636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endParaRPr lang="zh-CN" altLang="en-US" sz="3600" i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BB7BC64D-E0A3-27C2-4011-2A44EB31C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235" y="4945380"/>
            <a:ext cx="4139565" cy="6451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DEB5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未见其人先知其才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AC39CC7-902B-AC92-90AC-2EF7362626ED}"/>
              </a:ext>
            </a:extLst>
          </p:cNvPr>
          <p:cNvSpPr txBox="1"/>
          <p:nvPr/>
        </p:nvSpPr>
        <p:spPr>
          <a:xfrm>
            <a:off x="936932" y="4726940"/>
            <a:ext cx="6261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5400" b="1" kern="1200" cap="none" spc="0" normalizeH="0" baseline="0" noProof="0" dirty="0">
                <a:solidFill>
                  <a:srgbClr val="DEB5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侧面烘托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24539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0.00092 L 4.375E-6 2.59259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3" grpId="0" bldLvl="0" animBg="1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1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>
            <a:extLst>
              <a:ext uri="{FF2B5EF4-FFF2-40B4-BE49-F238E27FC236}">
                <a16:creationId xmlns:a16="http://schemas.microsoft.com/office/drawing/2014/main" id="{DAD252B1-3DEF-45A5-853E-346C602AB517}"/>
              </a:ext>
            </a:extLst>
          </p:cNvPr>
          <p:cNvSpPr>
            <a:spLocks noEditPoints="1"/>
          </p:cNvSpPr>
          <p:nvPr/>
        </p:nvSpPr>
        <p:spPr bwMode="auto">
          <a:xfrm>
            <a:off x="9420553" y="4645003"/>
            <a:ext cx="3005739" cy="1729809"/>
          </a:xfrm>
          <a:custGeom>
            <a:avLst/>
            <a:gdLst>
              <a:gd name="T0" fmla="*/ 242 w 761"/>
              <a:gd name="T1" fmla="*/ 165 h 437"/>
              <a:gd name="T2" fmla="*/ 290 w 761"/>
              <a:gd name="T3" fmla="*/ 291 h 437"/>
              <a:gd name="T4" fmla="*/ 249 w 761"/>
              <a:gd name="T5" fmla="*/ 256 h 437"/>
              <a:gd name="T6" fmla="*/ 250 w 761"/>
              <a:gd name="T7" fmla="*/ 261 h 437"/>
              <a:gd name="T8" fmla="*/ 267 w 761"/>
              <a:gd name="T9" fmla="*/ 294 h 437"/>
              <a:gd name="T10" fmla="*/ 272 w 761"/>
              <a:gd name="T11" fmla="*/ 224 h 437"/>
              <a:gd name="T12" fmla="*/ 199 w 761"/>
              <a:gd name="T13" fmla="*/ 125 h 437"/>
              <a:gd name="T14" fmla="*/ 130 w 761"/>
              <a:gd name="T15" fmla="*/ 188 h 437"/>
              <a:gd name="T16" fmla="*/ 167 w 761"/>
              <a:gd name="T17" fmla="*/ 181 h 437"/>
              <a:gd name="T18" fmla="*/ 159 w 761"/>
              <a:gd name="T19" fmla="*/ 271 h 437"/>
              <a:gd name="T20" fmla="*/ 151 w 761"/>
              <a:gd name="T21" fmla="*/ 264 h 437"/>
              <a:gd name="T22" fmla="*/ 138 w 761"/>
              <a:gd name="T23" fmla="*/ 206 h 437"/>
              <a:gd name="T24" fmla="*/ 133 w 761"/>
              <a:gd name="T25" fmla="*/ 195 h 437"/>
              <a:gd name="T26" fmla="*/ 233 w 761"/>
              <a:gd name="T27" fmla="*/ 136 h 437"/>
              <a:gd name="T28" fmla="*/ 294 w 761"/>
              <a:gd name="T29" fmla="*/ 187 h 437"/>
              <a:gd name="T30" fmla="*/ 317 w 761"/>
              <a:gd name="T31" fmla="*/ 164 h 437"/>
              <a:gd name="T32" fmla="*/ 296 w 761"/>
              <a:gd name="T33" fmla="*/ 143 h 437"/>
              <a:gd name="T34" fmla="*/ 341 w 761"/>
              <a:gd name="T35" fmla="*/ 100 h 437"/>
              <a:gd name="T36" fmla="*/ 258 w 761"/>
              <a:gd name="T37" fmla="*/ 49 h 437"/>
              <a:gd name="T38" fmla="*/ 208 w 761"/>
              <a:gd name="T39" fmla="*/ 13 h 437"/>
              <a:gd name="T40" fmla="*/ 151 w 761"/>
              <a:gd name="T41" fmla="*/ 14 h 437"/>
              <a:gd name="T42" fmla="*/ 172 w 761"/>
              <a:gd name="T43" fmla="*/ 31 h 437"/>
              <a:gd name="T44" fmla="*/ 138 w 761"/>
              <a:gd name="T45" fmla="*/ 44 h 437"/>
              <a:gd name="T46" fmla="*/ 91 w 761"/>
              <a:gd name="T47" fmla="*/ 6 h 437"/>
              <a:gd name="T48" fmla="*/ 22 w 761"/>
              <a:gd name="T49" fmla="*/ 62 h 437"/>
              <a:gd name="T50" fmla="*/ 17 w 761"/>
              <a:gd name="T51" fmla="*/ 150 h 437"/>
              <a:gd name="T52" fmla="*/ 56 w 761"/>
              <a:gd name="T53" fmla="*/ 136 h 437"/>
              <a:gd name="T54" fmla="*/ 84 w 761"/>
              <a:gd name="T55" fmla="*/ 211 h 437"/>
              <a:gd name="T56" fmla="*/ 295 w 761"/>
              <a:gd name="T57" fmla="*/ 431 h 437"/>
              <a:gd name="T58" fmla="*/ 519 w 761"/>
              <a:gd name="T59" fmla="*/ 401 h 437"/>
              <a:gd name="T60" fmla="*/ 761 w 761"/>
              <a:gd name="T61" fmla="*/ 416 h 437"/>
              <a:gd name="T62" fmla="*/ 507 w 761"/>
              <a:gd name="T63" fmla="*/ 374 h 437"/>
              <a:gd name="T64" fmla="*/ 203 w 761"/>
              <a:gd name="T65" fmla="*/ 284 h 437"/>
              <a:gd name="T66" fmla="*/ 377 w 761"/>
              <a:gd name="T67" fmla="*/ 399 h 437"/>
              <a:gd name="T68" fmla="*/ 608 w 761"/>
              <a:gd name="T69" fmla="*/ 373 h 437"/>
              <a:gd name="T70" fmla="*/ 329 w 761"/>
              <a:gd name="T71" fmla="*/ 361 h 437"/>
              <a:gd name="T72" fmla="*/ 344 w 761"/>
              <a:gd name="T73" fmla="*/ 279 h 437"/>
              <a:gd name="T74" fmla="*/ 366 w 761"/>
              <a:gd name="T75" fmla="*/ 330 h 437"/>
              <a:gd name="T76" fmla="*/ 445 w 761"/>
              <a:gd name="T77" fmla="*/ 254 h 437"/>
              <a:gd name="T78" fmla="*/ 411 w 761"/>
              <a:gd name="T79" fmla="*/ 208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61" h="437">
                <a:moveTo>
                  <a:pt x="233" y="136"/>
                </a:moveTo>
                <a:cubicBezTo>
                  <a:pt x="239" y="143"/>
                  <a:pt x="240" y="155"/>
                  <a:pt x="242" y="165"/>
                </a:cubicBezTo>
                <a:cubicBezTo>
                  <a:pt x="277" y="170"/>
                  <a:pt x="288" y="199"/>
                  <a:pt x="279" y="222"/>
                </a:cubicBezTo>
                <a:cubicBezTo>
                  <a:pt x="320" y="251"/>
                  <a:pt x="302" y="279"/>
                  <a:pt x="290" y="291"/>
                </a:cubicBezTo>
                <a:cubicBezTo>
                  <a:pt x="281" y="299"/>
                  <a:pt x="262" y="306"/>
                  <a:pt x="246" y="304"/>
                </a:cubicBezTo>
                <a:cubicBezTo>
                  <a:pt x="196" y="298"/>
                  <a:pt x="223" y="226"/>
                  <a:pt x="249" y="256"/>
                </a:cubicBezTo>
                <a:cubicBezTo>
                  <a:pt x="261" y="269"/>
                  <a:pt x="247" y="273"/>
                  <a:pt x="247" y="273"/>
                </a:cubicBezTo>
                <a:cubicBezTo>
                  <a:pt x="250" y="272"/>
                  <a:pt x="251" y="265"/>
                  <a:pt x="250" y="261"/>
                </a:cubicBezTo>
                <a:cubicBezTo>
                  <a:pt x="246" y="258"/>
                  <a:pt x="246" y="258"/>
                  <a:pt x="246" y="258"/>
                </a:cubicBezTo>
                <a:cubicBezTo>
                  <a:pt x="227" y="239"/>
                  <a:pt x="209" y="312"/>
                  <a:pt x="267" y="294"/>
                </a:cubicBezTo>
                <a:cubicBezTo>
                  <a:pt x="279" y="290"/>
                  <a:pt x="291" y="283"/>
                  <a:pt x="295" y="273"/>
                </a:cubicBezTo>
                <a:cubicBezTo>
                  <a:pt x="305" y="249"/>
                  <a:pt x="286" y="232"/>
                  <a:pt x="272" y="224"/>
                </a:cubicBezTo>
                <a:cubicBezTo>
                  <a:pt x="285" y="191"/>
                  <a:pt x="258" y="179"/>
                  <a:pt x="235" y="173"/>
                </a:cubicBezTo>
                <a:cubicBezTo>
                  <a:pt x="229" y="151"/>
                  <a:pt x="231" y="133"/>
                  <a:pt x="199" y="125"/>
                </a:cubicBezTo>
                <a:cubicBezTo>
                  <a:pt x="163" y="116"/>
                  <a:pt x="91" y="113"/>
                  <a:pt x="114" y="175"/>
                </a:cubicBezTo>
                <a:cubicBezTo>
                  <a:pt x="116" y="180"/>
                  <a:pt x="125" y="188"/>
                  <a:pt x="130" y="188"/>
                </a:cubicBezTo>
                <a:cubicBezTo>
                  <a:pt x="183" y="194"/>
                  <a:pt x="143" y="150"/>
                  <a:pt x="153" y="157"/>
                </a:cubicBezTo>
                <a:cubicBezTo>
                  <a:pt x="160" y="162"/>
                  <a:pt x="165" y="171"/>
                  <a:pt x="167" y="181"/>
                </a:cubicBezTo>
                <a:cubicBezTo>
                  <a:pt x="168" y="190"/>
                  <a:pt x="165" y="206"/>
                  <a:pt x="165" y="206"/>
                </a:cubicBezTo>
                <a:cubicBezTo>
                  <a:pt x="163" y="220"/>
                  <a:pt x="157" y="245"/>
                  <a:pt x="159" y="271"/>
                </a:cubicBezTo>
                <a:cubicBezTo>
                  <a:pt x="164" y="356"/>
                  <a:pt x="244" y="382"/>
                  <a:pt x="293" y="414"/>
                </a:cubicBezTo>
                <a:cubicBezTo>
                  <a:pt x="238" y="388"/>
                  <a:pt x="152" y="357"/>
                  <a:pt x="151" y="264"/>
                </a:cubicBezTo>
                <a:cubicBezTo>
                  <a:pt x="151" y="238"/>
                  <a:pt x="153" y="214"/>
                  <a:pt x="159" y="190"/>
                </a:cubicBezTo>
                <a:cubicBezTo>
                  <a:pt x="146" y="194"/>
                  <a:pt x="141" y="194"/>
                  <a:pt x="138" y="206"/>
                </a:cubicBezTo>
                <a:cubicBezTo>
                  <a:pt x="118" y="289"/>
                  <a:pt x="167" y="355"/>
                  <a:pt x="216" y="388"/>
                </a:cubicBezTo>
                <a:cubicBezTo>
                  <a:pt x="149" y="353"/>
                  <a:pt x="109" y="277"/>
                  <a:pt x="133" y="195"/>
                </a:cubicBezTo>
                <a:cubicBezTo>
                  <a:pt x="87" y="190"/>
                  <a:pt x="86" y="121"/>
                  <a:pt x="144" y="112"/>
                </a:cubicBezTo>
                <a:cubicBezTo>
                  <a:pt x="162" y="110"/>
                  <a:pt x="206" y="105"/>
                  <a:pt x="233" y="136"/>
                </a:cubicBezTo>
                <a:close/>
                <a:moveTo>
                  <a:pt x="346" y="186"/>
                </a:moveTo>
                <a:cubicBezTo>
                  <a:pt x="326" y="194"/>
                  <a:pt x="305" y="193"/>
                  <a:pt x="294" y="187"/>
                </a:cubicBezTo>
                <a:cubicBezTo>
                  <a:pt x="274" y="176"/>
                  <a:pt x="273" y="146"/>
                  <a:pt x="292" y="138"/>
                </a:cubicBezTo>
                <a:cubicBezTo>
                  <a:pt x="318" y="127"/>
                  <a:pt x="320" y="154"/>
                  <a:pt x="317" y="164"/>
                </a:cubicBezTo>
                <a:cubicBezTo>
                  <a:pt x="311" y="163"/>
                  <a:pt x="310" y="157"/>
                  <a:pt x="311" y="153"/>
                </a:cubicBezTo>
                <a:cubicBezTo>
                  <a:pt x="312" y="143"/>
                  <a:pt x="302" y="138"/>
                  <a:pt x="296" y="143"/>
                </a:cubicBezTo>
                <a:cubicBezTo>
                  <a:pt x="267" y="168"/>
                  <a:pt x="308" y="202"/>
                  <a:pt x="349" y="168"/>
                </a:cubicBezTo>
                <a:cubicBezTo>
                  <a:pt x="375" y="145"/>
                  <a:pt x="363" y="111"/>
                  <a:pt x="341" y="100"/>
                </a:cubicBezTo>
                <a:cubicBezTo>
                  <a:pt x="330" y="94"/>
                  <a:pt x="323" y="89"/>
                  <a:pt x="316" y="82"/>
                </a:cubicBezTo>
                <a:cubicBezTo>
                  <a:pt x="295" y="62"/>
                  <a:pt x="302" y="44"/>
                  <a:pt x="258" y="49"/>
                </a:cubicBezTo>
                <a:cubicBezTo>
                  <a:pt x="254" y="38"/>
                  <a:pt x="253" y="27"/>
                  <a:pt x="245" y="20"/>
                </a:cubicBezTo>
                <a:cubicBezTo>
                  <a:pt x="232" y="7"/>
                  <a:pt x="220" y="10"/>
                  <a:pt x="208" y="13"/>
                </a:cubicBezTo>
                <a:cubicBezTo>
                  <a:pt x="206" y="13"/>
                  <a:pt x="194" y="0"/>
                  <a:pt x="184" y="1"/>
                </a:cubicBezTo>
                <a:cubicBezTo>
                  <a:pt x="169" y="1"/>
                  <a:pt x="156" y="7"/>
                  <a:pt x="151" y="14"/>
                </a:cubicBezTo>
                <a:cubicBezTo>
                  <a:pt x="142" y="27"/>
                  <a:pt x="143" y="76"/>
                  <a:pt x="171" y="65"/>
                </a:cubicBezTo>
                <a:cubicBezTo>
                  <a:pt x="197" y="55"/>
                  <a:pt x="176" y="37"/>
                  <a:pt x="172" y="31"/>
                </a:cubicBezTo>
                <a:cubicBezTo>
                  <a:pt x="186" y="31"/>
                  <a:pt x="195" y="49"/>
                  <a:pt x="191" y="59"/>
                </a:cubicBezTo>
                <a:cubicBezTo>
                  <a:pt x="177" y="86"/>
                  <a:pt x="140" y="78"/>
                  <a:pt x="138" y="44"/>
                </a:cubicBezTo>
                <a:cubicBezTo>
                  <a:pt x="138" y="44"/>
                  <a:pt x="139" y="36"/>
                  <a:pt x="138" y="33"/>
                </a:cubicBezTo>
                <a:cubicBezTo>
                  <a:pt x="134" y="19"/>
                  <a:pt x="110" y="2"/>
                  <a:pt x="91" y="6"/>
                </a:cubicBezTo>
                <a:cubicBezTo>
                  <a:pt x="82" y="8"/>
                  <a:pt x="78" y="16"/>
                  <a:pt x="74" y="23"/>
                </a:cubicBezTo>
                <a:cubicBezTo>
                  <a:pt x="49" y="18"/>
                  <a:pt x="24" y="40"/>
                  <a:pt x="22" y="62"/>
                </a:cubicBezTo>
                <a:cubicBezTo>
                  <a:pt x="21" y="70"/>
                  <a:pt x="27" y="76"/>
                  <a:pt x="26" y="83"/>
                </a:cubicBezTo>
                <a:cubicBezTo>
                  <a:pt x="24" y="98"/>
                  <a:pt x="0" y="119"/>
                  <a:pt x="17" y="150"/>
                </a:cubicBezTo>
                <a:cubicBezTo>
                  <a:pt x="20" y="156"/>
                  <a:pt x="30" y="162"/>
                  <a:pt x="36" y="165"/>
                </a:cubicBezTo>
                <a:cubicBezTo>
                  <a:pt x="89" y="196"/>
                  <a:pt x="90" y="102"/>
                  <a:pt x="56" y="136"/>
                </a:cubicBezTo>
                <a:cubicBezTo>
                  <a:pt x="59" y="119"/>
                  <a:pt x="78" y="114"/>
                  <a:pt x="85" y="131"/>
                </a:cubicBezTo>
                <a:cubicBezTo>
                  <a:pt x="96" y="155"/>
                  <a:pt x="83" y="188"/>
                  <a:pt x="84" y="211"/>
                </a:cubicBezTo>
                <a:cubicBezTo>
                  <a:pt x="86" y="254"/>
                  <a:pt x="105" y="293"/>
                  <a:pt x="122" y="321"/>
                </a:cubicBezTo>
                <a:cubicBezTo>
                  <a:pt x="151" y="371"/>
                  <a:pt x="217" y="421"/>
                  <a:pt x="295" y="431"/>
                </a:cubicBezTo>
                <a:cubicBezTo>
                  <a:pt x="334" y="437"/>
                  <a:pt x="385" y="433"/>
                  <a:pt x="418" y="418"/>
                </a:cubicBezTo>
                <a:cubicBezTo>
                  <a:pt x="445" y="406"/>
                  <a:pt x="474" y="403"/>
                  <a:pt x="519" y="401"/>
                </a:cubicBezTo>
                <a:cubicBezTo>
                  <a:pt x="568" y="399"/>
                  <a:pt x="611" y="403"/>
                  <a:pt x="658" y="413"/>
                </a:cubicBezTo>
                <a:cubicBezTo>
                  <a:pt x="695" y="420"/>
                  <a:pt x="761" y="417"/>
                  <a:pt x="761" y="416"/>
                </a:cubicBezTo>
                <a:cubicBezTo>
                  <a:pt x="723" y="413"/>
                  <a:pt x="637" y="387"/>
                  <a:pt x="604" y="381"/>
                </a:cubicBezTo>
                <a:cubicBezTo>
                  <a:pt x="572" y="375"/>
                  <a:pt x="546" y="372"/>
                  <a:pt x="507" y="374"/>
                </a:cubicBezTo>
                <a:cubicBezTo>
                  <a:pt x="463" y="376"/>
                  <a:pt x="428" y="394"/>
                  <a:pt x="395" y="402"/>
                </a:cubicBezTo>
                <a:cubicBezTo>
                  <a:pt x="306" y="424"/>
                  <a:pt x="216" y="388"/>
                  <a:pt x="203" y="284"/>
                </a:cubicBezTo>
                <a:cubicBezTo>
                  <a:pt x="210" y="305"/>
                  <a:pt x="223" y="330"/>
                  <a:pt x="234" y="347"/>
                </a:cubicBezTo>
                <a:cubicBezTo>
                  <a:pt x="257" y="382"/>
                  <a:pt x="324" y="413"/>
                  <a:pt x="377" y="399"/>
                </a:cubicBezTo>
                <a:cubicBezTo>
                  <a:pt x="407" y="391"/>
                  <a:pt x="437" y="377"/>
                  <a:pt x="471" y="370"/>
                </a:cubicBezTo>
                <a:cubicBezTo>
                  <a:pt x="528" y="359"/>
                  <a:pt x="565" y="369"/>
                  <a:pt x="608" y="373"/>
                </a:cubicBezTo>
                <a:cubicBezTo>
                  <a:pt x="584" y="357"/>
                  <a:pt x="540" y="343"/>
                  <a:pt x="502" y="347"/>
                </a:cubicBezTo>
                <a:cubicBezTo>
                  <a:pt x="435" y="354"/>
                  <a:pt x="356" y="391"/>
                  <a:pt x="329" y="361"/>
                </a:cubicBezTo>
                <a:cubicBezTo>
                  <a:pt x="270" y="296"/>
                  <a:pt x="366" y="227"/>
                  <a:pt x="370" y="297"/>
                </a:cubicBezTo>
                <a:cubicBezTo>
                  <a:pt x="363" y="283"/>
                  <a:pt x="353" y="277"/>
                  <a:pt x="344" y="279"/>
                </a:cubicBezTo>
                <a:cubicBezTo>
                  <a:pt x="334" y="284"/>
                  <a:pt x="328" y="290"/>
                  <a:pt x="329" y="302"/>
                </a:cubicBezTo>
                <a:cubicBezTo>
                  <a:pt x="330" y="314"/>
                  <a:pt x="349" y="330"/>
                  <a:pt x="366" y="330"/>
                </a:cubicBezTo>
                <a:cubicBezTo>
                  <a:pt x="392" y="330"/>
                  <a:pt x="415" y="316"/>
                  <a:pt x="418" y="283"/>
                </a:cubicBezTo>
                <a:cubicBezTo>
                  <a:pt x="424" y="281"/>
                  <a:pt x="445" y="279"/>
                  <a:pt x="445" y="254"/>
                </a:cubicBezTo>
                <a:cubicBezTo>
                  <a:pt x="444" y="233"/>
                  <a:pt x="425" y="209"/>
                  <a:pt x="396" y="223"/>
                </a:cubicBezTo>
                <a:cubicBezTo>
                  <a:pt x="401" y="214"/>
                  <a:pt x="401" y="213"/>
                  <a:pt x="411" y="208"/>
                </a:cubicBezTo>
                <a:cubicBezTo>
                  <a:pt x="398" y="181"/>
                  <a:pt x="364" y="179"/>
                  <a:pt x="346" y="186"/>
                </a:cubicBezTo>
                <a:close/>
              </a:path>
            </a:pathLst>
          </a:custGeom>
          <a:solidFill>
            <a:srgbClr val="DEB568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9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B1A9045D-7BFB-4C57-9FAC-1E2BB5DA00FE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865816F-B101-2ED9-476E-BE5B9A686B0B}"/>
              </a:ext>
            </a:extLst>
          </p:cNvPr>
          <p:cNvSpPr/>
          <p:nvPr/>
        </p:nvSpPr>
        <p:spPr>
          <a:xfrm>
            <a:off x="558800" y="885825"/>
            <a:ext cx="4860925" cy="4401205"/>
          </a:xfrm>
          <a:prstGeom prst="rect">
            <a:avLst/>
          </a:prstGeom>
          <a:noFill/>
          <a:ln w="38100" cap="flat" cmpd="sng">
            <a:solidFill>
              <a:srgbClr val="EFF0EB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2400" dirty="0">
                <a:solidFill>
                  <a:srgbClr val="00464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zh-CN" alt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辞</a:t>
            </a:r>
            <a:r>
              <a:rPr lang="zh-CN" altLang="en-US" sz="4000" dirty="0">
                <a:solidFill>
                  <a:srgbClr val="EFF0EB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曰：“臣之壮也，</a:t>
            </a:r>
            <a:r>
              <a:rPr lang="zh-CN" altLang="en-US" sz="4000" dirty="0">
                <a:solidFill>
                  <a:srgbClr val="EFF0EB"/>
                </a:solidFill>
                <a:highlight>
                  <a:srgbClr val="808000"/>
                </a:highlight>
                <a:latin typeface="Times New Roman" panose="02020603050405020304" pitchFamily="18" charset="0"/>
                <a:ea typeface="黑体" panose="02010609060101010101" pitchFamily="49" charset="-122"/>
              </a:rPr>
              <a:t>犹</a:t>
            </a:r>
            <a:r>
              <a:rPr lang="zh-CN" altLang="en-US" sz="4000" dirty="0">
                <a:solidFill>
                  <a:srgbClr val="EFF0EB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不如人；今老矣，无能</a:t>
            </a:r>
            <a:r>
              <a:rPr lang="zh-CN" altLang="en-US" sz="4000" dirty="0">
                <a:solidFill>
                  <a:srgbClr val="EFF0EB"/>
                </a:solidFill>
                <a:highlight>
                  <a:srgbClr val="808000"/>
                </a:highlight>
                <a:latin typeface="Times New Roman" panose="02020603050405020304" pitchFamily="18" charset="0"/>
                <a:ea typeface="黑体" panose="02010609060101010101" pitchFamily="49" charset="-122"/>
              </a:rPr>
              <a:t>为</a:t>
            </a:r>
            <a:r>
              <a:rPr lang="zh-CN" altLang="en-US" sz="4000" dirty="0">
                <a:solidFill>
                  <a:srgbClr val="EFF0EB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也</a:t>
            </a:r>
            <a:r>
              <a:rPr lang="zh-CN" altLang="en-US" sz="4000" dirty="0">
                <a:solidFill>
                  <a:srgbClr val="EFF0EB"/>
                </a:solidFill>
                <a:highlight>
                  <a:srgbClr val="808000"/>
                </a:highlight>
                <a:latin typeface="Times New Roman" panose="02020603050405020304" pitchFamily="18" charset="0"/>
                <a:ea typeface="黑体" panose="02010609060101010101" pitchFamily="49" charset="-122"/>
              </a:rPr>
              <a:t>已</a:t>
            </a:r>
            <a:r>
              <a:rPr lang="zh-CN" altLang="en-US" sz="4000" dirty="0">
                <a:solidFill>
                  <a:srgbClr val="EFF0EB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。”公曰：“吾不能早用子，今急而求子，</a:t>
            </a:r>
            <a:r>
              <a:rPr lang="zh-CN" altLang="en-US" sz="4000" dirty="0">
                <a:solidFill>
                  <a:srgbClr val="EFF0EB"/>
                </a:solidFill>
                <a:highlight>
                  <a:srgbClr val="808000"/>
                </a:highlight>
                <a:latin typeface="Times New Roman" panose="02020603050405020304" pitchFamily="18" charset="0"/>
                <a:ea typeface="黑体" panose="02010609060101010101" pitchFamily="49" charset="-122"/>
              </a:rPr>
              <a:t>是</a:t>
            </a:r>
            <a:r>
              <a:rPr lang="zh-CN" altLang="en-US" sz="4000" dirty="0">
                <a:solidFill>
                  <a:srgbClr val="EFF0EB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寡人之过</a:t>
            </a:r>
            <a:r>
              <a:rPr lang="zh-CN" altLang="en-US" sz="4000" dirty="0">
                <a:solidFill>
                  <a:srgbClr val="EFF0EB"/>
                </a:solidFill>
                <a:highlight>
                  <a:srgbClr val="808000"/>
                </a:highlight>
                <a:latin typeface="Times New Roman" panose="02020603050405020304" pitchFamily="18" charset="0"/>
                <a:ea typeface="黑体" panose="02010609060101010101" pitchFamily="49" charset="-122"/>
              </a:rPr>
              <a:t>也</a:t>
            </a:r>
            <a:r>
              <a:rPr lang="zh-CN" altLang="en-US" sz="4000" dirty="0">
                <a:solidFill>
                  <a:srgbClr val="EFF0EB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。然郑亡，子亦有不利焉！”许之。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2D34306-DA03-7BB8-9025-83566880E01A}"/>
              </a:ext>
            </a:extLst>
          </p:cNvPr>
          <p:cNvSpPr/>
          <p:nvPr/>
        </p:nvSpPr>
        <p:spPr>
          <a:xfrm>
            <a:off x="5741175" y="1243965"/>
            <a:ext cx="2579688" cy="707886"/>
          </a:xfrm>
          <a:prstGeom prst="rect">
            <a:avLst/>
          </a:prstGeom>
          <a:ln>
            <a:solidFill>
              <a:srgbClr val="EFF0EB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FF0E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犹：尚且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DDF6769-7BF1-4BDC-FE28-7027018FDC49}"/>
              </a:ext>
            </a:extLst>
          </p:cNvPr>
          <p:cNvSpPr/>
          <p:nvPr/>
        </p:nvSpPr>
        <p:spPr>
          <a:xfrm>
            <a:off x="5741175" y="2212997"/>
            <a:ext cx="6266459" cy="707886"/>
          </a:xfrm>
          <a:prstGeom prst="rect">
            <a:avLst/>
          </a:prstGeom>
          <a:ln>
            <a:solidFill>
              <a:srgbClr val="EFF0EB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FF0EB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为：做（什么）已，同“矣”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4780109-D381-C1D0-39A1-E2BE0BDFCBAE}"/>
              </a:ext>
            </a:extLst>
          </p:cNvPr>
          <p:cNvSpPr/>
          <p:nvPr/>
        </p:nvSpPr>
        <p:spPr>
          <a:xfrm>
            <a:off x="5741175" y="3182029"/>
            <a:ext cx="6096000" cy="1323439"/>
          </a:xfrm>
          <a:prstGeom prst="rect">
            <a:avLst/>
          </a:prstGeom>
          <a:ln>
            <a:solidFill>
              <a:srgbClr val="EFF0EB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FF0EB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是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FF0EB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------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FF0EB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也：是，代词，这。也，判断句的标志。</a:t>
            </a:r>
          </a:p>
        </p:txBody>
      </p:sp>
    </p:spTree>
    <p:extLst>
      <p:ext uri="{BB962C8B-B14F-4D97-AF65-F5344CB8AC3E}">
        <p14:creationId xmlns:p14="http://schemas.microsoft.com/office/powerpoint/2010/main" val="44911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0.00092 L 4.375E-6 2.59259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3" grpId="0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8AFF0D36-2C76-4628-AE18-A5ADD1315437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7827A9C-B86B-83DA-CAD9-AD0F511E2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" y="1930399"/>
            <a:ext cx="11388725" cy="34486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altLang="zh-CN" sz="3200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sz="3600" noProof="1">
                <a:solidFill>
                  <a:srgbClr val="EFF0EB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en-US" altLang="en-US" sz="4000" noProof="1">
                <a:solidFill>
                  <a:srgbClr val="EFF0E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烛之武，考城人，是三朝老臣，但始终得不到升官，在郑国一直担任“圉正”（</a:t>
            </a:r>
            <a:r>
              <a:rPr lang="en-US" altLang="zh-CN" sz="4000" noProof="1">
                <a:solidFill>
                  <a:srgbClr val="EFF0E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yǔ</a:t>
            </a:r>
            <a:r>
              <a:rPr lang="en-US" altLang="en-US" sz="4000" noProof="1">
                <a:solidFill>
                  <a:srgbClr val="EFF0E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、养马的长官），被举荐使秦时，已年过七十，须发皆白，身子伛偻，步履蹒跚。</a:t>
            </a:r>
            <a:r>
              <a:rPr lang="en-US" altLang="en-US" sz="3600" noProof="1">
                <a:solidFill>
                  <a:srgbClr val="EFF0EB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         </a:t>
            </a:r>
          </a:p>
          <a:p>
            <a:pPr>
              <a:spcBef>
                <a:spcPct val="20000"/>
              </a:spcBef>
            </a:pPr>
            <a:r>
              <a:rPr lang="en-US" altLang="zh-CN" sz="3200" noProof="1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                  </a:t>
            </a:r>
            <a:r>
              <a:rPr lang="en-US" altLang="zh-CN" sz="3200" noProof="1">
                <a:solidFill>
                  <a:srgbClr val="EFF0EB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  <a:r>
              <a:rPr lang="en-US" altLang="en-US" sz="3200" noProof="1">
                <a:solidFill>
                  <a:srgbClr val="EFF0EB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冯梦龙</a:t>
            </a:r>
            <a:r>
              <a:rPr lang="en-US" altLang="zh-CN" sz="3200" noProof="1">
                <a:solidFill>
                  <a:srgbClr val="EFF0EB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《</a:t>
            </a:r>
            <a:r>
              <a:rPr lang="en-US" altLang="en-US" sz="3200" noProof="1">
                <a:solidFill>
                  <a:srgbClr val="EFF0EB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东周列国演义</a:t>
            </a:r>
            <a:r>
              <a:rPr lang="en-US" altLang="zh-CN" sz="3200" noProof="1">
                <a:solidFill>
                  <a:srgbClr val="EFF0EB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314086-14AE-D27F-8D37-5A674B7E6E8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2976563" y="819150"/>
            <a:ext cx="6419850" cy="584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en-US" sz="6000" kern="0" noProof="1">
                <a:solidFill>
                  <a:srgbClr val="DEB56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烛之武其人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1B25451-3E84-7920-7CCD-231D67130D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9" b="23956"/>
          <a:stretch/>
        </p:blipFill>
        <p:spPr>
          <a:xfrm flipH="1">
            <a:off x="-3685310" y="-1599247"/>
            <a:ext cx="7370620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3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8AFF0D36-2C76-4628-AE18-A5ADD1315437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0941D47-C2D8-0F6B-2C09-B2A2E1D46B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9" b="23956"/>
          <a:stretch/>
        </p:blipFill>
        <p:spPr>
          <a:xfrm flipH="1">
            <a:off x="-3685310" y="-1599247"/>
            <a:ext cx="7370620" cy="4632960"/>
          </a:xfrm>
          <a:prstGeom prst="rect">
            <a:avLst/>
          </a:prstGeom>
        </p:spPr>
      </p:pic>
      <p:sp>
        <p:nvSpPr>
          <p:cNvPr id="10" name="矩形 4">
            <a:extLst>
              <a:ext uri="{FF2B5EF4-FFF2-40B4-BE49-F238E27FC236}">
                <a16:creationId xmlns:a16="http://schemas.microsoft.com/office/drawing/2014/main" id="{DF11A29A-3004-0AD1-6392-EBC6367CC548}"/>
              </a:ext>
            </a:extLst>
          </p:cNvPr>
          <p:cNvSpPr/>
          <p:nvPr/>
        </p:nvSpPr>
        <p:spPr>
          <a:xfrm>
            <a:off x="2673351" y="2221230"/>
            <a:ext cx="627888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zh-CN" sz="4000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烛之武为什么能临危受命？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0F70B27-A509-11B8-FA7C-98D3CDAC5261}"/>
              </a:ext>
            </a:extLst>
          </p:cNvPr>
          <p:cNvSpPr/>
          <p:nvPr/>
        </p:nvSpPr>
        <p:spPr>
          <a:xfrm>
            <a:off x="908050" y="3309620"/>
            <a:ext cx="1076134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/>
            <a:r>
              <a:rPr lang="zh-CN" altLang="zh-CN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一是郑伯态度诚恳，勇于自责，并晓之以理；</a:t>
            </a:r>
            <a:endParaRPr lang="en-US" altLang="zh-CN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zh-CN" sz="3600" dirty="0">
                <a:solidFill>
                  <a:srgbClr val="DEB56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一是烛之武深明大义，爱国且腹有良谋、成竹在胸。</a:t>
            </a:r>
            <a:endParaRPr lang="zh-CN" altLang="en-US" sz="3600" dirty="0">
              <a:solidFill>
                <a:srgbClr val="DEB568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235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8AFF0D36-2C76-4628-AE18-A5ADD1315437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A0CC9B0-C597-0745-1434-622DAF47D691}"/>
              </a:ext>
            </a:extLst>
          </p:cNvPr>
          <p:cNvSpPr txBox="1"/>
          <p:nvPr/>
        </p:nvSpPr>
        <p:spPr>
          <a:xfrm>
            <a:off x="1742083" y="3033713"/>
            <a:ext cx="923330" cy="1323439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 anchorCtr="0">
            <a:spAutoFit/>
          </a:bodyPr>
          <a:lstStyle/>
          <a:p>
            <a:r>
              <a:rPr lang="zh-CN" altLang="en-US" sz="4800" dirty="0">
                <a:solidFill>
                  <a:srgbClr val="EFF0E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秦军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2BBB15A-30DA-39E8-AD71-AF3136E9584F}"/>
              </a:ext>
            </a:extLst>
          </p:cNvPr>
          <p:cNvSpPr txBox="1"/>
          <p:nvPr/>
        </p:nvSpPr>
        <p:spPr>
          <a:xfrm>
            <a:off x="10212626" y="3135313"/>
            <a:ext cx="861774" cy="1220847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 anchorCtr="0">
            <a:spAutoFit/>
          </a:bodyPr>
          <a:lstStyle/>
          <a:p>
            <a:r>
              <a:rPr lang="zh-CN" altLang="en-US" sz="4400" dirty="0">
                <a:solidFill>
                  <a:srgbClr val="EFF0E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晋军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7B18B34B-FAE4-72C0-3D37-495C4306C881}"/>
              </a:ext>
            </a:extLst>
          </p:cNvPr>
          <p:cNvSpPr/>
          <p:nvPr/>
        </p:nvSpPr>
        <p:spPr>
          <a:xfrm>
            <a:off x="2903538" y="1617663"/>
            <a:ext cx="1057275" cy="4249737"/>
          </a:xfrm>
          <a:prstGeom prst="leftBrace">
            <a:avLst>
              <a:gd name="adj1" fmla="val 44475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 anchor="ctr" anchorCtr="0"/>
          <a:lstStyle/>
          <a:p>
            <a:endParaRPr lang="zh-CN" altLang="en-US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216D6475-6A2F-6E40-E884-F9BDE7DD22A2}"/>
              </a:ext>
            </a:extLst>
          </p:cNvPr>
          <p:cNvSpPr/>
          <p:nvPr/>
        </p:nvSpPr>
        <p:spPr>
          <a:xfrm rot="10800000">
            <a:off x="9180513" y="1617663"/>
            <a:ext cx="1055687" cy="4249737"/>
          </a:xfrm>
          <a:prstGeom prst="leftBrace">
            <a:avLst>
              <a:gd name="adj1" fmla="val 44542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none" anchor="ctr" anchorCtr="0"/>
          <a:lstStyle/>
          <a:p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5A715B7-5C54-9DB7-1D3F-34A3BEA93A89}"/>
              </a:ext>
            </a:extLst>
          </p:cNvPr>
          <p:cNvSpPr txBox="1"/>
          <p:nvPr/>
        </p:nvSpPr>
        <p:spPr>
          <a:xfrm>
            <a:off x="3856038" y="1617663"/>
            <a:ext cx="1211262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4000" dirty="0">
                <a:solidFill>
                  <a:srgbClr val="EFF0E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开端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20665C6-9D9F-F1CA-974E-BA92D47A6430}"/>
              </a:ext>
            </a:extLst>
          </p:cNvPr>
          <p:cNvSpPr txBox="1"/>
          <p:nvPr/>
        </p:nvSpPr>
        <p:spPr>
          <a:xfrm>
            <a:off x="5715000" y="1617663"/>
            <a:ext cx="2032000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600" dirty="0">
                <a:solidFill>
                  <a:srgbClr val="DEB56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秦晋围郑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0941D47-C2D8-0F6B-2C09-B2A2E1D46B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9" b="23956"/>
          <a:stretch/>
        </p:blipFill>
        <p:spPr>
          <a:xfrm flipH="1">
            <a:off x="-3685310" y="-1599247"/>
            <a:ext cx="7370620" cy="463296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8BB6D43-DFCB-D715-6D92-D60ECDA853E4}"/>
              </a:ext>
            </a:extLst>
          </p:cNvPr>
          <p:cNvSpPr txBox="1"/>
          <p:nvPr/>
        </p:nvSpPr>
        <p:spPr>
          <a:xfrm>
            <a:off x="3856038" y="3033713"/>
            <a:ext cx="1210588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4000" dirty="0">
                <a:solidFill>
                  <a:srgbClr val="EFF0E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发展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8B897E2-0F27-9033-9FB1-AB4CD3DEB4B7}"/>
              </a:ext>
            </a:extLst>
          </p:cNvPr>
          <p:cNvSpPr txBox="1"/>
          <p:nvPr/>
        </p:nvSpPr>
        <p:spPr>
          <a:xfrm>
            <a:off x="5715000" y="3033713"/>
            <a:ext cx="2031325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600" dirty="0">
                <a:solidFill>
                  <a:srgbClr val="DEB56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临危受命</a:t>
            </a:r>
          </a:p>
        </p:txBody>
      </p:sp>
    </p:spTree>
    <p:extLst>
      <p:ext uri="{BB962C8B-B14F-4D97-AF65-F5344CB8AC3E}">
        <p14:creationId xmlns:p14="http://schemas.microsoft.com/office/powerpoint/2010/main" val="371399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8AFF0D36-2C76-4628-AE18-A5ADD1315437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7D54FB2-1FFF-47D4-EE6E-1410F569EA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518" y="4165509"/>
            <a:ext cx="2023812" cy="3078218"/>
          </a:xfrm>
          <a:prstGeom prst="rect">
            <a:avLst/>
          </a:prstGeom>
        </p:spPr>
      </p:pic>
      <p:pic>
        <p:nvPicPr>
          <p:cNvPr id="2" name="图片 18435" descr="人教版第一册第五单元17烛之武退秦师图片资料(12)">
            <a:extLst>
              <a:ext uri="{FF2B5EF4-FFF2-40B4-BE49-F238E27FC236}">
                <a16:creationId xmlns:a16="http://schemas.microsoft.com/office/drawing/2014/main" id="{3163E6EC-5A50-7EDC-A6BB-53E71D601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" y="630555"/>
            <a:ext cx="4614545" cy="5608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椭圆形标注 4">
            <a:extLst>
              <a:ext uri="{FF2B5EF4-FFF2-40B4-BE49-F238E27FC236}">
                <a16:creationId xmlns:a16="http://schemas.microsoft.com/office/drawing/2014/main" id="{6126868F-02D6-D9A4-8F06-2533C3766801}"/>
              </a:ext>
            </a:extLst>
          </p:cNvPr>
          <p:cNvSpPr/>
          <p:nvPr/>
        </p:nvSpPr>
        <p:spPr>
          <a:xfrm>
            <a:off x="5624830" y="2299970"/>
            <a:ext cx="6299200" cy="1849755"/>
          </a:xfrm>
          <a:prstGeom prst="wedgeEllipseCallout">
            <a:avLst>
              <a:gd name="adj1" fmla="val -58435"/>
              <a:gd name="adj2" fmla="val -32153"/>
            </a:avLst>
          </a:prstGeom>
          <a:noFill/>
          <a:ln w="38100" cap="flat" cmpd="sng">
            <a:solidFill>
              <a:srgbClr val="96969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4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烛之武如何说服秦君退兵呢？</a:t>
            </a:r>
          </a:p>
        </p:txBody>
      </p:sp>
      <p:sp>
        <p:nvSpPr>
          <p:cNvPr id="6" name="文本框 18437">
            <a:extLst>
              <a:ext uri="{FF2B5EF4-FFF2-40B4-BE49-F238E27FC236}">
                <a16:creationId xmlns:a16="http://schemas.microsoft.com/office/drawing/2014/main" id="{B642E67F-72F0-A24D-5CE3-77DD200D8077}"/>
              </a:ext>
            </a:extLst>
          </p:cNvPr>
          <p:cNvSpPr txBox="1"/>
          <p:nvPr/>
        </p:nvSpPr>
        <p:spPr>
          <a:xfrm>
            <a:off x="5919470" y="1122363"/>
            <a:ext cx="5798820" cy="7067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 cap="flat" cmpd="tri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highlight>
                  <a:srgbClr val="808000"/>
                </a:highlight>
                <a:latin typeface="Arial" panose="020B0604020202020204" pitchFamily="34" charset="0"/>
                <a:ea typeface="楷体_GB2312" pitchFamily="49" charset="-122"/>
              </a:rPr>
              <a:t>阅读第三段，共同探讨：</a:t>
            </a:r>
          </a:p>
        </p:txBody>
      </p:sp>
    </p:spTree>
    <p:extLst>
      <p:ext uri="{BB962C8B-B14F-4D97-AF65-F5344CB8AC3E}">
        <p14:creationId xmlns:p14="http://schemas.microsoft.com/office/powerpoint/2010/main" val="188498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1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>
            <a:extLst>
              <a:ext uri="{FF2B5EF4-FFF2-40B4-BE49-F238E27FC236}">
                <a16:creationId xmlns:a16="http://schemas.microsoft.com/office/drawing/2014/main" id="{DAD252B1-3DEF-45A5-853E-346C602AB517}"/>
              </a:ext>
            </a:extLst>
          </p:cNvPr>
          <p:cNvSpPr>
            <a:spLocks noEditPoints="1"/>
          </p:cNvSpPr>
          <p:nvPr/>
        </p:nvSpPr>
        <p:spPr bwMode="auto">
          <a:xfrm>
            <a:off x="9859185" y="5492046"/>
            <a:ext cx="3005739" cy="1729809"/>
          </a:xfrm>
          <a:custGeom>
            <a:avLst/>
            <a:gdLst>
              <a:gd name="T0" fmla="*/ 242 w 761"/>
              <a:gd name="T1" fmla="*/ 165 h 437"/>
              <a:gd name="T2" fmla="*/ 290 w 761"/>
              <a:gd name="T3" fmla="*/ 291 h 437"/>
              <a:gd name="T4" fmla="*/ 249 w 761"/>
              <a:gd name="T5" fmla="*/ 256 h 437"/>
              <a:gd name="T6" fmla="*/ 250 w 761"/>
              <a:gd name="T7" fmla="*/ 261 h 437"/>
              <a:gd name="T8" fmla="*/ 267 w 761"/>
              <a:gd name="T9" fmla="*/ 294 h 437"/>
              <a:gd name="T10" fmla="*/ 272 w 761"/>
              <a:gd name="T11" fmla="*/ 224 h 437"/>
              <a:gd name="T12" fmla="*/ 199 w 761"/>
              <a:gd name="T13" fmla="*/ 125 h 437"/>
              <a:gd name="T14" fmla="*/ 130 w 761"/>
              <a:gd name="T15" fmla="*/ 188 h 437"/>
              <a:gd name="T16" fmla="*/ 167 w 761"/>
              <a:gd name="T17" fmla="*/ 181 h 437"/>
              <a:gd name="T18" fmla="*/ 159 w 761"/>
              <a:gd name="T19" fmla="*/ 271 h 437"/>
              <a:gd name="T20" fmla="*/ 151 w 761"/>
              <a:gd name="T21" fmla="*/ 264 h 437"/>
              <a:gd name="T22" fmla="*/ 138 w 761"/>
              <a:gd name="T23" fmla="*/ 206 h 437"/>
              <a:gd name="T24" fmla="*/ 133 w 761"/>
              <a:gd name="T25" fmla="*/ 195 h 437"/>
              <a:gd name="T26" fmla="*/ 233 w 761"/>
              <a:gd name="T27" fmla="*/ 136 h 437"/>
              <a:gd name="T28" fmla="*/ 294 w 761"/>
              <a:gd name="T29" fmla="*/ 187 h 437"/>
              <a:gd name="T30" fmla="*/ 317 w 761"/>
              <a:gd name="T31" fmla="*/ 164 h 437"/>
              <a:gd name="T32" fmla="*/ 296 w 761"/>
              <a:gd name="T33" fmla="*/ 143 h 437"/>
              <a:gd name="T34" fmla="*/ 341 w 761"/>
              <a:gd name="T35" fmla="*/ 100 h 437"/>
              <a:gd name="T36" fmla="*/ 258 w 761"/>
              <a:gd name="T37" fmla="*/ 49 h 437"/>
              <a:gd name="T38" fmla="*/ 208 w 761"/>
              <a:gd name="T39" fmla="*/ 13 h 437"/>
              <a:gd name="T40" fmla="*/ 151 w 761"/>
              <a:gd name="T41" fmla="*/ 14 h 437"/>
              <a:gd name="T42" fmla="*/ 172 w 761"/>
              <a:gd name="T43" fmla="*/ 31 h 437"/>
              <a:gd name="T44" fmla="*/ 138 w 761"/>
              <a:gd name="T45" fmla="*/ 44 h 437"/>
              <a:gd name="T46" fmla="*/ 91 w 761"/>
              <a:gd name="T47" fmla="*/ 6 h 437"/>
              <a:gd name="T48" fmla="*/ 22 w 761"/>
              <a:gd name="T49" fmla="*/ 62 h 437"/>
              <a:gd name="T50" fmla="*/ 17 w 761"/>
              <a:gd name="T51" fmla="*/ 150 h 437"/>
              <a:gd name="T52" fmla="*/ 56 w 761"/>
              <a:gd name="T53" fmla="*/ 136 h 437"/>
              <a:gd name="T54" fmla="*/ 84 w 761"/>
              <a:gd name="T55" fmla="*/ 211 h 437"/>
              <a:gd name="T56" fmla="*/ 295 w 761"/>
              <a:gd name="T57" fmla="*/ 431 h 437"/>
              <a:gd name="T58" fmla="*/ 519 w 761"/>
              <a:gd name="T59" fmla="*/ 401 h 437"/>
              <a:gd name="T60" fmla="*/ 761 w 761"/>
              <a:gd name="T61" fmla="*/ 416 h 437"/>
              <a:gd name="T62" fmla="*/ 507 w 761"/>
              <a:gd name="T63" fmla="*/ 374 h 437"/>
              <a:gd name="T64" fmla="*/ 203 w 761"/>
              <a:gd name="T65" fmla="*/ 284 h 437"/>
              <a:gd name="T66" fmla="*/ 377 w 761"/>
              <a:gd name="T67" fmla="*/ 399 h 437"/>
              <a:gd name="T68" fmla="*/ 608 w 761"/>
              <a:gd name="T69" fmla="*/ 373 h 437"/>
              <a:gd name="T70" fmla="*/ 329 w 761"/>
              <a:gd name="T71" fmla="*/ 361 h 437"/>
              <a:gd name="T72" fmla="*/ 344 w 761"/>
              <a:gd name="T73" fmla="*/ 279 h 437"/>
              <a:gd name="T74" fmla="*/ 366 w 761"/>
              <a:gd name="T75" fmla="*/ 330 h 437"/>
              <a:gd name="T76" fmla="*/ 445 w 761"/>
              <a:gd name="T77" fmla="*/ 254 h 437"/>
              <a:gd name="T78" fmla="*/ 411 w 761"/>
              <a:gd name="T79" fmla="*/ 208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61" h="437">
                <a:moveTo>
                  <a:pt x="233" y="136"/>
                </a:moveTo>
                <a:cubicBezTo>
                  <a:pt x="239" y="143"/>
                  <a:pt x="240" y="155"/>
                  <a:pt x="242" y="165"/>
                </a:cubicBezTo>
                <a:cubicBezTo>
                  <a:pt x="277" y="170"/>
                  <a:pt x="288" y="199"/>
                  <a:pt x="279" y="222"/>
                </a:cubicBezTo>
                <a:cubicBezTo>
                  <a:pt x="320" y="251"/>
                  <a:pt x="302" y="279"/>
                  <a:pt x="290" y="291"/>
                </a:cubicBezTo>
                <a:cubicBezTo>
                  <a:pt x="281" y="299"/>
                  <a:pt x="262" y="306"/>
                  <a:pt x="246" y="304"/>
                </a:cubicBezTo>
                <a:cubicBezTo>
                  <a:pt x="196" y="298"/>
                  <a:pt x="223" y="226"/>
                  <a:pt x="249" y="256"/>
                </a:cubicBezTo>
                <a:cubicBezTo>
                  <a:pt x="261" y="269"/>
                  <a:pt x="247" y="273"/>
                  <a:pt x="247" y="273"/>
                </a:cubicBezTo>
                <a:cubicBezTo>
                  <a:pt x="250" y="272"/>
                  <a:pt x="251" y="265"/>
                  <a:pt x="250" y="261"/>
                </a:cubicBezTo>
                <a:cubicBezTo>
                  <a:pt x="246" y="258"/>
                  <a:pt x="246" y="258"/>
                  <a:pt x="246" y="258"/>
                </a:cubicBezTo>
                <a:cubicBezTo>
                  <a:pt x="227" y="239"/>
                  <a:pt x="209" y="312"/>
                  <a:pt x="267" y="294"/>
                </a:cubicBezTo>
                <a:cubicBezTo>
                  <a:pt x="279" y="290"/>
                  <a:pt x="291" y="283"/>
                  <a:pt x="295" y="273"/>
                </a:cubicBezTo>
                <a:cubicBezTo>
                  <a:pt x="305" y="249"/>
                  <a:pt x="286" y="232"/>
                  <a:pt x="272" y="224"/>
                </a:cubicBezTo>
                <a:cubicBezTo>
                  <a:pt x="285" y="191"/>
                  <a:pt x="258" y="179"/>
                  <a:pt x="235" y="173"/>
                </a:cubicBezTo>
                <a:cubicBezTo>
                  <a:pt x="229" y="151"/>
                  <a:pt x="231" y="133"/>
                  <a:pt x="199" y="125"/>
                </a:cubicBezTo>
                <a:cubicBezTo>
                  <a:pt x="163" y="116"/>
                  <a:pt x="91" y="113"/>
                  <a:pt x="114" y="175"/>
                </a:cubicBezTo>
                <a:cubicBezTo>
                  <a:pt x="116" y="180"/>
                  <a:pt x="125" y="188"/>
                  <a:pt x="130" y="188"/>
                </a:cubicBezTo>
                <a:cubicBezTo>
                  <a:pt x="183" y="194"/>
                  <a:pt x="143" y="150"/>
                  <a:pt x="153" y="157"/>
                </a:cubicBezTo>
                <a:cubicBezTo>
                  <a:pt x="160" y="162"/>
                  <a:pt x="165" y="171"/>
                  <a:pt x="167" y="181"/>
                </a:cubicBezTo>
                <a:cubicBezTo>
                  <a:pt x="168" y="190"/>
                  <a:pt x="165" y="206"/>
                  <a:pt x="165" y="206"/>
                </a:cubicBezTo>
                <a:cubicBezTo>
                  <a:pt x="163" y="220"/>
                  <a:pt x="157" y="245"/>
                  <a:pt x="159" y="271"/>
                </a:cubicBezTo>
                <a:cubicBezTo>
                  <a:pt x="164" y="356"/>
                  <a:pt x="244" y="382"/>
                  <a:pt x="293" y="414"/>
                </a:cubicBezTo>
                <a:cubicBezTo>
                  <a:pt x="238" y="388"/>
                  <a:pt x="152" y="357"/>
                  <a:pt x="151" y="264"/>
                </a:cubicBezTo>
                <a:cubicBezTo>
                  <a:pt x="151" y="238"/>
                  <a:pt x="153" y="214"/>
                  <a:pt x="159" y="190"/>
                </a:cubicBezTo>
                <a:cubicBezTo>
                  <a:pt x="146" y="194"/>
                  <a:pt x="141" y="194"/>
                  <a:pt x="138" y="206"/>
                </a:cubicBezTo>
                <a:cubicBezTo>
                  <a:pt x="118" y="289"/>
                  <a:pt x="167" y="355"/>
                  <a:pt x="216" y="388"/>
                </a:cubicBezTo>
                <a:cubicBezTo>
                  <a:pt x="149" y="353"/>
                  <a:pt x="109" y="277"/>
                  <a:pt x="133" y="195"/>
                </a:cubicBezTo>
                <a:cubicBezTo>
                  <a:pt x="87" y="190"/>
                  <a:pt x="86" y="121"/>
                  <a:pt x="144" y="112"/>
                </a:cubicBezTo>
                <a:cubicBezTo>
                  <a:pt x="162" y="110"/>
                  <a:pt x="206" y="105"/>
                  <a:pt x="233" y="136"/>
                </a:cubicBezTo>
                <a:close/>
                <a:moveTo>
                  <a:pt x="346" y="186"/>
                </a:moveTo>
                <a:cubicBezTo>
                  <a:pt x="326" y="194"/>
                  <a:pt x="305" y="193"/>
                  <a:pt x="294" y="187"/>
                </a:cubicBezTo>
                <a:cubicBezTo>
                  <a:pt x="274" y="176"/>
                  <a:pt x="273" y="146"/>
                  <a:pt x="292" y="138"/>
                </a:cubicBezTo>
                <a:cubicBezTo>
                  <a:pt x="318" y="127"/>
                  <a:pt x="320" y="154"/>
                  <a:pt x="317" y="164"/>
                </a:cubicBezTo>
                <a:cubicBezTo>
                  <a:pt x="311" y="163"/>
                  <a:pt x="310" y="157"/>
                  <a:pt x="311" y="153"/>
                </a:cubicBezTo>
                <a:cubicBezTo>
                  <a:pt x="312" y="143"/>
                  <a:pt x="302" y="138"/>
                  <a:pt x="296" y="143"/>
                </a:cubicBezTo>
                <a:cubicBezTo>
                  <a:pt x="267" y="168"/>
                  <a:pt x="308" y="202"/>
                  <a:pt x="349" y="168"/>
                </a:cubicBezTo>
                <a:cubicBezTo>
                  <a:pt x="375" y="145"/>
                  <a:pt x="363" y="111"/>
                  <a:pt x="341" y="100"/>
                </a:cubicBezTo>
                <a:cubicBezTo>
                  <a:pt x="330" y="94"/>
                  <a:pt x="323" y="89"/>
                  <a:pt x="316" y="82"/>
                </a:cubicBezTo>
                <a:cubicBezTo>
                  <a:pt x="295" y="62"/>
                  <a:pt x="302" y="44"/>
                  <a:pt x="258" y="49"/>
                </a:cubicBezTo>
                <a:cubicBezTo>
                  <a:pt x="254" y="38"/>
                  <a:pt x="253" y="27"/>
                  <a:pt x="245" y="20"/>
                </a:cubicBezTo>
                <a:cubicBezTo>
                  <a:pt x="232" y="7"/>
                  <a:pt x="220" y="10"/>
                  <a:pt x="208" y="13"/>
                </a:cubicBezTo>
                <a:cubicBezTo>
                  <a:pt x="206" y="13"/>
                  <a:pt x="194" y="0"/>
                  <a:pt x="184" y="1"/>
                </a:cubicBezTo>
                <a:cubicBezTo>
                  <a:pt x="169" y="1"/>
                  <a:pt x="156" y="7"/>
                  <a:pt x="151" y="14"/>
                </a:cubicBezTo>
                <a:cubicBezTo>
                  <a:pt x="142" y="27"/>
                  <a:pt x="143" y="76"/>
                  <a:pt x="171" y="65"/>
                </a:cubicBezTo>
                <a:cubicBezTo>
                  <a:pt x="197" y="55"/>
                  <a:pt x="176" y="37"/>
                  <a:pt x="172" y="31"/>
                </a:cubicBezTo>
                <a:cubicBezTo>
                  <a:pt x="186" y="31"/>
                  <a:pt x="195" y="49"/>
                  <a:pt x="191" y="59"/>
                </a:cubicBezTo>
                <a:cubicBezTo>
                  <a:pt x="177" y="86"/>
                  <a:pt x="140" y="78"/>
                  <a:pt x="138" y="44"/>
                </a:cubicBezTo>
                <a:cubicBezTo>
                  <a:pt x="138" y="44"/>
                  <a:pt x="139" y="36"/>
                  <a:pt x="138" y="33"/>
                </a:cubicBezTo>
                <a:cubicBezTo>
                  <a:pt x="134" y="19"/>
                  <a:pt x="110" y="2"/>
                  <a:pt x="91" y="6"/>
                </a:cubicBezTo>
                <a:cubicBezTo>
                  <a:pt x="82" y="8"/>
                  <a:pt x="78" y="16"/>
                  <a:pt x="74" y="23"/>
                </a:cubicBezTo>
                <a:cubicBezTo>
                  <a:pt x="49" y="18"/>
                  <a:pt x="24" y="40"/>
                  <a:pt x="22" y="62"/>
                </a:cubicBezTo>
                <a:cubicBezTo>
                  <a:pt x="21" y="70"/>
                  <a:pt x="27" y="76"/>
                  <a:pt x="26" y="83"/>
                </a:cubicBezTo>
                <a:cubicBezTo>
                  <a:pt x="24" y="98"/>
                  <a:pt x="0" y="119"/>
                  <a:pt x="17" y="150"/>
                </a:cubicBezTo>
                <a:cubicBezTo>
                  <a:pt x="20" y="156"/>
                  <a:pt x="30" y="162"/>
                  <a:pt x="36" y="165"/>
                </a:cubicBezTo>
                <a:cubicBezTo>
                  <a:pt x="89" y="196"/>
                  <a:pt x="90" y="102"/>
                  <a:pt x="56" y="136"/>
                </a:cubicBezTo>
                <a:cubicBezTo>
                  <a:pt x="59" y="119"/>
                  <a:pt x="78" y="114"/>
                  <a:pt x="85" y="131"/>
                </a:cubicBezTo>
                <a:cubicBezTo>
                  <a:pt x="96" y="155"/>
                  <a:pt x="83" y="188"/>
                  <a:pt x="84" y="211"/>
                </a:cubicBezTo>
                <a:cubicBezTo>
                  <a:pt x="86" y="254"/>
                  <a:pt x="105" y="293"/>
                  <a:pt x="122" y="321"/>
                </a:cubicBezTo>
                <a:cubicBezTo>
                  <a:pt x="151" y="371"/>
                  <a:pt x="217" y="421"/>
                  <a:pt x="295" y="431"/>
                </a:cubicBezTo>
                <a:cubicBezTo>
                  <a:pt x="334" y="437"/>
                  <a:pt x="385" y="433"/>
                  <a:pt x="418" y="418"/>
                </a:cubicBezTo>
                <a:cubicBezTo>
                  <a:pt x="445" y="406"/>
                  <a:pt x="474" y="403"/>
                  <a:pt x="519" y="401"/>
                </a:cubicBezTo>
                <a:cubicBezTo>
                  <a:pt x="568" y="399"/>
                  <a:pt x="611" y="403"/>
                  <a:pt x="658" y="413"/>
                </a:cubicBezTo>
                <a:cubicBezTo>
                  <a:pt x="695" y="420"/>
                  <a:pt x="761" y="417"/>
                  <a:pt x="761" y="416"/>
                </a:cubicBezTo>
                <a:cubicBezTo>
                  <a:pt x="723" y="413"/>
                  <a:pt x="637" y="387"/>
                  <a:pt x="604" y="381"/>
                </a:cubicBezTo>
                <a:cubicBezTo>
                  <a:pt x="572" y="375"/>
                  <a:pt x="546" y="372"/>
                  <a:pt x="507" y="374"/>
                </a:cubicBezTo>
                <a:cubicBezTo>
                  <a:pt x="463" y="376"/>
                  <a:pt x="428" y="394"/>
                  <a:pt x="395" y="402"/>
                </a:cubicBezTo>
                <a:cubicBezTo>
                  <a:pt x="306" y="424"/>
                  <a:pt x="216" y="388"/>
                  <a:pt x="203" y="284"/>
                </a:cubicBezTo>
                <a:cubicBezTo>
                  <a:pt x="210" y="305"/>
                  <a:pt x="223" y="330"/>
                  <a:pt x="234" y="347"/>
                </a:cubicBezTo>
                <a:cubicBezTo>
                  <a:pt x="257" y="382"/>
                  <a:pt x="324" y="413"/>
                  <a:pt x="377" y="399"/>
                </a:cubicBezTo>
                <a:cubicBezTo>
                  <a:pt x="407" y="391"/>
                  <a:pt x="437" y="377"/>
                  <a:pt x="471" y="370"/>
                </a:cubicBezTo>
                <a:cubicBezTo>
                  <a:pt x="528" y="359"/>
                  <a:pt x="565" y="369"/>
                  <a:pt x="608" y="373"/>
                </a:cubicBezTo>
                <a:cubicBezTo>
                  <a:pt x="584" y="357"/>
                  <a:pt x="540" y="343"/>
                  <a:pt x="502" y="347"/>
                </a:cubicBezTo>
                <a:cubicBezTo>
                  <a:pt x="435" y="354"/>
                  <a:pt x="356" y="391"/>
                  <a:pt x="329" y="361"/>
                </a:cubicBezTo>
                <a:cubicBezTo>
                  <a:pt x="270" y="296"/>
                  <a:pt x="366" y="227"/>
                  <a:pt x="370" y="297"/>
                </a:cubicBezTo>
                <a:cubicBezTo>
                  <a:pt x="363" y="283"/>
                  <a:pt x="353" y="277"/>
                  <a:pt x="344" y="279"/>
                </a:cubicBezTo>
                <a:cubicBezTo>
                  <a:pt x="334" y="284"/>
                  <a:pt x="328" y="290"/>
                  <a:pt x="329" y="302"/>
                </a:cubicBezTo>
                <a:cubicBezTo>
                  <a:pt x="330" y="314"/>
                  <a:pt x="349" y="330"/>
                  <a:pt x="366" y="330"/>
                </a:cubicBezTo>
                <a:cubicBezTo>
                  <a:pt x="392" y="330"/>
                  <a:pt x="415" y="316"/>
                  <a:pt x="418" y="283"/>
                </a:cubicBezTo>
                <a:cubicBezTo>
                  <a:pt x="424" y="281"/>
                  <a:pt x="445" y="279"/>
                  <a:pt x="445" y="254"/>
                </a:cubicBezTo>
                <a:cubicBezTo>
                  <a:pt x="444" y="233"/>
                  <a:pt x="425" y="209"/>
                  <a:pt x="396" y="223"/>
                </a:cubicBezTo>
                <a:cubicBezTo>
                  <a:pt x="401" y="214"/>
                  <a:pt x="401" y="213"/>
                  <a:pt x="411" y="208"/>
                </a:cubicBezTo>
                <a:cubicBezTo>
                  <a:pt x="398" y="181"/>
                  <a:pt x="364" y="179"/>
                  <a:pt x="346" y="186"/>
                </a:cubicBezTo>
                <a:close/>
              </a:path>
            </a:pathLst>
          </a:custGeom>
          <a:solidFill>
            <a:srgbClr val="DEB568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9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B1A9045D-7BFB-4C57-9FAC-1E2BB5DA00FE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E94F7760-262F-ECA9-24DB-9736675A2DCC}"/>
              </a:ext>
            </a:extLst>
          </p:cNvPr>
          <p:cNvSpPr txBox="1"/>
          <p:nvPr/>
        </p:nvSpPr>
        <p:spPr>
          <a:xfrm>
            <a:off x="1440815" y="219226"/>
            <a:ext cx="9921240" cy="583565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烛之武是怎样说退秦师的？赏析其高妙的劝说艺术。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6628367-697E-63B2-36C3-3CE12B381E67}"/>
              </a:ext>
            </a:extLst>
          </p:cNvPr>
          <p:cNvSpPr txBox="1"/>
          <p:nvPr/>
        </p:nvSpPr>
        <p:spPr>
          <a:xfrm>
            <a:off x="114300" y="1034531"/>
            <a:ext cx="11734799" cy="53224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夜缒而出，见秦伯，曰：“秦、晋围郑，郑既知亡矣。若亡郑而有益于君，敢以烦执事。越国以鄙远，君知其难也，焉用亡郑以陪邻?邻之厚，君之薄也。若舍郑以为东道主，行李之往来，共其乏困，君亦无所害。且君尝为晋君赐矣，许君焦、瑕，朝济而夕设版焉，君之所知也。夫晋，何厌之有?既东封郑，又欲肆其西封，若不阙秦，将焉取之?阙秦以利晋，唯君图之。”秦伯说，与郑人盟。使杞子、逢孙、杨孙戍之，乃还。</a:t>
            </a:r>
          </a:p>
        </p:txBody>
      </p:sp>
    </p:spTree>
    <p:extLst>
      <p:ext uri="{BB962C8B-B14F-4D97-AF65-F5344CB8AC3E}">
        <p14:creationId xmlns:p14="http://schemas.microsoft.com/office/powerpoint/2010/main" val="368890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0.00092 L 4.375E-6 2.59259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8AFF0D36-2C76-4628-AE18-A5ADD1315437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7D54FB2-1FFF-47D4-EE6E-1410F569EA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518" y="4165509"/>
            <a:ext cx="2023812" cy="3078218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A6B092C-1AB4-9DFC-9450-78971727649B}"/>
              </a:ext>
            </a:extLst>
          </p:cNvPr>
          <p:cNvSpPr/>
          <p:nvPr/>
        </p:nvSpPr>
        <p:spPr>
          <a:xfrm>
            <a:off x="582295" y="2223769"/>
            <a:ext cx="4494530" cy="2564131"/>
          </a:xfrm>
          <a:prstGeom prst="rect">
            <a:avLst/>
          </a:prstGeom>
          <a:noFill/>
          <a:ln w="38100" cap="flat" cmpd="sng">
            <a:solidFill>
              <a:srgbClr val="EFF0EB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no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夜缒而出。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见秦伯，曰：“秦、晋围郑，郑既知其亡矣。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7EA61664-1AD5-537A-7AAA-656EA531C430}"/>
              </a:ext>
            </a:extLst>
          </p:cNvPr>
          <p:cNvSpPr txBox="1"/>
          <p:nvPr/>
        </p:nvSpPr>
        <p:spPr>
          <a:xfrm>
            <a:off x="5459412" y="3003868"/>
            <a:ext cx="6732588" cy="646331"/>
          </a:xfrm>
          <a:prstGeom prst="rect">
            <a:avLst/>
          </a:prstGeom>
          <a:noFill/>
          <a:ln w="19050" cap="flat" cmpd="sng">
            <a:solidFill>
              <a:srgbClr val="EFF0EB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夜：名词作状语。在夜里</a:t>
            </a:r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,</a:t>
            </a: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当夜。</a:t>
            </a:r>
          </a:p>
        </p:txBody>
      </p:sp>
      <p:sp>
        <p:nvSpPr>
          <p:cNvPr id="6" name="文本框 19469">
            <a:extLst>
              <a:ext uri="{FF2B5EF4-FFF2-40B4-BE49-F238E27FC236}">
                <a16:creationId xmlns:a16="http://schemas.microsoft.com/office/drawing/2014/main" id="{06AA29CF-CFAC-0E23-32B5-F641D4D39D13}"/>
              </a:ext>
            </a:extLst>
          </p:cNvPr>
          <p:cNvSpPr txBox="1"/>
          <p:nvPr/>
        </p:nvSpPr>
        <p:spPr>
          <a:xfrm>
            <a:off x="679450" y="695643"/>
            <a:ext cx="5057795" cy="646331"/>
          </a:xfrm>
          <a:prstGeom prst="rect">
            <a:avLst/>
          </a:prstGeom>
          <a:noFill/>
          <a:ln w="76200" cap="flat" cmpd="tri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highlight>
                  <a:srgbClr val="808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dirty="0">
                <a:solidFill>
                  <a:schemeClr val="bg1"/>
                </a:solidFill>
                <a:highlight>
                  <a:srgbClr val="808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、欲扬先抑，以退为进</a:t>
            </a:r>
          </a:p>
        </p:txBody>
      </p:sp>
    </p:spTree>
    <p:extLst>
      <p:ext uri="{BB962C8B-B14F-4D97-AF65-F5344CB8AC3E}">
        <p14:creationId xmlns:p14="http://schemas.microsoft.com/office/powerpoint/2010/main" val="165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sp>
        <p:nvSpPr>
          <p:cNvPr id="4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443500FA-4807-4C7B-8CA9-1B406E213D5D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260" y="3501748"/>
            <a:ext cx="2827697" cy="169336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6" b="63472"/>
          <a:stretch/>
        </p:blipFill>
        <p:spPr>
          <a:xfrm rot="5400000">
            <a:off x="-2218894" y="2104115"/>
            <a:ext cx="4247707" cy="739832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53EFF84-AE4B-E9B3-815E-3CF019C7CBE1}"/>
              </a:ext>
            </a:extLst>
          </p:cNvPr>
          <p:cNvSpPr txBox="1"/>
          <p:nvPr/>
        </p:nvSpPr>
        <p:spPr>
          <a:xfrm>
            <a:off x="1050663" y="604450"/>
            <a:ext cx="1009067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schemeClr val="bg2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孙子兵法》中说：“上兵伐谋，其次伐交，其次伐兵，其下攻城。攻城之法，为不得已。”</a:t>
            </a:r>
          </a:p>
          <a:p>
            <a:endParaRPr lang="zh-CN" altLang="en-US" sz="4400" dirty="0">
              <a:solidFill>
                <a:schemeClr val="bg2"/>
              </a:solidFill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  <a:sym typeface="+mn-ea"/>
            </a:endParaRPr>
          </a:p>
          <a:p>
            <a:r>
              <a:rPr lang="zh-CN" altLang="en-US" sz="4400" dirty="0">
                <a:solidFill>
                  <a:schemeClr val="bg2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攻心为上，攻城为下。</a:t>
            </a:r>
          </a:p>
        </p:txBody>
      </p:sp>
    </p:spTree>
    <p:extLst>
      <p:ext uri="{BB962C8B-B14F-4D97-AF65-F5344CB8AC3E}">
        <p14:creationId xmlns:p14="http://schemas.microsoft.com/office/powerpoint/2010/main" val="191714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8AFF0D36-2C76-4628-AE18-A5ADD1315437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7D54FB2-1FFF-47D4-EE6E-1410F569EA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518" y="4165509"/>
            <a:ext cx="2023812" cy="3078218"/>
          </a:xfrm>
          <a:prstGeom prst="rect">
            <a:avLst/>
          </a:prstGeom>
        </p:spPr>
      </p:pic>
      <p:sp>
        <p:nvSpPr>
          <p:cNvPr id="2" name="矩形 20481">
            <a:extLst>
              <a:ext uri="{FF2B5EF4-FFF2-40B4-BE49-F238E27FC236}">
                <a16:creationId xmlns:a16="http://schemas.microsoft.com/office/drawing/2014/main" id="{A299AC0D-5C62-A992-1D22-EB3365468EA8}"/>
              </a:ext>
            </a:extLst>
          </p:cNvPr>
          <p:cNvSpPr/>
          <p:nvPr/>
        </p:nvSpPr>
        <p:spPr>
          <a:xfrm>
            <a:off x="237490" y="1668320"/>
            <a:ext cx="4791710" cy="4036298"/>
          </a:xfrm>
          <a:prstGeom prst="rect">
            <a:avLst/>
          </a:prstGeom>
          <a:noFill/>
          <a:ln w="9525">
            <a:solidFill>
              <a:srgbClr val="EFF0EB"/>
            </a:solidFill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 panose="02010600040101010101" charset="-122"/>
                <a:sym typeface="+mn-ea"/>
              </a:rPr>
              <a:t>若亡郑而有益于君，敢以烦执事。 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 panose="02010600040101010101" charset="-122"/>
              </a:rPr>
              <a:t>越国以鄙远，君知其难也，焉用亡郑以陪邻？邻之厚，君之薄也。</a:t>
            </a:r>
          </a:p>
        </p:txBody>
      </p:sp>
      <p:sp>
        <p:nvSpPr>
          <p:cNvPr id="4" name="文本框 20495">
            <a:extLst>
              <a:ext uri="{FF2B5EF4-FFF2-40B4-BE49-F238E27FC236}">
                <a16:creationId xmlns:a16="http://schemas.microsoft.com/office/drawing/2014/main" id="{178346A5-9143-9C4D-5020-23552988C401}"/>
              </a:ext>
            </a:extLst>
          </p:cNvPr>
          <p:cNvSpPr txBox="1"/>
          <p:nvPr/>
        </p:nvSpPr>
        <p:spPr>
          <a:xfrm>
            <a:off x="237490" y="345440"/>
            <a:ext cx="5058410" cy="646331"/>
          </a:xfrm>
          <a:prstGeom prst="rect">
            <a:avLst/>
          </a:prstGeom>
          <a:noFill/>
          <a:ln w="76200" cap="flat" cmpd="tri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chemeClr val="bg1"/>
                </a:solidFill>
                <a:highlight>
                  <a:srgbClr val="808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dirty="0">
                <a:solidFill>
                  <a:schemeClr val="bg1"/>
                </a:solidFill>
                <a:highlight>
                  <a:srgbClr val="808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、阐述利害，晓之以理 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A0310750-C77E-3BB0-06EE-2A7EFEC2DEF6}"/>
              </a:ext>
            </a:extLst>
          </p:cNvPr>
          <p:cNvSpPr txBox="1"/>
          <p:nvPr/>
        </p:nvSpPr>
        <p:spPr>
          <a:xfrm>
            <a:off x="5409565" y="2301111"/>
            <a:ext cx="5540707" cy="1077218"/>
          </a:xfrm>
          <a:prstGeom prst="rect">
            <a:avLst/>
          </a:prstGeom>
          <a:noFill/>
          <a:ln w="19050" cap="flat" cmpd="sng">
            <a:solidFill>
              <a:srgbClr val="EFF0EB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敢：冒昧地。执事：执行事务的人，对对方的敬称。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221122F0-0469-308A-C098-77CE699277B0}"/>
              </a:ext>
            </a:extLst>
          </p:cNvPr>
          <p:cNvSpPr txBox="1"/>
          <p:nvPr/>
        </p:nvSpPr>
        <p:spPr>
          <a:xfrm>
            <a:off x="5409565" y="1538682"/>
            <a:ext cx="5614036" cy="584775"/>
          </a:xfrm>
          <a:prstGeom prst="rect">
            <a:avLst/>
          </a:prstGeom>
          <a:noFill/>
          <a:ln w="19050" cap="flat" cmpd="sng">
            <a:solidFill>
              <a:srgbClr val="EFF0EB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亡：使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灭亡。 使动用法。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603BBE03-D7C1-1EC8-D65C-5D450B88ED48}"/>
              </a:ext>
            </a:extLst>
          </p:cNvPr>
          <p:cNvSpPr txBox="1"/>
          <p:nvPr/>
        </p:nvSpPr>
        <p:spPr>
          <a:xfrm>
            <a:off x="5409565" y="4738675"/>
            <a:ext cx="5614036" cy="584775"/>
          </a:xfrm>
          <a:prstGeom prst="rect">
            <a:avLst/>
          </a:prstGeom>
          <a:noFill/>
          <a:ln w="19050" cap="flat" cmpd="sng">
            <a:solidFill>
              <a:srgbClr val="EFF0EB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 </a:t>
            </a:r>
            <a:r>
              <a:rPr lang="zh-CN" altLang="en-US" sz="320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陪：增加</a:t>
            </a:r>
            <a:endParaRPr lang="zh-CN" altLang="en-US" sz="320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B06FBFF9-081F-65C9-8D57-6BCB105F7AB6}"/>
              </a:ext>
            </a:extLst>
          </p:cNvPr>
          <p:cNvSpPr txBox="1"/>
          <p:nvPr/>
        </p:nvSpPr>
        <p:spPr>
          <a:xfrm>
            <a:off x="5409565" y="3483803"/>
            <a:ext cx="6544946" cy="1077218"/>
          </a:xfrm>
          <a:prstGeom prst="rect">
            <a:avLst/>
          </a:prstGeom>
          <a:noFill/>
          <a:ln w="19050" cap="flat" cmpd="sng">
            <a:solidFill>
              <a:srgbClr val="EFF0EB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鄙：把</a:t>
            </a:r>
            <a:r>
              <a:rPr lang="en-US" altLang="zh-CN" sz="320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…</a:t>
            </a:r>
            <a:r>
              <a:rPr lang="zh-CN" altLang="en-US" sz="320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作为疆界。名词意</a:t>
            </a:r>
            <a:r>
              <a:rPr lang="zh-CN" altLang="en-US" sz="32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动用法。   远：远方的国家。形做名。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C4E1381E-92EB-EABA-01F9-0CE1776442B5}"/>
              </a:ext>
            </a:extLst>
          </p:cNvPr>
          <p:cNvSpPr txBox="1"/>
          <p:nvPr/>
        </p:nvSpPr>
        <p:spPr>
          <a:xfrm>
            <a:off x="5409565" y="5561190"/>
            <a:ext cx="5614036" cy="1077218"/>
          </a:xfrm>
          <a:prstGeom prst="rect">
            <a:avLst/>
          </a:prstGeom>
          <a:noFill/>
          <a:ln w="19050" cap="flat" cmpd="sng">
            <a:solidFill>
              <a:srgbClr val="EFF0EB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marR="0" algn="l" defTabSz="914400">
              <a:buClrTx/>
              <a:buSzTx/>
              <a:buFont typeface="Arial" panose="020B0604020202020204" pitchFamily="34" charset="0"/>
              <a:defRPr/>
            </a:pPr>
            <a:r>
              <a:rPr lang="en-US" altLang="zh-CN" sz="32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</a:t>
            </a:r>
            <a:r>
              <a:rPr lang="zh-CN" altLang="en-US" sz="32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厚：变雄厚；薄：变薄弱。形做动。</a:t>
            </a:r>
            <a:endParaRPr lang="en-US" altLang="zh-CN" sz="320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4567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8AFF0D36-2C76-4628-AE18-A5ADD1315437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sp>
        <p:nvSpPr>
          <p:cNvPr id="3" name="文本框 22551">
            <a:extLst>
              <a:ext uri="{FF2B5EF4-FFF2-40B4-BE49-F238E27FC236}">
                <a16:creationId xmlns:a16="http://schemas.microsoft.com/office/drawing/2014/main" id="{52DEEE69-4F27-C26A-7DA2-64E68962E569}"/>
              </a:ext>
            </a:extLst>
          </p:cNvPr>
          <p:cNvSpPr txBox="1"/>
          <p:nvPr/>
        </p:nvSpPr>
        <p:spPr>
          <a:xfrm>
            <a:off x="495300" y="306070"/>
            <a:ext cx="5029200" cy="646331"/>
          </a:xfrm>
          <a:prstGeom prst="rect">
            <a:avLst/>
          </a:prstGeom>
          <a:noFill/>
          <a:ln w="76200" cap="flat" cmpd="tri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chemeClr val="bg1"/>
                </a:solidFill>
                <a:highlight>
                  <a:srgbClr val="808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 dirty="0">
                <a:solidFill>
                  <a:schemeClr val="bg1"/>
                </a:solidFill>
                <a:highlight>
                  <a:srgbClr val="808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、以利相诱，为秦着想 </a:t>
            </a:r>
          </a:p>
        </p:txBody>
      </p:sp>
      <p:sp>
        <p:nvSpPr>
          <p:cNvPr id="12" name="矩形 22529">
            <a:extLst>
              <a:ext uri="{FF2B5EF4-FFF2-40B4-BE49-F238E27FC236}">
                <a16:creationId xmlns:a16="http://schemas.microsoft.com/office/drawing/2014/main" id="{A3BCABD2-372B-9CB7-6F17-39E3B0633C50}"/>
              </a:ext>
            </a:extLst>
          </p:cNvPr>
          <p:cNvSpPr/>
          <p:nvPr/>
        </p:nvSpPr>
        <p:spPr>
          <a:xfrm>
            <a:off x="685164" y="1536700"/>
            <a:ext cx="4499491" cy="2415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若舍郑以为东道主，行李之往来，共其乏困，君亦无所害。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BA64E31-7F3A-FD4F-5A16-A1D57AE874C8}"/>
              </a:ext>
            </a:extLst>
          </p:cNvPr>
          <p:cNvSpPr/>
          <p:nvPr/>
        </p:nvSpPr>
        <p:spPr>
          <a:xfrm>
            <a:off x="5915411" y="1335038"/>
            <a:ext cx="3380989" cy="58477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以为：把</a:t>
            </a:r>
            <a:r>
              <a:rPr kumimoji="0" lang="en-US" altLang="zh-CN" sz="32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……</a:t>
            </a:r>
            <a:r>
              <a:rPr kumimoji="0" lang="zh-CN" altLang="en-US" sz="32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作为</a:t>
            </a:r>
            <a:endParaRPr kumimoji="0" lang="zh-CN" altLang="en-US" sz="320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FDC6878-7C08-9781-30B5-748D3F20FA62}"/>
              </a:ext>
            </a:extLst>
          </p:cNvPr>
          <p:cNvSpPr/>
          <p:nvPr/>
        </p:nvSpPr>
        <p:spPr>
          <a:xfrm>
            <a:off x="5915411" y="2313998"/>
            <a:ext cx="5108189" cy="58477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东道主：东方道路上的主人</a:t>
            </a:r>
            <a:endParaRPr kumimoji="0" lang="zh-CN" altLang="en-US" sz="320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2337662-8F38-0773-DEF9-48474FC42974}"/>
              </a:ext>
            </a:extLst>
          </p:cNvPr>
          <p:cNvSpPr/>
          <p:nvPr/>
        </p:nvSpPr>
        <p:spPr>
          <a:xfrm>
            <a:off x="5964515" y="3190398"/>
            <a:ext cx="3210283" cy="58477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kumimoji="0" lang="zh-CN" altLang="en-US" sz="32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行李：外交使者</a:t>
            </a:r>
            <a:endParaRPr kumimoji="0" lang="zh-CN" altLang="en-US" sz="320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DAE6137-9780-C85B-AD87-1297B3E877AC}"/>
              </a:ext>
            </a:extLst>
          </p:cNvPr>
          <p:cNvSpPr/>
          <p:nvPr/>
        </p:nvSpPr>
        <p:spPr>
          <a:xfrm>
            <a:off x="5964515" y="4012537"/>
            <a:ext cx="2341285" cy="58477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共：通“供”</a:t>
            </a:r>
            <a:endParaRPr kumimoji="0" lang="zh-CN" altLang="en-US" sz="320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98E5C69-DC5E-0D7D-8C3F-A1DE1E2AB9B0}"/>
              </a:ext>
            </a:extLst>
          </p:cNvPr>
          <p:cNvSpPr/>
          <p:nvPr/>
        </p:nvSpPr>
        <p:spPr>
          <a:xfrm>
            <a:off x="5964515" y="4905733"/>
            <a:ext cx="5504526" cy="58477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</a:t>
            </a:r>
            <a:r>
              <a:rPr kumimoji="0" lang="zh-CN" altLang="en-US" sz="32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乏困：缺少的物资。</a:t>
            </a:r>
            <a:r>
              <a:rPr lang="zh-CN" altLang="en-US" sz="3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形</a:t>
            </a:r>
            <a:r>
              <a:rPr lang="en-US" altLang="zh-CN" sz="3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→</a:t>
            </a:r>
            <a:r>
              <a:rPr lang="zh-CN" altLang="en-US" sz="3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名</a:t>
            </a:r>
            <a:endParaRPr kumimoji="0" lang="zh-CN" altLang="en-US" sz="320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88A9C95-408C-AAED-D9BD-CFA56151453F}"/>
              </a:ext>
            </a:extLst>
          </p:cNvPr>
          <p:cNvSpPr/>
          <p:nvPr/>
        </p:nvSpPr>
        <p:spPr>
          <a:xfrm>
            <a:off x="9174798" y="3444558"/>
            <a:ext cx="196237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endParaRPr kumimoji="0" lang="zh-CN" altLang="en-US" sz="320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5F617BB-1806-CFFE-A95A-85D216397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6" b="63472"/>
          <a:stretch/>
        </p:blipFill>
        <p:spPr>
          <a:xfrm rot="5400000">
            <a:off x="-2218894" y="2104115"/>
            <a:ext cx="4247707" cy="739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5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bldLvl="0" animBg="1"/>
      <p:bldP spid="13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8AFF0D36-2C76-4628-AE18-A5ADD1315437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7D54FB2-1FFF-47D4-EE6E-1410F569EA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518" y="4165509"/>
            <a:ext cx="2023812" cy="3078218"/>
          </a:xfrm>
          <a:prstGeom prst="rect">
            <a:avLst/>
          </a:prstGeom>
        </p:spPr>
      </p:pic>
      <p:sp>
        <p:nvSpPr>
          <p:cNvPr id="3" name="矩形 23553">
            <a:extLst>
              <a:ext uri="{FF2B5EF4-FFF2-40B4-BE49-F238E27FC236}">
                <a16:creationId xmlns:a16="http://schemas.microsoft.com/office/drawing/2014/main" id="{0F8CC1AD-E99C-88CE-AF3A-22833C352903}"/>
              </a:ext>
            </a:extLst>
          </p:cNvPr>
          <p:cNvSpPr/>
          <p:nvPr/>
        </p:nvSpPr>
        <p:spPr>
          <a:xfrm>
            <a:off x="411480" y="1801495"/>
            <a:ext cx="5080000" cy="2182713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且君尝</a:t>
            </a:r>
            <a:r>
              <a:rPr lang="zh-CN" altLang="en-US" sz="3600" dirty="0">
                <a:solidFill>
                  <a:schemeClr val="bg1"/>
                </a:solidFill>
                <a:highlight>
                  <a:srgbClr val="808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晋君</a:t>
            </a:r>
            <a:r>
              <a:rPr lang="zh-CN" altLang="en-US" sz="3600" dirty="0">
                <a:solidFill>
                  <a:schemeClr val="bg1"/>
                </a:solidFill>
                <a:highlight>
                  <a:srgbClr val="808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赐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矣，许君焦、瑕，</a:t>
            </a:r>
            <a:r>
              <a:rPr lang="zh-CN" altLang="en-US" sz="3600" dirty="0">
                <a:solidFill>
                  <a:schemeClr val="bg1"/>
                </a:solidFill>
                <a:highlight>
                  <a:srgbClr val="808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朝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济而</a:t>
            </a:r>
            <a:r>
              <a:rPr lang="zh-CN" altLang="en-US" sz="3600" dirty="0">
                <a:solidFill>
                  <a:schemeClr val="bg1"/>
                </a:solidFill>
                <a:highlight>
                  <a:srgbClr val="808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夕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设版焉，君之所知也。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BF68774-3B43-D9EC-5DDF-C19F09DAAF87}"/>
              </a:ext>
            </a:extLst>
          </p:cNvPr>
          <p:cNvSpPr/>
          <p:nvPr/>
        </p:nvSpPr>
        <p:spPr>
          <a:xfrm>
            <a:off x="6057583" y="1790700"/>
            <a:ext cx="3048317" cy="64516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为：动词，给</a:t>
            </a:r>
            <a:endParaRPr kumimoji="0" lang="zh-CN" altLang="en-US" sz="360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23572">
            <a:extLst>
              <a:ext uri="{FF2B5EF4-FFF2-40B4-BE49-F238E27FC236}">
                <a16:creationId xmlns:a16="http://schemas.microsoft.com/office/drawing/2014/main" id="{3187C882-804C-F88E-2468-37AEC47C1E98}"/>
              </a:ext>
            </a:extLst>
          </p:cNvPr>
          <p:cNvSpPr txBox="1"/>
          <p:nvPr/>
        </p:nvSpPr>
        <p:spPr>
          <a:xfrm>
            <a:off x="6057583" y="2687728"/>
            <a:ext cx="2235200" cy="646331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3600" kern="1200" cap="none" spc="0" normalizeH="0" baseline="0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赐：恩惠</a:t>
            </a:r>
            <a:endParaRPr kumimoji="0" lang="zh-CN" altLang="en-US" sz="3600" kern="1200" cap="none" spc="0" normalizeH="0" baseline="0" noProof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23573">
            <a:extLst>
              <a:ext uri="{FF2B5EF4-FFF2-40B4-BE49-F238E27FC236}">
                <a16:creationId xmlns:a16="http://schemas.microsoft.com/office/drawing/2014/main" id="{F9CFA665-200A-E869-1734-94B96B7F8490}"/>
              </a:ext>
            </a:extLst>
          </p:cNvPr>
          <p:cNvSpPr txBox="1"/>
          <p:nvPr/>
        </p:nvSpPr>
        <p:spPr>
          <a:xfrm>
            <a:off x="6057583" y="3523941"/>
            <a:ext cx="3840480" cy="64516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R="0" algn="l" defTabSz="91440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3600" kern="1200" cap="none" spc="0" normalizeH="0" baseline="0" noProof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朝、夕：</a:t>
            </a:r>
            <a:r>
              <a:rPr lang="zh-CN" altLang="en-US" sz="36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名作状语</a:t>
            </a:r>
            <a:endParaRPr kumimoji="0" lang="zh-CN" altLang="en-US" sz="3600" kern="1200" cap="none" spc="0" normalizeH="0" baseline="0" noProof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22551">
            <a:extLst>
              <a:ext uri="{FF2B5EF4-FFF2-40B4-BE49-F238E27FC236}">
                <a16:creationId xmlns:a16="http://schemas.microsoft.com/office/drawing/2014/main" id="{1396F08F-75DC-94F0-DFFD-CA51E5AF4CDE}"/>
              </a:ext>
            </a:extLst>
          </p:cNvPr>
          <p:cNvSpPr txBox="1"/>
          <p:nvPr/>
        </p:nvSpPr>
        <p:spPr>
          <a:xfrm>
            <a:off x="411639" y="413726"/>
            <a:ext cx="5079841" cy="646113"/>
          </a:xfrm>
          <a:prstGeom prst="rect">
            <a:avLst/>
          </a:prstGeom>
          <a:noFill/>
          <a:ln w="76200" cap="flat" cmpd="tri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chemeClr val="bg1"/>
                </a:solidFill>
                <a:highlight>
                  <a:srgbClr val="808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600" dirty="0">
                <a:solidFill>
                  <a:schemeClr val="bg1"/>
                </a:solidFill>
                <a:highlight>
                  <a:srgbClr val="808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、引史为例，巧设离间</a:t>
            </a:r>
          </a:p>
        </p:txBody>
      </p:sp>
    </p:spTree>
    <p:extLst>
      <p:ext uri="{BB962C8B-B14F-4D97-AF65-F5344CB8AC3E}">
        <p14:creationId xmlns:p14="http://schemas.microsoft.com/office/powerpoint/2010/main" val="23365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8AFF0D36-2C76-4628-AE18-A5ADD1315437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7D54FB2-1FFF-47D4-EE6E-1410F569EA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518" y="4165509"/>
            <a:ext cx="2023812" cy="3078218"/>
          </a:xfrm>
          <a:prstGeom prst="rect">
            <a:avLst/>
          </a:prstGeom>
        </p:spPr>
      </p:pic>
      <p:sp>
        <p:nvSpPr>
          <p:cNvPr id="3" name="矩形 27650">
            <a:extLst>
              <a:ext uri="{FF2B5EF4-FFF2-40B4-BE49-F238E27FC236}">
                <a16:creationId xmlns:a16="http://schemas.microsoft.com/office/drawing/2014/main" id="{A4E6AA8F-A7DE-AB13-9281-65F981803613}"/>
              </a:ext>
            </a:extLst>
          </p:cNvPr>
          <p:cNvSpPr/>
          <p:nvPr/>
        </p:nvSpPr>
        <p:spPr>
          <a:xfrm>
            <a:off x="193198" y="1028065"/>
            <a:ext cx="11805603" cy="5503623"/>
          </a:xfrm>
          <a:prstGeom prst="rect">
            <a:avLst/>
          </a:prstGeom>
          <a:noFill/>
          <a:ln w="273050">
            <a:noFill/>
          </a:ln>
        </p:spPr>
        <p:txBody>
          <a:bodyPr wrap="square" anchor="t" anchorCtr="0">
            <a:spAutoFit/>
          </a:bodyPr>
          <a:lstStyle/>
          <a:p>
            <a:pPr indent="215900"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秦立晋君（公元前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651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年）</a:t>
            </a:r>
          </a:p>
          <a:p>
            <a:pPr indent="215900"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晋献公死，晋国陷入内乱。晋国大夫里克杀了晋献工的庶子夷齐、卓子。并派人迎接公子重耳，重耳不就。后又派人迎接献公次子夷吾。夷吾厚礼贿赂秦国，答应割让晋河以东之地予秦。于是秦穆公拥立夷吾为君，即晋惠公。这就是文中所言“且君尝为晋君赐矣”。“君”即秦穆公，“晋君”即晋惠公，“赐”则指“秦立晋君”之事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。 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EB87F615-2272-7ABE-040C-41CFD4561C32}"/>
              </a:ext>
            </a:extLst>
          </p:cNvPr>
          <p:cNvSpPr txBox="1"/>
          <p:nvPr/>
        </p:nvSpPr>
        <p:spPr>
          <a:xfrm>
            <a:off x="4312279" y="321310"/>
            <a:ext cx="373888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highlight>
                  <a:srgbClr val="808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背景介绍（二）</a:t>
            </a:r>
          </a:p>
        </p:txBody>
      </p:sp>
    </p:spTree>
    <p:extLst>
      <p:ext uri="{BB962C8B-B14F-4D97-AF65-F5344CB8AC3E}">
        <p14:creationId xmlns:p14="http://schemas.microsoft.com/office/powerpoint/2010/main" val="230317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8AFF0D36-2C76-4628-AE18-A5ADD1315437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F4D3B63-8867-ACB1-F043-F2A2A0531F19}"/>
              </a:ext>
            </a:extLst>
          </p:cNvPr>
          <p:cNvSpPr txBox="1"/>
          <p:nvPr/>
        </p:nvSpPr>
        <p:spPr>
          <a:xfrm>
            <a:off x="361950" y="332724"/>
            <a:ext cx="11715750" cy="4872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5900"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sz="4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惠公背约（公元前</a:t>
            </a:r>
            <a:r>
              <a:rPr lang="en-US" altLang="zh-CN" sz="4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650</a:t>
            </a:r>
            <a:r>
              <a:rPr lang="zh-CN" altLang="en-US" sz="4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年）</a:t>
            </a:r>
          </a:p>
          <a:p>
            <a:pPr indent="215900"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sz="4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晋惠公借秦国之力即位后，对割让土地之事非常后悔，就派大臣丕郑赴秦国，以先君之地不得擅许为由食言。即文中“许君焦、瑕、朝济而夕设版焉”，秦晋两国之间的关系从此出现了裂痕。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50F79C7-F147-0A4F-36DF-DEDCF72E31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6" b="63472"/>
          <a:stretch/>
        </p:blipFill>
        <p:spPr>
          <a:xfrm rot="5400000">
            <a:off x="-2218894" y="2104115"/>
            <a:ext cx="4247707" cy="739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8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8AFF0D36-2C76-4628-AE18-A5ADD1315437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7D54FB2-1FFF-47D4-EE6E-1410F569EA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518" y="4165509"/>
            <a:ext cx="2023812" cy="3078218"/>
          </a:xfrm>
          <a:prstGeom prst="rect">
            <a:avLst/>
          </a:prstGeom>
        </p:spPr>
      </p:pic>
      <p:sp>
        <p:nvSpPr>
          <p:cNvPr id="2" name="矩形 24577">
            <a:extLst>
              <a:ext uri="{FF2B5EF4-FFF2-40B4-BE49-F238E27FC236}">
                <a16:creationId xmlns:a16="http://schemas.microsoft.com/office/drawing/2014/main" id="{3352515D-7B05-35FA-3F92-76AFF6566243}"/>
              </a:ext>
            </a:extLst>
          </p:cNvPr>
          <p:cNvSpPr/>
          <p:nvPr/>
        </p:nvSpPr>
        <p:spPr>
          <a:xfrm>
            <a:off x="337820" y="1783715"/>
            <a:ext cx="5047933" cy="397993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夫晋，何</a:t>
            </a:r>
            <a:r>
              <a:rPr lang="zh-CN" altLang="en-US" sz="4000" dirty="0">
                <a:solidFill>
                  <a:schemeClr val="bg1"/>
                </a:solidFill>
                <a:highlight>
                  <a:srgbClr val="8080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厌</a:t>
            </a:r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之有？”既东</a:t>
            </a:r>
            <a:r>
              <a:rPr lang="zh-CN" altLang="en-US" sz="4000" dirty="0">
                <a:solidFill>
                  <a:schemeClr val="bg1"/>
                </a:solidFill>
                <a:highlight>
                  <a:srgbClr val="8080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封</a:t>
            </a:r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郑，又欲</a:t>
            </a:r>
            <a:r>
              <a:rPr lang="zh-CN" altLang="en-US" sz="4000" dirty="0">
                <a:solidFill>
                  <a:schemeClr val="bg1"/>
                </a:solidFill>
                <a:highlight>
                  <a:srgbClr val="8080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肆</a:t>
            </a:r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其西封，若不</a:t>
            </a:r>
            <a:r>
              <a:rPr lang="zh-CN" altLang="en-US" sz="4000" dirty="0">
                <a:solidFill>
                  <a:schemeClr val="bg1"/>
                </a:solidFill>
                <a:highlight>
                  <a:srgbClr val="8080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阙</a:t>
            </a:r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秦，将</a:t>
            </a:r>
            <a:r>
              <a:rPr lang="zh-CN" altLang="en-US" sz="4000" dirty="0">
                <a:solidFill>
                  <a:schemeClr val="bg1"/>
                </a:solidFill>
                <a:highlight>
                  <a:srgbClr val="8080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焉</a:t>
            </a:r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取之？阙秦以</a:t>
            </a:r>
            <a:r>
              <a:rPr lang="zh-CN" altLang="en-US" sz="4000" dirty="0">
                <a:solidFill>
                  <a:schemeClr val="bg1"/>
                </a:solidFill>
                <a:highlight>
                  <a:srgbClr val="8080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利</a:t>
            </a:r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晋，</a:t>
            </a:r>
            <a:r>
              <a:rPr lang="zh-CN" altLang="en-US" sz="4000" dirty="0">
                <a:solidFill>
                  <a:schemeClr val="bg1"/>
                </a:solidFill>
                <a:highlight>
                  <a:srgbClr val="8080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唯</a:t>
            </a:r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君</a:t>
            </a:r>
            <a:r>
              <a:rPr lang="zh-CN" altLang="en-US" sz="4000" dirty="0">
                <a:solidFill>
                  <a:schemeClr val="bg1"/>
                </a:solidFill>
                <a:highlight>
                  <a:srgbClr val="8080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图</a:t>
            </a:r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之。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A81BBBE-6E0C-1ADB-AB07-37CBEDBFBA1A}"/>
              </a:ext>
            </a:extLst>
          </p:cNvPr>
          <p:cNvSpPr/>
          <p:nvPr/>
        </p:nvSpPr>
        <p:spPr>
          <a:xfrm>
            <a:off x="6089968" y="1215485"/>
            <a:ext cx="4081463" cy="52322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厌：通”餍”满足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31D7074-E106-84B8-8976-5DE07B4E961F}"/>
              </a:ext>
            </a:extLst>
          </p:cNvPr>
          <p:cNvSpPr/>
          <p:nvPr/>
        </p:nvSpPr>
        <p:spPr>
          <a:xfrm>
            <a:off x="6090285" y="2865120"/>
            <a:ext cx="5530215" cy="52322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封：以</a:t>
            </a:r>
            <a:r>
              <a:rPr kumimoji="0" lang="en-US" altLang="zh-CN" sz="28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……</a:t>
            </a:r>
            <a:r>
              <a:rPr kumimoji="0" lang="zh-CN" altLang="en-US" sz="28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为疆界，意动用法。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E7ADF2F-DDB7-11AE-B121-B7B3727C1C6D}"/>
              </a:ext>
            </a:extLst>
          </p:cNvPr>
          <p:cNvSpPr/>
          <p:nvPr/>
        </p:nvSpPr>
        <p:spPr>
          <a:xfrm>
            <a:off x="6090285" y="3976688"/>
            <a:ext cx="4826000" cy="52322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阙：通“缺”，削减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8330600-471C-1086-FC87-134EEAA4C41C}"/>
              </a:ext>
            </a:extLst>
          </p:cNvPr>
          <p:cNvSpPr/>
          <p:nvPr/>
        </p:nvSpPr>
        <p:spPr>
          <a:xfrm>
            <a:off x="6090284" y="4450715"/>
            <a:ext cx="5047933" cy="52322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焉：从哪里，兼词，</a:t>
            </a:r>
            <a:r>
              <a:rPr kumimoji="0" lang="en-US" altLang="zh-CN" sz="28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kumimoji="0" lang="zh-CN" altLang="en-US" sz="28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于何</a:t>
            </a:r>
            <a:r>
              <a:rPr kumimoji="0" lang="en-US" altLang="zh-CN" sz="28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9F5D781-05ED-EF68-AC82-C785650E798F}"/>
              </a:ext>
            </a:extLst>
          </p:cNvPr>
          <p:cNvSpPr/>
          <p:nvPr/>
        </p:nvSpPr>
        <p:spPr>
          <a:xfrm>
            <a:off x="6089968" y="4991359"/>
            <a:ext cx="3251200" cy="52322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利：使</a:t>
            </a:r>
            <a:r>
              <a:rPr kumimoji="0" lang="en-US" altLang="zh-CN" sz="28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…..</a:t>
            </a:r>
            <a:r>
              <a:rPr kumimoji="0" lang="zh-CN" altLang="en-US" sz="28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获利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D4464842-5B99-C184-399D-57AA688F5387}"/>
              </a:ext>
            </a:extLst>
          </p:cNvPr>
          <p:cNvSpPr txBox="1"/>
          <p:nvPr/>
        </p:nvSpPr>
        <p:spPr>
          <a:xfrm>
            <a:off x="6089968" y="1855397"/>
            <a:ext cx="5916612" cy="954107"/>
          </a:xfrm>
          <a:prstGeom prst="rect">
            <a:avLst/>
          </a:prstGeom>
          <a:noFill/>
          <a:ln w="190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何厌之有：有何厌之，“之”，宾语前置的标志。</a:t>
            </a:r>
          </a:p>
        </p:txBody>
      </p:sp>
      <p:sp>
        <p:nvSpPr>
          <p:cNvPr id="16" name="文本框 22551">
            <a:extLst>
              <a:ext uri="{FF2B5EF4-FFF2-40B4-BE49-F238E27FC236}">
                <a16:creationId xmlns:a16="http://schemas.microsoft.com/office/drawing/2014/main" id="{A4BB52C1-D790-D9A9-5EC9-DD69BB19A779}"/>
              </a:ext>
            </a:extLst>
          </p:cNvPr>
          <p:cNvSpPr txBox="1"/>
          <p:nvPr/>
        </p:nvSpPr>
        <p:spPr>
          <a:xfrm>
            <a:off x="478315" y="481036"/>
            <a:ext cx="5719286" cy="707886"/>
          </a:xfrm>
          <a:prstGeom prst="rect">
            <a:avLst/>
          </a:prstGeom>
          <a:noFill/>
          <a:ln w="76200" cap="flat" cmpd="tri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chemeClr val="bg1"/>
                </a:solidFill>
                <a:highlight>
                  <a:srgbClr val="808000"/>
                </a:highlight>
              </a:rPr>
              <a:t>5</a:t>
            </a:r>
            <a:r>
              <a:rPr lang="zh-CN" altLang="en-US" sz="4000" dirty="0">
                <a:solidFill>
                  <a:schemeClr val="bg1"/>
                </a:solidFill>
                <a:highlight>
                  <a:srgbClr val="808000"/>
                </a:highlight>
              </a:rPr>
              <a:t>、推测未来，劝秦谨慎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EA1D690-6E88-D71B-2733-FA915A130F95}"/>
              </a:ext>
            </a:extLst>
          </p:cNvPr>
          <p:cNvSpPr/>
          <p:nvPr/>
        </p:nvSpPr>
        <p:spPr>
          <a:xfrm>
            <a:off x="6090285" y="3485515"/>
            <a:ext cx="5530215" cy="52322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肆：扩张，延伸。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3AEC662-829D-3627-AFDA-9407B9C49190}"/>
              </a:ext>
            </a:extLst>
          </p:cNvPr>
          <p:cNvSpPr txBox="1"/>
          <p:nvPr/>
        </p:nvSpPr>
        <p:spPr>
          <a:xfrm>
            <a:off x="6096000" y="5622199"/>
            <a:ext cx="4820285" cy="11695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唯：句首语气词，表示希望。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图：考虑。</a:t>
            </a:r>
          </a:p>
        </p:txBody>
      </p:sp>
    </p:spTree>
    <p:extLst>
      <p:ext uri="{BB962C8B-B14F-4D97-AF65-F5344CB8AC3E}">
        <p14:creationId xmlns:p14="http://schemas.microsoft.com/office/powerpoint/2010/main" val="111346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 bldLvl="0" animBg="1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8AFF0D36-2C76-4628-AE18-A5ADD1315437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sp>
        <p:nvSpPr>
          <p:cNvPr id="14" name="文本框 1">
            <a:extLst>
              <a:ext uri="{FF2B5EF4-FFF2-40B4-BE49-F238E27FC236}">
                <a16:creationId xmlns:a16="http://schemas.microsoft.com/office/drawing/2014/main" id="{071583FA-8A89-3784-92EB-14BA9172D1D1}"/>
              </a:ext>
            </a:extLst>
          </p:cNvPr>
          <p:cNvSpPr txBox="1"/>
          <p:nvPr/>
        </p:nvSpPr>
        <p:spPr>
          <a:xfrm>
            <a:off x="691158" y="3114675"/>
            <a:ext cx="923330" cy="1323439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 anchorCtr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秦军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1E3B24A-A97A-F9A4-4284-41B79FE40504}"/>
              </a:ext>
            </a:extLst>
          </p:cNvPr>
          <p:cNvSpPr/>
          <p:nvPr/>
        </p:nvSpPr>
        <p:spPr>
          <a:xfrm>
            <a:off x="1295400" y="458788"/>
            <a:ext cx="1055688" cy="6119812"/>
          </a:xfrm>
          <a:prstGeom prst="leftBrace">
            <a:avLst>
              <a:gd name="adj1" fmla="val 44443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wrap="none" anchor="ctr" anchorCtr="0"/>
          <a:lstStyle/>
          <a:p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6" name="文本框 4">
            <a:extLst>
              <a:ext uri="{FF2B5EF4-FFF2-40B4-BE49-F238E27FC236}">
                <a16:creationId xmlns:a16="http://schemas.microsoft.com/office/drawing/2014/main" id="{4FDF1C66-A404-11D8-D544-87BA9BE9423D}"/>
              </a:ext>
            </a:extLst>
          </p:cNvPr>
          <p:cNvSpPr txBox="1"/>
          <p:nvPr/>
        </p:nvSpPr>
        <p:spPr>
          <a:xfrm>
            <a:off x="2195513" y="368300"/>
            <a:ext cx="1209675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开端</a:t>
            </a:r>
          </a:p>
        </p:txBody>
      </p:sp>
      <p:sp>
        <p:nvSpPr>
          <p:cNvPr id="17" name="文本框 5">
            <a:extLst>
              <a:ext uri="{FF2B5EF4-FFF2-40B4-BE49-F238E27FC236}">
                <a16:creationId xmlns:a16="http://schemas.microsoft.com/office/drawing/2014/main" id="{46361B6D-440D-E60B-E1F0-3F60D4F3E4E2}"/>
              </a:ext>
            </a:extLst>
          </p:cNvPr>
          <p:cNvSpPr txBox="1"/>
          <p:nvPr/>
        </p:nvSpPr>
        <p:spPr>
          <a:xfrm>
            <a:off x="4019868" y="399098"/>
            <a:ext cx="2030412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600" dirty="0">
                <a:solidFill>
                  <a:srgbClr val="DEB56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秦晋围郑</a:t>
            </a:r>
          </a:p>
        </p:txBody>
      </p:sp>
      <p:sp>
        <p:nvSpPr>
          <p:cNvPr id="18" name="文本框 7">
            <a:extLst>
              <a:ext uri="{FF2B5EF4-FFF2-40B4-BE49-F238E27FC236}">
                <a16:creationId xmlns:a16="http://schemas.microsoft.com/office/drawing/2014/main" id="{F1B5E57B-72A2-6764-E592-97901AA3459A}"/>
              </a:ext>
            </a:extLst>
          </p:cNvPr>
          <p:cNvSpPr txBox="1"/>
          <p:nvPr/>
        </p:nvSpPr>
        <p:spPr>
          <a:xfrm>
            <a:off x="2195513" y="2079625"/>
            <a:ext cx="1209675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发展</a:t>
            </a:r>
          </a:p>
        </p:txBody>
      </p:sp>
      <p:sp>
        <p:nvSpPr>
          <p:cNvPr id="19" name="文本框 17418">
            <a:extLst>
              <a:ext uri="{FF2B5EF4-FFF2-40B4-BE49-F238E27FC236}">
                <a16:creationId xmlns:a16="http://schemas.microsoft.com/office/drawing/2014/main" id="{820DAFB1-4DB1-6291-0ECC-4BC4A0F651D0}"/>
              </a:ext>
            </a:extLst>
          </p:cNvPr>
          <p:cNvSpPr txBox="1"/>
          <p:nvPr/>
        </p:nvSpPr>
        <p:spPr>
          <a:xfrm>
            <a:off x="4056380" y="2079625"/>
            <a:ext cx="2032000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DEB56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临危受命</a:t>
            </a: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1DA028C5-30AF-19FE-14E2-6455FA381CC7}"/>
              </a:ext>
            </a:extLst>
          </p:cNvPr>
          <p:cNvSpPr/>
          <p:nvPr/>
        </p:nvSpPr>
        <p:spPr>
          <a:xfrm rot="10800000">
            <a:off x="10236200" y="414338"/>
            <a:ext cx="876300" cy="6254750"/>
          </a:xfrm>
          <a:prstGeom prst="leftBrace">
            <a:avLst>
              <a:gd name="adj1" fmla="val 44379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wrap="none" anchor="ctr" anchorCtr="0"/>
          <a:lstStyle/>
          <a:p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1" name="文本框 2">
            <a:extLst>
              <a:ext uri="{FF2B5EF4-FFF2-40B4-BE49-F238E27FC236}">
                <a16:creationId xmlns:a16="http://schemas.microsoft.com/office/drawing/2014/main" id="{9A24CC68-F297-4250-BB95-C6B5FC192881}"/>
              </a:ext>
            </a:extLst>
          </p:cNvPr>
          <p:cNvSpPr txBox="1"/>
          <p:nvPr/>
        </p:nvSpPr>
        <p:spPr>
          <a:xfrm>
            <a:off x="11050826" y="3068638"/>
            <a:ext cx="861774" cy="1220847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 anchorCtr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晋军</a:t>
            </a:r>
          </a:p>
        </p:txBody>
      </p:sp>
      <p:sp>
        <p:nvSpPr>
          <p:cNvPr id="22" name="文本框 6">
            <a:extLst>
              <a:ext uri="{FF2B5EF4-FFF2-40B4-BE49-F238E27FC236}">
                <a16:creationId xmlns:a16="http://schemas.microsoft.com/office/drawing/2014/main" id="{7FFEAAB0-85E5-4227-307C-3A2FAD8629FF}"/>
              </a:ext>
            </a:extLst>
          </p:cNvPr>
          <p:cNvSpPr txBox="1"/>
          <p:nvPr/>
        </p:nvSpPr>
        <p:spPr>
          <a:xfrm>
            <a:off x="2195513" y="3743325"/>
            <a:ext cx="1209675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高潮</a:t>
            </a:r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1F8D3950-BF44-7706-5452-96190BEEB447}"/>
              </a:ext>
            </a:extLst>
          </p:cNvPr>
          <p:cNvSpPr/>
          <p:nvPr/>
        </p:nvSpPr>
        <p:spPr>
          <a:xfrm>
            <a:off x="6335713" y="3338513"/>
            <a:ext cx="358775" cy="2116137"/>
          </a:xfrm>
          <a:prstGeom prst="leftBrace">
            <a:avLst>
              <a:gd name="adj1" fmla="val 44646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wrap="none" anchor="ctr" anchorCtr="0"/>
          <a:lstStyle/>
          <a:p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4" name="文本框 26636">
            <a:extLst>
              <a:ext uri="{FF2B5EF4-FFF2-40B4-BE49-F238E27FC236}">
                <a16:creationId xmlns:a16="http://schemas.microsoft.com/office/drawing/2014/main" id="{AFDFED55-0770-82D9-D298-D0C7B181B617}"/>
              </a:ext>
            </a:extLst>
          </p:cNvPr>
          <p:cNvSpPr txBox="1"/>
          <p:nvPr/>
        </p:nvSpPr>
        <p:spPr>
          <a:xfrm>
            <a:off x="4019550" y="3743008"/>
            <a:ext cx="2030413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DEB56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劝退秦师</a:t>
            </a:r>
          </a:p>
        </p:txBody>
      </p:sp>
      <p:sp>
        <p:nvSpPr>
          <p:cNvPr id="25" name="文本框 26638">
            <a:extLst>
              <a:ext uri="{FF2B5EF4-FFF2-40B4-BE49-F238E27FC236}">
                <a16:creationId xmlns:a16="http://schemas.microsoft.com/office/drawing/2014/main" id="{0BD85DA5-7392-5820-7FBF-A3DF0B627884}"/>
              </a:ext>
            </a:extLst>
          </p:cNvPr>
          <p:cNvSpPr txBox="1"/>
          <p:nvPr/>
        </p:nvSpPr>
        <p:spPr>
          <a:xfrm>
            <a:off x="6086475" y="3238500"/>
            <a:ext cx="4021138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坦言知亡，动之以情</a:t>
            </a:r>
          </a:p>
        </p:txBody>
      </p:sp>
      <p:sp>
        <p:nvSpPr>
          <p:cNvPr id="26" name="文本框 26639">
            <a:extLst>
              <a:ext uri="{FF2B5EF4-FFF2-40B4-BE49-F238E27FC236}">
                <a16:creationId xmlns:a16="http://schemas.microsoft.com/office/drawing/2014/main" id="{3023996E-AEA2-A7BC-32EC-B9936EA1820E}"/>
              </a:ext>
            </a:extLst>
          </p:cNvPr>
          <p:cNvSpPr txBox="1"/>
          <p:nvPr/>
        </p:nvSpPr>
        <p:spPr>
          <a:xfrm>
            <a:off x="6049963" y="3652520"/>
            <a:ext cx="4079875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阐明利害，晓之以理</a:t>
            </a:r>
          </a:p>
        </p:txBody>
      </p:sp>
      <p:sp>
        <p:nvSpPr>
          <p:cNvPr id="27" name="文本框 26640">
            <a:extLst>
              <a:ext uri="{FF2B5EF4-FFF2-40B4-BE49-F238E27FC236}">
                <a16:creationId xmlns:a16="http://schemas.microsoft.com/office/drawing/2014/main" id="{DBDDA774-575D-3284-914D-F70C8E22AF82}"/>
              </a:ext>
            </a:extLst>
          </p:cNvPr>
          <p:cNvSpPr txBox="1"/>
          <p:nvPr/>
        </p:nvSpPr>
        <p:spPr>
          <a:xfrm>
            <a:off x="6665913" y="4165600"/>
            <a:ext cx="2954337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以利相诱，为秦着想</a:t>
            </a:r>
          </a:p>
        </p:txBody>
      </p:sp>
      <p:sp>
        <p:nvSpPr>
          <p:cNvPr id="28" name="文本框 26642">
            <a:extLst>
              <a:ext uri="{FF2B5EF4-FFF2-40B4-BE49-F238E27FC236}">
                <a16:creationId xmlns:a16="http://schemas.microsoft.com/office/drawing/2014/main" id="{105C6170-34B0-06A1-E5A8-CF3F55137798}"/>
              </a:ext>
            </a:extLst>
          </p:cNvPr>
          <p:cNvSpPr txBox="1"/>
          <p:nvPr/>
        </p:nvSpPr>
        <p:spPr>
          <a:xfrm>
            <a:off x="6694805" y="4698048"/>
            <a:ext cx="3983038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引史为例，巧设离间</a:t>
            </a:r>
          </a:p>
        </p:txBody>
      </p:sp>
      <p:sp>
        <p:nvSpPr>
          <p:cNvPr id="29" name="矩形 21">
            <a:extLst>
              <a:ext uri="{FF2B5EF4-FFF2-40B4-BE49-F238E27FC236}">
                <a16:creationId xmlns:a16="http://schemas.microsoft.com/office/drawing/2014/main" id="{F317383E-0C2F-813C-360E-DB98E704B126}"/>
              </a:ext>
            </a:extLst>
          </p:cNvPr>
          <p:cNvSpPr/>
          <p:nvPr/>
        </p:nvSpPr>
        <p:spPr>
          <a:xfrm>
            <a:off x="6694488" y="5230178"/>
            <a:ext cx="2954337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推测未来，劝秦谨慎</a:t>
            </a:r>
          </a:p>
        </p:txBody>
      </p:sp>
    </p:spTree>
    <p:extLst>
      <p:ext uri="{BB962C8B-B14F-4D97-AF65-F5344CB8AC3E}">
        <p14:creationId xmlns:p14="http://schemas.microsoft.com/office/powerpoint/2010/main" val="34854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/>
      <p:bldP spid="25" grpId="0"/>
      <p:bldP spid="26" grpId="0"/>
      <p:bldP spid="27" grpId="0"/>
      <p:bldP spid="28" grpId="0" build="allAtOnce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8AFF0D36-2C76-4628-AE18-A5ADD1315437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7D54FB2-1FFF-47D4-EE6E-1410F569EA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518" y="4165509"/>
            <a:ext cx="2023812" cy="3078218"/>
          </a:xfrm>
          <a:prstGeom prst="rect">
            <a:avLst/>
          </a:prstGeom>
        </p:spPr>
      </p:pic>
      <p:sp>
        <p:nvSpPr>
          <p:cNvPr id="2" name="矩形 27649">
            <a:extLst>
              <a:ext uri="{FF2B5EF4-FFF2-40B4-BE49-F238E27FC236}">
                <a16:creationId xmlns:a16="http://schemas.microsoft.com/office/drawing/2014/main" id="{4EBEEAE7-79BC-6B76-F6B2-B21500D515EB}"/>
              </a:ext>
            </a:extLst>
          </p:cNvPr>
          <p:cNvSpPr/>
          <p:nvPr/>
        </p:nvSpPr>
        <p:spPr>
          <a:xfrm>
            <a:off x="293047" y="120747"/>
            <a:ext cx="5942965" cy="362310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 panose="02010600040101010101" charset="-122"/>
              </a:rPr>
              <a:t>子犯请击之，公曰：“不可。微夫人之力不及此。因人之力而敝之，不仁；失其所与，不知；以乱易整，不武。吾其还也。”亦去之。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7B5B3B8-566E-4ED6-9098-69FC0F6606FE}"/>
              </a:ext>
            </a:extLst>
          </p:cNvPr>
          <p:cNvSpPr/>
          <p:nvPr/>
        </p:nvSpPr>
        <p:spPr>
          <a:xfrm>
            <a:off x="6742515" y="842314"/>
            <a:ext cx="3760004" cy="58477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夫（</a:t>
            </a:r>
            <a:r>
              <a:rPr kumimoji="0" lang="en-US" altLang="zh-CN" sz="32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f ú </a:t>
            </a:r>
            <a:r>
              <a:rPr kumimoji="0" lang="zh-CN" altLang="en-US" sz="32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）人：那人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C0AFC05-B3EC-1733-CEA8-BA9F354D4EE2}"/>
              </a:ext>
            </a:extLst>
          </p:cNvPr>
          <p:cNvSpPr/>
          <p:nvPr/>
        </p:nvSpPr>
        <p:spPr>
          <a:xfrm>
            <a:off x="6742514" y="1584217"/>
            <a:ext cx="3474721" cy="58477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i="0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因：依靠，凭借。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9665491-785E-49C2-F7D6-04EE1068A033}"/>
              </a:ext>
            </a:extLst>
          </p:cNvPr>
          <p:cNvSpPr/>
          <p:nvPr/>
        </p:nvSpPr>
        <p:spPr>
          <a:xfrm>
            <a:off x="6742514" y="2287735"/>
            <a:ext cx="2308211" cy="58477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敝：损害</a:t>
            </a:r>
            <a:endParaRPr kumimoji="0" lang="zh-CN" altLang="en-US" sz="320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1DA787C-2A4B-A627-7F36-25076FD06AAA}"/>
              </a:ext>
            </a:extLst>
          </p:cNvPr>
          <p:cNvSpPr/>
          <p:nvPr/>
        </p:nvSpPr>
        <p:spPr>
          <a:xfrm>
            <a:off x="6742514" y="3011776"/>
            <a:ext cx="2789237" cy="52322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与：结交、依附。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3ACF602-09D6-91A7-DEC7-BF4B00CACF44}"/>
              </a:ext>
            </a:extLst>
          </p:cNvPr>
          <p:cNvSpPr/>
          <p:nvPr/>
        </p:nvSpPr>
        <p:spPr>
          <a:xfrm>
            <a:off x="6701579" y="4376713"/>
            <a:ext cx="3760004" cy="52322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其：还是。表商量语气</a:t>
            </a:r>
            <a:endParaRPr kumimoji="0" lang="zh-CN" altLang="en-US" sz="2800" i="0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C35CE1-9614-DED3-7A2E-18DA5BB2B5B6}"/>
              </a:ext>
            </a:extLst>
          </p:cNvPr>
          <p:cNvSpPr/>
          <p:nvPr/>
        </p:nvSpPr>
        <p:spPr>
          <a:xfrm>
            <a:off x="6742514" y="120747"/>
            <a:ext cx="2632907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微：假如没有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D8E98B-10D4-CD5B-6D2B-D83C8D5EEC2E}"/>
              </a:ext>
            </a:extLst>
          </p:cNvPr>
          <p:cNvSpPr/>
          <p:nvPr/>
        </p:nvSpPr>
        <p:spPr>
          <a:xfrm>
            <a:off x="6742514" y="3660979"/>
            <a:ext cx="2023812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易：代替</a:t>
            </a:r>
          </a:p>
        </p:txBody>
      </p:sp>
      <p:sp>
        <p:nvSpPr>
          <p:cNvPr id="13" name="文本框 96260">
            <a:extLst>
              <a:ext uri="{FF2B5EF4-FFF2-40B4-BE49-F238E27FC236}">
                <a16:creationId xmlns:a16="http://schemas.microsoft.com/office/drawing/2014/main" id="{D1534FE8-4623-06C3-03A6-EC924C59DB79}"/>
              </a:ext>
            </a:extLst>
          </p:cNvPr>
          <p:cNvSpPr txBox="1"/>
          <p:nvPr/>
        </p:nvSpPr>
        <p:spPr>
          <a:xfrm>
            <a:off x="293048" y="5036820"/>
            <a:ext cx="10168536" cy="123659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anchor="t" anchorCtr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微夫人之力不及此”</a:t>
            </a:r>
          </a:p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公元前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636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年，秦穆公送晋文公重耳返国即位。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</a:pP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349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1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>
            <a:extLst>
              <a:ext uri="{FF2B5EF4-FFF2-40B4-BE49-F238E27FC236}">
                <a16:creationId xmlns:a16="http://schemas.microsoft.com/office/drawing/2014/main" id="{DAD252B1-3DEF-45A5-853E-346C602AB517}"/>
              </a:ext>
            </a:extLst>
          </p:cNvPr>
          <p:cNvSpPr>
            <a:spLocks noEditPoints="1"/>
          </p:cNvSpPr>
          <p:nvPr/>
        </p:nvSpPr>
        <p:spPr bwMode="auto">
          <a:xfrm>
            <a:off x="8910190" y="4709117"/>
            <a:ext cx="3005739" cy="1729809"/>
          </a:xfrm>
          <a:custGeom>
            <a:avLst/>
            <a:gdLst>
              <a:gd name="T0" fmla="*/ 242 w 761"/>
              <a:gd name="T1" fmla="*/ 165 h 437"/>
              <a:gd name="T2" fmla="*/ 290 w 761"/>
              <a:gd name="T3" fmla="*/ 291 h 437"/>
              <a:gd name="T4" fmla="*/ 249 w 761"/>
              <a:gd name="T5" fmla="*/ 256 h 437"/>
              <a:gd name="T6" fmla="*/ 250 w 761"/>
              <a:gd name="T7" fmla="*/ 261 h 437"/>
              <a:gd name="T8" fmla="*/ 267 w 761"/>
              <a:gd name="T9" fmla="*/ 294 h 437"/>
              <a:gd name="T10" fmla="*/ 272 w 761"/>
              <a:gd name="T11" fmla="*/ 224 h 437"/>
              <a:gd name="T12" fmla="*/ 199 w 761"/>
              <a:gd name="T13" fmla="*/ 125 h 437"/>
              <a:gd name="T14" fmla="*/ 130 w 761"/>
              <a:gd name="T15" fmla="*/ 188 h 437"/>
              <a:gd name="T16" fmla="*/ 167 w 761"/>
              <a:gd name="T17" fmla="*/ 181 h 437"/>
              <a:gd name="T18" fmla="*/ 159 w 761"/>
              <a:gd name="T19" fmla="*/ 271 h 437"/>
              <a:gd name="T20" fmla="*/ 151 w 761"/>
              <a:gd name="T21" fmla="*/ 264 h 437"/>
              <a:gd name="T22" fmla="*/ 138 w 761"/>
              <a:gd name="T23" fmla="*/ 206 h 437"/>
              <a:gd name="T24" fmla="*/ 133 w 761"/>
              <a:gd name="T25" fmla="*/ 195 h 437"/>
              <a:gd name="T26" fmla="*/ 233 w 761"/>
              <a:gd name="T27" fmla="*/ 136 h 437"/>
              <a:gd name="T28" fmla="*/ 294 w 761"/>
              <a:gd name="T29" fmla="*/ 187 h 437"/>
              <a:gd name="T30" fmla="*/ 317 w 761"/>
              <a:gd name="T31" fmla="*/ 164 h 437"/>
              <a:gd name="T32" fmla="*/ 296 w 761"/>
              <a:gd name="T33" fmla="*/ 143 h 437"/>
              <a:gd name="T34" fmla="*/ 341 w 761"/>
              <a:gd name="T35" fmla="*/ 100 h 437"/>
              <a:gd name="T36" fmla="*/ 258 w 761"/>
              <a:gd name="T37" fmla="*/ 49 h 437"/>
              <a:gd name="T38" fmla="*/ 208 w 761"/>
              <a:gd name="T39" fmla="*/ 13 h 437"/>
              <a:gd name="T40" fmla="*/ 151 w 761"/>
              <a:gd name="T41" fmla="*/ 14 h 437"/>
              <a:gd name="T42" fmla="*/ 172 w 761"/>
              <a:gd name="T43" fmla="*/ 31 h 437"/>
              <a:gd name="T44" fmla="*/ 138 w 761"/>
              <a:gd name="T45" fmla="*/ 44 h 437"/>
              <a:gd name="T46" fmla="*/ 91 w 761"/>
              <a:gd name="T47" fmla="*/ 6 h 437"/>
              <a:gd name="T48" fmla="*/ 22 w 761"/>
              <a:gd name="T49" fmla="*/ 62 h 437"/>
              <a:gd name="T50" fmla="*/ 17 w 761"/>
              <a:gd name="T51" fmla="*/ 150 h 437"/>
              <a:gd name="T52" fmla="*/ 56 w 761"/>
              <a:gd name="T53" fmla="*/ 136 h 437"/>
              <a:gd name="T54" fmla="*/ 84 w 761"/>
              <a:gd name="T55" fmla="*/ 211 h 437"/>
              <a:gd name="T56" fmla="*/ 295 w 761"/>
              <a:gd name="T57" fmla="*/ 431 h 437"/>
              <a:gd name="T58" fmla="*/ 519 w 761"/>
              <a:gd name="T59" fmla="*/ 401 h 437"/>
              <a:gd name="T60" fmla="*/ 761 w 761"/>
              <a:gd name="T61" fmla="*/ 416 h 437"/>
              <a:gd name="T62" fmla="*/ 507 w 761"/>
              <a:gd name="T63" fmla="*/ 374 h 437"/>
              <a:gd name="T64" fmla="*/ 203 w 761"/>
              <a:gd name="T65" fmla="*/ 284 h 437"/>
              <a:gd name="T66" fmla="*/ 377 w 761"/>
              <a:gd name="T67" fmla="*/ 399 h 437"/>
              <a:gd name="T68" fmla="*/ 608 w 761"/>
              <a:gd name="T69" fmla="*/ 373 h 437"/>
              <a:gd name="T70" fmla="*/ 329 w 761"/>
              <a:gd name="T71" fmla="*/ 361 h 437"/>
              <a:gd name="T72" fmla="*/ 344 w 761"/>
              <a:gd name="T73" fmla="*/ 279 h 437"/>
              <a:gd name="T74" fmla="*/ 366 w 761"/>
              <a:gd name="T75" fmla="*/ 330 h 437"/>
              <a:gd name="T76" fmla="*/ 445 w 761"/>
              <a:gd name="T77" fmla="*/ 254 h 437"/>
              <a:gd name="T78" fmla="*/ 411 w 761"/>
              <a:gd name="T79" fmla="*/ 208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61" h="437">
                <a:moveTo>
                  <a:pt x="233" y="136"/>
                </a:moveTo>
                <a:cubicBezTo>
                  <a:pt x="239" y="143"/>
                  <a:pt x="240" y="155"/>
                  <a:pt x="242" y="165"/>
                </a:cubicBezTo>
                <a:cubicBezTo>
                  <a:pt x="277" y="170"/>
                  <a:pt x="288" y="199"/>
                  <a:pt x="279" y="222"/>
                </a:cubicBezTo>
                <a:cubicBezTo>
                  <a:pt x="320" y="251"/>
                  <a:pt x="302" y="279"/>
                  <a:pt x="290" y="291"/>
                </a:cubicBezTo>
                <a:cubicBezTo>
                  <a:pt x="281" y="299"/>
                  <a:pt x="262" y="306"/>
                  <a:pt x="246" y="304"/>
                </a:cubicBezTo>
                <a:cubicBezTo>
                  <a:pt x="196" y="298"/>
                  <a:pt x="223" y="226"/>
                  <a:pt x="249" y="256"/>
                </a:cubicBezTo>
                <a:cubicBezTo>
                  <a:pt x="261" y="269"/>
                  <a:pt x="247" y="273"/>
                  <a:pt x="247" y="273"/>
                </a:cubicBezTo>
                <a:cubicBezTo>
                  <a:pt x="250" y="272"/>
                  <a:pt x="251" y="265"/>
                  <a:pt x="250" y="261"/>
                </a:cubicBezTo>
                <a:cubicBezTo>
                  <a:pt x="246" y="258"/>
                  <a:pt x="246" y="258"/>
                  <a:pt x="246" y="258"/>
                </a:cubicBezTo>
                <a:cubicBezTo>
                  <a:pt x="227" y="239"/>
                  <a:pt x="209" y="312"/>
                  <a:pt x="267" y="294"/>
                </a:cubicBezTo>
                <a:cubicBezTo>
                  <a:pt x="279" y="290"/>
                  <a:pt x="291" y="283"/>
                  <a:pt x="295" y="273"/>
                </a:cubicBezTo>
                <a:cubicBezTo>
                  <a:pt x="305" y="249"/>
                  <a:pt x="286" y="232"/>
                  <a:pt x="272" y="224"/>
                </a:cubicBezTo>
                <a:cubicBezTo>
                  <a:pt x="285" y="191"/>
                  <a:pt x="258" y="179"/>
                  <a:pt x="235" y="173"/>
                </a:cubicBezTo>
                <a:cubicBezTo>
                  <a:pt x="229" y="151"/>
                  <a:pt x="231" y="133"/>
                  <a:pt x="199" y="125"/>
                </a:cubicBezTo>
                <a:cubicBezTo>
                  <a:pt x="163" y="116"/>
                  <a:pt x="91" y="113"/>
                  <a:pt x="114" y="175"/>
                </a:cubicBezTo>
                <a:cubicBezTo>
                  <a:pt x="116" y="180"/>
                  <a:pt x="125" y="188"/>
                  <a:pt x="130" y="188"/>
                </a:cubicBezTo>
                <a:cubicBezTo>
                  <a:pt x="183" y="194"/>
                  <a:pt x="143" y="150"/>
                  <a:pt x="153" y="157"/>
                </a:cubicBezTo>
                <a:cubicBezTo>
                  <a:pt x="160" y="162"/>
                  <a:pt x="165" y="171"/>
                  <a:pt x="167" y="181"/>
                </a:cubicBezTo>
                <a:cubicBezTo>
                  <a:pt x="168" y="190"/>
                  <a:pt x="165" y="206"/>
                  <a:pt x="165" y="206"/>
                </a:cubicBezTo>
                <a:cubicBezTo>
                  <a:pt x="163" y="220"/>
                  <a:pt x="157" y="245"/>
                  <a:pt x="159" y="271"/>
                </a:cubicBezTo>
                <a:cubicBezTo>
                  <a:pt x="164" y="356"/>
                  <a:pt x="244" y="382"/>
                  <a:pt x="293" y="414"/>
                </a:cubicBezTo>
                <a:cubicBezTo>
                  <a:pt x="238" y="388"/>
                  <a:pt x="152" y="357"/>
                  <a:pt x="151" y="264"/>
                </a:cubicBezTo>
                <a:cubicBezTo>
                  <a:pt x="151" y="238"/>
                  <a:pt x="153" y="214"/>
                  <a:pt x="159" y="190"/>
                </a:cubicBezTo>
                <a:cubicBezTo>
                  <a:pt x="146" y="194"/>
                  <a:pt x="141" y="194"/>
                  <a:pt x="138" y="206"/>
                </a:cubicBezTo>
                <a:cubicBezTo>
                  <a:pt x="118" y="289"/>
                  <a:pt x="167" y="355"/>
                  <a:pt x="216" y="388"/>
                </a:cubicBezTo>
                <a:cubicBezTo>
                  <a:pt x="149" y="353"/>
                  <a:pt x="109" y="277"/>
                  <a:pt x="133" y="195"/>
                </a:cubicBezTo>
                <a:cubicBezTo>
                  <a:pt x="87" y="190"/>
                  <a:pt x="86" y="121"/>
                  <a:pt x="144" y="112"/>
                </a:cubicBezTo>
                <a:cubicBezTo>
                  <a:pt x="162" y="110"/>
                  <a:pt x="206" y="105"/>
                  <a:pt x="233" y="136"/>
                </a:cubicBezTo>
                <a:close/>
                <a:moveTo>
                  <a:pt x="346" y="186"/>
                </a:moveTo>
                <a:cubicBezTo>
                  <a:pt x="326" y="194"/>
                  <a:pt x="305" y="193"/>
                  <a:pt x="294" y="187"/>
                </a:cubicBezTo>
                <a:cubicBezTo>
                  <a:pt x="274" y="176"/>
                  <a:pt x="273" y="146"/>
                  <a:pt x="292" y="138"/>
                </a:cubicBezTo>
                <a:cubicBezTo>
                  <a:pt x="318" y="127"/>
                  <a:pt x="320" y="154"/>
                  <a:pt x="317" y="164"/>
                </a:cubicBezTo>
                <a:cubicBezTo>
                  <a:pt x="311" y="163"/>
                  <a:pt x="310" y="157"/>
                  <a:pt x="311" y="153"/>
                </a:cubicBezTo>
                <a:cubicBezTo>
                  <a:pt x="312" y="143"/>
                  <a:pt x="302" y="138"/>
                  <a:pt x="296" y="143"/>
                </a:cubicBezTo>
                <a:cubicBezTo>
                  <a:pt x="267" y="168"/>
                  <a:pt x="308" y="202"/>
                  <a:pt x="349" y="168"/>
                </a:cubicBezTo>
                <a:cubicBezTo>
                  <a:pt x="375" y="145"/>
                  <a:pt x="363" y="111"/>
                  <a:pt x="341" y="100"/>
                </a:cubicBezTo>
                <a:cubicBezTo>
                  <a:pt x="330" y="94"/>
                  <a:pt x="323" y="89"/>
                  <a:pt x="316" y="82"/>
                </a:cubicBezTo>
                <a:cubicBezTo>
                  <a:pt x="295" y="62"/>
                  <a:pt x="302" y="44"/>
                  <a:pt x="258" y="49"/>
                </a:cubicBezTo>
                <a:cubicBezTo>
                  <a:pt x="254" y="38"/>
                  <a:pt x="253" y="27"/>
                  <a:pt x="245" y="20"/>
                </a:cubicBezTo>
                <a:cubicBezTo>
                  <a:pt x="232" y="7"/>
                  <a:pt x="220" y="10"/>
                  <a:pt x="208" y="13"/>
                </a:cubicBezTo>
                <a:cubicBezTo>
                  <a:pt x="206" y="13"/>
                  <a:pt x="194" y="0"/>
                  <a:pt x="184" y="1"/>
                </a:cubicBezTo>
                <a:cubicBezTo>
                  <a:pt x="169" y="1"/>
                  <a:pt x="156" y="7"/>
                  <a:pt x="151" y="14"/>
                </a:cubicBezTo>
                <a:cubicBezTo>
                  <a:pt x="142" y="27"/>
                  <a:pt x="143" y="76"/>
                  <a:pt x="171" y="65"/>
                </a:cubicBezTo>
                <a:cubicBezTo>
                  <a:pt x="197" y="55"/>
                  <a:pt x="176" y="37"/>
                  <a:pt x="172" y="31"/>
                </a:cubicBezTo>
                <a:cubicBezTo>
                  <a:pt x="186" y="31"/>
                  <a:pt x="195" y="49"/>
                  <a:pt x="191" y="59"/>
                </a:cubicBezTo>
                <a:cubicBezTo>
                  <a:pt x="177" y="86"/>
                  <a:pt x="140" y="78"/>
                  <a:pt x="138" y="44"/>
                </a:cubicBezTo>
                <a:cubicBezTo>
                  <a:pt x="138" y="44"/>
                  <a:pt x="139" y="36"/>
                  <a:pt x="138" y="33"/>
                </a:cubicBezTo>
                <a:cubicBezTo>
                  <a:pt x="134" y="19"/>
                  <a:pt x="110" y="2"/>
                  <a:pt x="91" y="6"/>
                </a:cubicBezTo>
                <a:cubicBezTo>
                  <a:pt x="82" y="8"/>
                  <a:pt x="78" y="16"/>
                  <a:pt x="74" y="23"/>
                </a:cubicBezTo>
                <a:cubicBezTo>
                  <a:pt x="49" y="18"/>
                  <a:pt x="24" y="40"/>
                  <a:pt x="22" y="62"/>
                </a:cubicBezTo>
                <a:cubicBezTo>
                  <a:pt x="21" y="70"/>
                  <a:pt x="27" y="76"/>
                  <a:pt x="26" y="83"/>
                </a:cubicBezTo>
                <a:cubicBezTo>
                  <a:pt x="24" y="98"/>
                  <a:pt x="0" y="119"/>
                  <a:pt x="17" y="150"/>
                </a:cubicBezTo>
                <a:cubicBezTo>
                  <a:pt x="20" y="156"/>
                  <a:pt x="30" y="162"/>
                  <a:pt x="36" y="165"/>
                </a:cubicBezTo>
                <a:cubicBezTo>
                  <a:pt x="89" y="196"/>
                  <a:pt x="90" y="102"/>
                  <a:pt x="56" y="136"/>
                </a:cubicBezTo>
                <a:cubicBezTo>
                  <a:pt x="59" y="119"/>
                  <a:pt x="78" y="114"/>
                  <a:pt x="85" y="131"/>
                </a:cubicBezTo>
                <a:cubicBezTo>
                  <a:pt x="96" y="155"/>
                  <a:pt x="83" y="188"/>
                  <a:pt x="84" y="211"/>
                </a:cubicBezTo>
                <a:cubicBezTo>
                  <a:pt x="86" y="254"/>
                  <a:pt x="105" y="293"/>
                  <a:pt x="122" y="321"/>
                </a:cubicBezTo>
                <a:cubicBezTo>
                  <a:pt x="151" y="371"/>
                  <a:pt x="217" y="421"/>
                  <a:pt x="295" y="431"/>
                </a:cubicBezTo>
                <a:cubicBezTo>
                  <a:pt x="334" y="437"/>
                  <a:pt x="385" y="433"/>
                  <a:pt x="418" y="418"/>
                </a:cubicBezTo>
                <a:cubicBezTo>
                  <a:pt x="445" y="406"/>
                  <a:pt x="474" y="403"/>
                  <a:pt x="519" y="401"/>
                </a:cubicBezTo>
                <a:cubicBezTo>
                  <a:pt x="568" y="399"/>
                  <a:pt x="611" y="403"/>
                  <a:pt x="658" y="413"/>
                </a:cubicBezTo>
                <a:cubicBezTo>
                  <a:pt x="695" y="420"/>
                  <a:pt x="761" y="417"/>
                  <a:pt x="761" y="416"/>
                </a:cubicBezTo>
                <a:cubicBezTo>
                  <a:pt x="723" y="413"/>
                  <a:pt x="637" y="387"/>
                  <a:pt x="604" y="381"/>
                </a:cubicBezTo>
                <a:cubicBezTo>
                  <a:pt x="572" y="375"/>
                  <a:pt x="546" y="372"/>
                  <a:pt x="507" y="374"/>
                </a:cubicBezTo>
                <a:cubicBezTo>
                  <a:pt x="463" y="376"/>
                  <a:pt x="428" y="394"/>
                  <a:pt x="395" y="402"/>
                </a:cubicBezTo>
                <a:cubicBezTo>
                  <a:pt x="306" y="424"/>
                  <a:pt x="216" y="388"/>
                  <a:pt x="203" y="284"/>
                </a:cubicBezTo>
                <a:cubicBezTo>
                  <a:pt x="210" y="305"/>
                  <a:pt x="223" y="330"/>
                  <a:pt x="234" y="347"/>
                </a:cubicBezTo>
                <a:cubicBezTo>
                  <a:pt x="257" y="382"/>
                  <a:pt x="324" y="413"/>
                  <a:pt x="377" y="399"/>
                </a:cubicBezTo>
                <a:cubicBezTo>
                  <a:pt x="407" y="391"/>
                  <a:pt x="437" y="377"/>
                  <a:pt x="471" y="370"/>
                </a:cubicBezTo>
                <a:cubicBezTo>
                  <a:pt x="528" y="359"/>
                  <a:pt x="565" y="369"/>
                  <a:pt x="608" y="373"/>
                </a:cubicBezTo>
                <a:cubicBezTo>
                  <a:pt x="584" y="357"/>
                  <a:pt x="540" y="343"/>
                  <a:pt x="502" y="347"/>
                </a:cubicBezTo>
                <a:cubicBezTo>
                  <a:pt x="435" y="354"/>
                  <a:pt x="356" y="391"/>
                  <a:pt x="329" y="361"/>
                </a:cubicBezTo>
                <a:cubicBezTo>
                  <a:pt x="270" y="296"/>
                  <a:pt x="366" y="227"/>
                  <a:pt x="370" y="297"/>
                </a:cubicBezTo>
                <a:cubicBezTo>
                  <a:pt x="363" y="283"/>
                  <a:pt x="353" y="277"/>
                  <a:pt x="344" y="279"/>
                </a:cubicBezTo>
                <a:cubicBezTo>
                  <a:pt x="334" y="284"/>
                  <a:pt x="328" y="290"/>
                  <a:pt x="329" y="302"/>
                </a:cubicBezTo>
                <a:cubicBezTo>
                  <a:pt x="330" y="314"/>
                  <a:pt x="349" y="330"/>
                  <a:pt x="366" y="330"/>
                </a:cubicBezTo>
                <a:cubicBezTo>
                  <a:pt x="392" y="330"/>
                  <a:pt x="415" y="316"/>
                  <a:pt x="418" y="283"/>
                </a:cubicBezTo>
                <a:cubicBezTo>
                  <a:pt x="424" y="281"/>
                  <a:pt x="445" y="279"/>
                  <a:pt x="445" y="254"/>
                </a:cubicBezTo>
                <a:cubicBezTo>
                  <a:pt x="444" y="233"/>
                  <a:pt x="425" y="209"/>
                  <a:pt x="396" y="223"/>
                </a:cubicBezTo>
                <a:cubicBezTo>
                  <a:pt x="401" y="214"/>
                  <a:pt x="401" y="213"/>
                  <a:pt x="411" y="208"/>
                </a:cubicBezTo>
                <a:cubicBezTo>
                  <a:pt x="398" y="181"/>
                  <a:pt x="364" y="179"/>
                  <a:pt x="346" y="186"/>
                </a:cubicBezTo>
                <a:close/>
              </a:path>
            </a:pathLst>
          </a:custGeom>
          <a:solidFill>
            <a:srgbClr val="DEB568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9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B1A9045D-7BFB-4C57-9FAC-1E2BB5DA00FE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D75A1252-AF17-5C68-A8C7-98BDA56712DA}"/>
              </a:ext>
            </a:extLst>
          </p:cNvPr>
          <p:cNvSpPr txBox="1"/>
          <p:nvPr/>
        </p:nvSpPr>
        <p:spPr>
          <a:xfrm>
            <a:off x="490538" y="680987"/>
            <a:ext cx="8083550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晋文公为什么不进攻秦国军队？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7B5BABA-4773-1F7A-E39B-A4881395C8A4}"/>
              </a:ext>
            </a:extLst>
          </p:cNvPr>
          <p:cNvSpPr/>
          <p:nvPr/>
        </p:nvSpPr>
        <p:spPr>
          <a:xfrm>
            <a:off x="490538" y="1719263"/>
            <a:ext cx="11485563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kumimoji="0" lang="zh-CN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</a:rPr>
              <a:t>主要是晋文公并不昏庸，很有理智，能隐忍不发，随机应变。因为如果这时进攻秦军，晋军就有可能处于腹背受敌的不利境地。而由此，也就证明了烛之武说退秦师的成功。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67252AC-9CB3-3D45-7672-07D9B49AD289}"/>
              </a:ext>
            </a:extLst>
          </p:cNvPr>
          <p:cNvSpPr txBox="1"/>
          <p:nvPr/>
        </p:nvSpPr>
        <p:spPr>
          <a:xfrm>
            <a:off x="490538" y="4927909"/>
            <a:ext cx="7570788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对秦国心怀感恩之心，“义”作祟。</a:t>
            </a:r>
          </a:p>
        </p:txBody>
      </p:sp>
    </p:spTree>
    <p:extLst>
      <p:ext uri="{BB962C8B-B14F-4D97-AF65-F5344CB8AC3E}">
        <p14:creationId xmlns:p14="http://schemas.microsoft.com/office/powerpoint/2010/main" val="427037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0.00092 L 4.375E-6 2.59259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8AFF0D36-2C76-4628-AE18-A5ADD1315437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sp>
        <p:nvSpPr>
          <p:cNvPr id="14" name="文本框 1">
            <a:extLst>
              <a:ext uri="{FF2B5EF4-FFF2-40B4-BE49-F238E27FC236}">
                <a16:creationId xmlns:a16="http://schemas.microsoft.com/office/drawing/2014/main" id="{071583FA-8A89-3784-92EB-14BA9172D1D1}"/>
              </a:ext>
            </a:extLst>
          </p:cNvPr>
          <p:cNvSpPr txBox="1"/>
          <p:nvPr/>
        </p:nvSpPr>
        <p:spPr>
          <a:xfrm>
            <a:off x="1529358" y="3114675"/>
            <a:ext cx="923330" cy="1323439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 anchorCtr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秦军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1E3B24A-A97A-F9A4-4284-41B79FE40504}"/>
              </a:ext>
            </a:extLst>
          </p:cNvPr>
          <p:cNvSpPr/>
          <p:nvPr/>
        </p:nvSpPr>
        <p:spPr>
          <a:xfrm>
            <a:off x="2133600" y="458788"/>
            <a:ext cx="1055688" cy="6119812"/>
          </a:xfrm>
          <a:prstGeom prst="leftBrace">
            <a:avLst>
              <a:gd name="adj1" fmla="val 44443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wrap="none" anchor="ctr" anchorCtr="0"/>
          <a:lstStyle/>
          <a:p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6" name="文本框 4">
            <a:extLst>
              <a:ext uri="{FF2B5EF4-FFF2-40B4-BE49-F238E27FC236}">
                <a16:creationId xmlns:a16="http://schemas.microsoft.com/office/drawing/2014/main" id="{4FDF1C66-A404-11D8-D544-87BA9BE9423D}"/>
              </a:ext>
            </a:extLst>
          </p:cNvPr>
          <p:cNvSpPr txBox="1"/>
          <p:nvPr/>
        </p:nvSpPr>
        <p:spPr>
          <a:xfrm>
            <a:off x="3033713" y="368300"/>
            <a:ext cx="1209675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开端</a:t>
            </a:r>
          </a:p>
        </p:txBody>
      </p:sp>
      <p:sp>
        <p:nvSpPr>
          <p:cNvPr id="17" name="文本框 5">
            <a:extLst>
              <a:ext uri="{FF2B5EF4-FFF2-40B4-BE49-F238E27FC236}">
                <a16:creationId xmlns:a16="http://schemas.microsoft.com/office/drawing/2014/main" id="{46361B6D-440D-E60B-E1F0-3F60D4F3E4E2}"/>
              </a:ext>
            </a:extLst>
          </p:cNvPr>
          <p:cNvSpPr txBox="1"/>
          <p:nvPr/>
        </p:nvSpPr>
        <p:spPr>
          <a:xfrm>
            <a:off x="4858068" y="399098"/>
            <a:ext cx="2030412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600" dirty="0">
                <a:solidFill>
                  <a:srgbClr val="DEB56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秦晋围郑</a:t>
            </a:r>
          </a:p>
        </p:txBody>
      </p:sp>
      <p:sp>
        <p:nvSpPr>
          <p:cNvPr id="18" name="文本框 7">
            <a:extLst>
              <a:ext uri="{FF2B5EF4-FFF2-40B4-BE49-F238E27FC236}">
                <a16:creationId xmlns:a16="http://schemas.microsoft.com/office/drawing/2014/main" id="{F1B5E57B-72A2-6764-E592-97901AA3459A}"/>
              </a:ext>
            </a:extLst>
          </p:cNvPr>
          <p:cNvSpPr txBox="1"/>
          <p:nvPr/>
        </p:nvSpPr>
        <p:spPr>
          <a:xfrm>
            <a:off x="3033713" y="2079625"/>
            <a:ext cx="1209675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发展</a:t>
            </a:r>
          </a:p>
        </p:txBody>
      </p:sp>
      <p:sp>
        <p:nvSpPr>
          <p:cNvPr id="19" name="文本框 17418">
            <a:extLst>
              <a:ext uri="{FF2B5EF4-FFF2-40B4-BE49-F238E27FC236}">
                <a16:creationId xmlns:a16="http://schemas.microsoft.com/office/drawing/2014/main" id="{820DAFB1-4DB1-6291-0ECC-4BC4A0F651D0}"/>
              </a:ext>
            </a:extLst>
          </p:cNvPr>
          <p:cNvSpPr txBox="1"/>
          <p:nvPr/>
        </p:nvSpPr>
        <p:spPr>
          <a:xfrm>
            <a:off x="4894580" y="2079625"/>
            <a:ext cx="2032000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DEB56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临危受命</a:t>
            </a: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1DA028C5-30AF-19FE-14E2-6455FA381CC7}"/>
              </a:ext>
            </a:extLst>
          </p:cNvPr>
          <p:cNvSpPr/>
          <p:nvPr/>
        </p:nvSpPr>
        <p:spPr>
          <a:xfrm rot="10800000">
            <a:off x="7658099" y="368300"/>
            <a:ext cx="876300" cy="6254750"/>
          </a:xfrm>
          <a:prstGeom prst="leftBrace">
            <a:avLst>
              <a:gd name="adj1" fmla="val 44379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wrap="none" anchor="ctr" anchorCtr="0"/>
          <a:lstStyle/>
          <a:p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1" name="文本框 2">
            <a:extLst>
              <a:ext uri="{FF2B5EF4-FFF2-40B4-BE49-F238E27FC236}">
                <a16:creationId xmlns:a16="http://schemas.microsoft.com/office/drawing/2014/main" id="{9A24CC68-F297-4250-BB95-C6B5FC192881}"/>
              </a:ext>
            </a:extLst>
          </p:cNvPr>
          <p:cNvSpPr txBox="1"/>
          <p:nvPr/>
        </p:nvSpPr>
        <p:spPr>
          <a:xfrm>
            <a:off x="9029700" y="2845217"/>
            <a:ext cx="861774" cy="1220847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 anchorCtr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晋军</a:t>
            </a:r>
          </a:p>
        </p:txBody>
      </p:sp>
      <p:sp>
        <p:nvSpPr>
          <p:cNvPr id="22" name="文本框 6">
            <a:extLst>
              <a:ext uri="{FF2B5EF4-FFF2-40B4-BE49-F238E27FC236}">
                <a16:creationId xmlns:a16="http://schemas.microsoft.com/office/drawing/2014/main" id="{7FFEAAB0-85E5-4227-307C-3A2FAD8629FF}"/>
              </a:ext>
            </a:extLst>
          </p:cNvPr>
          <p:cNvSpPr txBox="1"/>
          <p:nvPr/>
        </p:nvSpPr>
        <p:spPr>
          <a:xfrm>
            <a:off x="3033713" y="3743325"/>
            <a:ext cx="1209675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高潮</a:t>
            </a:r>
          </a:p>
        </p:txBody>
      </p:sp>
      <p:sp>
        <p:nvSpPr>
          <p:cNvPr id="24" name="文本框 26636">
            <a:extLst>
              <a:ext uri="{FF2B5EF4-FFF2-40B4-BE49-F238E27FC236}">
                <a16:creationId xmlns:a16="http://schemas.microsoft.com/office/drawing/2014/main" id="{AFDFED55-0770-82D9-D298-D0C7B181B617}"/>
              </a:ext>
            </a:extLst>
          </p:cNvPr>
          <p:cNvSpPr txBox="1"/>
          <p:nvPr/>
        </p:nvSpPr>
        <p:spPr>
          <a:xfrm>
            <a:off x="4857750" y="3743008"/>
            <a:ext cx="2030413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DEB56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劝退秦师</a:t>
            </a:r>
          </a:p>
        </p:txBody>
      </p:sp>
      <p:sp>
        <p:nvSpPr>
          <p:cNvPr id="2" name="文本框 6">
            <a:extLst>
              <a:ext uri="{FF2B5EF4-FFF2-40B4-BE49-F238E27FC236}">
                <a16:creationId xmlns:a16="http://schemas.microsoft.com/office/drawing/2014/main" id="{BA3533E0-1F96-6D59-EAEB-70D23867240E}"/>
              </a:ext>
            </a:extLst>
          </p:cNvPr>
          <p:cNvSpPr txBox="1"/>
          <p:nvPr/>
        </p:nvSpPr>
        <p:spPr>
          <a:xfrm>
            <a:off x="3111044" y="5332135"/>
            <a:ext cx="1210588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结局</a:t>
            </a:r>
          </a:p>
        </p:txBody>
      </p:sp>
      <p:sp>
        <p:nvSpPr>
          <p:cNvPr id="3" name="文本框 26636">
            <a:extLst>
              <a:ext uri="{FF2B5EF4-FFF2-40B4-BE49-F238E27FC236}">
                <a16:creationId xmlns:a16="http://schemas.microsoft.com/office/drawing/2014/main" id="{7D92E0F7-F5D4-E39C-271B-6D571352AFBF}"/>
              </a:ext>
            </a:extLst>
          </p:cNvPr>
          <p:cNvSpPr txBox="1"/>
          <p:nvPr/>
        </p:nvSpPr>
        <p:spPr>
          <a:xfrm>
            <a:off x="5012867" y="5344795"/>
            <a:ext cx="2031326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DEB56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迫晋退兵</a:t>
            </a:r>
          </a:p>
        </p:txBody>
      </p:sp>
    </p:spTree>
    <p:extLst>
      <p:ext uri="{BB962C8B-B14F-4D97-AF65-F5344CB8AC3E}">
        <p14:creationId xmlns:p14="http://schemas.microsoft.com/office/powerpoint/2010/main" val="75969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975D53A-9F95-4F60-A0CA-8976DE8250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1" b="22852"/>
          <a:stretch/>
        </p:blipFill>
        <p:spPr>
          <a:xfrm flipH="1">
            <a:off x="6761834" y="3620199"/>
            <a:ext cx="6615116" cy="4179261"/>
          </a:xfrm>
          <a:prstGeom prst="rect">
            <a:avLst/>
          </a:prstGeom>
        </p:spPr>
      </p:pic>
      <p:sp>
        <p:nvSpPr>
          <p:cNvPr id="7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8AFF0D36-2C76-4628-AE18-A5ADD1315437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0737F53-D15F-ACDE-FD4B-E0B767E6B3AB}"/>
              </a:ext>
            </a:extLst>
          </p:cNvPr>
          <p:cNvSpPr/>
          <p:nvPr/>
        </p:nvSpPr>
        <p:spPr>
          <a:xfrm>
            <a:off x="96837" y="768771"/>
            <a:ext cx="11998325" cy="4575804"/>
          </a:xfrm>
          <a:prstGeom prst="rect">
            <a:avLst/>
          </a:prstGeom>
          <a:noFill/>
          <a:ln w="19050">
            <a:noFill/>
          </a:ln>
        </p:spPr>
        <p:txBody>
          <a:bodyPr anchor="ctr" anchorCtr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38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2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《</a:t>
            </a:r>
            <a:r>
              <a:rPr lang="zh-CN" altLang="en-US" sz="32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左传</a:t>
            </a:r>
            <a:r>
              <a:rPr lang="en-US" altLang="zh-CN" sz="32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》</a:t>
            </a:r>
            <a:r>
              <a:rPr lang="zh-CN" altLang="en-US" sz="32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是我国</a:t>
            </a:r>
            <a:r>
              <a:rPr lang="zh-CN" altLang="en-US" sz="3200" dirty="0">
                <a:solidFill>
                  <a:schemeClr val="bg2"/>
                </a:solidFill>
                <a:highlight>
                  <a:srgbClr val="8080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第一部叙事详细</a:t>
            </a:r>
            <a:r>
              <a:rPr lang="zh-CN" altLang="en-US" sz="32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的</a:t>
            </a:r>
            <a:r>
              <a:rPr lang="zh-CN" altLang="en-US" sz="3200" dirty="0">
                <a:solidFill>
                  <a:schemeClr val="bg2"/>
                </a:solidFill>
                <a:highlight>
                  <a:srgbClr val="8080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编年体</a:t>
            </a:r>
            <a:r>
              <a:rPr lang="zh-CN" altLang="en-US" sz="32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历史著作，相传是春秋末年鲁国的史官左丘明所著。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32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  </a:t>
            </a:r>
            <a:r>
              <a:rPr lang="en-US" altLang="zh-CN" sz="32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《</a:t>
            </a:r>
            <a:r>
              <a:rPr lang="zh-CN" altLang="en-US" sz="32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左传</a:t>
            </a:r>
            <a:r>
              <a:rPr lang="en-US" altLang="zh-CN" sz="32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》</a:t>
            </a:r>
            <a:r>
              <a:rPr lang="zh-CN" altLang="en-US" sz="32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的别名</a:t>
            </a:r>
            <a:r>
              <a:rPr lang="en-US" altLang="zh-CN" sz="32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《</a:t>
            </a:r>
            <a:r>
              <a:rPr lang="zh-CN" altLang="en-US" sz="32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春秋左氏传</a:t>
            </a:r>
            <a:r>
              <a:rPr lang="en-US" altLang="zh-CN" sz="32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》</a:t>
            </a:r>
            <a:r>
              <a:rPr lang="zh-CN" altLang="en-US" sz="32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、</a:t>
            </a:r>
            <a:r>
              <a:rPr lang="en-US" altLang="zh-CN" sz="32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《</a:t>
            </a:r>
            <a:r>
              <a:rPr lang="zh-CN" altLang="en-US" sz="32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左氏春秋</a:t>
            </a:r>
            <a:r>
              <a:rPr lang="en-US" altLang="zh-CN" sz="32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》</a:t>
            </a:r>
            <a:r>
              <a:rPr lang="zh-CN" altLang="en-US" sz="32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。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32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   因为</a:t>
            </a:r>
            <a:r>
              <a:rPr lang="en-US" altLang="zh-CN" sz="3200" dirty="0">
                <a:solidFill>
                  <a:schemeClr val="bg2"/>
                </a:solidFill>
                <a:highlight>
                  <a:srgbClr val="8080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《</a:t>
            </a:r>
            <a:r>
              <a:rPr lang="zh-CN" altLang="en-US" sz="3200" dirty="0">
                <a:solidFill>
                  <a:schemeClr val="bg2"/>
                </a:solidFill>
                <a:highlight>
                  <a:srgbClr val="8080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左传</a:t>
            </a:r>
            <a:r>
              <a:rPr lang="en-US" altLang="zh-CN" sz="3200" dirty="0">
                <a:solidFill>
                  <a:schemeClr val="bg2"/>
                </a:solidFill>
                <a:highlight>
                  <a:srgbClr val="8080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》</a:t>
            </a:r>
            <a:r>
              <a:rPr lang="zh-CN" altLang="en-US" sz="3200" dirty="0">
                <a:solidFill>
                  <a:schemeClr val="bg2"/>
                </a:solidFill>
                <a:highlight>
                  <a:srgbClr val="8080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和</a:t>
            </a:r>
            <a:r>
              <a:rPr lang="en-US" altLang="zh-CN" sz="3200" dirty="0">
                <a:solidFill>
                  <a:schemeClr val="bg2"/>
                </a:solidFill>
                <a:highlight>
                  <a:srgbClr val="8080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《</a:t>
            </a:r>
            <a:r>
              <a:rPr lang="zh-CN" altLang="en-US" sz="3200" dirty="0">
                <a:solidFill>
                  <a:schemeClr val="bg2"/>
                </a:solidFill>
                <a:highlight>
                  <a:srgbClr val="8080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公羊传</a:t>
            </a:r>
            <a:r>
              <a:rPr lang="en-US" altLang="zh-CN" sz="3200" dirty="0">
                <a:solidFill>
                  <a:schemeClr val="bg2"/>
                </a:solidFill>
                <a:highlight>
                  <a:srgbClr val="8080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》《</a:t>
            </a:r>
            <a:r>
              <a:rPr lang="zh-CN" altLang="en-US" sz="3200" dirty="0">
                <a:solidFill>
                  <a:schemeClr val="bg2"/>
                </a:solidFill>
                <a:highlight>
                  <a:srgbClr val="8080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谷梁传</a:t>
            </a:r>
            <a:r>
              <a:rPr lang="en-US" altLang="zh-CN" sz="3200" dirty="0">
                <a:solidFill>
                  <a:schemeClr val="bg2"/>
                </a:solidFill>
                <a:highlight>
                  <a:srgbClr val="8080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》</a:t>
            </a:r>
            <a:r>
              <a:rPr lang="zh-CN" altLang="en-US" sz="32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都是为解说</a:t>
            </a:r>
            <a:r>
              <a:rPr lang="en-US" altLang="zh-CN" sz="32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《</a:t>
            </a:r>
            <a:r>
              <a:rPr lang="zh-CN" altLang="en-US" sz="32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春秋</a:t>
            </a:r>
            <a:r>
              <a:rPr lang="en-US" altLang="zh-CN" sz="32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》</a:t>
            </a:r>
            <a:r>
              <a:rPr lang="zh-CN" altLang="en-US" sz="32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而作，所以它们又被称作“</a:t>
            </a:r>
            <a:r>
              <a:rPr lang="zh-CN" altLang="en-US" sz="3200" dirty="0">
                <a:solidFill>
                  <a:schemeClr val="bg2"/>
                </a:solidFill>
                <a:highlight>
                  <a:srgbClr val="8080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春秋三传”</a:t>
            </a:r>
            <a:r>
              <a:rPr lang="zh-CN" altLang="en-US" sz="32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。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32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   传：古代解释经书的著作。</a:t>
            </a:r>
            <a:endParaRPr lang="en-US" altLang="zh-CN" sz="3200" dirty="0">
              <a:solidFill>
                <a:schemeClr val="bg2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054D7C4E-FE80-B1D3-3899-7C6F2D11E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819" y="0"/>
            <a:ext cx="55372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zh-CN" sz="4800" kern="1200" cap="none" spc="0" normalizeH="0" baseline="0" noProof="1">
                <a:solidFill>
                  <a:schemeClr val="bg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+mn-ea"/>
              </a:rPr>
              <a:t>《</a:t>
            </a:r>
            <a:r>
              <a:rPr kumimoji="0" lang="zh-CN" altLang="en-US" sz="4800" kern="1200" cap="none" spc="0" normalizeH="0" baseline="0" noProof="1">
                <a:solidFill>
                  <a:schemeClr val="bg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+mn-ea"/>
              </a:rPr>
              <a:t>左传</a:t>
            </a:r>
            <a:r>
              <a:rPr kumimoji="0" lang="en-US" altLang="zh-CN" sz="4800" kern="1200" cap="none" spc="0" normalizeH="0" baseline="0" noProof="1">
                <a:solidFill>
                  <a:schemeClr val="bg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+mn-ea"/>
              </a:rPr>
              <a:t>》</a:t>
            </a:r>
            <a:r>
              <a:rPr kumimoji="0" lang="zh-CN" altLang="en-US" sz="4800" kern="1200" cap="none" spc="0" normalizeH="0" baseline="0" noProof="1">
                <a:solidFill>
                  <a:schemeClr val="bg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+mn-ea"/>
              </a:rPr>
              <a:t>简介</a:t>
            </a:r>
            <a:endParaRPr kumimoji="0" lang="zh-CN" altLang="en-US" sz="4800" kern="1200" cap="none" spc="0" normalizeH="0" baseline="0" noProof="1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81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8AFF0D36-2C76-4628-AE18-A5ADD1315437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7D54FB2-1FFF-47D4-EE6E-1410F569EA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518" y="4165509"/>
            <a:ext cx="2023812" cy="3078218"/>
          </a:xfrm>
          <a:prstGeom prst="rect">
            <a:avLst/>
          </a:prstGeom>
        </p:spPr>
      </p:pic>
      <p:sp>
        <p:nvSpPr>
          <p:cNvPr id="3" name="Text Box 12">
            <a:extLst>
              <a:ext uri="{FF2B5EF4-FFF2-40B4-BE49-F238E27FC236}">
                <a16:creationId xmlns:a16="http://schemas.microsoft.com/office/drawing/2014/main" id="{371C1488-A0FC-F29E-318E-CF6F1CDC6AF2}"/>
              </a:ext>
            </a:extLst>
          </p:cNvPr>
          <p:cNvSpPr txBox="1"/>
          <p:nvPr/>
        </p:nvSpPr>
        <p:spPr>
          <a:xfrm>
            <a:off x="704850" y="471805"/>
            <a:ext cx="4100830" cy="646331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chemeClr val="bg1"/>
                </a:solidFill>
                <a:highlight>
                  <a:srgbClr val="8080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烛之武的游说艺术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0BB566B-30D3-C03D-D67D-35129BEFA78E}"/>
              </a:ext>
            </a:extLst>
          </p:cNvPr>
          <p:cNvSpPr txBox="1"/>
          <p:nvPr/>
        </p:nvSpPr>
        <p:spPr>
          <a:xfrm>
            <a:off x="569595" y="2497455"/>
            <a:ext cx="10092690" cy="20303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1）“言利”巧攻心理。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2）“言害”巧析形势。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3）“言史”巧施离间。 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83B9F1B-85C2-3239-CE11-3EBC9E0FCB36}"/>
              </a:ext>
            </a:extLst>
          </p:cNvPr>
          <p:cNvSpPr/>
          <p:nvPr/>
        </p:nvSpPr>
        <p:spPr>
          <a:xfrm>
            <a:off x="704533" y="4699000"/>
            <a:ext cx="8939212" cy="181588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r>
              <a:rPr lang="en-US" altLang="zh-CN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三寸巧舌力挽狂澜息国难，</a:t>
            </a:r>
          </a:p>
          <a:p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一番善言情荡衷肠罢干戈。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0A46DAA7-DFC9-96D4-8016-9EC9E7B43BE5}"/>
              </a:ext>
            </a:extLst>
          </p:cNvPr>
          <p:cNvSpPr txBox="1"/>
          <p:nvPr/>
        </p:nvSpPr>
        <p:spPr>
          <a:xfrm>
            <a:off x="5037455" y="471805"/>
            <a:ext cx="506158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处处言秦，处处为郑</a:t>
            </a:r>
          </a:p>
          <a:p>
            <a:r>
              <a:rPr lang="zh-CN" altLang="en-US" sz="4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明则为秦，暗则图郑 </a:t>
            </a:r>
          </a:p>
        </p:txBody>
      </p:sp>
    </p:spTree>
    <p:extLst>
      <p:ext uri="{BB962C8B-B14F-4D97-AF65-F5344CB8AC3E}">
        <p14:creationId xmlns:p14="http://schemas.microsoft.com/office/powerpoint/2010/main" val="344161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B1A9045D-7BFB-4C57-9FAC-1E2BB5DA00FE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1467E8A-2F73-6038-B1FB-9CDF1ED83D57}"/>
              </a:ext>
            </a:extLst>
          </p:cNvPr>
          <p:cNvSpPr txBox="1">
            <a:spLocks/>
          </p:cNvSpPr>
          <p:nvPr/>
        </p:nvSpPr>
        <p:spPr>
          <a:xfrm>
            <a:off x="678815" y="364808"/>
            <a:ext cx="1122172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烛之武的形象</a:t>
            </a:r>
            <a:endParaRPr lang="zh-CN" altLang="en-US" sz="54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F1EA03AA-C179-82F4-03D8-9927A06C748B}"/>
              </a:ext>
            </a:extLst>
          </p:cNvPr>
          <p:cNvSpPr txBox="1">
            <a:spLocks/>
          </p:cNvSpPr>
          <p:nvPr/>
        </p:nvSpPr>
        <p:spPr>
          <a:xfrm>
            <a:off x="678180" y="997585"/>
            <a:ext cx="1122172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3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1.以国家利益为重，深明大义的爱国志士。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2.勇入敌营，知难而上的勇士。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3.不卑不亢，机智善辩的辩士。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D193559-3AE6-18FD-A9C7-D67DD0538B5D}"/>
              </a:ext>
            </a:extLst>
          </p:cNvPr>
          <p:cNvSpPr/>
          <p:nvPr/>
        </p:nvSpPr>
        <p:spPr>
          <a:xfrm>
            <a:off x="392112" y="3561620"/>
            <a:ext cx="11407775" cy="293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75945" algn="just"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记叙了在秦、晋围郑的危急形势下，烛之武巧退秦军解除郑国之危的经过，表现了烛之武以国家利益为重，不计个人恩怨，临危受命，只身说退秦军，维护国家安全的精神，赞扬了他善于利用矛盾分化瓦解敌人的外交才能。</a:t>
            </a:r>
          </a:p>
        </p:txBody>
      </p:sp>
    </p:spTree>
    <p:extLst>
      <p:ext uri="{BB962C8B-B14F-4D97-AF65-F5344CB8AC3E}">
        <p14:creationId xmlns:p14="http://schemas.microsoft.com/office/powerpoint/2010/main" val="5006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8AFF0D36-2C76-4628-AE18-A5ADD1315437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7D54FB2-1FFF-47D4-EE6E-1410F569EA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518" y="4165509"/>
            <a:ext cx="2023812" cy="307821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0C09B1F-188B-FA1F-F9E3-EE58B7CC3D04}"/>
              </a:ext>
            </a:extLst>
          </p:cNvPr>
          <p:cNvSpPr/>
          <p:nvPr/>
        </p:nvSpPr>
        <p:spPr>
          <a:xfrm>
            <a:off x="135536" y="342900"/>
            <a:ext cx="162095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1" dirty="0">
                <a:solidFill>
                  <a:schemeClr val="bg1"/>
                </a:solidFill>
                <a:highlight>
                  <a:srgbClr val="808000"/>
                </a:highlight>
                <a:latin typeface="微软雅黑" panose="020B0503020204020204" charset="-122"/>
                <a:ea typeface="微软雅黑" panose="020B0503020204020204" charset="-122"/>
              </a:rPr>
              <a:t>内容小结</a:t>
            </a:r>
            <a:endParaRPr lang="zh-CN" altLang="en-US" sz="2800" dirty="0">
              <a:solidFill>
                <a:schemeClr val="bg1"/>
              </a:solidFill>
              <a:highlight>
                <a:srgbClr val="808000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90AE277-BEC1-23C8-E48A-A11853385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36" y="972193"/>
            <a:ext cx="11473944" cy="481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4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0" y="533400"/>
            <a:ext cx="3556000" cy="57943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en-US" altLang="zh-CN" sz="32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1</a:t>
            </a:r>
            <a:r>
              <a:rPr kumimoji="1" lang="zh-CN" altLang="en-US" sz="32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、郑既知亡</a:t>
            </a:r>
          </a:p>
        </p:txBody>
      </p:sp>
      <p:sp>
        <p:nvSpPr>
          <p:cNvPr id="6" name="Line 20"/>
          <p:cNvSpPr/>
          <p:nvPr/>
        </p:nvSpPr>
        <p:spPr>
          <a:xfrm>
            <a:off x="3335338" y="819150"/>
            <a:ext cx="2252662" cy="19050"/>
          </a:xfrm>
          <a:prstGeom prst="line">
            <a:avLst/>
          </a:prstGeom>
          <a:ln w="76200" cap="flat" cmpd="sng">
            <a:solidFill>
              <a:srgbClr val="FFCC00"/>
            </a:solidFill>
            <a:prstDash val="sysDot"/>
            <a:round/>
            <a:headEnd type="none" w="med" len="med"/>
            <a:tailEnd type="triangle" w="med" len="med"/>
          </a:ln>
        </p:spPr>
      </p:sp>
      <p:sp>
        <p:nvSpPr>
          <p:cNvPr id="7" name="Text Box 22"/>
          <p:cNvSpPr txBox="1"/>
          <p:nvPr/>
        </p:nvSpPr>
        <p:spPr>
          <a:xfrm>
            <a:off x="3657600" y="228600"/>
            <a:ext cx="15240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对秦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975350" y="549275"/>
            <a:ext cx="35560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zh-CN" altLang="en-US" sz="3200" b="1" kern="1200" cap="none" spc="0" normalizeH="0" baseline="0" noProof="0" dirty="0">
                <a:solidFill>
                  <a:srgbClr val="DEB5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退出（示弱）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1447800"/>
            <a:ext cx="36576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en-US" altLang="zh-CN" sz="32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2</a:t>
            </a:r>
            <a:r>
              <a:rPr kumimoji="1" lang="zh-CN" altLang="en-US" sz="32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、亡郑陪邻</a:t>
            </a:r>
          </a:p>
        </p:txBody>
      </p:sp>
      <p:sp>
        <p:nvSpPr>
          <p:cNvPr id="10" name="Line 5"/>
          <p:cNvSpPr/>
          <p:nvPr/>
        </p:nvSpPr>
        <p:spPr>
          <a:xfrm>
            <a:off x="3556000" y="1828800"/>
            <a:ext cx="2235200" cy="0"/>
          </a:xfrm>
          <a:prstGeom prst="line">
            <a:avLst/>
          </a:prstGeom>
          <a:ln w="76200" cap="flat" cmpd="sng">
            <a:solidFill>
              <a:srgbClr val="FFCC00"/>
            </a:solidFill>
            <a:prstDash val="sysDot"/>
            <a:round/>
            <a:headEnd type="none" w="med" len="med"/>
            <a:tailEnd type="triangle" w="med" len="med"/>
          </a:ln>
        </p:spPr>
      </p:sp>
      <p:sp>
        <p:nvSpPr>
          <p:cNvPr id="11" name="Text Box 22"/>
          <p:cNvSpPr txBox="1"/>
          <p:nvPr/>
        </p:nvSpPr>
        <p:spPr>
          <a:xfrm>
            <a:off x="3754438" y="1179513"/>
            <a:ext cx="1524000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对秦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975350" y="1449388"/>
            <a:ext cx="37592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zh-CN" altLang="en-US" sz="3200" b="1" kern="1200" cap="none" spc="0" normalizeH="0" baseline="0" noProof="0" dirty="0">
                <a:solidFill>
                  <a:srgbClr val="DEB5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有害（离间）</a:t>
            </a:r>
          </a:p>
        </p:txBody>
      </p:sp>
      <p:sp>
        <p:nvSpPr>
          <p:cNvPr id="13" name="Text Box 16"/>
          <p:cNvSpPr txBox="1"/>
          <p:nvPr/>
        </p:nvSpPr>
        <p:spPr>
          <a:xfrm>
            <a:off x="1655763" y="2079625"/>
            <a:ext cx="2460625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（表面）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0" y="2971800"/>
            <a:ext cx="406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en-US" altLang="zh-CN" sz="32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3</a:t>
            </a:r>
            <a:r>
              <a:rPr kumimoji="1" lang="zh-CN" altLang="en-US" sz="32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、舍郑利秦</a:t>
            </a:r>
          </a:p>
        </p:txBody>
      </p:sp>
      <p:sp>
        <p:nvSpPr>
          <p:cNvPr id="15" name="Line 9"/>
          <p:cNvSpPr/>
          <p:nvPr/>
        </p:nvSpPr>
        <p:spPr>
          <a:xfrm>
            <a:off x="3556000" y="3352800"/>
            <a:ext cx="2235200" cy="0"/>
          </a:xfrm>
          <a:prstGeom prst="line">
            <a:avLst/>
          </a:prstGeom>
          <a:ln w="76200" cap="flat" cmpd="sng">
            <a:solidFill>
              <a:schemeClr val="hlink"/>
            </a:solidFill>
            <a:prstDash val="sysDot"/>
            <a:round/>
            <a:headEnd type="none" w="med" len="med"/>
            <a:tailEnd type="triangle" w="med" len="med"/>
          </a:ln>
        </p:spPr>
      </p:sp>
      <p:sp>
        <p:nvSpPr>
          <p:cNvPr id="16" name="Text Box 8"/>
          <p:cNvSpPr txBox="1"/>
          <p:nvPr/>
        </p:nvSpPr>
        <p:spPr>
          <a:xfrm>
            <a:off x="3759200" y="2667000"/>
            <a:ext cx="15240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对秦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994400" y="2971800"/>
            <a:ext cx="37592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zh-CN" altLang="en-US" sz="3200" b="1" kern="1200" cap="none" spc="0" normalizeH="0" baseline="0" noProof="0" dirty="0">
                <a:solidFill>
                  <a:srgbClr val="DEB5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有利（利诱）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0" y="4038600"/>
            <a:ext cx="39624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en-US" altLang="zh-CN" sz="32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4-5</a:t>
            </a:r>
            <a:r>
              <a:rPr kumimoji="1" lang="zh-CN" altLang="en-US" sz="32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、亡郑阙秦</a:t>
            </a:r>
          </a:p>
        </p:txBody>
      </p:sp>
      <p:sp>
        <p:nvSpPr>
          <p:cNvPr id="19" name="Line 9"/>
          <p:cNvSpPr/>
          <p:nvPr/>
        </p:nvSpPr>
        <p:spPr>
          <a:xfrm>
            <a:off x="3695700" y="4508500"/>
            <a:ext cx="2235200" cy="0"/>
          </a:xfrm>
          <a:prstGeom prst="line">
            <a:avLst/>
          </a:prstGeom>
          <a:ln w="76200" cap="flat" cmpd="sng">
            <a:solidFill>
              <a:schemeClr val="hlink"/>
            </a:solidFill>
            <a:prstDash val="sysDot"/>
            <a:round/>
            <a:headEnd type="none" w="med" len="med"/>
            <a:tailEnd type="triangle" w="med" len="med"/>
          </a:ln>
        </p:spPr>
      </p:sp>
      <p:sp>
        <p:nvSpPr>
          <p:cNvPr id="20" name="Text Box 8"/>
          <p:cNvSpPr txBox="1"/>
          <p:nvPr/>
        </p:nvSpPr>
        <p:spPr>
          <a:xfrm>
            <a:off x="3816350" y="3833813"/>
            <a:ext cx="1524000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对秦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994400" y="4038600"/>
            <a:ext cx="4241800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zh-CN" altLang="en-US" sz="3200" b="1" kern="1200" cap="none" spc="0" normalizeH="0" baseline="0" noProof="0" dirty="0">
                <a:solidFill>
                  <a:srgbClr val="DEB5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有大害（瓦解）</a:t>
            </a:r>
          </a:p>
        </p:txBody>
      </p:sp>
      <p:sp>
        <p:nvSpPr>
          <p:cNvPr id="22" name="Text Box 17"/>
          <p:cNvSpPr txBox="1"/>
          <p:nvPr/>
        </p:nvSpPr>
        <p:spPr>
          <a:xfrm>
            <a:off x="1716088" y="4643438"/>
            <a:ext cx="2159000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（深层）</a:t>
            </a:r>
          </a:p>
        </p:txBody>
      </p:sp>
      <p:sp>
        <p:nvSpPr>
          <p:cNvPr id="23" name="Text Box 19"/>
          <p:cNvSpPr txBox="1"/>
          <p:nvPr/>
        </p:nvSpPr>
        <p:spPr>
          <a:xfrm>
            <a:off x="-165100" y="5223668"/>
            <a:ext cx="12192000" cy="701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  <a:ea typeface="隶书" panose="02010509060101010101" pitchFamily="49" charset="-122"/>
              </a:rPr>
              <a:t>——</a:t>
            </a:r>
            <a:r>
              <a:rPr lang="zh-CN" altLang="en-US" sz="40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  <a:ea typeface="隶书" panose="02010509060101010101" pitchFamily="49" charset="-122"/>
              </a:rPr>
              <a:t>分析利弊，利用矛盾，转移矛盾。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647700" y="6065838"/>
            <a:ext cx="10566400" cy="762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dirty="0">
                <a:solidFill>
                  <a:schemeClr val="bg1"/>
                </a:solidFill>
                <a:highlight>
                  <a:srgbClr val="808000"/>
                </a:highlight>
                <a:latin typeface="Garamond" panose="02020404030301010803" pitchFamily="18" charset="0"/>
                <a:ea typeface="隶书" panose="02010509060101010101" pitchFamily="49" charset="-122"/>
              </a:rPr>
              <a:t>春秋无义战</a:t>
            </a:r>
            <a:r>
              <a:rPr lang="en-US" altLang="zh-CN" sz="4400" dirty="0">
                <a:solidFill>
                  <a:schemeClr val="bg1"/>
                </a:solidFill>
                <a:highlight>
                  <a:srgbClr val="808000"/>
                </a:highlight>
                <a:latin typeface="Garamond" panose="02020404030301010803" pitchFamily="18" charset="0"/>
                <a:ea typeface="隶书" panose="02010509060101010101" pitchFamily="49" charset="-122"/>
              </a:rPr>
              <a:t>!     </a:t>
            </a:r>
            <a:r>
              <a:rPr lang="zh-CN" altLang="en-US" sz="4400" dirty="0">
                <a:solidFill>
                  <a:schemeClr val="bg1"/>
                </a:solidFill>
                <a:highlight>
                  <a:srgbClr val="808000"/>
                </a:highlight>
                <a:latin typeface="Garamond" panose="02020404030301010803" pitchFamily="18" charset="0"/>
                <a:ea typeface="隶书" panose="02010509060101010101" pitchFamily="49" charset="-122"/>
              </a:rPr>
              <a:t>利益至上。</a:t>
            </a:r>
          </a:p>
        </p:txBody>
      </p:sp>
      <p:sp>
        <p:nvSpPr>
          <p:cNvPr id="26" name="Line 9"/>
          <p:cNvSpPr/>
          <p:nvPr/>
        </p:nvSpPr>
        <p:spPr>
          <a:xfrm flipH="1">
            <a:off x="9817100" y="773113"/>
            <a:ext cx="0" cy="4635500"/>
          </a:xfrm>
          <a:prstGeom prst="line">
            <a:avLst/>
          </a:prstGeom>
          <a:ln w="76200" cap="flat" cmpd="sng">
            <a:solidFill>
              <a:schemeClr val="hlink"/>
            </a:solidFill>
            <a:prstDash val="sysDot"/>
            <a:round/>
            <a:headEnd type="none" w="med" len="med"/>
            <a:tailEnd type="triangle" w="med" len="med"/>
          </a:ln>
        </p:spPr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10160000" y="762000"/>
            <a:ext cx="895350" cy="48006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3600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+mn-ea"/>
              </a:rPr>
              <a:t>层层深入</a:t>
            </a:r>
            <a:endParaRPr kumimoji="0" lang="zh-CN" altLang="en-US" sz="3600" kern="1200" cap="none" spc="0" normalizeH="0" baseline="0" noProof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3600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+mn-ea"/>
              </a:rPr>
              <a:t>步步紧逼</a:t>
            </a:r>
            <a:endParaRPr kumimoji="0" lang="zh-CN" altLang="en-US" sz="3600" kern="1200" cap="none" spc="0" normalizeH="0" baseline="0" noProof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2" y="-2666999"/>
            <a:ext cx="6858000" cy="12192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2" r="12592" b="75132"/>
          <a:stretch/>
        </p:blipFill>
        <p:spPr>
          <a:xfrm rot="16200000">
            <a:off x="-1286936" y="2150534"/>
            <a:ext cx="5130806" cy="2556933"/>
          </a:xfrm>
          <a:prstGeom prst="rect">
            <a:avLst/>
          </a:prstGeom>
        </p:spPr>
      </p:pic>
      <p:sp>
        <p:nvSpPr>
          <p:cNvPr id="3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AAB17F53-AEE1-477E-B27F-9E7212D2815C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" t="20832" r="7939" b="22782"/>
          <a:stretch/>
        </p:blipFill>
        <p:spPr>
          <a:xfrm>
            <a:off x="3117273" y="450273"/>
            <a:ext cx="5957454" cy="5957454"/>
          </a:xfrm>
          <a:prstGeom prst="rect">
            <a:avLst/>
          </a:prstGeom>
          <a:ln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t="78261" r="10370"/>
          <a:stretch/>
        </p:blipFill>
        <p:spPr>
          <a:xfrm rot="16200000">
            <a:off x="8356604" y="2311402"/>
            <a:ext cx="5435598" cy="223519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1" t="38047" b="34478"/>
          <a:stretch/>
        </p:blipFill>
        <p:spPr>
          <a:xfrm flipH="1">
            <a:off x="3230088" y="1910779"/>
            <a:ext cx="2991702" cy="297180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7254" y="4450011"/>
            <a:ext cx="2196565" cy="13154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06" r="64808" b="1389"/>
          <a:stretch/>
        </p:blipFill>
        <p:spPr>
          <a:xfrm rot="16200000">
            <a:off x="8957733" y="3793067"/>
            <a:ext cx="2861734" cy="32681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34" y="530377"/>
            <a:ext cx="2373312" cy="2373312"/>
          </a:xfrm>
          <a:prstGeom prst="rect">
            <a:avLst/>
          </a:prstGeom>
        </p:spPr>
      </p:pic>
      <p:sp>
        <p:nvSpPr>
          <p:cNvPr id="6" name="文本框 5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>
            <a:extLst>
              <a:ext uri="{FF2B5EF4-FFF2-40B4-BE49-F238E27FC236}">
                <a16:creationId xmlns:a16="http://schemas.microsoft.com/office/drawing/2014/main" id="{B125B8A9-3028-6941-6187-8FE187A5FDB9}"/>
              </a:ext>
            </a:extLst>
          </p:cNvPr>
          <p:cNvSpPr txBox="1"/>
          <p:nvPr/>
        </p:nvSpPr>
        <p:spPr>
          <a:xfrm>
            <a:off x="6652710" y="675410"/>
            <a:ext cx="946371" cy="5957454"/>
          </a:xfrm>
          <a:prstGeom prst="rect">
            <a:avLst/>
          </a:prstGeom>
          <a:noFill/>
        </p:spPr>
        <p:txBody>
          <a:bodyPr vert="eaVert" wrap="square" lIns="68559" tIns="34280" rIns="68559" bIns="34280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zh-CN" altLang="en-US" sz="6000" spc="450" dirty="0">
                <a:solidFill>
                  <a:srgbClr val="DEB56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谢谢大家</a:t>
            </a:r>
          </a:p>
        </p:txBody>
      </p:sp>
    </p:spTree>
    <p:extLst>
      <p:ext uri="{BB962C8B-B14F-4D97-AF65-F5344CB8AC3E}">
        <p14:creationId xmlns:p14="http://schemas.microsoft.com/office/powerpoint/2010/main" val="238268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8AFF0D36-2C76-4628-AE18-A5ADD1315437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170E09B2-4051-ABFC-AE8F-B0F2C91CC38E}"/>
              </a:ext>
            </a:extLst>
          </p:cNvPr>
          <p:cNvSpPr txBox="1"/>
          <p:nvPr/>
        </p:nvSpPr>
        <p:spPr>
          <a:xfrm>
            <a:off x="514350" y="773113"/>
            <a:ext cx="11329988" cy="1322070"/>
          </a:xfrm>
          <a:prstGeom prst="rect">
            <a:avLst/>
          </a:prstGeom>
          <a:noFill/>
          <a:ln w="19050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              </a:t>
            </a:r>
            <a:r>
              <a:rPr lang="zh-CN" altLang="en-US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按年时间顺序编写的史书体裁。如</a:t>
            </a:r>
            <a:r>
              <a:rPr lang="en-US" altLang="zh-CN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《</a:t>
            </a:r>
            <a:r>
              <a:rPr lang="zh-CN" altLang="en-US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春秋</a:t>
            </a:r>
            <a:r>
              <a:rPr lang="en-US" altLang="zh-CN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》</a:t>
            </a:r>
            <a:r>
              <a:rPr lang="zh-CN" altLang="en-US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、</a:t>
            </a:r>
            <a:r>
              <a:rPr lang="en-US" altLang="zh-CN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《</a:t>
            </a:r>
            <a:r>
              <a:rPr lang="zh-CN" altLang="en-US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左传</a:t>
            </a:r>
            <a:r>
              <a:rPr lang="en-US" altLang="zh-CN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》</a:t>
            </a:r>
            <a:r>
              <a:rPr lang="zh-CN" altLang="en-US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、</a:t>
            </a:r>
            <a:r>
              <a:rPr lang="en-US" altLang="zh-CN" sz="4000" dirty="0">
                <a:solidFill>
                  <a:schemeClr val="bg2"/>
                </a:solidFill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资治通鉴</a:t>
            </a:r>
            <a:r>
              <a:rPr lang="en-US" altLang="zh-CN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》</a:t>
            </a:r>
            <a:r>
              <a:rPr lang="zh-CN" altLang="en-US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等。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E153B07A-B327-4BA2-AB4B-9BD68ADB3723}"/>
              </a:ext>
            </a:extLst>
          </p:cNvPr>
          <p:cNvSpPr txBox="1"/>
          <p:nvPr/>
        </p:nvSpPr>
        <p:spPr>
          <a:xfrm>
            <a:off x="515938" y="2900363"/>
            <a:ext cx="11401425" cy="1330325"/>
          </a:xfrm>
          <a:prstGeom prst="rect">
            <a:avLst/>
          </a:prstGeom>
          <a:noFill/>
          <a:ln w="19050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               </a:t>
            </a:r>
            <a:r>
              <a:rPr lang="zh-CN" altLang="en-US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分不同的国家编写的史书体裁。如</a:t>
            </a:r>
            <a:r>
              <a:rPr lang="en-US" altLang="zh-CN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《</a:t>
            </a:r>
            <a:r>
              <a:rPr lang="zh-CN" altLang="en-US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国语</a:t>
            </a:r>
            <a:r>
              <a:rPr lang="en-US" altLang="zh-CN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》</a:t>
            </a:r>
            <a:r>
              <a:rPr lang="zh-CN" altLang="en-US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、</a:t>
            </a:r>
            <a:r>
              <a:rPr lang="en-US" altLang="zh-CN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《</a:t>
            </a:r>
            <a:r>
              <a:rPr lang="zh-CN" altLang="en-US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战国策</a:t>
            </a:r>
            <a:r>
              <a:rPr lang="en-US" altLang="zh-CN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》</a:t>
            </a:r>
            <a:r>
              <a:rPr lang="zh-CN" altLang="en-US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等。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A5967179-87CB-D351-2429-88D6A88CDD59}"/>
              </a:ext>
            </a:extLst>
          </p:cNvPr>
          <p:cNvSpPr txBox="1"/>
          <p:nvPr/>
        </p:nvSpPr>
        <p:spPr>
          <a:xfrm>
            <a:off x="503238" y="4778375"/>
            <a:ext cx="11414125" cy="1330325"/>
          </a:xfrm>
          <a:prstGeom prst="rect">
            <a:avLst/>
          </a:prstGeom>
          <a:noFill/>
          <a:ln w="19050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               </a:t>
            </a:r>
            <a:r>
              <a:rPr lang="zh-CN" altLang="en-US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以人物传记为中心的史书体裁。如</a:t>
            </a:r>
            <a:r>
              <a:rPr lang="en-US" altLang="zh-CN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《</a:t>
            </a:r>
            <a:r>
              <a:rPr lang="zh-CN" altLang="en-US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史记</a:t>
            </a:r>
            <a:r>
              <a:rPr lang="en-US" altLang="zh-CN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》</a:t>
            </a:r>
            <a:r>
              <a:rPr lang="zh-CN" altLang="en-US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、</a:t>
            </a:r>
            <a:r>
              <a:rPr lang="en-US" altLang="zh-CN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《</a:t>
            </a:r>
            <a:r>
              <a:rPr lang="zh-CN" altLang="en-US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三国志</a:t>
            </a:r>
            <a:r>
              <a:rPr lang="en-US" altLang="zh-CN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》</a:t>
            </a:r>
            <a:r>
              <a:rPr lang="zh-CN" altLang="en-US" sz="40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等。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6688CCA2-0148-2064-E008-68ADFDD6076E}"/>
              </a:ext>
            </a:extLst>
          </p:cNvPr>
          <p:cNvSpPr txBox="1"/>
          <p:nvPr/>
        </p:nvSpPr>
        <p:spPr>
          <a:xfrm>
            <a:off x="431800" y="692150"/>
            <a:ext cx="3551238" cy="701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dirty="0">
                <a:solidFill>
                  <a:schemeClr val="bg2"/>
                </a:solidFill>
                <a:highlight>
                  <a:srgbClr val="8080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编年体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E917EA9-310B-060D-2D63-48620003FA56}"/>
              </a:ext>
            </a:extLst>
          </p:cNvPr>
          <p:cNvSpPr txBox="1"/>
          <p:nvPr/>
        </p:nvSpPr>
        <p:spPr>
          <a:xfrm>
            <a:off x="576263" y="3024188"/>
            <a:ext cx="2879725" cy="701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chemeClr val="bg2"/>
                </a:solidFill>
                <a:highlight>
                  <a:srgbClr val="8080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国别体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5826C553-119C-0478-99A1-2DB07E71F233}"/>
              </a:ext>
            </a:extLst>
          </p:cNvPr>
          <p:cNvSpPr txBox="1"/>
          <p:nvPr/>
        </p:nvSpPr>
        <p:spPr>
          <a:xfrm>
            <a:off x="576263" y="4778375"/>
            <a:ext cx="2782887" cy="701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chemeClr val="bg2"/>
                </a:solidFill>
                <a:highlight>
                  <a:srgbClr val="8080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纪传体</a:t>
            </a:r>
          </a:p>
        </p:txBody>
      </p:sp>
    </p:spTree>
    <p:extLst>
      <p:ext uri="{BB962C8B-B14F-4D97-AF65-F5344CB8AC3E}">
        <p14:creationId xmlns:p14="http://schemas.microsoft.com/office/powerpoint/2010/main" val="39689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8AFF0D36-2C76-4628-AE18-A5ADD1315437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AAE00BF-4AC7-70E4-4E1A-CDBCDAF3D28B}"/>
              </a:ext>
            </a:extLst>
          </p:cNvPr>
          <p:cNvSpPr txBox="1"/>
          <p:nvPr/>
        </p:nvSpPr>
        <p:spPr>
          <a:xfrm>
            <a:off x="904240" y="705098"/>
            <a:ext cx="10525760" cy="3641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4000" b="1" kern="1200" cap="none" spc="0" normalizeH="0" baseline="0" noProof="0" dirty="0">
                <a:solidFill>
                  <a:schemeClr val="bg2"/>
                </a:solidFill>
                <a:highlight>
                  <a:srgbClr val="8080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4000" b="1" kern="1200" cap="none" spc="0" normalizeH="0" baseline="0" noProof="0" dirty="0">
                <a:solidFill>
                  <a:schemeClr val="bg2"/>
                </a:solidFill>
                <a:highlight>
                  <a:srgbClr val="8080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左传</a:t>
            </a:r>
            <a:r>
              <a:rPr kumimoji="1" lang="en-US" altLang="zh-CN" sz="4000" b="1" kern="1200" cap="none" spc="0" normalizeH="0" baseline="0" noProof="0" dirty="0">
                <a:solidFill>
                  <a:schemeClr val="bg2"/>
                </a:solidFill>
                <a:highlight>
                  <a:srgbClr val="8080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4000" b="1" kern="1200" cap="none" spc="0" normalizeH="0" baseline="0" noProof="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也是一部富有文学价值的历史散文著作。</a:t>
            </a:r>
            <a:r>
              <a:rPr kumimoji="1" lang="en-US" altLang="zh-CN" sz="4000" b="1" kern="1200" cap="none" spc="0" normalizeH="0" baseline="0" noProof="0" dirty="0">
                <a:solidFill>
                  <a:schemeClr val="bg2"/>
                </a:solidFill>
                <a:highlight>
                  <a:srgbClr val="8080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4000" b="1" kern="1200" cap="none" spc="0" normalizeH="0" baseline="0" noProof="0" dirty="0">
                <a:solidFill>
                  <a:schemeClr val="bg2"/>
                </a:solidFill>
                <a:highlight>
                  <a:srgbClr val="8080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左传</a:t>
            </a:r>
            <a:r>
              <a:rPr kumimoji="1" lang="en-US" altLang="zh-CN" sz="4000" b="1" kern="1200" cap="none" spc="0" normalizeH="0" baseline="0" noProof="0" dirty="0">
                <a:solidFill>
                  <a:schemeClr val="bg2"/>
                </a:solidFill>
                <a:highlight>
                  <a:srgbClr val="8080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4000" b="1" kern="1200" cap="none" spc="0" normalizeH="0" baseline="0" noProof="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善于描写战争和记述外交辞令，记事条理清楚，详略得当；写人简洁生动，人物形象栩栩如生，是历代散文的典范。</a:t>
            </a:r>
            <a:endParaRPr lang="zh-CN" altLang="en-US" sz="4000" dirty="0">
              <a:solidFill>
                <a:schemeClr val="bg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7D54FB2-1FFF-47D4-EE6E-1410F569EA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518" y="4165509"/>
            <a:ext cx="2023812" cy="307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3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>
            <a:extLst>
              <a:ext uri="{FF2B5EF4-FFF2-40B4-BE49-F238E27FC236}">
                <a16:creationId xmlns:a16="http://schemas.microsoft.com/office/drawing/2014/main" id="{3C213719-74F2-4203-BE30-A5F286E4894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6610" y="5965972"/>
            <a:ext cx="239615" cy="2316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44598B6-9EAE-43EE-AE10-B1B103DEA4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9" b="23956"/>
          <a:stretch/>
        </p:blipFill>
        <p:spPr>
          <a:xfrm flipH="1">
            <a:off x="-1618933" y="-281547"/>
            <a:ext cx="7370620" cy="46329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D9D27DB-551A-45AD-A274-A6CB207CB91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518" y="4165509"/>
            <a:ext cx="2023812" cy="3078218"/>
          </a:xfrm>
          <a:prstGeom prst="rect">
            <a:avLst/>
          </a:prstGeom>
        </p:spPr>
      </p:pic>
      <p:sp>
        <p:nvSpPr>
          <p:cNvPr id="12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D496D996-ED63-4264-BA05-E8120E396BF9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B6584CF-3C22-918B-2F94-65BFB129F99B}"/>
              </a:ext>
            </a:extLst>
          </p:cNvPr>
          <p:cNvSpPr/>
          <p:nvPr/>
        </p:nvSpPr>
        <p:spPr>
          <a:xfrm>
            <a:off x="3724395" y="1521696"/>
            <a:ext cx="7571303" cy="15696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赏析鉴赏全文</a:t>
            </a:r>
            <a:endParaRPr lang="en-US" altLang="zh-CN" sz="9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WordArt 4">
            <a:extLst>
              <a:ext uri="{FF2B5EF4-FFF2-40B4-BE49-F238E27FC236}">
                <a16:creationId xmlns:a16="http://schemas.microsoft.com/office/drawing/2014/main" id="{954C7CB7-CDA8-2A30-B0E6-4269356477E5}"/>
              </a:ext>
            </a:extLst>
          </p:cNvPr>
          <p:cNvSpPr>
            <a:spLocks noTextEdit="1"/>
          </p:cNvSpPr>
          <p:nvPr/>
        </p:nvSpPr>
        <p:spPr>
          <a:xfrm>
            <a:off x="3039110" y="921939"/>
            <a:ext cx="8256588" cy="172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zh-CN" altLang="en-US" sz="3600" b="1" dirty="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500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1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>
            <a:extLst>
              <a:ext uri="{FF2B5EF4-FFF2-40B4-BE49-F238E27FC236}">
                <a16:creationId xmlns:a16="http://schemas.microsoft.com/office/drawing/2014/main" id="{DAD252B1-3DEF-45A5-853E-346C602AB517}"/>
              </a:ext>
            </a:extLst>
          </p:cNvPr>
          <p:cNvSpPr>
            <a:spLocks noEditPoints="1"/>
          </p:cNvSpPr>
          <p:nvPr/>
        </p:nvSpPr>
        <p:spPr bwMode="auto">
          <a:xfrm>
            <a:off x="9420553" y="4645003"/>
            <a:ext cx="3005739" cy="1729809"/>
          </a:xfrm>
          <a:custGeom>
            <a:avLst/>
            <a:gdLst>
              <a:gd name="T0" fmla="*/ 242 w 761"/>
              <a:gd name="T1" fmla="*/ 165 h 437"/>
              <a:gd name="T2" fmla="*/ 290 w 761"/>
              <a:gd name="T3" fmla="*/ 291 h 437"/>
              <a:gd name="T4" fmla="*/ 249 w 761"/>
              <a:gd name="T5" fmla="*/ 256 h 437"/>
              <a:gd name="T6" fmla="*/ 250 w 761"/>
              <a:gd name="T7" fmla="*/ 261 h 437"/>
              <a:gd name="T8" fmla="*/ 267 w 761"/>
              <a:gd name="T9" fmla="*/ 294 h 437"/>
              <a:gd name="T10" fmla="*/ 272 w 761"/>
              <a:gd name="T11" fmla="*/ 224 h 437"/>
              <a:gd name="T12" fmla="*/ 199 w 761"/>
              <a:gd name="T13" fmla="*/ 125 h 437"/>
              <a:gd name="T14" fmla="*/ 130 w 761"/>
              <a:gd name="T15" fmla="*/ 188 h 437"/>
              <a:gd name="T16" fmla="*/ 167 w 761"/>
              <a:gd name="T17" fmla="*/ 181 h 437"/>
              <a:gd name="T18" fmla="*/ 159 w 761"/>
              <a:gd name="T19" fmla="*/ 271 h 437"/>
              <a:gd name="T20" fmla="*/ 151 w 761"/>
              <a:gd name="T21" fmla="*/ 264 h 437"/>
              <a:gd name="T22" fmla="*/ 138 w 761"/>
              <a:gd name="T23" fmla="*/ 206 h 437"/>
              <a:gd name="T24" fmla="*/ 133 w 761"/>
              <a:gd name="T25" fmla="*/ 195 h 437"/>
              <a:gd name="T26" fmla="*/ 233 w 761"/>
              <a:gd name="T27" fmla="*/ 136 h 437"/>
              <a:gd name="T28" fmla="*/ 294 w 761"/>
              <a:gd name="T29" fmla="*/ 187 h 437"/>
              <a:gd name="T30" fmla="*/ 317 w 761"/>
              <a:gd name="T31" fmla="*/ 164 h 437"/>
              <a:gd name="T32" fmla="*/ 296 w 761"/>
              <a:gd name="T33" fmla="*/ 143 h 437"/>
              <a:gd name="T34" fmla="*/ 341 w 761"/>
              <a:gd name="T35" fmla="*/ 100 h 437"/>
              <a:gd name="T36" fmla="*/ 258 w 761"/>
              <a:gd name="T37" fmla="*/ 49 h 437"/>
              <a:gd name="T38" fmla="*/ 208 w 761"/>
              <a:gd name="T39" fmla="*/ 13 h 437"/>
              <a:gd name="T40" fmla="*/ 151 w 761"/>
              <a:gd name="T41" fmla="*/ 14 h 437"/>
              <a:gd name="T42" fmla="*/ 172 w 761"/>
              <a:gd name="T43" fmla="*/ 31 h 437"/>
              <a:gd name="T44" fmla="*/ 138 w 761"/>
              <a:gd name="T45" fmla="*/ 44 h 437"/>
              <a:gd name="T46" fmla="*/ 91 w 761"/>
              <a:gd name="T47" fmla="*/ 6 h 437"/>
              <a:gd name="T48" fmla="*/ 22 w 761"/>
              <a:gd name="T49" fmla="*/ 62 h 437"/>
              <a:gd name="T50" fmla="*/ 17 w 761"/>
              <a:gd name="T51" fmla="*/ 150 h 437"/>
              <a:gd name="T52" fmla="*/ 56 w 761"/>
              <a:gd name="T53" fmla="*/ 136 h 437"/>
              <a:gd name="T54" fmla="*/ 84 w 761"/>
              <a:gd name="T55" fmla="*/ 211 h 437"/>
              <a:gd name="T56" fmla="*/ 295 w 761"/>
              <a:gd name="T57" fmla="*/ 431 h 437"/>
              <a:gd name="T58" fmla="*/ 519 w 761"/>
              <a:gd name="T59" fmla="*/ 401 h 437"/>
              <a:gd name="T60" fmla="*/ 761 w 761"/>
              <a:gd name="T61" fmla="*/ 416 h 437"/>
              <a:gd name="T62" fmla="*/ 507 w 761"/>
              <a:gd name="T63" fmla="*/ 374 h 437"/>
              <a:gd name="T64" fmla="*/ 203 w 761"/>
              <a:gd name="T65" fmla="*/ 284 h 437"/>
              <a:gd name="T66" fmla="*/ 377 w 761"/>
              <a:gd name="T67" fmla="*/ 399 h 437"/>
              <a:gd name="T68" fmla="*/ 608 w 761"/>
              <a:gd name="T69" fmla="*/ 373 h 437"/>
              <a:gd name="T70" fmla="*/ 329 w 761"/>
              <a:gd name="T71" fmla="*/ 361 h 437"/>
              <a:gd name="T72" fmla="*/ 344 w 761"/>
              <a:gd name="T73" fmla="*/ 279 h 437"/>
              <a:gd name="T74" fmla="*/ 366 w 761"/>
              <a:gd name="T75" fmla="*/ 330 h 437"/>
              <a:gd name="T76" fmla="*/ 445 w 761"/>
              <a:gd name="T77" fmla="*/ 254 h 437"/>
              <a:gd name="T78" fmla="*/ 411 w 761"/>
              <a:gd name="T79" fmla="*/ 208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61" h="437">
                <a:moveTo>
                  <a:pt x="233" y="136"/>
                </a:moveTo>
                <a:cubicBezTo>
                  <a:pt x="239" y="143"/>
                  <a:pt x="240" y="155"/>
                  <a:pt x="242" y="165"/>
                </a:cubicBezTo>
                <a:cubicBezTo>
                  <a:pt x="277" y="170"/>
                  <a:pt x="288" y="199"/>
                  <a:pt x="279" y="222"/>
                </a:cubicBezTo>
                <a:cubicBezTo>
                  <a:pt x="320" y="251"/>
                  <a:pt x="302" y="279"/>
                  <a:pt x="290" y="291"/>
                </a:cubicBezTo>
                <a:cubicBezTo>
                  <a:pt x="281" y="299"/>
                  <a:pt x="262" y="306"/>
                  <a:pt x="246" y="304"/>
                </a:cubicBezTo>
                <a:cubicBezTo>
                  <a:pt x="196" y="298"/>
                  <a:pt x="223" y="226"/>
                  <a:pt x="249" y="256"/>
                </a:cubicBezTo>
                <a:cubicBezTo>
                  <a:pt x="261" y="269"/>
                  <a:pt x="247" y="273"/>
                  <a:pt x="247" y="273"/>
                </a:cubicBezTo>
                <a:cubicBezTo>
                  <a:pt x="250" y="272"/>
                  <a:pt x="251" y="265"/>
                  <a:pt x="250" y="261"/>
                </a:cubicBezTo>
                <a:cubicBezTo>
                  <a:pt x="246" y="258"/>
                  <a:pt x="246" y="258"/>
                  <a:pt x="246" y="258"/>
                </a:cubicBezTo>
                <a:cubicBezTo>
                  <a:pt x="227" y="239"/>
                  <a:pt x="209" y="312"/>
                  <a:pt x="267" y="294"/>
                </a:cubicBezTo>
                <a:cubicBezTo>
                  <a:pt x="279" y="290"/>
                  <a:pt x="291" y="283"/>
                  <a:pt x="295" y="273"/>
                </a:cubicBezTo>
                <a:cubicBezTo>
                  <a:pt x="305" y="249"/>
                  <a:pt x="286" y="232"/>
                  <a:pt x="272" y="224"/>
                </a:cubicBezTo>
                <a:cubicBezTo>
                  <a:pt x="285" y="191"/>
                  <a:pt x="258" y="179"/>
                  <a:pt x="235" y="173"/>
                </a:cubicBezTo>
                <a:cubicBezTo>
                  <a:pt x="229" y="151"/>
                  <a:pt x="231" y="133"/>
                  <a:pt x="199" y="125"/>
                </a:cubicBezTo>
                <a:cubicBezTo>
                  <a:pt x="163" y="116"/>
                  <a:pt x="91" y="113"/>
                  <a:pt x="114" y="175"/>
                </a:cubicBezTo>
                <a:cubicBezTo>
                  <a:pt x="116" y="180"/>
                  <a:pt x="125" y="188"/>
                  <a:pt x="130" y="188"/>
                </a:cubicBezTo>
                <a:cubicBezTo>
                  <a:pt x="183" y="194"/>
                  <a:pt x="143" y="150"/>
                  <a:pt x="153" y="157"/>
                </a:cubicBezTo>
                <a:cubicBezTo>
                  <a:pt x="160" y="162"/>
                  <a:pt x="165" y="171"/>
                  <a:pt x="167" y="181"/>
                </a:cubicBezTo>
                <a:cubicBezTo>
                  <a:pt x="168" y="190"/>
                  <a:pt x="165" y="206"/>
                  <a:pt x="165" y="206"/>
                </a:cubicBezTo>
                <a:cubicBezTo>
                  <a:pt x="163" y="220"/>
                  <a:pt x="157" y="245"/>
                  <a:pt x="159" y="271"/>
                </a:cubicBezTo>
                <a:cubicBezTo>
                  <a:pt x="164" y="356"/>
                  <a:pt x="244" y="382"/>
                  <a:pt x="293" y="414"/>
                </a:cubicBezTo>
                <a:cubicBezTo>
                  <a:pt x="238" y="388"/>
                  <a:pt x="152" y="357"/>
                  <a:pt x="151" y="264"/>
                </a:cubicBezTo>
                <a:cubicBezTo>
                  <a:pt x="151" y="238"/>
                  <a:pt x="153" y="214"/>
                  <a:pt x="159" y="190"/>
                </a:cubicBezTo>
                <a:cubicBezTo>
                  <a:pt x="146" y="194"/>
                  <a:pt x="141" y="194"/>
                  <a:pt x="138" y="206"/>
                </a:cubicBezTo>
                <a:cubicBezTo>
                  <a:pt x="118" y="289"/>
                  <a:pt x="167" y="355"/>
                  <a:pt x="216" y="388"/>
                </a:cubicBezTo>
                <a:cubicBezTo>
                  <a:pt x="149" y="353"/>
                  <a:pt x="109" y="277"/>
                  <a:pt x="133" y="195"/>
                </a:cubicBezTo>
                <a:cubicBezTo>
                  <a:pt x="87" y="190"/>
                  <a:pt x="86" y="121"/>
                  <a:pt x="144" y="112"/>
                </a:cubicBezTo>
                <a:cubicBezTo>
                  <a:pt x="162" y="110"/>
                  <a:pt x="206" y="105"/>
                  <a:pt x="233" y="136"/>
                </a:cubicBezTo>
                <a:close/>
                <a:moveTo>
                  <a:pt x="346" y="186"/>
                </a:moveTo>
                <a:cubicBezTo>
                  <a:pt x="326" y="194"/>
                  <a:pt x="305" y="193"/>
                  <a:pt x="294" y="187"/>
                </a:cubicBezTo>
                <a:cubicBezTo>
                  <a:pt x="274" y="176"/>
                  <a:pt x="273" y="146"/>
                  <a:pt x="292" y="138"/>
                </a:cubicBezTo>
                <a:cubicBezTo>
                  <a:pt x="318" y="127"/>
                  <a:pt x="320" y="154"/>
                  <a:pt x="317" y="164"/>
                </a:cubicBezTo>
                <a:cubicBezTo>
                  <a:pt x="311" y="163"/>
                  <a:pt x="310" y="157"/>
                  <a:pt x="311" y="153"/>
                </a:cubicBezTo>
                <a:cubicBezTo>
                  <a:pt x="312" y="143"/>
                  <a:pt x="302" y="138"/>
                  <a:pt x="296" y="143"/>
                </a:cubicBezTo>
                <a:cubicBezTo>
                  <a:pt x="267" y="168"/>
                  <a:pt x="308" y="202"/>
                  <a:pt x="349" y="168"/>
                </a:cubicBezTo>
                <a:cubicBezTo>
                  <a:pt x="375" y="145"/>
                  <a:pt x="363" y="111"/>
                  <a:pt x="341" y="100"/>
                </a:cubicBezTo>
                <a:cubicBezTo>
                  <a:pt x="330" y="94"/>
                  <a:pt x="323" y="89"/>
                  <a:pt x="316" y="82"/>
                </a:cubicBezTo>
                <a:cubicBezTo>
                  <a:pt x="295" y="62"/>
                  <a:pt x="302" y="44"/>
                  <a:pt x="258" y="49"/>
                </a:cubicBezTo>
                <a:cubicBezTo>
                  <a:pt x="254" y="38"/>
                  <a:pt x="253" y="27"/>
                  <a:pt x="245" y="20"/>
                </a:cubicBezTo>
                <a:cubicBezTo>
                  <a:pt x="232" y="7"/>
                  <a:pt x="220" y="10"/>
                  <a:pt x="208" y="13"/>
                </a:cubicBezTo>
                <a:cubicBezTo>
                  <a:pt x="206" y="13"/>
                  <a:pt x="194" y="0"/>
                  <a:pt x="184" y="1"/>
                </a:cubicBezTo>
                <a:cubicBezTo>
                  <a:pt x="169" y="1"/>
                  <a:pt x="156" y="7"/>
                  <a:pt x="151" y="14"/>
                </a:cubicBezTo>
                <a:cubicBezTo>
                  <a:pt x="142" y="27"/>
                  <a:pt x="143" y="76"/>
                  <a:pt x="171" y="65"/>
                </a:cubicBezTo>
                <a:cubicBezTo>
                  <a:pt x="197" y="55"/>
                  <a:pt x="176" y="37"/>
                  <a:pt x="172" y="31"/>
                </a:cubicBezTo>
                <a:cubicBezTo>
                  <a:pt x="186" y="31"/>
                  <a:pt x="195" y="49"/>
                  <a:pt x="191" y="59"/>
                </a:cubicBezTo>
                <a:cubicBezTo>
                  <a:pt x="177" y="86"/>
                  <a:pt x="140" y="78"/>
                  <a:pt x="138" y="44"/>
                </a:cubicBezTo>
                <a:cubicBezTo>
                  <a:pt x="138" y="44"/>
                  <a:pt x="139" y="36"/>
                  <a:pt x="138" y="33"/>
                </a:cubicBezTo>
                <a:cubicBezTo>
                  <a:pt x="134" y="19"/>
                  <a:pt x="110" y="2"/>
                  <a:pt x="91" y="6"/>
                </a:cubicBezTo>
                <a:cubicBezTo>
                  <a:pt x="82" y="8"/>
                  <a:pt x="78" y="16"/>
                  <a:pt x="74" y="23"/>
                </a:cubicBezTo>
                <a:cubicBezTo>
                  <a:pt x="49" y="18"/>
                  <a:pt x="24" y="40"/>
                  <a:pt x="22" y="62"/>
                </a:cubicBezTo>
                <a:cubicBezTo>
                  <a:pt x="21" y="70"/>
                  <a:pt x="27" y="76"/>
                  <a:pt x="26" y="83"/>
                </a:cubicBezTo>
                <a:cubicBezTo>
                  <a:pt x="24" y="98"/>
                  <a:pt x="0" y="119"/>
                  <a:pt x="17" y="150"/>
                </a:cubicBezTo>
                <a:cubicBezTo>
                  <a:pt x="20" y="156"/>
                  <a:pt x="30" y="162"/>
                  <a:pt x="36" y="165"/>
                </a:cubicBezTo>
                <a:cubicBezTo>
                  <a:pt x="89" y="196"/>
                  <a:pt x="90" y="102"/>
                  <a:pt x="56" y="136"/>
                </a:cubicBezTo>
                <a:cubicBezTo>
                  <a:pt x="59" y="119"/>
                  <a:pt x="78" y="114"/>
                  <a:pt x="85" y="131"/>
                </a:cubicBezTo>
                <a:cubicBezTo>
                  <a:pt x="96" y="155"/>
                  <a:pt x="83" y="188"/>
                  <a:pt x="84" y="211"/>
                </a:cubicBezTo>
                <a:cubicBezTo>
                  <a:pt x="86" y="254"/>
                  <a:pt x="105" y="293"/>
                  <a:pt x="122" y="321"/>
                </a:cubicBezTo>
                <a:cubicBezTo>
                  <a:pt x="151" y="371"/>
                  <a:pt x="217" y="421"/>
                  <a:pt x="295" y="431"/>
                </a:cubicBezTo>
                <a:cubicBezTo>
                  <a:pt x="334" y="437"/>
                  <a:pt x="385" y="433"/>
                  <a:pt x="418" y="418"/>
                </a:cubicBezTo>
                <a:cubicBezTo>
                  <a:pt x="445" y="406"/>
                  <a:pt x="474" y="403"/>
                  <a:pt x="519" y="401"/>
                </a:cubicBezTo>
                <a:cubicBezTo>
                  <a:pt x="568" y="399"/>
                  <a:pt x="611" y="403"/>
                  <a:pt x="658" y="413"/>
                </a:cubicBezTo>
                <a:cubicBezTo>
                  <a:pt x="695" y="420"/>
                  <a:pt x="761" y="417"/>
                  <a:pt x="761" y="416"/>
                </a:cubicBezTo>
                <a:cubicBezTo>
                  <a:pt x="723" y="413"/>
                  <a:pt x="637" y="387"/>
                  <a:pt x="604" y="381"/>
                </a:cubicBezTo>
                <a:cubicBezTo>
                  <a:pt x="572" y="375"/>
                  <a:pt x="546" y="372"/>
                  <a:pt x="507" y="374"/>
                </a:cubicBezTo>
                <a:cubicBezTo>
                  <a:pt x="463" y="376"/>
                  <a:pt x="428" y="394"/>
                  <a:pt x="395" y="402"/>
                </a:cubicBezTo>
                <a:cubicBezTo>
                  <a:pt x="306" y="424"/>
                  <a:pt x="216" y="388"/>
                  <a:pt x="203" y="284"/>
                </a:cubicBezTo>
                <a:cubicBezTo>
                  <a:pt x="210" y="305"/>
                  <a:pt x="223" y="330"/>
                  <a:pt x="234" y="347"/>
                </a:cubicBezTo>
                <a:cubicBezTo>
                  <a:pt x="257" y="382"/>
                  <a:pt x="324" y="413"/>
                  <a:pt x="377" y="399"/>
                </a:cubicBezTo>
                <a:cubicBezTo>
                  <a:pt x="407" y="391"/>
                  <a:pt x="437" y="377"/>
                  <a:pt x="471" y="370"/>
                </a:cubicBezTo>
                <a:cubicBezTo>
                  <a:pt x="528" y="359"/>
                  <a:pt x="565" y="369"/>
                  <a:pt x="608" y="373"/>
                </a:cubicBezTo>
                <a:cubicBezTo>
                  <a:pt x="584" y="357"/>
                  <a:pt x="540" y="343"/>
                  <a:pt x="502" y="347"/>
                </a:cubicBezTo>
                <a:cubicBezTo>
                  <a:pt x="435" y="354"/>
                  <a:pt x="356" y="391"/>
                  <a:pt x="329" y="361"/>
                </a:cubicBezTo>
                <a:cubicBezTo>
                  <a:pt x="270" y="296"/>
                  <a:pt x="366" y="227"/>
                  <a:pt x="370" y="297"/>
                </a:cubicBezTo>
                <a:cubicBezTo>
                  <a:pt x="363" y="283"/>
                  <a:pt x="353" y="277"/>
                  <a:pt x="344" y="279"/>
                </a:cubicBezTo>
                <a:cubicBezTo>
                  <a:pt x="334" y="284"/>
                  <a:pt x="328" y="290"/>
                  <a:pt x="329" y="302"/>
                </a:cubicBezTo>
                <a:cubicBezTo>
                  <a:pt x="330" y="314"/>
                  <a:pt x="349" y="330"/>
                  <a:pt x="366" y="330"/>
                </a:cubicBezTo>
                <a:cubicBezTo>
                  <a:pt x="392" y="330"/>
                  <a:pt x="415" y="316"/>
                  <a:pt x="418" y="283"/>
                </a:cubicBezTo>
                <a:cubicBezTo>
                  <a:pt x="424" y="281"/>
                  <a:pt x="445" y="279"/>
                  <a:pt x="445" y="254"/>
                </a:cubicBezTo>
                <a:cubicBezTo>
                  <a:pt x="444" y="233"/>
                  <a:pt x="425" y="209"/>
                  <a:pt x="396" y="223"/>
                </a:cubicBezTo>
                <a:cubicBezTo>
                  <a:pt x="401" y="214"/>
                  <a:pt x="401" y="213"/>
                  <a:pt x="411" y="208"/>
                </a:cubicBezTo>
                <a:cubicBezTo>
                  <a:pt x="398" y="181"/>
                  <a:pt x="364" y="179"/>
                  <a:pt x="346" y="186"/>
                </a:cubicBezTo>
                <a:close/>
              </a:path>
            </a:pathLst>
          </a:custGeom>
          <a:solidFill>
            <a:srgbClr val="DEB568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9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B1A9045D-7BFB-4C57-9FAC-1E2BB5DA00FE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9771880-784D-F755-8BD5-C771151BE288}"/>
              </a:ext>
            </a:extLst>
          </p:cNvPr>
          <p:cNvSpPr/>
          <p:nvPr/>
        </p:nvSpPr>
        <p:spPr>
          <a:xfrm>
            <a:off x="508000" y="293836"/>
            <a:ext cx="3651568" cy="4149406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28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    </a:t>
            </a:r>
            <a:r>
              <a:rPr lang="zh-CN" altLang="en-US" sz="3600" dirty="0">
                <a:solidFill>
                  <a:schemeClr val="bg2"/>
                </a:solidFill>
                <a:highlight>
                  <a:srgbClr val="808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晋侯</a:t>
            </a:r>
            <a:r>
              <a:rPr lang="zh-CN" altLang="en-US" sz="36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600" dirty="0">
                <a:solidFill>
                  <a:schemeClr val="bg2"/>
                </a:solidFill>
                <a:highlight>
                  <a:srgbClr val="808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秦伯</a:t>
            </a:r>
            <a:r>
              <a:rPr lang="zh-CN" altLang="en-US" sz="36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围郑，</a:t>
            </a:r>
            <a:r>
              <a:rPr lang="zh-CN" altLang="en-US" sz="3600" dirty="0">
                <a:solidFill>
                  <a:schemeClr val="bg2"/>
                </a:solidFill>
                <a:highlight>
                  <a:srgbClr val="808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en-US" sz="36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其无礼</a:t>
            </a:r>
            <a:r>
              <a:rPr lang="zh-CN" altLang="en-US" sz="3600" dirty="0">
                <a:solidFill>
                  <a:schemeClr val="bg2"/>
                </a:solidFill>
                <a:highlight>
                  <a:srgbClr val="808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于</a:t>
            </a:r>
            <a:r>
              <a:rPr lang="zh-CN" altLang="en-US" sz="36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晋，且</a:t>
            </a:r>
            <a:r>
              <a:rPr lang="zh-CN" altLang="en-US" sz="3600" dirty="0">
                <a:solidFill>
                  <a:schemeClr val="bg2"/>
                </a:solidFill>
                <a:highlight>
                  <a:srgbClr val="808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贰</a:t>
            </a:r>
            <a:r>
              <a:rPr lang="zh-CN" altLang="en-US" sz="36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于楚也。晋</a:t>
            </a:r>
            <a:r>
              <a:rPr lang="zh-CN" altLang="en-US" sz="3600" dirty="0">
                <a:solidFill>
                  <a:schemeClr val="bg2"/>
                </a:solidFill>
                <a:highlight>
                  <a:srgbClr val="8080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军</a:t>
            </a:r>
            <a:r>
              <a:rPr lang="zh-CN" altLang="en-US" sz="36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函陵，秦军汜南。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79593AE7-A2BF-3F43-2C85-1117087E07A1}"/>
              </a:ext>
            </a:extLst>
          </p:cNvPr>
          <p:cNvSpPr txBox="1"/>
          <p:nvPr/>
        </p:nvSpPr>
        <p:spPr>
          <a:xfrm>
            <a:off x="4528184" y="293836"/>
            <a:ext cx="7528877" cy="954107"/>
          </a:xfrm>
          <a:prstGeom prst="rect">
            <a:avLst/>
          </a:prstGeom>
          <a:noFill/>
          <a:ln w="190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晋侯、秦伯：晋文公、秦穆公。五级爵位制。（公、侯、伯、子、男）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8296370C-EEA4-BF10-D208-EC545F7C4F60}"/>
              </a:ext>
            </a:extLst>
          </p:cNvPr>
          <p:cNvSpPr txBox="1"/>
          <p:nvPr/>
        </p:nvSpPr>
        <p:spPr>
          <a:xfrm>
            <a:off x="4616768" y="1593215"/>
            <a:ext cx="2244725" cy="523220"/>
          </a:xfrm>
          <a:prstGeom prst="rect">
            <a:avLst/>
          </a:prstGeom>
          <a:noFill/>
          <a:ln w="190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以：因为。</a:t>
            </a: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5856C9ED-9B9C-B1B7-B450-4248CBBC56B8}"/>
              </a:ext>
            </a:extLst>
          </p:cNvPr>
          <p:cNvSpPr txBox="1"/>
          <p:nvPr/>
        </p:nvSpPr>
        <p:spPr>
          <a:xfrm>
            <a:off x="7103109" y="1567780"/>
            <a:ext cx="4953952" cy="523220"/>
          </a:xfrm>
          <a:prstGeom prst="rect">
            <a:avLst/>
          </a:prstGeom>
          <a:noFill/>
          <a:ln w="190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于：对。无礼于晋：于晋无礼。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D2CC6D3C-313C-C457-5CB4-E9979547176A}"/>
              </a:ext>
            </a:extLst>
          </p:cNvPr>
          <p:cNvSpPr txBox="1"/>
          <p:nvPr/>
        </p:nvSpPr>
        <p:spPr>
          <a:xfrm>
            <a:off x="4617085" y="2503170"/>
            <a:ext cx="7439977" cy="954107"/>
          </a:xfrm>
          <a:prstGeom prst="rect">
            <a:avLst/>
          </a:prstGeom>
          <a:noFill/>
          <a:ln w="190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贰：从属于晋的同时又从属于楚。贰，从属二主。数→动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DFD37F35-2B88-621B-0C23-47CF0B31253C}"/>
              </a:ext>
            </a:extLst>
          </p:cNvPr>
          <p:cNvSpPr txBox="1"/>
          <p:nvPr/>
        </p:nvSpPr>
        <p:spPr>
          <a:xfrm>
            <a:off x="4616767" y="3789530"/>
            <a:ext cx="4137660" cy="523220"/>
          </a:xfrm>
          <a:prstGeom prst="rect">
            <a:avLst/>
          </a:prstGeom>
          <a:noFill/>
          <a:ln w="190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军：驻军。名词→动词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AD784C03-3594-CA00-D5BE-D7271269F369}"/>
              </a:ext>
            </a:extLst>
          </p:cNvPr>
          <p:cNvSpPr/>
          <p:nvPr/>
        </p:nvSpPr>
        <p:spPr>
          <a:xfrm>
            <a:off x="816610" y="5214247"/>
            <a:ext cx="7600315" cy="701731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28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4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第一段有什么作用？</a:t>
            </a:r>
          </a:p>
        </p:txBody>
      </p:sp>
    </p:spTree>
    <p:extLst>
      <p:ext uri="{BB962C8B-B14F-4D97-AF65-F5344CB8AC3E}">
        <p14:creationId xmlns:p14="http://schemas.microsoft.com/office/powerpoint/2010/main" val="138877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0.00092 L 4.375E-6 2.59259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0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8AFF0D36-2C76-4628-AE18-A5ADD1315437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pic>
        <p:nvPicPr>
          <p:cNvPr id="2" name="图片 3" descr="秦晋围郑示意图.png">
            <a:extLst>
              <a:ext uri="{FF2B5EF4-FFF2-40B4-BE49-F238E27FC236}">
                <a16:creationId xmlns:a16="http://schemas.microsoft.com/office/drawing/2014/main" id="{7F52344C-F3FD-4A9C-ED54-64E838EF3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6135"/>
            <a:ext cx="12066588" cy="61436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525C7E2-F230-0062-2640-A6131E38DE09}"/>
              </a:ext>
            </a:extLst>
          </p:cNvPr>
          <p:cNvSpPr txBox="1"/>
          <p:nvPr/>
        </p:nvSpPr>
        <p:spPr>
          <a:xfrm>
            <a:off x="4287520" y="17980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    </a:t>
            </a:r>
            <a:r>
              <a:rPr lang="zh-CN" altLang="en-US" sz="3600" dirty="0">
                <a:solidFill>
                  <a:schemeClr val="bg2"/>
                </a:solidFill>
                <a:highlight>
                  <a:srgbClr val="808000"/>
                </a:highlight>
                <a:latin typeface="Times New Roman" panose="02020603050405020304" pitchFamily="18" charset="0"/>
                <a:ea typeface="黑体" panose="02010609060101010101" pitchFamily="49" charset="-122"/>
              </a:rPr>
              <a:t>秦晋围郑示意图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018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7d195523061f1c0" descr="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" hidden="1">
            <a:extLst>
              <a:ext uri="{FF2B5EF4-FFF2-40B4-BE49-F238E27FC236}">
                <a16:creationId xmlns:a16="http://schemas.microsoft.com/office/drawing/2014/main" id="{8AFF0D36-2C76-4628-AE18-A5ADD1315437}"/>
              </a:ext>
            </a:extLst>
          </p:cNvPr>
          <p:cNvSpPr txBox="1"/>
          <p:nvPr/>
        </p:nvSpPr>
        <p:spPr>
          <a:xfrm>
            <a:off x="-355600" y="1803400"/>
            <a:ext cx="262251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a:t>
            </a:r>
            <a:endParaRPr lang="zh-CN" altLang="en-US" sz="1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602A37E-AC6B-8E2D-46E1-CE47B8DCB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5" y="1449705"/>
            <a:ext cx="11758295" cy="4523105"/>
          </a:xfrm>
          <a:prstGeom prst="rect">
            <a:avLst/>
          </a:prstGeom>
          <a:noFill/>
          <a:ln w="19050" algn="ctr">
            <a:solidFill>
              <a:srgbClr val="FF99CC"/>
            </a:solidFill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1">
                <a:ln>
                  <a:noFill/>
                </a:ln>
                <a:solidFill>
                  <a:schemeClr val="bg2"/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    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bg2"/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秦、晋围郑发生在公元前</a:t>
            </a: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bg2"/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630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bg2"/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年</a:t>
            </a: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bg2"/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(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bg2"/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鲁僖公三十年</a:t>
            </a: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bg2"/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)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bg2"/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。在这之前，郑国有两件事得罪了晋国：</a:t>
            </a: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bg2"/>
              </a:solidFill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    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DEB568"/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一是晋文公当年逃亡路过郑国时，郑国没有以礼相待；二是在公元前</a:t>
            </a: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rgbClr val="DEB568"/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632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DEB568"/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年</a:t>
            </a: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rgbClr val="DEB568"/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(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DEB568"/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鲁僖公二十八年</a:t>
            </a: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rgbClr val="DEB568"/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)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DEB568"/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的晋、楚城濮之战中，郑国曾出兵帮助楚国，结果，城濮之战以楚国失败而告终。</a:t>
            </a: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DEB568"/>
              </a:solidFill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bg2"/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    郑国感到形势不妙，马上派人出使晋国，与晋结好。甚至在公元前</a:t>
            </a: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bg2"/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632</a:t>
            </a: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bg2"/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年五月，“晋侯及郑伯盟于衡雍”。但是，最终也没能感化晋国。晋文公为了争夺霸权的需要，还是在两年后发动了这次战争。</a:t>
            </a: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bg2"/>
              </a:solidFill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8906E72-9E3A-818F-9461-10E243890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3" y="233363"/>
            <a:ext cx="5183188" cy="9144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5400" kern="1200" cap="none" spc="0" normalizeH="0" baseline="0" noProof="1">
                <a:solidFill>
                  <a:srgbClr val="EFF0EB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+mn-ea"/>
              </a:rPr>
              <a:t>故事背景</a:t>
            </a:r>
            <a:endParaRPr kumimoji="0" lang="zh-CN" altLang="en-US" sz="5400" kern="1200" cap="none" spc="0" normalizeH="0" baseline="0" noProof="1">
              <a:solidFill>
                <a:srgbClr val="EFF0EB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31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7d195523061f1c0 xmlns="http://e7d195523061f1c0/custom/data/def">
  <_7b1dac89e7d195523061f1c0316ecb71 xmlns="">e7d195523061f1c0c2b73831c94a3edc981f60e396d3e182073EE1468018468A7F192AE5E5CD515B6C3125F8AF6E4EE646174E8CF0B46FD19828DCE8CDA3B3A044A74F0E769C5FA8CB87AB6FC303C8BA3785FAC64AF542475A45392D2F8775CA09404B8122E755E8D50F2EB8F385E18313826A9D5FC56A252BE1477DBA86F063A13A534DCD014D15A741296C1B0F0370</_7b1dac89e7d195523061f1c0316ecb71>
</e7d195523061f1c0>
</file>

<file path=customXml/itemProps1.xml><?xml version="1.0" encoding="utf-8"?>
<ds:datastoreItem xmlns:ds="http://schemas.openxmlformats.org/officeDocument/2006/customXml" ds:itemID="{E2831803-89A6-4964-8066-E429EB111DD8}">
  <ds:schemaRefs>
    <ds:schemaRef ds:uri="http://e7d195523061f1c0/custom/data/def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2226</Words>
  <Application>Microsoft Office PowerPoint</Application>
  <PresentationFormat>宽屏</PresentationFormat>
  <Paragraphs>243</Paragraphs>
  <Slides>34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9" baseType="lpstr">
      <vt:lpstr>等线</vt:lpstr>
      <vt:lpstr>等线 Light</vt:lpstr>
      <vt:lpstr>方正苏新诗柳楷简体</vt:lpstr>
      <vt:lpstr>黑体</vt:lpstr>
      <vt:lpstr>楷体</vt:lpstr>
      <vt:lpstr>楷体_GB2312</vt:lpstr>
      <vt:lpstr>隶书</vt:lpstr>
      <vt:lpstr>宋体</vt:lpstr>
      <vt:lpstr>微软雅黑</vt:lpstr>
      <vt:lpstr>Arial</vt:lpstr>
      <vt:lpstr>Garamond</vt:lpstr>
      <vt:lpstr>Times New Roman</vt:lpstr>
      <vt:lpstr>Wingdings</vt:lpstr>
      <vt:lpstr>Wingdings 2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©PPTSTORE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执念.</dc:creator>
  <dc:description>©PPTSTORE 版权所有</dc:description>
  <cp:lastModifiedBy>郭 艳</cp:lastModifiedBy>
  <cp:revision>81</cp:revision>
  <dcterms:created xsi:type="dcterms:W3CDTF">2018-09-27T10:53:30Z</dcterms:created>
  <dcterms:modified xsi:type="dcterms:W3CDTF">2023-02-16T04:20:47Z</dcterms:modified>
</cp:coreProperties>
</file>