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9" r:id="rId30"/>
    <p:sldId id="437" r:id="rId31"/>
    <p:sldId id="438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9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D3E55"/>
    <a:srgbClr val="FF0101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-144"/>
      </p:cViewPr>
      <p:guideLst>
        <p:guide orient="horz" pos="2124"/>
        <p:guide pos="39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2023/2/11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4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1645" y="171450"/>
            <a:ext cx="2345055" cy="23450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638165" y="635"/>
            <a:ext cx="6553835" cy="6858000"/>
          </a:xfrm>
          <a:prstGeom prst="rect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2153939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9890" y="531495"/>
            <a:ext cx="2790825" cy="2790825"/>
          </a:xfrm>
          <a:prstGeom prst="rect">
            <a:avLst/>
          </a:prstGeom>
        </p:spPr>
      </p:pic>
      <p:pic>
        <p:nvPicPr>
          <p:cNvPr id="10" name="图片 9" descr="C:/Users/ADMINI~1/AppData/Local/Temp/picturescale_20200325152341/output_20200325152343.pngoutput_202003251523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785" y="0"/>
            <a:ext cx="5453380" cy="685863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185420" cy="6858000"/>
          </a:xfrm>
          <a:prstGeom prst="rect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38165" y="171450"/>
            <a:ext cx="22910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6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23150" y="1495425"/>
            <a:ext cx="953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太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56475" y="2357755"/>
            <a:ext cx="10864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53468" y="2644775"/>
            <a:ext cx="1620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44895" y="3890645"/>
            <a:ext cx="1620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思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45530" y="5136515"/>
            <a:ext cx="1620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疏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9890" y="-132715"/>
            <a:ext cx="3224530" cy="3195955"/>
          </a:xfrm>
          <a:prstGeom prst="rect">
            <a:avLst/>
          </a:prstGeom>
        </p:spPr>
      </p:pic>
      <p:pic>
        <p:nvPicPr>
          <p:cNvPr id="20" name="图片 19" descr="51miz-E183432-ED85ABE5"/>
          <p:cNvPicPr>
            <a:picLocks noChangeAspect="1"/>
          </p:cNvPicPr>
          <p:nvPr/>
        </p:nvPicPr>
        <p:blipFill>
          <a:blip r:embed="rId9"/>
          <a:srcRect l="30519" r="28688"/>
          <a:stretch>
            <a:fillRect/>
          </a:stretch>
        </p:blipFill>
        <p:spPr>
          <a:xfrm>
            <a:off x="7463155" y="4213225"/>
            <a:ext cx="873125" cy="2138045"/>
          </a:xfrm>
          <a:prstGeom prst="rect">
            <a:avLst/>
          </a:prstGeom>
          <a:solidFill>
            <a:srgbClr val="0D3E55"/>
          </a:solidFill>
        </p:spPr>
      </p:pic>
      <p:sp>
        <p:nvSpPr>
          <p:cNvPr id="21" name="文本框 20"/>
          <p:cNvSpPr txBox="1"/>
          <p:nvPr/>
        </p:nvSpPr>
        <p:spPr>
          <a:xfrm>
            <a:off x="7738110" y="47917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578725" y="4474845"/>
            <a:ext cx="551815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作者：魏征</a:t>
            </a:r>
          </a:p>
        </p:txBody>
      </p:sp>
      <p:pic>
        <p:nvPicPr>
          <p:cNvPr id="25" name="图片 24" descr="21539395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29245" y="5600700"/>
            <a:ext cx="914400" cy="914400"/>
          </a:xfrm>
          <a:prstGeom prst="rect">
            <a:avLst/>
          </a:prstGeom>
        </p:spPr>
      </p:pic>
      <p:pic>
        <p:nvPicPr>
          <p:cNvPr id="27" name="图片 26" descr="2153939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3820" y="3073400"/>
            <a:ext cx="1139825" cy="1139825"/>
          </a:xfrm>
          <a:prstGeom prst="rect">
            <a:avLst/>
          </a:prstGeom>
        </p:spPr>
      </p:pic>
      <p:pic>
        <p:nvPicPr>
          <p:cNvPr id="28" name="图片 27" descr="2153939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165" y="1933575"/>
            <a:ext cx="1139825" cy="1139825"/>
          </a:xfrm>
          <a:prstGeom prst="rect">
            <a:avLst/>
          </a:prstGeom>
        </p:spPr>
      </p:pic>
      <p:pic>
        <p:nvPicPr>
          <p:cNvPr id="29" name="图片 28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820" y="1217930"/>
            <a:ext cx="1139825" cy="1139825"/>
          </a:xfrm>
          <a:prstGeom prst="rect">
            <a:avLst/>
          </a:prstGeom>
        </p:spPr>
      </p:pic>
      <p:pic>
        <p:nvPicPr>
          <p:cNvPr id="30" name="图片 29" descr="21539395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3570" y="4950460"/>
            <a:ext cx="1793240" cy="1793240"/>
          </a:xfrm>
          <a:prstGeom prst="rect">
            <a:avLst/>
          </a:prstGeom>
        </p:spPr>
      </p:pic>
      <p:pic>
        <p:nvPicPr>
          <p:cNvPr id="32" name="图片 31" descr="2153939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9890" y="4033520"/>
            <a:ext cx="2195830" cy="2195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2924810"/>
            <a:ext cx="10547350" cy="2183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④傲物则骨肉为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行路</a:t>
            </a:r>
            <a:endParaRPr lang="en-US" altLang="zh-CN" sz="2000" dirty="0">
              <a:solidFill>
                <a:srgbClr val="FF0000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古义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：路人。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今义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：走路。</a:t>
            </a:r>
            <a:endParaRPr lang="en-US" altLang="zh-CN" sz="2000" dirty="0"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⑤ 役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聪明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之耳目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古义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：听觉、视觉灵敏。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今义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：智力发达，记忆和理解能力强。</a:t>
            </a: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古今异义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2611120"/>
            <a:ext cx="10547350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① 名词用作状语    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貌恭而不心服　貌：表面上。心：在内心。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② 名词作动词    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江海下百川　下：居于……之下。    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君人者，诚能见可欲　君：做君主，统治。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词类活用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2611120"/>
            <a:ext cx="1054735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③ 形容词用作名词    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人君当神器之重　重：重任、重权。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居域中之大　大：重位。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惧谗邪　邪：邪恶的小人。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择善而从之　善：好的意见。    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则思正身以黜恶　恶：奸恶的小人。    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简能而任之，择善而从之　能：有才能的人。善：好的意见。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居安思危　安：安全的环境。危：危险的可能。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词类活用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2924810"/>
            <a:ext cx="10547350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④ 形容词用作动词    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智者尽其谋　尽：用尽。    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源不深而望流之远　远：远长。 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塞源而欲流长者　长：远长。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 能克终者盖寡　终：坚持到底。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词类活用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2924810"/>
            <a:ext cx="1054735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⑤ 形容词使动用法    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必固其根本　固：使……牢固。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知止以安人　安：使……安宁。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正身以黜恶　正：使……端正。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思虚心以纳下　虚：使……谦虚。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宏兹九德　宏：使……光大 。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何必劳神苦思　劳：使……劳累。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词类活用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3039110"/>
            <a:ext cx="1054735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⑥动词用作名词    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君人者，诚能见可欲 可欲：指看见想要的东西 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⑦形容词意动用法    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乐盘游，则三思以为度 乐：以……为乐，喜欢。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忧懈怠，则慎思而敬终 忧：以……为忧，担心。  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词类活用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3039110"/>
            <a:ext cx="10547350" cy="2183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之：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①臣闻求木之长者 结构助词，用在主谓之间，取消句子独立性。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②人君当神器之重，居域中之大 结构助词，的。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③岂取之易而守之难乎？ 代词，指代天下。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重要虚词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3039110"/>
            <a:ext cx="10547350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以：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①盖在殷忧，必竭诚以待下。来，表目的的连词 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②虽董之以严刑。介词，用 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③将有作，则思知止以安人。来，表目的的连词 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④则思无以怒而滥刑。介词，因为 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重要虚词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3039110"/>
            <a:ext cx="10547350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而：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①源不深而望流之远：连词，表转折。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②则思谦冲而自牧：连词，表递进。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③垂拱而治：连词，表修饰。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④子产而死，谁其嗣之：连词，表假设。  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重要虚词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2871470"/>
            <a:ext cx="1054735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盖：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①善始者实繁，克终者盖寡：表示不十分肯定的判断，大概。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②盖在殷忧，必竭诚以待下：连词，承接上文，表示推断原因，因为。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虽：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①臣虽下愚，知其不可：虽然。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②虽董之以严刑：即使。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84201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/Users/ADMINI~1/AppData/Local/Temp/picturescale_20200325152341/output_20200325152343.pngoutput_202003251523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250" y="2235200"/>
            <a:ext cx="3130550" cy="3937000"/>
          </a:xfrm>
          <a:prstGeom prst="rect">
            <a:avLst/>
          </a:prstGeom>
        </p:spPr>
      </p:pic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zh-CN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学习目标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88983" y="1426259"/>
            <a:ext cx="7700645" cy="4625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1.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了解文章的写作背景；积累并掌握文中的重点实词、虚词、特殊句式等文言知识。</a:t>
            </a:r>
            <a:endParaRPr lang="zh-CN" altLang="en-US" sz="24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 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理清本文的论证思路，学习正反对比论证和比喻论证的方法。</a:t>
            </a:r>
            <a:endParaRPr lang="zh-CN" altLang="en-US" sz="24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3.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认识“居安思危”“戒奢以俭”和“十思”在当时的积极意义和在今天的借鉴意义。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2871470"/>
            <a:ext cx="1054735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诚：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①必竭诚以待下：诚心。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②诚能见可欲：如果。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下：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①虑壅蔽，则思虚心以纳下：臣下的意见。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②臣虽下愚，知其不可：智力低下。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③惧满溢，则思江海下百川：居于……之下。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④敏而好学，不耻下问：地位低下的人。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2871470"/>
            <a:ext cx="10547350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当：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①盛夏之时，当风而立：对着，面对。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②人君当神器之重：掌握，主持。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③安步当dàng车：当作。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信：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①信者效其忠：诚实。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②愿陛下亲之信之：信任。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③小信未孚，神弗福也：信用。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④忌不自信：相信。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2871470"/>
            <a:ext cx="1054735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安：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①思国之安者，必积其德：安定。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②燕雀安知鸿之志哉：怎么。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③项王曰：“沛公安在？”：哪里。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④衣食所安，弗敢专也：享受。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⑤不念居安思危：安全的环境。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⑥则思知止以安人：使……安宁。    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2871470"/>
            <a:ext cx="1054735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求：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①求木之长者，必固其根本：追求。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②予尝求古仁人之心：探求。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③客之美我者，欲有求于我也：请求。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④不求闻达与诸侯：追求。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⑤府史闻此变，因求假暂归：请求。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2871470"/>
            <a:ext cx="1054735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治：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①文武并用，垂拱而治：治理。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②医之好治不病以为功：医治。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③不效则治臣之罪：惩治。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哉：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①何必劳神苦思，代百司之职哉。表反问语气，呢 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②岂人主之子孙则必不善哉。表反问语气，吗 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③燕雀安知鸿鹄之志哉。表反问语气，呢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2871470"/>
            <a:ext cx="1054735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所：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①恩所加，则思无因喜以谬赏。“所”加动词的固定结构 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②山峦为晴雪所洗。表被动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克：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①能克终者盖寡：能够。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②然操虽能克绍：战胜。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③公乃与克日会战：约定。 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④克己复礼为仁：约束。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3372485"/>
            <a:ext cx="105473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终：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①终苟免而不怀仁：最终。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②能克终者盖寡：坚持到底。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重点实词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9945" y="3086735"/>
            <a:ext cx="10547350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１、虽董之以严刑，振之以威怒。　介宾短语后置</a:t>
            </a:r>
          </a:p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2、 乐盘游，则思三驱以为度。　省略句    </a:t>
            </a:r>
          </a:p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3、 岂取之易而守之难乎 “岂……乎”是固定句式，一般译为“难道……吗？</a:t>
            </a:r>
          </a:p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4、 斯亦伐根以求木茂，塞源而欲流长也　判断句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特殊句法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82980" y="1546860"/>
            <a:ext cx="1054735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谏太宗十思疏</a:t>
            </a:r>
          </a:p>
          <a:p>
            <a:pPr indent="0" algn="ctr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唐代：魏征</a:t>
            </a:r>
          </a:p>
          <a:p>
            <a:pPr indent="0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　　臣闻求木之长者，必固其根本；欲流之远者，必浚其泉源；思国之安者，必积其德义。源不深而望流之远，根不固而求木之长，德不厚而思国之理，臣虽下愚，知其不可，而况于明哲乎！人君当神器之重，居域中之大，将崇极天之峻，永保无疆之休。不念居安思危，戒奢以俭，德不处其厚，情不胜其欲，斯亦伐根以求木茂，塞源而欲流长者也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55" y="728345"/>
            <a:ext cx="1776095" cy="176085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889635" y="3799205"/>
            <a:ext cx="10733405" cy="225615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1.长（zhǎng）：生长。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2.固其根本：使它的根本牢固。本，树根。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3.浚（jùn）：疏通，挖深。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4.在下愚：处于地位低见识浅的人。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5.明哲：聪明睿智（的人）。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6.当神器之重：处于皇帝的重要位置。神器，指帝位。古时认为“君权神授”，所以称帝位为“神器”。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7.域中：指天地之间。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8.休：美。这里指政权的平和美好。</a:t>
            </a: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82980" y="1546860"/>
            <a:ext cx="1054735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谏太宗十思疏</a:t>
            </a:r>
          </a:p>
          <a:p>
            <a:pPr indent="0" algn="ctr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唐代：魏征</a:t>
            </a:r>
          </a:p>
          <a:p>
            <a:pPr indent="0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　　臣闻求木之长者，必固其根本；欲流之远者，必浚其泉源；思国之安者，必积其德义。源不深而望流之远，根不固而求木之长，德不厚而思国之理，臣虽下愚，知其不可，而况于明哲乎！人君当神器之重，居域中之大，将崇极天之峻，永保无疆之休。不念居安思危，戒奢以俭，德不处其厚，情不胜其欲，斯亦伐根以求木茂，塞源而欲流长者也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55" y="728345"/>
            <a:ext cx="1776095" cy="176085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889635" y="3799205"/>
            <a:ext cx="10733405" cy="171450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zh-CN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译文：　我听说想要树木长得好，一定要使它的根牢固；想要泉水流得远，一定要疏通它的源泉；想要国家安定，一定要厚积道德仁义。源泉不深却希望泉水流得远，根系不牢固却想要树木生长得高，道德不深厚却想要国家安定，微臣虽然愚笨，（也）知道这是不可能的，更何况（您这）聪明睿智（的人）呢！国君处于皇帝的重要位置，在天地间尊大，就要推崇皇权的高峻，永远保持政权的平和美好。如果不在安逸的环境中想着危难，戒奢侈而行节俭，道德不能保持宽厚，性情不能克服欲望，这也如同挖断树根却想要树木长得茂盛，堵塞源泉却想要泉水流得远一样啊！</a:t>
            </a: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作者介绍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971800" y="1993891"/>
            <a:ext cx="8168958" cy="3731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魏征（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580 — 643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），字玄成，巨鹿（今属河北）人，唐代政治家。少时孤贫，出家为道士。隋末参加瓦岗起义军，李密败，降唐。太宗即位，擢为谏议大夫，前后陈谏二百余事。贞观三年（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629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任秘书监，主持校定秘府图籍。后封郑国公。曾提出“兼听则明，偏信则暗”，多次劝唐太宗以隋亡为鉴，认为君好比舟，民好比水，“水能载舟，亦能覆舟”，必须“居安思危，戒奢以俭”“薄赋敛，轻租税”。著有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隋书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的绪论，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梁书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陈书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齐书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的总论，主编有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群书治要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，名篇有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谏太宗十思疏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十渐不克终疏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b="9288"/>
          <a:stretch>
            <a:fillRect/>
          </a:stretch>
        </p:blipFill>
        <p:spPr>
          <a:xfrm>
            <a:off x="569913" y="2152023"/>
            <a:ext cx="2173605" cy="2912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9635" y="2190115"/>
            <a:ext cx="101866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　凡百元首，承天景命，莫不殷忧而道著，功成而德衰。有善始者实繁，能克终者盖寡。岂取之易而守之难乎？昔取之而有余，今守之而不足，何也？夫在殷忧，必竭诚以待下；既得志，则纵情以傲物。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55" y="728345"/>
            <a:ext cx="1776095" cy="176085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889635" y="3519170"/>
            <a:ext cx="10156190" cy="215709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9.凡百元首：所有的元首，泛指古代的帝王。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10.承天景命：承受了上天赋予的重大使命。景，大。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11.殷忧：深忧。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12.实：的确。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13.克终者盖寡：能够坚持到底的大概不多。克，能。盖，表推测语气。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14.傲物：傲视别人。物，这里指人。</a:t>
            </a:r>
          </a:p>
        </p:txBody>
      </p:sp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9635" y="2190115"/>
            <a:ext cx="1018667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竭诚则吴越为一体，傲物则骨肉为行路。虽董之以严刑，振之以威怒，终苟免而不怀仁，貌恭而不心服。怨不在大，可畏惟人；载舟覆舟，所宜深慎；奔车朽索，其可忽乎！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55" y="728345"/>
            <a:ext cx="1776095" cy="176085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889635" y="3201670"/>
            <a:ext cx="10156190" cy="252476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15.吴越为一体：吴越，指春秋时的吴国与越国，当时两国之间长期为仇，战伐不断。诚相见则可使有仇的人也团结成一体 [3]  。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16.骨肉为行路：亲骨肉之间也会变得像陌生人一样。骨肉，有血缘关系的人。行路，路人，比喻毫无关系的人。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17.董：督责。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18.振：通“震”，震慑。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19.苟免而不怀仁：（臣民）只求苟且免于刑罚而不怀念感激国君的仁德。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20.怨不在大：（臣民）对国君的怨恨不在大小。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21.可畏惟人：可怕的只是百姓。人，本应写作“民”，因避皇上李世民之名讳而写作“人”。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22.载舟覆舟：这里比喻百姓能拥戴皇帝，也能推翻他的统治。出自《荀子·王制》：“君者，舟也；庶人者，水也。水则载舟，水则覆舟。”</a:t>
            </a:r>
          </a:p>
        </p:txBody>
      </p:sp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89635" y="2190115"/>
            <a:ext cx="10186670" cy="1309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　凡百元首，承天景命，莫不殷忧而道著，功成而德衰。有善始者实繁，能克终者盖寡。岂取之易而守之难乎？昔取之而有余，今守之而不足，何也？夫在殷忧，必竭诚以待下；既得志，则纵情以傲物。竭诚则吴越为一体，傲物则骨肉为行路。虽董之以严刑，振之以威怒，终苟免而不怀仁，貌恭而不心服。怨不在大，可畏惟人；载舟覆舟，所宜深慎；奔车朽索，其可忽乎！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655" y="728345"/>
            <a:ext cx="1776095" cy="176085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889635" y="3691890"/>
            <a:ext cx="10156190" cy="220091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译文：（古代）所有的帝王，承受了上天赋予的重大使命，他们没有一个不为国家深切地忧虑而且治理成效显著的，但一旦功业建成就德性衰减。国君开头做得好的实在很多，能够坚持到底的大概很少。难道是取得天下容易守住天下困难吗？当初取得天下时才能有余，现在守天下就显得才能不足，什么原因呢？因为处在深重的忧虑之中，一定能竭尽诚心来对待臣民。成功之后，就放纵自己的性情来傲视别人。竭尽诚心，就会使敌对的势力和自己联合；傲视别人，就会使亲人成为陌路之人。即使用严酷的刑罚来督责（人们），用威风怒气来吓唬（人们），人们最终只求苟且免于刑罚而不怀念感激国君的仁德，表面上恭敬但在心里不服气。（臣民）对国君的怨恨不在大小，可怕的只是百姓的力量；（他们像水一样）能够负载船只，也能颠覆船只，这是应当深切谨慎的。用腐烂的绳索驾驭疾驰的马车，这样可以忽视不理吗？</a:t>
            </a:r>
          </a:p>
        </p:txBody>
      </p:sp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02665" y="1887220"/>
            <a:ext cx="1018667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 algn="l" fontAlgn="auto">
              <a:lnSpc>
                <a:spcPct val="11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1740828767"/>
                </a:ext>
              </a:extLst>
            </a:pPr>
            <a:r>
              <a:rPr lang="zh-CN" altLang="en-US" sz="16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君人者，诚能见可欲则思知足以自戒，将有作则思知止以安人，念高危则思谦冲而自牧，惧满溢则思江海下百川，乐盘游则思三驱以为度，忧懈怠则思慎始而敬终，虑壅蔽则思虚心以纳下，想谗邪则思正身以黜恶，恩所加则思无因喜以谬赏，罚所及则思无因怒而滥刑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210" y="728345"/>
            <a:ext cx="1399540" cy="138747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1002665" y="3012440"/>
            <a:ext cx="10187305" cy="296672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23.见可欲：见到能引起（自己）喜好的东西。出自《老子》第三章“不见可欲，使民心不乱”。下文的“知足”、“知止”（知道适可而止），出自《老子》第四十四章“知足不辱”，“知止不殆”。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24.将有所作：将要兴建某建筑物。作，兴作，建筑。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25.安人：安民，使百姓安宁。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26.念高危：想到帝位高高在上。危，高。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27.则思谦冲而自牧：就想到要谦虚并加强自我修养。冲，虚。牧，约束。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28.江海下而百川：江海处于众多河流的下游。下，居……之下。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29.盘游：打猎取乐。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30.三驱：据说古代圣贤之君在打猎布网时只拦住三面而有意网开一面，从而体现圣人的“好生之仁”。另一种解释为田猎活动以一年三次为度。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31.敬终：谨慎地把事情做完。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32.虑壅（yōng）蔽：担心（言路）不通受蒙蔽。壅，堵塞。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33.想谗邪：考虑到（朝中可能会出现）谗佞奸邪。谗，说人坏话，造谣中伤。邪，不正派。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34.正身以黜（chù）恶：使自身端正（才能）罢黜奸邪。黜，排斥，罢免。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03300" y="2115820"/>
            <a:ext cx="10186670" cy="1004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10000"/>
              </a:lnSpc>
              <a:buNone/>
            </a:pPr>
            <a:r>
              <a:rPr lang="zh-CN" altLang="en-US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总此十思，弘兹九德，简能而任之，择善而从之，则智者尽其谋，勇者竭其力，仁者播其惠，信者效其忠。文武争驰，在君无事，可以尽豫游之乐，可以养松、乔之寿，鸣琴垂拱，不言而化。何必劳神苦思，代下司职，役聪明之耳目，亏无为之大道哉！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210" y="728345"/>
            <a:ext cx="1399540" cy="138747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1002665" y="3527425"/>
            <a:ext cx="10187305" cy="186118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35.宏兹九德：弘扬这九种美德。九德，指忠、信、敬、刚、柔、和、固、贞、顺。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36.简：选拔。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37.效：献出。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38.松乔：赤松子和王子乔，古代传说中的仙人。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39.垂拱：垂衣拱手。比喻很轻易的天下就实现大治了。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40.无为：道家主张清静虚无，顺其自然。</a:t>
            </a:r>
          </a:p>
        </p:txBody>
      </p:sp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理解全文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02665" y="1887220"/>
            <a:ext cx="1018667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 algn="l" fontAlgn="auto">
              <a:lnSpc>
                <a:spcPct val="11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1740828767"/>
                </a:ext>
              </a:extLst>
            </a:pPr>
            <a:r>
              <a:rPr lang="zh-CN" altLang="en-US" sz="16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君人者，诚能见可欲则思知足以自戒，将有作则思知止以安人，念高危则思谦冲而自牧，惧满溢则思江海下百川，乐盘游则思三驱以为度，忧懈怠则思慎始而敬终，虑壅蔽则思虚心以纳下，想谗邪则思正身以黜恶，恩所加则思无因喜以谬赏，罚所及则思无因怒而滥刑。总此十思，弘兹九德，简能而任之，择善而从之，则智者尽其谋，勇者竭其力，仁者播其惠，信者效其忠。文武争驰，在君无事，可以尽豫游之乐，可以养松、乔之寿，鸣琴垂拱，不言而化。何必劳神苦思，代下司职，役聪明之耳目，亏无为之大道哉！</a:t>
            </a:r>
          </a:p>
          <a:p>
            <a:pPr indent="406400" algn="l" fontAlgn="auto">
              <a:lnSpc>
                <a:spcPct val="11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1740828767"/>
                </a:ext>
              </a:extLst>
            </a:pPr>
            <a:endParaRPr lang="zh-CN" altLang="en-US" sz="16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210" y="728345"/>
            <a:ext cx="1399540" cy="1387475"/>
          </a:xfrm>
          <a:prstGeom prst="rect">
            <a:avLst/>
          </a:prstGeom>
        </p:spPr>
      </p:pic>
      <p:sp useBgFill="1">
        <p:nvSpPr>
          <p:cNvPr id="10" name="文本框 9"/>
          <p:cNvSpPr txBox="1"/>
          <p:nvPr/>
        </p:nvSpPr>
        <p:spPr>
          <a:xfrm>
            <a:off x="1002665" y="3372485"/>
            <a:ext cx="10187305" cy="267525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</a:rPr>
              <a:t>译文：做国君的人，如果真的能够做到一见到能引起（自己）喜好的东西就要想到用知足来自我克制，将要兴建什么就要想到适可而止来使百姓安定，想到帝位高高在上就想到要谦虚并加强自我约束，害怕骄傲自满就想到要像江海那样能够（处于）众多河流的下游，喜爱狩猎就想到网三面留一面，担心意志松懈就想到（做事）要慎始慎终，担心（言路）不通受蒙蔽就想到虚心采纳臣下的意见，考虑到（朝中可能会出现）谗佞奸邪就想到使自身端正（才能）罢黜奸邪，施加恩泽就要考虑到不要因为一时高兴而奖赏不当，动用刑罚就要想到不要因为一时发怒而滥用刑罚。全面做到这十件应该深思的事，弘扬这九种美德，选拔有才能的人而任用他，挑选好的意见而听从它。那么有智慧的人就能充分献出他的谋略，勇敢的人就能完全使出他的力量，仁爱的人就能散播他的恩惠，诚信的人就能献出他的忠诚。文臣武将争先恐后前来效力，国君和大臣没有大事烦扰，可以尽情享受出游的快乐，可以颐养得像赤松子与王子乔那样长寿，皇上弹着琴垂衣拱手就能治理好天下，不用再说什么，天下人就已经都有教化了。为什么一定要（自己）劳神费思，代替臣下管理职事，役使自己灵敏、明亮的耳、眼，减损顺其自然就能治理好天下的大道理呢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632858" y="2090794"/>
            <a:ext cx="4677884" cy="461665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文章开篇是如何引出正题的</a:t>
            </a:r>
            <a:r>
              <a:rPr lang="zh-CN" altLang="en-US" sz="20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0095" y="2656312"/>
            <a:ext cx="10955655" cy="2196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08000" algn="just" fontAlgn="auto">
              <a:lnSpc>
                <a:spcPct val="200000"/>
              </a:lnSpc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开篇并没有直接提出“十思”的内容，而是以生动的比喻从正面引出正题“思国之安者，必积其德义”。三个并列的句子，两个作比喻，一个明事理，浅显易懂，不容置疑。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1109663" y="2216150"/>
            <a:ext cx="4786888" cy="461665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赏析下面语句，分析其作用。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0095" y="2781300"/>
            <a:ext cx="10883265" cy="26386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 （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）“源不深而望流之远，根不固而求木之长，德不厚而思国之理，臣虽下愚 ，知其不可，而况于明哲乎 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! 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”有什么作用？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从反面设喻，突出“德义”对国君的重要性。与上文形成对照，加重了强调意味。反问的一句，差不多带有 “挑衅”口吻，不仅使文情跌宕有致，而且强调了此疏的针对性，以引起唐太宗的重视。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1109663" y="2216150"/>
            <a:ext cx="4786888" cy="461665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赏析下面语句，分析其作用。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9907" y="2633980"/>
            <a:ext cx="11185843" cy="3188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）凡百元首，承天景命，莫不殷忧而道著，功成而德衰，有善始者实繁，能克终者盖寡。岂其取之易守之难乎？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这几句指出了历代帝王能创业却不能守业的普遍规律。以“善始者实繁”与“克终者盖寡”对比，暗示居安思危之重要，以“岂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……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乎”的反问，紧承上文所述历史事实进行反诘，引出对“取之易”而“守之难”的分析，使论述更深入一层。</a:t>
            </a:r>
            <a:endParaRPr lang="zh-CN" altLang="en-US" sz="24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1109663" y="2216150"/>
            <a:ext cx="4786888" cy="461665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赏析下面语句，分析其作用。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8650" y="2788031"/>
            <a:ext cx="11087100" cy="2797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）昔取之而有余，今守之而不足，何也？盖在殷忧必竭诚以待下，既得志则纵情以傲物；竭诚则胡、越为一体，傲物则骨肉为行路。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这几句话运用对比论证。将“殷忧”和“得志”两种情况下君主的态度和造成的结果进行了对比。前后不同的态度，造成了两种不同的结果，在对比中见优劣。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题目解说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67409" y="1803441"/>
            <a:ext cx="6694488" cy="4403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75945" algn="just">
              <a:lnSpc>
                <a:spcPct val="17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本文是魏征写给唐太宗的奏章。也称“论时政第二疏”。</a:t>
            </a:r>
            <a:endParaRPr lang="en-US" altLang="zh-CN" sz="24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575945" algn="just">
              <a:lnSpc>
                <a:spcPct val="17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“谏太宗”交代了写作目的；“十思”则高度概括了文章的主要内容，即十种值得深思的情况；“疏”是一种文体，属古文体中的奏议类，专指臣下向国君陈述意见的奏章。疏，是分条论述的意思。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7056" y="2648902"/>
            <a:ext cx="3644265" cy="202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pic>
        <p:nvPicPr>
          <p:cNvPr id="12" name="图片 11" descr="51miz-E245599-ECFA92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8750" y="2696210"/>
            <a:ext cx="2308225" cy="41617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1109663" y="2216150"/>
            <a:ext cx="4786888" cy="461665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赏析下面语句，分析其作用。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3115" y="2683568"/>
            <a:ext cx="10605770" cy="2935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4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）虽董之以严刑，震之以威怒，终苟免而不怀仁，貌恭而不心服。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“貌恭而不心服”强调民心的重要性。如果失掉民心，即使“董之以严刑，振之以威怒”也无济于事。承接上文进一步阐释了“竭诚以待下”对君主的重要性。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1125855" y="1996757"/>
            <a:ext cx="5392823" cy="52322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赏析下面语句，分析其作用</a:t>
            </a:r>
            <a:r>
              <a:rPr lang="zh-CN" altLang="en-US" sz="20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7100" y="2534908"/>
            <a:ext cx="10307955" cy="3074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5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）怨不在大，可畏惟人；载舟覆舟，所宜深慎。奔车朽索，其可忽乎？</a:t>
            </a:r>
          </a:p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“载舟覆舟”用一个真切生动的比喻来说明帝王与百姓之间的关系，简洁而传神，直接明了地向唐太宗表明其利害关系。引用古圣先哲的至理名言，反复阐述，耐心说服，言语婉转动人，用心良苦。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1090426" y="1960910"/>
            <a:ext cx="5495415" cy="52322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赏析下面语句，分析其作用。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6250" y="2585073"/>
            <a:ext cx="11239500" cy="3074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6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）怨不在大，可畏惟人；载舟覆舟，所宜深慎。奔车朽索，其可忽乎？</a:t>
            </a:r>
          </a:p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“载舟覆舟”用一个真切生动的比喻来说明帝王与百姓之间的关系，简洁而传神，直接明了地向唐太宗表明其利害关系。引用古圣先哲的至理名言，反复阐述，耐心说服，言语婉转动人，用心良苦。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983615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1109663" y="2216150"/>
            <a:ext cx="4479111" cy="461665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具体分析“十思”的内容。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6125" y="2961997"/>
            <a:ext cx="10699750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52000" eaLnBrk="1" hangingPunct="1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）“诚能见可欲，则思知足以自戒；将有作，则思知止以安人”。这“两思”强调了“戒奢以俭”。如喜好器物美色、大兴土木、劳民伤财等，从物质享受方面规劝唐太宗要克制物欲，适可而止。</a:t>
            </a:r>
          </a:p>
          <a:p>
            <a:pPr marL="285750" indent="-252000" eaLnBrk="1" hangingPunct="1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“念高危，则思谦冲而自牧；惧满溢，则思江海下百川”。此“两思”为戒骄躁。实际上是要“竭诚以待下”，劝太宗要恪守职分，不骄不躁，虚怀若谷，从谏如流，以免君臣离心。这是从思想修养方面进行劝谏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8635" y="118999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整体感知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 useBgFill="1">
        <p:nvSpPr>
          <p:cNvPr id="9" name="文本框 8"/>
          <p:cNvSpPr txBox="1"/>
          <p:nvPr/>
        </p:nvSpPr>
        <p:spPr>
          <a:xfrm>
            <a:off x="912813" y="1454150"/>
            <a:ext cx="4479111" cy="461665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具体分析“十思”的内容。</a:t>
            </a: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1346" y="2237946"/>
            <a:ext cx="10307955" cy="29777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eaLnBrk="1" hangingPunct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）“乐盘游，则思三驱以为度；忧懈怠，则思慎始而敬终”。此“两思”为戒纵欲。从生活和为政方面规劝唐太宗不要放任纵欲，不要盘游懈怠，要勤勉于政事。</a:t>
            </a:r>
          </a:p>
          <a:p>
            <a:pPr marL="285750" indent="-285750" eaLnBrk="1" hangingPunct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4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）“虑壅蔽，则思虚心以纳下；惧谗邪，则思正身以黜恶”。此“两思”是说“兼听则明”和“偏信则暗”。从用人政策方面规劝太宗要虚心纳谏、亲贤远佞。</a:t>
            </a:r>
            <a:endParaRPr lang="zh-CN" altLang="en-US" sz="2400" b="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eaLnBrk="1" hangingPunct="1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5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）“恩所加，则思无因喜以谬赏；罚所及，则思无以怒而滥刑”。最后“两思”从执法方面劝诫太宗要依法办事，赏罚分明。即赏罚要有尺度，不要因喜怒而有所偏颇。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主题归纳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5485" y="2041525"/>
            <a:ext cx="10781030" cy="36742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40000">
              <a:lnSpc>
                <a:spcPct val="20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在这篇文章中，魏征紧扣“思国之安者，必积其德义”，对这种在当时历史条件下安邦治国的重要思想作了非常精辟的论述。其目的是提醒唐太宗要想使国家长治久安，君王必须努力积聚德义，具体提出了居安思危、戒奢以俭等十条建议。强调“兼听则明，偏信则暗”，对唐太宗开创千古称颂的“贞观之治”起了重大作用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965" y="408305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深入探究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2022" y="1652886"/>
            <a:ext cx="10307955" cy="830997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indent="575945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 “十思”大致说了几方面的内容？它们共同说明了什么观点？作者认为做到“十思”有什么好处？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2000" y="2560945"/>
            <a:ext cx="1076833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75945" algn="just">
              <a:lnSpc>
                <a:spcPct val="10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①说了四个方面的内容：在生活上，应该知足知止，游乐有度；在修养上，应该谦冲自牧，慎始敬终；在用人上，应该虚心纳下，正身黜恶；在执法上，应该赏罚分明，不徇私情。</a:t>
            </a:r>
            <a:endParaRPr lang="zh-CN" altLang="en-US" sz="24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575945" algn="just">
              <a:lnSpc>
                <a:spcPct val="10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②观点：“十思”概括起来说，就是作者在第一段里所说的“积其德义”“居安思危”“戒奢以俭”。</a:t>
            </a:r>
            <a:endParaRPr lang="zh-CN" altLang="en-US" sz="24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575945" algn="just">
              <a:lnSpc>
                <a:spcPct val="10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好处：作者认为，国君倘能做到“十思”，发扬好的品德，就能出现文武并用、垂拱而治的政治局面，到那时，就不必“劳神苦思，代下司职”。换句话说，国君善于“用思”，就可以“无思”，国君不用自己操劳，天下就可以治理好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深入探究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41705" y="2089150"/>
            <a:ext cx="10307955" cy="461665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本文在措辞上有何特点？试简要分析</a:t>
            </a:r>
            <a:r>
              <a:rPr lang="zh-CN" altLang="en-US" sz="20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0095" y="2710349"/>
            <a:ext cx="1080325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多用“下愚”“明哲”“臣闻”（而非“臣以为”）这样的词语，表达谦恭之意。</a:t>
            </a:r>
            <a:endParaRPr lang="en-US" altLang="zh-CN" sz="24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魏征在进谏时，有着清醒的头脑。他虽然知道唐太宗懂得“忠言逆耳利于行”的道理，但在等级森严的封建时代，他没有因唐太宗对自己的赏识而得意忘形，仍是坚持一贯的谨言慎行的风格。</a:t>
            </a:r>
            <a:endParaRPr lang="en-US" altLang="zh-CN" sz="24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文中语言真诚谦虚，委婉而又通达，合情而又合理，极富艺术魅力。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深入探究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7100" y="1836211"/>
            <a:ext cx="10307955" cy="830997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本文运用了比喻论证和正反对比论证来说理，生动形象，说理透彻。试结合课文内容具体分析。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7100" y="2711544"/>
            <a:ext cx="10488772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39750" algn="just">
              <a:lnSpc>
                <a:spcPct val="10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文中用了大量生动的比喻，借以阐发治国安民的思想，具有很强的说服力。</a:t>
            </a:r>
            <a:endParaRPr lang="zh-CN" altLang="en-US" sz="24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539750" algn="just">
              <a:lnSpc>
                <a:spcPct val="10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如文章开篇谈论治国要注重“积其德义”这一根本原则时，从两个方面进行了比喻论证，即“求木之长者，必固其根本”和“欲流之远者，必浚其泉源”，运用自然中的现象比喻治国的原则，浅显易懂而又生动形象。同样，魏征以水可以载舟也可以覆舟来比喻人民力量的重要性，至今人们还引以为戒。正反对比论证主要集中在第一、二段，通过对比，突显了说明的道理，增强了说服力。如“求木之长者，必固其根本”，从反面来说“根不固而求木之长”，“知其不可”，因此，“根”与“长”的关系自然而然被人们接受了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深入探究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0105" y="1741734"/>
            <a:ext cx="10307955" cy="830997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4.</a:t>
            </a: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本文作为封建时代臣子向帝王的劝谏之文，在当今社会是否还有现实意义？请联系现实，谈谈你的看法。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5615" y="2684074"/>
            <a:ext cx="11239500" cy="28079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 文中提出的“居安思危，戒奢以俭”的观点，在当今社会仍然有着极大的现实意义。尽管改革开放以来，我国社会经济已经获得长足的发展，但国内国际不安定的因素仍然存在，奢侈浪费之风尚存。因此，仍然要居安思危，时刻保持清醒的头脑，保持艰苦奋斗、勤俭节约的作风。</a:t>
            </a:r>
            <a:endParaRPr lang="zh-CN" altLang="en-US" sz="20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“载舟覆舟，所宜深慎”告诉我们，党和政府要坚持以人为本的治国理念，时刻把人民群众的冷暖挂在心上，始终把最广大人民群众的根本利益作为一切工作的出发点和落脚点，真正代表、维护广大人民群众的根本利益。只有这样，才能实现国家的长治久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文学常识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0095" y="2145665"/>
            <a:ext cx="10547350" cy="366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60000"/>
              </a:lnSpc>
            </a:pPr>
            <a:r>
              <a:rPr lang="zh-CN" altLang="en-US" sz="28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疏</a:t>
            </a:r>
            <a:endParaRPr lang="zh-CN" altLang="en-US" sz="28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576580" algn="just">
              <a:lnSpc>
                <a:spcPct val="16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疏，奏文的一种。作为文体，是古代官员向皇帝进言以使下情上达的进谏文书。“疏”始创于汉代，后世又以“奏疏”作为这类进言文体的总称。“疏”的用途广泛，论谏、劝请、陈乞、待罪、推荐、辞官等，均可用“疏”。比较著名的如贾谊的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论积贮疏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、诸葛亮的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街亭自贬疏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、魏征的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谏太宗十思疏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等。有时私人交往的书信也称为“疏”，如陶渊明的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与子俨等疏</a:t>
            </a:r>
            <a:r>
              <a:rPr lang="en-US" altLang="zh-CN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。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1840" y="75692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深入探究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7100" y="1856106"/>
            <a:ext cx="10307955" cy="954107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本文作为封建时代臣子向帝王的劝谏之文，在当今社会是否还有现实意义？请联系现实，谈谈你的看法。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2928188"/>
            <a:ext cx="10307955" cy="2243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“简能而任之，择善而从之”告诉我们，作为领导者要任用有才能的人，要能够听取下属的合理建议。如果领导者在开展工作时，下属只是当面附和却在背后议论，心中不服，工作将无法正常开展。只有做到“择善而从之”，每个人才会尽心尽力做好自己的事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深入探究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7100" y="2062500"/>
            <a:ext cx="10307955" cy="52322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5.</a:t>
            </a: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本文语言骈散结合，行文错落有致。试分析说明。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1670" y="2921635"/>
            <a:ext cx="1086866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唐代的奏疏，习惯上都用骈文。本文虽不在四六句式上加以雕琢，但大量运用铺陈排比、对称语句。如“求木之长者，必固其根本；欲流之远者，必浚其泉源；思国之安者，必积其德义”“有善始者实繁，能克终者盖寡”。写“十思”，运用排比，贯穿到底；“十思”后的总结之语，又用了对偶和排比。</a:t>
            </a:r>
            <a:endParaRPr lang="en-US" altLang="zh-CN" sz="24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同时，本文又用散文笔法，有机地穿插了一些散句，如“臣虽下愚，知其不可，而况于明哲乎”“岂取之易而守之难乎”等句，使行文摇曳生姿，别有一番情趣。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182" y="-180911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课外拓展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6735" y="1955269"/>
            <a:ext cx="11016615" cy="3905043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并不和谐的“君圣臣贤”标范</a:t>
            </a:r>
            <a:endParaRPr lang="zh-CN" altLang="en-US" sz="2400" noProof="1">
              <a:solidFill>
                <a:schemeClr val="bg1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李世民与魏征，两人的关系并不像后人想象得那么亲密与互相信任。李世民与魏征不但有旧怨（魏征曾劝李建成除掉李世民），魏征还多次犯颜直谏，让李世民下不了台。为此，李世民几欲亲手毁掉这面“明得失”的镜子。魏征死后，唐太宗登凌烟阁观其画像，并赋诗悼痛。但后来，魏征举荐的杜正伦因犯罪被免职、侯君集因参与太子谋逆而被诛，又闻魏征拿自己的谏辞给史官褚遂良看，更是不高兴。于是，不但取消了衡山公主与魏征长子的婚约，还令人将魏征的墓碑推倒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课外拓展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760" y="1118235"/>
            <a:ext cx="1951990" cy="1935480"/>
          </a:xfrm>
          <a:prstGeom prst="rect">
            <a:avLst/>
          </a:prstGeom>
        </p:spPr>
      </p:pic>
      <p:sp>
        <p:nvSpPr>
          <p:cNvPr id="2" name="半闭框 1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1miz-E1074210-F3876E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6555"/>
            <a:ext cx="2978150" cy="198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7075" y="1620932"/>
            <a:ext cx="10737850" cy="4366708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吴国和越国的恩怨</a:t>
            </a:r>
            <a:endParaRPr lang="zh-CN" altLang="en-US" sz="2000" noProof="1">
              <a:solidFill>
                <a:schemeClr val="bg1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春秋时期，吴国和越国地处当时的“蛮夷之地”，位于现在的东南沿海地区。两国虽为邻居，但兵戎不断。先是吴王阖闾发兵攻打越国，越王勾践在文种等人的辅佐下，设下伏兵重创吴国军队。结果吴王阖闾在战争中受了重伤，不久死去。吴国与越国从此结下了血海深仇。吴越争霸也由此开始。吴王夫差励精图治，很快让吴国强大起来，发兵攻打越国，几乎要灭掉越国了。越王勾践为了避免亡国的命运，向夫差投降。受尽了羞辱，卧薪尝胆二十年，暗中积蓄力量，最终灭掉了吴国。至此，勾践也成为了春秋时期的最后一位霸主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写作背景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0095" y="2145665"/>
            <a:ext cx="105473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75945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这篇奏疏是魏征于贞观十一年（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637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）写给唐太宗的。</a:t>
            </a:r>
            <a:endParaRPr lang="zh-CN" altLang="en-US" sz="20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575945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当时，经过战后的休养生息，社会经济得到了发展，人民生活也富裕了起来，加上对外战争连年胜利，唐太宗逐渐骄奢忘本，大修庙宇宫殿，四处巡游。魏征在这一年的三月至七月，“频上四疏，以陈得失”，这是其中的第二疏。</a:t>
            </a:r>
            <a:endParaRPr lang="zh-CN" altLang="en-US" sz="2000" noProof="1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indent="575945" algn="just">
              <a:lnSpc>
                <a:spcPct val="150000"/>
              </a:lnSpc>
            </a:pP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唐太宗看了这些奏疏后猛醒，感到很惭愧，写了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《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答魏征手诏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》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，称赞魏征，表示从谏改过。魏征死后，唐太宗悲痛不已，亲自为他写了碑文并对侍臣说：“夫以铜为镜，可以正衣冠；以古为镜，可以知兴替；以人为镜，可以明得失</a:t>
            </a:r>
            <a:r>
              <a:rPr lang="en-US" altLang="zh-CN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……</a:t>
            </a:r>
            <a:r>
              <a:rPr lang="zh-CN" altLang="en-US" sz="2000" dirty="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今魏征殂逝，遂亡一镜矣！”</a:t>
            </a: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60095" y="2924810"/>
            <a:ext cx="105473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①浚（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jùn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）其泉源</a:t>
            </a:r>
            <a:r>
              <a:rPr lang="en-US" altLang="zh-CN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② 无疆（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jiānɡ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）之休</a:t>
            </a:r>
            <a:endParaRPr lang="zh-CN" altLang="en-US" sz="2400" dirty="0">
              <a:solidFill>
                <a:srgbClr val="0D3E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 戒奢（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shē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）以俭</a:t>
            </a:r>
            <a:r>
              <a:rPr lang="en-US" altLang="zh-CN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④ 塞（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sè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）源</a:t>
            </a:r>
            <a:endParaRPr lang="zh-CN" altLang="en-US" sz="2400" dirty="0">
              <a:solidFill>
                <a:srgbClr val="0D3E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 殷（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yīn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）忧</a:t>
            </a:r>
            <a:r>
              <a:rPr lang="en-US" altLang="zh-CN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⑥ 载（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zài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）舟覆舟</a:t>
            </a:r>
            <a:endParaRPr lang="zh-CN" altLang="en-US" sz="2400" dirty="0">
              <a:solidFill>
                <a:srgbClr val="0D3E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⑦ 懈（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xiè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）怠 </a:t>
            </a:r>
            <a:r>
              <a:rPr lang="en-US" altLang="zh-CN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 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⑧ 壅（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yōnɡ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）蔽</a:t>
            </a:r>
            <a:endParaRPr lang="zh-CN" altLang="en-US" sz="2400" dirty="0">
              <a:solidFill>
                <a:srgbClr val="0D3E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⑨ 黜（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chù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）恶 </a:t>
            </a:r>
            <a:r>
              <a:rPr lang="en-US" altLang="zh-CN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⑩ 谬（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miù</a:t>
            </a:r>
            <a:r>
              <a:rPr lang="zh-CN" altLang="en-US" sz="2400" dirty="0">
                <a:solidFill>
                  <a:srgbClr val="0D3E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）赏</a:t>
            </a:r>
            <a:endParaRPr lang="zh-CN" altLang="en-US" sz="2400" dirty="0">
              <a:solidFill>
                <a:srgbClr val="0D3E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乾隆行楷 W7" panose="03000709000000000000" charset="-122"/>
              <a:sym typeface="+mn-ea"/>
            </a:endParaRP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196723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重要字音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3061970"/>
            <a:ext cx="105473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</a:t>
            </a:r>
            <a:r>
              <a:rPr lang="zh-CN" altLang="en-US" sz="24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振</a:t>
            </a:r>
            <a:r>
              <a:rPr lang="zh-CN" altLang="en-US" sz="24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之以威怒 （ </a:t>
            </a:r>
            <a:r>
              <a:rPr lang="zh-CN" altLang="en-US" sz="240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“振”同“震”，威吓</a:t>
            </a:r>
            <a:r>
              <a:rPr lang="zh-CN" altLang="en-US" sz="24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　</a:t>
            </a:r>
            <a:endParaRPr lang="zh-CN" altLang="en-US" sz="2400" dirty="0"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 则思</a:t>
            </a:r>
            <a:r>
              <a:rPr lang="zh-CN" altLang="en-US" sz="24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无</a:t>
            </a:r>
            <a:r>
              <a:rPr lang="zh-CN" altLang="en-US" sz="24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因怒而滥刑（</a:t>
            </a:r>
            <a:r>
              <a:rPr lang="zh-CN" altLang="en-US" sz="240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“无”同“毋”，不要</a:t>
            </a:r>
            <a:r>
              <a:rPr lang="zh-CN" altLang="en-US" sz="24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）</a:t>
            </a:r>
            <a:endParaRPr lang="zh-CN" altLang="en-US" sz="24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sym typeface="+mn-ea"/>
              </a:rPr>
              <a:t>通假释义</a:t>
            </a:r>
            <a:endParaRPr lang="zh-CN" altLang="en-US" sz="2800" dirty="0">
              <a:solidFill>
                <a:schemeClr val="bg1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</p:txBody>
      </p:sp>
      <p:pic>
        <p:nvPicPr>
          <p:cNvPr id="12" name="图片 11" descr="51miz-E245599-ECFA92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8750" y="2935605"/>
            <a:ext cx="2175510" cy="39223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250" y="685800"/>
            <a:ext cx="112395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7140" y="5233670"/>
            <a:ext cx="2195830" cy="2195830"/>
          </a:xfrm>
          <a:prstGeom prst="rect">
            <a:avLst/>
          </a:prstGeom>
        </p:spPr>
      </p:pic>
      <p:pic>
        <p:nvPicPr>
          <p:cNvPr id="5" name="图片 4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260" y="-487680"/>
            <a:ext cx="2976880" cy="2976880"/>
          </a:xfrm>
          <a:prstGeom prst="rect">
            <a:avLst/>
          </a:prstGeom>
        </p:spPr>
      </p:pic>
      <p:pic>
        <p:nvPicPr>
          <p:cNvPr id="6" name="图片 5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70" y="4681220"/>
            <a:ext cx="3300730" cy="3300730"/>
          </a:xfrm>
          <a:prstGeom prst="rect">
            <a:avLst/>
          </a:prstGeom>
        </p:spPr>
      </p:pic>
      <p:pic>
        <p:nvPicPr>
          <p:cNvPr id="7" name="图片 6" descr="215393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290" y="-1991995"/>
            <a:ext cx="4081145" cy="4081145"/>
          </a:xfrm>
          <a:prstGeom prst="rect">
            <a:avLst/>
          </a:prstGeom>
        </p:spPr>
      </p:pic>
      <p:sp>
        <p:nvSpPr>
          <p:cNvPr id="8" name="半闭框 7"/>
          <p:cNvSpPr/>
          <p:nvPr/>
        </p:nvSpPr>
        <p:spPr>
          <a:xfrm>
            <a:off x="760095" y="9563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0800000">
            <a:off x="10939780" y="5388610"/>
            <a:ext cx="590550" cy="590550"/>
          </a:xfrm>
          <a:prstGeom prst="halfFrame">
            <a:avLst/>
          </a:prstGeom>
          <a:solidFill>
            <a:srgbClr val="0D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38675" y="1255395"/>
            <a:ext cx="2914650" cy="0"/>
          </a:xfrm>
          <a:prstGeom prst="line">
            <a:avLst/>
          </a:prstGeom>
          <a:ln w="25400">
            <a:solidFill>
              <a:srgbClr val="0D3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91760" y="963295"/>
            <a:ext cx="180848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0D3E55"/>
                </a:solidFill>
                <a:latin typeface="华康乾隆行楷 W7" panose="03000709000000000000" charset="-122"/>
                <a:ea typeface="华康乾隆行楷 W7" panose="03000709000000000000" charset="-122"/>
              </a:rPr>
              <a:t>知识梳理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2325" y="2924810"/>
            <a:ext cx="105473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① 必固其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根本</a:t>
            </a:r>
            <a:endParaRPr lang="en-US" altLang="zh-CN" sz="2000" dirty="0">
              <a:solidFill>
                <a:srgbClr val="FF0000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古义</a:t>
            </a:r>
            <a:r>
              <a:rPr lang="zh-CN" altLang="en-US" sz="200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：树木的根。</a:t>
            </a:r>
            <a:r>
              <a:rPr lang="zh-CN" altLang="en-US" sz="200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今义</a:t>
            </a:r>
            <a:r>
              <a:rPr lang="zh-CN" altLang="en-US" sz="200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：事物的根源或最重要的部分。</a:t>
            </a:r>
            <a:endParaRPr lang="en-US" altLang="zh-CN" sz="2000" dirty="0"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②凡百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元首</a:t>
            </a:r>
            <a:endParaRPr lang="en-US" altLang="zh-CN" sz="2000" dirty="0">
              <a:solidFill>
                <a:srgbClr val="FF0000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古义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：指帝王。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今义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：国家的最高领导人。</a:t>
            </a:r>
            <a:endParaRPr lang="en-US" altLang="zh-CN" sz="2000" dirty="0">
              <a:solidFill>
                <a:srgbClr val="FF0000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③ 既得志，则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纵情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以傲物</a:t>
            </a:r>
            <a:endParaRPr lang="en-US" altLang="zh-CN" sz="2000" dirty="0">
              <a:solidFill>
                <a:srgbClr val="FF0000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古义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：放纵情感。</a:t>
            </a:r>
            <a:r>
              <a:rPr lang="zh-CN" altLang="en-US" sz="2000" dirty="0">
                <a:solidFill>
                  <a:srgbClr val="FF0000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今义</a:t>
            </a:r>
            <a:r>
              <a:rPr lang="zh-CN" altLang="en-US" sz="2000" dirty="0"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：尽情。</a:t>
            </a:r>
            <a:endParaRPr lang="zh-CN" altLang="en-US" sz="2000" dirty="0">
              <a:solidFill>
                <a:srgbClr val="0D3E55"/>
              </a:solidFill>
              <a:latin typeface="华康乾隆行楷 W7" panose="03000709000000000000" charset="-122"/>
              <a:ea typeface="华康乾隆行楷 W7" panose="03000709000000000000" charset="-122"/>
              <a:cs typeface="华康乾隆行楷 W7" panose="03000709000000000000" charset="-122"/>
              <a:sym typeface="+mn-ea"/>
            </a:endParaRPr>
          </a:p>
        </p:txBody>
      </p:sp>
      <p:pic>
        <p:nvPicPr>
          <p:cNvPr id="19" name="图片 18" descr="C:/Users/ADMINI~1/AppData/Local/Temp/picturescale_20200325153125/output_20200325153128.pngoutput_20200325153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40" y="956310"/>
            <a:ext cx="1985645" cy="1968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9945" y="2089150"/>
            <a:ext cx="2252980" cy="521970"/>
          </a:xfrm>
          <a:prstGeom prst="rect">
            <a:avLst/>
          </a:prstGeom>
          <a:solidFill>
            <a:srgbClr val="0D3E55"/>
          </a:solidFill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华康乾隆行楷 W7" panose="03000709000000000000" charset="-122"/>
                <a:ea typeface="华康乾隆行楷 W7" panose="03000709000000000000" charset="-122"/>
                <a:cs typeface="华康乾隆行楷 W7" panose="03000709000000000000" charset="-122"/>
                <a:sym typeface="+mn-ea"/>
              </a:rPr>
              <a:t>古今异义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6906</Words>
  <Application>Microsoft Office PowerPoint</Application>
  <PresentationFormat>宽屏</PresentationFormat>
  <Paragraphs>324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9" baseType="lpstr">
      <vt:lpstr>方正舒体</vt:lpstr>
      <vt:lpstr>华康乾隆行楷 W7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郭 艳</cp:lastModifiedBy>
  <cp:revision>112</cp:revision>
  <dcterms:created xsi:type="dcterms:W3CDTF">2019-06-19T02:08:00Z</dcterms:created>
  <dcterms:modified xsi:type="dcterms:W3CDTF">2023-02-11T12:29:25Z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9283FD1E5DCB47B5B2EB4933F69EC722</vt:lpwstr>
  </property>
</Properties>
</file>