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3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2" r:id="rId3"/>
  </p:sldMasterIdLst>
  <p:notesMasterIdLst>
    <p:notesMasterId r:id="rId27"/>
  </p:notesMasterIdLst>
  <p:handoutMasterIdLst>
    <p:handoutMasterId r:id="rId28"/>
  </p:handoutMasterIdLst>
  <p:sldIdLst>
    <p:sldId id="261" r:id="rId4"/>
    <p:sldId id="262" r:id="rId5"/>
    <p:sldId id="263" r:id="rId6"/>
    <p:sldId id="264" r:id="rId7"/>
    <p:sldId id="271" r:id="rId8"/>
    <p:sldId id="266" r:id="rId9"/>
    <p:sldId id="277" r:id="rId10"/>
    <p:sldId id="278" r:id="rId11"/>
    <p:sldId id="272" r:id="rId12"/>
    <p:sldId id="270" r:id="rId13"/>
    <p:sldId id="289" r:id="rId14"/>
    <p:sldId id="290" r:id="rId15"/>
    <p:sldId id="291" r:id="rId16"/>
    <p:sldId id="292" r:id="rId17"/>
    <p:sldId id="268" r:id="rId18"/>
    <p:sldId id="273" r:id="rId19"/>
    <p:sldId id="274" r:id="rId20"/>
    <p:sldId id="269" r:id="rId21"/>
    <p:sldId id="267" r:id="rId22"/>
    <p:sldId id="275" r:id="rId23"/>
    <p:sldId id="276" r:id="rId24"/>
    <p:sldId id="265" r:id="rId25"/>
    <p:sldId id="293" r:id="rId26"/>
  </p:sldIdLst>
  <p:sldSz cx="12192000" cy="6858000"/>
  <p:notesSz cx="7104063" cy="10234613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8EC9C7-1CA5-4F0A-A098-4F97ADAB24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4580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/>
              <a:t>13</a:t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432"/>
            <a:ext cx="9144000" cy="238774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261"/>
            <a:ext cx="9144000" cy="16558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0965" indent="0" algn="ctr">
              <a:buNone/>
              <a:defRPr sz="1600"/>
            </a:lvl4pPr>
            <a:lvl5pPr marL="1828165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844"/>
            <a:ext cx="10515600" cy="28529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1" y="4589747"/>
            <a:ext cx="10515600" cy="15002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739"/>
            <a:ext cx="5181600" cy="43516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739"/>
            <a:ext cx="5181600" cy="43516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49"/>
            <a:ext cx="10515600" cy="132564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9" y="1681266"/>
            <a:ext cx="5157787" cy="823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9" y="2505229"/>
            <a:ext cx="5157787" cy="368481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266"/>
            <a:ext cx="5183188" cy="823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229"/>
            <a:ext cx="5183188" cy="368481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28"/>
            <a:ext cx="3932237" cy="16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87"/>
            <a:ext cx="6172200" cy="48739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527"/>
            <a:ext cx="3932237" cy="38118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28"/>
            <a:ext cx="3932237" cy="16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87"/>
            <a:ext cx="6172200" cy="48739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0965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527"/>
            <a:ext cx="3932237" cy="38118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47"/>
            <a:ext cx="2628900" cy="581219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47"/>
            <a:ext cx="7734300" cy="581219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>
                <a:latin typeface="Arial" pitchFamily="34" charset="0"/>
              </a:r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253" y="966238"/>
            <a:ext cx="4830147" cy="4830147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  <a:effectLst/>
        </p:spPr>
      </p:pic>
      <p:cxnSp>
        <p:nvCxnSpPr>
          <p:cNvPr id="10" name="直接连接符 9"/>
          <p:cNvCxnSpPr/>
          <p:nvPr/>
        </p:nvCxnSpPr>
        <p:spPr>
          <a:xfrm>
            <a:off x="5470776" y="1817008"/>
            <a:ext cx="1" cy="4574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812246" y="1451429"/>
            <a:ext cx="953338" cy="3594074"/>
          </a:xfrm>
        </p:spPr>
        <p:txBody>
          <a:bodyPr vert="eaVert" wrap="square" anchor="ctr" anchorCtr="0">
            <a:normAutofit/>
          </a:bodyPr>
          <a:lstStyle>
            <a:lvl1pPr algn="ctr">
              <a:lnSpc>
                <a:spcPct val="90000"/>
              </a:lnSpc>
              <a:defRPr sz="54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238905" y="2274465"/>
            <a:ext cx="469359" cy="2771038"/>
          </a:xfrm>
        </p:spPr>
        <p:txBody>
          <a:bodyPr vert="eaVert" anchor="ctr" anchorCtr="0">
            <a:normAutofit/>
          </a:bodyPr>
          <a:lstStyle>
            <a:lvl1pPr marL="0" indent="0" algn="ctr">
              <a:lnSpc>
                <a:spcPct val="90000"/>
              </a:lnSpc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269" y="1374414"/>
            <a:ext cx="1066800" cy="13335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887" y="4445426"/>
            <a:ext cx="543628" cy="566279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98278" y="499182"/>
            <a:ext cx="4029075" cy="3733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053" y="1164277"/>
            <a:ext cx="3640816" cy="3640816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699465" y="3208205"/>
            <a:ext cx="3125992" cy="646331"/>
          </a:xfrm>
        </p:spPr>
        <p:txBody>
          <a:bodyPr wrap="square" anchor="t" anchorCtr="0">
            <a:norm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699465" y="1917860"/>
            <a:ext cx="3125992" cy="1200329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90000"/>
              </a:lnSpc>
              <a:buNone/>
              <a:defRPr sz="8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94811" y="2172949"/>
            <a:ext cx="2647950" cy="313372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2635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78" y="966238"/>
            <a:ext cx="4830147" cy="4830147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  <a:effectLst/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371612" y="1583474"/>
            <a:ext cx="1292662" cy="3487462"/>
          </a:xfrm>
        </p:spPr>
        <p:txBody>
          <a:bodyPr vert="eaVert">
            <a:norm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5222">
            <a:off x="3887438" y="1327306"/>
            <a:ext cx="1066800" cy="1333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829" y="4311612"/>
            <a:ext cx="543628" cy="566279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119360" y="365125"/>
            <a:ext cx="123444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13892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 flipH="1"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ags" Target="../tags/tag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49"/>
            <a:ext cx="10515600" cy="1325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739"/>
            <a:ext cx="10515600" cy="4351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744"/>
            <a:ext cx="2743200" cy="365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244F4-8239-4FBA-BAF8-1D7BA70E9511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744"/>
            <a:ext cx="4114800" cy="365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744"/>
            <a:ext cx="2743200" cy="365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03B9C-3929-4105-9A36-5366D33C22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83000"/>
            <a:lum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C5249EE-058C-4683-B72F-E983EB4B1B47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E64BB8C-9527-4AD5-817B-ADF2A6F36A6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ransition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9.emf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0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emf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555240" y="1710690"/>
            <a:ext cx="7432675" cy="276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>
                <a:solidFill>
                  <a:srgbClr val="FF0000"/>
                </a:solidFill>
                <a:latin typeface="楷体" panose="02010609060101010101" charset="-122"/>
                <a:ea typeface="楷体"/>
              </a:rPr>
              <a:t>课前活动：</a:t>
            </a:r>
            <a:endParaRPr lang="zh-CN" altLang="en-US" sz="5400" b="1">
              <a:latin typeface="楷体" panose="02010609060101010101" charset="-122"/>
              <a:ea typeface="楷体"/>
            </a:endParaRPr>
          </a:p>
          <a:p>
            <a:r>
              <a:rPr lang="zh-CN" altLang="en-US" sz="4000" b="1">
                <a:latin typeface="楷体" panose="02010609060101010101" charset="-122"/>
                <a:ea typeface="楷体"/>
              </a:rPr>
              <a:t>    我们曾经学过的文学作品中，有一些是描写音乐或者乐器的，请同学回忆一下？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2525" y="1948180"/>
            <a:ext cx="30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10246" name="Text Box 7"/>
          <p:cNvSpPr txBox="1"/>
          <p:nvPr/>
        </p:nvSpPr>
        <p:spPr>
          <a:xfrm>
            <a:off x="1918970" y="1653540"/>
            <a:ext cx="8927465" cy="4923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itchFamily="34" charset="0"/>
              </a:rPr>
              <a:t>     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这场演奏会除了诗人外还有哪些“听众”？他们听了箜篌曲之后有什么反应？写他们反应目的是什么？这里主要采用了什么手法来表现音乐？</a:t>
            </a:r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(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可以选取你喜欢的一两个“听众”讨论</a:t>
            </a:r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itchFamily="34" charset="0"/>
              </a:rPr>
              <a:t>     </a:t>
            </a:r>
          </a:p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Arial" pitchFamily="34" charset="0"/>
              </a:rPr>
              <a:t>        </a:t>
            </a:r>
            <a:endParaRPr lang="zh-CN" altLang="en-US" sz="4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31160" y="853440"/>
            <a:ext cx="32480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合作探究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charRg st="9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6">
                                            <p:txEl>
                                              <p:charRg st="9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6">
                                            <p:txEl>
                                              <p:charRg st="9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5247005" y="685800"/>
            <a:ext cx="890270" cy="21844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endParaRPr lang="en-US" altLang="zh-CN" sz="2800">
              <a:latin typeface="Arial" pitchFamily="34" charset="0"/>
            </a:endParaRPr>
          </a:p>
          <a:p>
            <a:endParaRPr lang="en-US" altLang="zh-CN">
              <a:latin typeface="Arial" pitchFamily="34" charset="0"/>
            </a:endParaRPr>
          </a:p>
        </p:txBody>
      </p:sp>
      <p:pic>
        <p:nvPicPr>
          <p:cNvPr id="10243" name="Picture 3" descr="演奏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788" y="0"/>
            <a:ext cx="28432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Text Box 4"/>
          <p:cNvSpPr txBox="1"/>
          <p:nvPr/>
        </p:nvSpPr>
        <p:spPr>
          <a:xfrm>
            <a:off x="1809750" y="857250"/>
            <a:ext cx="4914900" cy="8524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天空流云为之停步聆听，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湘妃素女为之愁啼哀思，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至上紫皇为之扣动心弦，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补天女娲为之忘乎所以，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山中神妪为之折服求教，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老鱼瘦蛟为之翻跃起舞，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伐树吴刚为之通宵不眠，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宋体" pitchFamily="2" charset="-122"/>
              </a:rPr>
              <a:t>月宫玉兔为之如醉如痴。</a:t>
            </a:r>
            <a:endParaRPr lang="en-US" altLang="zh-CN" sz="2800" b="1">
              <a:solidFill>
                <a:srgbClr val="00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宋体" pitchFamily="2" charset="-122"/>
              </a:rPr>
              <a:t>通过这些“听众”的反应</a:t>
            </a:r>
            <a:endParaRPr lang="en-US" altLang="zh-CN" sz="2800" b="1">
              <a:solidFill>
                <a:srgbClr val="FF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宋体" pitchFamily="2" charset="-122"/>
              </a:rPr>
              <a:t>烘托了箜篌曲调的不同凡响</a:t>
            </a:r>
            <a:endParaRPr lang="en-US" altLang="zh-CN" sz="2800" b="1">
              <a:solidFill>
                <a:srgbClr val="FF0000"/>
              </a:solidFill>
              <a:latin typeface="宋体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宋体" pitchFamily="2" charset="-122"/>
              </a:rPr>
              <a:t>和李凭弹奏技艺的高超。</a:t>
            </a:r>
            <a:endParaRPr lang="en-US" altLang="zh-CN" sz="2800" b="1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4000" b="1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40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" name="AutoShape 9"/>
          <p:cNvSpPr/>
          <p:nvPr/>
        </p:nvSpPr>
        <p:spPr>
          <a:xfrm>
            <a:off x="6024563" y="4500563"/>
            <a:ext cx="4643437" cy="1584325"/>
          </a:xfrm>
          <a:prstGeom prst="cloudCallout">
            <a:avLst>
              <a:gd name="adj1" fmla="val -27301"/>
              <a:gd name="adj2" fmla="val 9048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en-US" altLang="zh-CN" sz="3600" b="1">
              <a:solidFill>
                <a:srgbClr val="FF0000"/>
              </a:solidFill>
              <a:latin typeface="Arial" pitchFamily="34" charset="0"/>
              <a:ea typeface="幼圆" pitchFamily="49" charset="-122"/>
            </a:endParaRPr>
          </a:p>
          <a:p>
            <a:pPr algn="ctr"/>
            <a:r>
              <a:rPr lang="zh-CN" altLang="en-US" sz="3600" b="1">
                <a:solidFill>
                  <a:srgbClr val="FF0000"/>
                </a:solidFill>
                <a:latin typeface="Arial" pitchFamily="34" charset="0"/>
                <a:ea typeface="幼圆" pitchFamily="49" charset="-122"/>
              </a:rPr>
              <a:t>侧面烘托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/>
          <p:nvPr/>
        </p:nvSpPr>
        <p:spPr>
          <a:xfrm>
            <a:off x="5247005" y="685800"/>
            <a:ext cx="890270" cy="21844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endParaRPr lang="en-US" altLang="zh-CN" sz="2800">
              <a:latin typeface="Arial" pitchFamily="34" charset="0"/>
            </a:endParaRPr>
          </a:p>
          <a:p>
            <a:endParaRPr lang="en-US" altLang="zh-CN">
              <a:latin typeface="Arial" pitchFamily="34" charset="0"/>
            </a:endParaRPr>
          </a:p>
        </p:txBody>
      </p:sp>
      <p:pic>
        <p:nvPicPr>
          <p:cNvPr id="11267" name="Picture 3" descr="演奏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595" y="0"/>
            <a:ext cx="341820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Text Box 4"/>
          <p:cNvSpPr txBox="1"/>
          <p:nvPr/>
        </p:nvSpPr>
        <p:spPr>
          <a:xfrm>
            <a:off x="688975" y="685800"/>
            <a:ext cx="74072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4000" b="1" u="sng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侧面烘托</a:t>
            </a:r>
            <a:r>
              <a:rPr lang="zh-CN" altLang="en-US" sz="40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，</a:t>
            </a:r>
            <a:r>
              <a:rPr lang="zh-CN" altLang="en-US" sz="4000" b="1">
                <a:latin typeface="华文新魏" pitchFamily="2" charset="-122"/>
                <a:ea typeface="华文新魏" pitchFamily="2" charset="-122"/>
              </a:rPr>
              <a:t>即</a:t>
            </a:r>
            <a:r>
              <a:rPr lang="zh-CN" altLang="en-US" sz="40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通过对周围人</a:t>
            </a:r>
            <a:endParaRPr lang="en-US" altLang="zh-CN" sz="4000" b="1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物或环境的描写来表现主要</a:t>
            </a:r>
            <a:endParaRPr lang="en-US" altLang="zh-CN" sz="4000" b="1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对象。</a:t>
            </a:r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4000" b="1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4000" b="1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40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69" name="AutoShape 9"/>
          <p:cNvSpPr/>
          <p:nvPr/>
        </p:nvSpPr>
        <p:spPr>
          <a:xfrm>
            <a:off x="4810125" y="0"/>
            <a:ext cx="3286125" cy="1428750"/>
          </a:xfrm>
          <a:prstGeom prst="cloudCallout">
            <a:avLst>
              <a:gd name="adj1" fmla="val -27301"/>
              <a:gd name="adj2" fmla="val 9048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latin typeface="Arial" pitchFamily="34" charset="0"/>
                <a:ea typeface="幼圆" pitchFamily="49" charset="-122"/>
              </a:rPr>
              <a:t>侧面烘托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/>
          </p:cNvSpPr>
          <p:nvPr>
            <p:ph type="title"/>
          </p:nvPr>
        </p:nvSpPr>
        <p:spPr>
          <a:xfrm>
            <a:off x="1774825" y="333375"/>
            <a:ext cx="930148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/>
              <a:t>          </a:t>
            </a:r>
            <a:r>
              <a:rPr lang="zh-CN" altLang="en-US" sz="4800">
                <a:solidFill>
                  <a:srgbClr val="000000"/>
                </a:solidFill>
              </a:rPr>
              <a:t>陌上桑</a:t>
            </a:r>
            <a:r>
              <a:rPr lang="zh-CN" altLang="en-US" sz="2400">
                <a:solidFill>
                  <a:srgbClr val="000000"/>
                </a:solidFill>
              </a:rPr>
              <a:t>（汉乐府）</a:t>
            </a:r>
          </a:p>
        </p:txBody>
      </p:sp>
      <p:sp>
        <p:nvSpPr>
          <p:cNvPr id="39939" name="Rectangle 3"/>
          <p:cNvSpPr>
            <a:spLocks noGrp="1" noRot="1"/>
          </p:cNvSpPr>
          <p:nvPr>
            <p:ph idx="1"/>
          </p:nvPr>
        </p:nvSpPr>
        <p:spPr>
          <a:xfrm>
            <a:off x="510540" y="1285875"/>
            <a:ext cx="11062970" cy="5374005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/>
              <a:t>              </a:t>
            </a:r>
            <a:r>
              <a:rPr lang="zh-CN" altLang="en-US" b="1">
                <a:solidFill>
                  <a:schemeClr val="hlink"/>
                </a:solidFill>
              </a:rPr>
              <a:t>行者</a:t>
            </a:r>
            <a:r>
              <a:rPr lang="zh-CN" altLang="en-US" b="1">
                <a:solidFill>
                  <a:srgbClr val="000000"/>
                </a:solidFill>
              </a:rPr>
              <a:t>见罗敷，下担捋髭须；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>
                <a:solidFill>
                  <a:srgbClr val="000000"/>
                </a:solidFill>
              </a:rPr>
              <a:t>            </a:t>
            </a:r>
            <a:r>
              <a:rPr lang="zh-CN" altLang="en-US" b="1">
                <a:solidFill>
                  <a:schemeClr val="hlink"/>
                </a:solidFill>
              </a:rPr>
              <a:t>少年</a:t>
            </a:r>
            <a:r>
              <a:rPr lang="zh-CN" altLang="en-US" b="1">
                <a:solidFill>
                  <a:srgbClr val="000000"/>
                </a:solidFill>
              </a:rPr>
              <a:t>见罗敷，脱帽著帩头。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>
                <a:solidFill>
                  <a:srgbClr val="000000"/>
                </a:solidFill>
              </a:rPr>
              <a:t>            </a:t>
            </a:r>
            <a:r>
              <a:rPr lang="zh-CN" altLang="en-US" b="1">
                <a:solidFill>
                  <a:schemeClr val="hlink"/>
                </a:solidFill>
              </a:rPr>
              <a:t>耕者</a:t>
            </a:r>
            <a:r>
              <a:rPr lang="zh-CN" altLang="en-US" b="1">
                <a:solidFill>
                  <a:srgbClr val="000000"/>
                </a:solidFill>
              </a:rPr>
              <a:t>忘其犁，</a:t>
            </a:r>
            <a:r>
              <a:rPr lang="zh-CN" altLang="en-US" b="1">
                <a:solidFill>
                  <a:schemeClr val="hlink"/>
                </a:solidFill>
              </a:rPr>
              <a:t>锄者</a:t>
            </a:r>
            <a:r>
              <a:rPr lang="zh-CN" altLang="en-US" b="1">
                <a:solidFill>
                  <a:srgbClr val="000000"/>
                </a:solidFill>
              </a:rPr>
              <a:t>忘其锄；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>
                <a:solidFill>
                  <a:srgbClr val="000000"/>
                </a:solidFill>
              </a:rPr>
              <a:t>            来归相怨怒，但坐观罗敷。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"/>
              </a:rPr>
              <a:t>手法：</a:t>
            </a:r>
            <a:r>
              <a:rPr lang="zh-CN" altLang="en-US" sz="2800" b="1">
                <a:solidFill>
                  <a:srgbClr val="000000"/>
                </a:solidFill>
                <a:ea typeface="楷体"/>
              </a:rPr>
              <a:t>采用了侧面烘托的手法，</a:t>
            </a:r>
            <a:endParaRPr lang="en-US" altLang="zh-CN" sz="2800" b="1">
              <a:solidFill>
                <a:srgbClr val="000000"/>
              </a:solidFill>
              <a:ea typeface="楷体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"/>
              </a:rPr>
              <a:t>分析说明：</a:t>
            </a:r>
            <a:r>
              <a:rPr lang="zh-CN" altLang="en-US" sz="2800" b="1">
                <a:solidFill>
                  <a:srgbClr val="000000"/>
                </a:solidFill>
                <a:ea typeface="楷体"/>
              </a:rPr>
              <a:t>作者意欲极写罗敷之美，却未对罗敷的美貌作任何正面描写，而是通过描写行者、少年、耕者、锄者见到罗敷时的惊叹、赞赏、痴迷等各种反应，</a:t>
            </a:r>
            <a:r>
              <a:rPr lang="zh-CN" altLang="en-US" sz="2800" b="1">
                <a:solidFill>
                  <a:schemeClr val="hlink"/>
                </a:solidFill>
                <a:ea typeface="楷体"/>
              </a:rPr>
              <a:t>烘托</a:t>
            </a:r>
            <a:r>
              <a:rPr lang="zh-CN" altLang="en-US" sz="2800" b="1">
                <a:solidFill>
                  <a:srgbClr val="000000"/>
                </a:solidFill>
                <a:ea typeface="楷体"/>
              </a:rPr>
              <a:t>出了罗敷的美貌，</a:t>
            </a:r>
            <a:endParaRPr lang="en-US" altLang="zh-CN" sz="2800" b="1">
              <a:solidFill>
                <a:srgbClr val="000000"/>
              </a:solidFill>
              <a:ea typeface="楷体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"/>
              </a:rPr>
              <a:t>效果：</a:t>
            </a:r>
            <a:r>
              <a:rPr lang="zh-CN" altLang="en-US" sz="2800" b="1">
                <a:solidFill>
                  <a:srgbClr val="000000"/>
                </a:solidFill>
                <a:ea typeface="楷体"/>
              </a:rPr>
              <a:t>给人以无尽的想象天地，从而收到强烈的艺术效果。</a:t>
            </a:r>
            <a:endParaRPr lang="zh-CN" altLang="en-US" sz="2800" b="1">
              <a:solidFill>
                <a:srgbClr val="FF0000"/>
              </a:solidFill>
              <a:ea typeface="楷体"/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charRg st="2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charRg st="2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char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char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04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39">
                                            <p:txEl>
                                              <p:charRg st="104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19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charRg st="119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99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939">
                                            <p:txEl>
                                              <p:charRg st="199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/>
          <p:nvPr/>
        </p:nvSpPr>
        <p:spPr>
          <a:xfrm>
            <a:off x="5247005" y="685800"/>
            <a:ext cx="890270" cy="21844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endParaRPr lang="en-US" altLang="zh-CN" sz="2800">
              <a:latin typeface="Arial" pitchFamily="34" charset="0"/>
            </a:endParaRPr>
          </a:p>
          <a:p>
            <a:endParaRPr lang="en-US" altLang="zh-CN">
              <a:latin typeface="Arial" pitchFamily="34" charset="0"/>
            </a:endParaRPr>
          </a:p>
        </p:txBody>
      </p:sp>
      <p:pic>
        <p:nvPicPr>
          <p:cNvPr id="13315" name="Picture 3" descr="演奏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9845" y="0"/>
            <a:ext cx="323278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60680" y="685800"/>
            <a:ext cx="9453880" cy="9817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 smtClean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 smtClean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手法：</a:t>
            </a:r>
            <a:r>
              <a:rPr kumimoji="0" lang="zh-CN" altLang="en-US" sz="4000" b="1" u="sng" kern="1200" cap="none" spc="0" normalizeH="0" baseline="0" noProof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侧面</a:t>
            </a:r>
            <a:r>
              <a:rPr kumimoji="0" lang="zh-CN" altLang="en-US" sz="4000" b="1" u="sng" kern="1200" cap="none" spc="0" normalizeH="0" baseline="0" noProof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烘托</a:t>
            </a:r>
            <a:r>
              <a:rPr kumimoji="0" lang="zh-CN" altLang="en-US" sz="4000" b="1" kern="1200" cap="none" spc="0" normalizeH="0" baseline="0" noProof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，</a:t>
            </a:r>
            <a:endParaRPr kumimoji="0" lang="en-US" altLang="zh-CN" sz="4000" b="1" kern="1200" cap="none" spc="0" normalizeH="0" baseline="0" noProof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分析说明：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湘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妃被音乐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触动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了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愁怀</a:t>
            </a:r>
            <a:endParaRPr kumimoji="0" lang="en-US" altLang="zh-CN" sz="3200" b="1" kern="1200" cap="none" spc="0" normalizeH="0" baseline="0" noProof="0" smtClean="0">
              <a:solidFill>
                <a:srgbClr val="000000"/>
              </a:solidFill>
              <a:latin typeface="楷体" panose="02010609060101010101" charset="-122"/>
              <a:ea typeface="楷体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而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泪洒斑竹、善于鼓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瑟的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素女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为</a:t>
            </a:r>
            <a:endParaRPr kumimoji="0" lang="en-US" altLang="zh-CN" sz="3200" b="1" kern="1200" cap="none" spc="0" normalizeH="0" baseline="0" noProof="0" smtClean="0">
              <a:solidFill>
                <a:srgbClr val="000000"/>
              </a:solidFill>
              <a:latin typeface="楷体" panose="02010609060101010101" charset="-122"/>
              <a:ea typeface="楷体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之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哀愁，通过这些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听众的反应</a:t>
            </a:r>
            <a:endParaRPr kumimoji="0" lang="en-US" altLang="zh-CN" sz="3200" b="1" kern="1200" cap="none" spc="0" normalizeH="0" baseline="0" noProof="0" smtClean="0">
              <a:solidFill>
                <a:srgbClr val="000000"/>
              </a:solidFill>
              <a:latin typeface="楷体" panose="02010609060101010101" charset="-122"/>
              <a:ea typeface="楷体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烘托了箜篌</a:t>
            </a:r>
            <a:r>
              <a:rPr kumimoji="0" lang="zh-CN" altLang="en-US" sz="3200" b="1" kern="1200" cap="none" spc="0" normalizeH="0" baseline="0" noProof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声的</a:t>
            </a:r>
            <a:r>
              <a:rPr kumimoji="0" lang="zh-CN" altLang="en-US" sz="3200" b="1" kern="1200" cap="none" spc="0" normalizeH="0" baseline="0" noProof="0" smtClean="0">
                <a:solidFill>
                  <a:srgbClr val="000000"/>
                </a:solidFill>
                <a:latin typeface="楷体" panose="02010609060101010101" charset="-122"/>
                <a:ea typeface="楷体"/>
                <a:cs typeface="+mn-cs"/>
              </a:rPr>
              <a:t>凄美、哀愁，</a:t>
            </a:r>
            <a:endParaRPr kumimoji="0" lang="en-US" altLang="zh-CN" sz="3200" b="1" kern="1200" cap="none" spc="0" normalizeH="0" baseline="0" noProof="0" smtClean="0">
              <a:solidFill>
                <a:srgbClr val="000000"/>
              </a:solidFill>
              <a:latin typeface="楷体" panose="02010609060101010101" charset="-122"/>
              <a:ea typeface="楷体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smtClean="0">
                <a:solidFill>
                  <a:srgbClr val="FF0000"/>
                </a:solidFill>
                <a:latin typeface="楷体" panose="02010609060101010101" charset="-122"/>
                <a:ea typeface="楷体"/>
                <a:cs typeface="+mn-cs"/>
              </a:rPr>
              <a:t>效果：</a:t>
            </a:r>
            <a:r>
              <a:rPr kumimoji="0" lang="zh-CN" altLang="en-US" sz="2800" b="1" u="sng" kern="1200" cap="none" spc="0" normalizeH="0" baseline="0" noProof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+mn-cs"/>
              </a:rPr>
              <a:t>具有“惊天地、泣鬼神”的魅</a:t>
            </a:r>
            <a:endParaRPr kumimoji="0" lang="en-US" altLang="zh-CN" sz="2800" b="1" u="sng" kern="1200" cap="none" spc="0" normalizeH="0" baseline="0" noProof="0" smtClean="0">
              <a:solidFill>
                <a:srgbClr val="FF0000"/>
              </a:solidFill>
              <a:latin typeface="宋体" pitchFamily="2" charset="-122"/>
              <a:ea typeface="宋体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u="sng" kern="1200" cap="none" spc="0" normalizeH="0" baseline="0" noProof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+mn-cs"/>
              </a:rPr>
              <a:t>力，</a:t>
            </a:r>
            <a:r>
              <a:rPr kumimoji="0" lang="zh-CN" altLang="en-US" sz="2800" b="1" u="sng" kern="1200" cap="none" spc="0" normalizeH="0" baseline="0" noProof="0" smtClean="0">
                <a:solidFill>
                  <a:srgbClr val="FF0000"/>
                </a:solidFill>
                <a:latin typeface="+mj-ea"/>
                <a:ea typeface="+mj-ea"/>
                <a:cs typeface="+mn-cs"/>
              </a:rPr>
              <a:t>进而</a:t>
            </a:r>
            <a:r>
              <a:rPr kumimoji="0" lang="zh-CN" altLang="en-US" sz="2800" b="1" u="sng" kern="1200" cap="none" spc="0" normalizeH="0" baseline="0" noProof="0">
                <a:solidFill>
                  <a:srgbClr val="FF0000"/>
                </a:solidFill>
                <a:latin typeface="+mj-ea"/>
                <a:ea typeface="+mj-ea"/>
                <a:cs typeface="+mn-cs"/>
              </a:rPr>
              <a:t>有力地表现了李凭弹奏箜篌</a:t>
            </a:r>
            <a:endParaRPr kumimoji="0" lang="en-US" altLang="zh-CN" sz="2800" b="1" u="sng" kern="1200" cap="none" spc="0" normalizeH="0" baseline="0" noProof="0">
              <a:solidFill>
                <a:srgbClr val="FF0000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u="sng" kern="1200" cap="none" spc="0" normalizeH="0" baseline="0" noProof="0">
                <a:solidFill>
                  <a:srgbClr val="FF0000"/>
                </a:solidFill>
                <a:latin typeface="+mj-ea"/>
                <a:ea typeface="+mj-ea"/>
                <a:cs typeface="+mn-cs"/>
              </a:rPr>
              <a:t>的高超技艺。</a:t>
            </a:r>
            <a:endParaRPr kumimoji="0" lang="en-US" altLang="zh-CN" sz="2800" b="1" u="sng" kern="1200" cap="none" spc="0" normalizeH="0" baseline="0" noProof="0">
              <a:solidFill>
                <a:srgbClr val="FF0000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zh-CN" altLang="en-US" sz="4000" b="1" kern="1200" cap="none" spc="0" normalizeH="0" baseline="0" noProof="0">
              <a:latin typeface="华文新魏" pitchFamily="2" charset="-122"/>
              <a:ea typeface="华文新魏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zh-CN" altLang="en-US" sz="4000" b="1" kern="1200" cap="none" spc="0" normalizeH="0" baseline="0" noProof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3317" name="AutoShape 9"/>
          <p:cNvSpPr/>
          <p:nvPr/>
        </p:nvSpPr>
        <p:spPr>
          <a:xfrm>
            <a:off x="4351655" y="3175"/>
            <a:ext cx="6529388" cy="1584325"/>
          </a:xfrm>
          <a:prstGeom prst="cloudCallout">
            <a:avLst>
              <a:gd name="adj1" fmla="val -27301"/>
              <a:gd name="adj2" fmla="val 9048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en-US" altLang="zh-CN" sz="3600" b="1">
              <a:solidFill>
                <a:srgbClr val="FF0000"/>
              </a:solidFill>
              <a:latin typeface="Arial" pitchFamily="34" charset="0"/>
              <a:ea typeface="幼圆" pitchFamily="49" charset="-122"/>
            </a:endParaRPr>
          </a:p>
          <a:p>
            <a:pPr algn="ctr"/>
            <a:r>
              <a:rPr lang="zh-CN" altLang="en-US" sz="3600" b="1">
                <a:solidFill>
                  <a:srgbClr val="FF0000"/>
                </a:solidFill>
                <a:latin typeface="Arial" pitchFamily="34" charset="0"/>
                <a:ea typeface="幼圆" pitchFamily="49" charset="-122"/>
              </a:rPr>
              <a:t>江娥啼竹素女愁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2525" y="1948180"/>
            <a:ext cx="30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356485" y="2653030"/>
            <a:ext cx="805307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itchFamily="34" charset="0"/>
                <a:sym typeface="+mn-ea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 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请结合诗句，比较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《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琵琶行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》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和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《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李凭箜篌引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》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在描摹音乐上的异同。</a:t>
            </a:r>
            <a:endParaRPr lang="zh-CN" altLang="en-US" sz="4000">
              <a:latin typeface="楷体" panose="02010609060101010101" charset="-122"/>
              <a:ea typeface="楷体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45740" y="1057275"/>
            <a:ext cx="30994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1"/>
                </a:solidFill>
              </a:rPr>
              <a:t>拓展延伸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/>
          <p:nvPr/>
        </p:nvSpPr>
        <p:spPr>
          <a:xfrm>
            <a:off x="3319463" y="132080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lang="zh-CN" altLang="en-US" u="none">
              <a:latin typeface="Arial" pitchFamily="34" charset="0"/>
            </a:endParaRPr>
          </a:p>
        </p:txBody>
      </p:sp>
      <p:graphicFrame>
        <p:nvGraphicFramePr>
          <p:cNvPr id="7244" name="表格 7243"/>
          <p:cNvGraphicFramePr>
            <a:graphicFrameLocks noGrp="1"/>
          </p:cNvGraphicFramePr>
          <p:nvPr/>
        </p:nvGraphicFramePr>
        <p:xfrm>
          <a:off x="886460" y="-93345"/>
          <a:ext cx="10772140" cy="7003415"/>
        </p:xfrm>
        <a:graphic>
          <a:graphicData uri="http://schemas.openxmlformats.org/drawingml/2006/table">
            <a:tbl>
              <a:tblPr/>
              <a:tblGrid>
                <a:gridCol w="208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2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3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115">
                <a:tc gridSpan="3"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itchFamily="49" charset="-122"/>
                        </a:rPr>
                        <a:t>音乐描写表</a:t>
                      </a:r>
                      <a:endParaRPr lang="zh-CN" altLang="en-US">
                        <a:solidFill>
                          <a:schemeClr val="accent2"/>
                        </a:solidFill>
                        <a:ea typeface="黑体" pitchFamily="49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090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None/>
                      </a:pPr>
                      <a:endParaRPr lang="zh-CN" altLang="zh-CN" sz="2400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《</a:t>
                      </a:r>
                      <a:r>
                        <a:rPr lang="zh-CN" altLang="en-US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李凭箜篌引</a:t>
                      </a:r>
                      <a:r>
                        <a:rPr lang="en-US" altLang="zh-CN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》</a:t>
                      </a:r>
                      <a:endParaRPr lang="en-US" altLang="zh-CN" sz="2400" b="1">
                        <a:solidFill>
                          <a:srgbClr val="800000"/>
                        </a:solidFill>
                        <a:ea typeface="黑体" pitchFamily="49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《</a:t>
                      </a:r>
                      <a:r>
                        <a:rPr lang="zh-CN" altLang="en-US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琵琶行</a:t>
                      </a:r>
                      <a:r>
                        <a:rPr lang="en-US" altLang="zh-CN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》</a:t>
                      </a:r>
                      <a:endParaRPr lang="en-US" altLang="zh-CN" sz="2400" b="1">
                        <a:solidFill>
                          <a:srgbClr val="800000"/>
                        </a:solidFill>
                        <a:ea typeface="黑体" pitchFamily="49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480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>
                          <a:solidFill>
                            <a:srgbClr val="800000"/>
                          </a:solidFill>
                          <a:latin typeface="Calibri" pitchFamily="34" charset="0"/>
                          <a:ea typeface="楷体"/>
                        </a:rPr>
                        <a:t>意象</a:t>
                      </a:r>
                      <a:endParaRPr lang="zh-CN" altLang="en-US" sz="2200">
                        <a:solidFill>
                          <a:srgbClr val="800000"/>
                        </a:solidFill>
                        <a:ea typeface="楷体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2045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>
                          <a:solidFill>
                            <a:srgbClr val="800000"/>
                          </a:solidFill>
                          <a:latin typeface="Calibri" pitchFamily="34" charset="0"/>
                          <a:ea typeface="楷体"/>
                        </a:rPr>
                        <a:t>意象特点</a:t>
                      </a:r>
                      <a:endParaRPr lang="zh-CN" altLang="en-US" sz="2200">
                        <a:solidFill>
                          <a:srgbClr val="800000"/>
                        </a:solidFill>
                        <a:ea typeface="楷体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310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>
                          <a:solidFill>
                            <a:srgbClr val="800000"/>
                          </a:solidFill>
                          <a:latin typeface="Calibri" pitchFamily="34" charset="0"/>
                          <a:ea typeface="楷体"/>
                        </a:rPr>
                        <a:t>艺术手法</a:t>
                      </a:r>
                      <a:endParaRPr lang="zh-CN" altLang="en-US" sz="2200">
                        <a:solidFill>
                          <a:srgbClr val="800000"/>
                        </a:solidFill>
                        <a:ea typeface="楷体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>
                          <a:solidFill>
                            <a:srgbClr val="800000"/>
                          </a:solidFill>
                          <a:latin typeface="Calibri" pitchFamily="34" charset="0"/>
                          <a:ea typeface="楷体"/>
                        </a:rPr>
                        <a:t>情感（词语）</a:t>
                      </a:r>
                      <a:endParaRPr lang="zh-CN" altLang="en-US" sz="2200">
                        <a:solidFill>
                          <a:srgbClr val="800000"/>
                        </a:solidFill>
                        <a:ea typeface="楷体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975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>
                          <a:solidFill>
                            <a:srgbClr val="800000"/>
                          </a:solidFill>
                          <a:latin typeface="Calibri" pitchFamily="34" charset="0"/>
                          <a:ea typeface="楷体"/>
                        </a:rPr>
                        <a:t>风 格</a:t>
                      </a:r>
                      <a:endParaRPr lang="zh-CN" altLang="en-US" sz="2200">
                        <a:solidFill>
                          <a:srgbClr val="800000"/>
                        </a:solidFill>
                        <a:ea typeface="楷体"/>
                      </a:endParaRPr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 anchor="ctr">
                    <a:lnL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6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7203" name="Group 193"/>
          <p:cNvGrpSpPr/>
          <p:nvPr/>
        </p:nvGrpSpPr>
        <p:grpSpPr>
          <a:xfrm>
            <a:off x="886460" y="747395"/>
            <a:ext cx="1870075" cy="588634"/>
            <a:chOff x="340" y="618"/>
            <a:chExt cx="907" cy="484"/>
          </a:xfrm>
        </p:grpSpPr>
        <p:sp>
          <p:nvSpPr>
            <p:cNvPr id="7237" name="Rectangle 187"/>
            <p:cNvSpPr/>
            <p:nvPr/>
          </p:nvSpPr>
          <p:spPr>
            <a:xfrm>
              <a:off x="794" y="664"/>
              <a:ext cx="426" cy="30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b="1" u="none">
                  <a:solidFill>
                    <a:srgbClr val="000066"/>
                  </a:solidFill>
                  <a:latin typeface="Arial" pitchFamily="34" charset="0"/>
                  <a:ea typeface="楷体"/>
                </a:rPr>
                <a:t>篇名</a:t>
              </a:r>
            </a:p>
          </p:txBody>
        </p:sp>
        <p:sp>
          <p:nvSpPr>
            <p:cNvPr id="7238" name="Line 189"/>
            <p:cNvSpPr/>
            <p:nvPr/>
          </p:nvSpPr>
          <p:spPr>
            <a:xfrm>
              <a:off x="340" y="618"/>
              <a:ext cx="907" cy="45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39" name="Text Box 190"/>
            <p:cNvSpPr txBox="1"/>
            <p:nvPr/>
          </p:nvSpPr>
          <p:spPr>
            <a:xfrm>
              <a:off x="340" y="799"/>
              <a:ext cx="578" cy="30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b="1" u="none">
                  <a:solidFill>
                    <a:srgbClr val="000066"/>
                  </a:solidFill>
                  <a:latin typeface="Arial" pitchFamily="34" charset="0"/>
                  <a:ea typeface="楷体"/>
                </a:rPr>
                <a:t>比较点</a:t>
              </a:r>
            </a:p>
          </p:txBody>
        </p:sp>
      </p:grpSp>
      <p:sp>
        <p:nvSpPr>
          <p:cNvPr id="7204" name="Rectangle 205"/>
          <p:cNvSpPr/>
          <p:nvPr/>
        </p:nvSpPr>
        <p:spPr>
          <a:xfrm>
            <a:off x="3432175" y="1689259"/>
            <a:ext cx="11658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空山云 </a:t>
            </a:r>
          </a:p>
        </p:txBody>
      </p:sp>
      <p:sp>
        <p:nvSpPr>
          <p:cNvPr id="7205" name="Rectangle 206"/>
          <p:cNvSpPr/>
          <p:nvPr/>
        </p:nvSpPr>
        <p:spPr>
          <a:xfrm>
            <a:off x="4367213" y="1698784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江娥 </a:t>
            </a:r>
          </a:p>
        </p:txBody>
      </p:sp>
      <p:sp>
        <p:nvSpPr>
          <p:cNvPr id="7206" name="Rectangle 207"/>
          <p:cNvSpPr/>
          <p:nvPr/>
        </p:nvSpPr>
        <p:spPr>
          <a:xfrm>
            <a:off x="5735638" y="1698784"/>
            <a:ext cx="11658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昆山玉 </a:t>
            </a:r>
            <a:endParaRPr lang="en-US" altLang="zh-CN" sz="2200" b="1" u="none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7207" name="Rectangle 210"/>
          <p:cNvSpPr/>
          <p:nvPr/>
        </p:nvSpPr>
        <p:spPr>
          <a:xfrm>
            <a:off x="4367213" y="1987709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芙蓉 </a:t>
            </a:r>
          </a:p>
        </p:txBody>
      </p:sp>
      <p:sp>
        <p:nvSpPr>
          <p:cNvPr id="7208" name="Rectangle 211"/>
          <p:cNvSpPr/>
          <p:nvPr/>
        </p:nvSpPr>
        <p:spPr>
          <a:xfrm>
            <a:off x="4349750" y="2275047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破石 </a:t>
            </a:r>
          </a:p>
        </p:txBody>
      </p:sp>
      <p:sp>
        <p:nvSpPr>
          <p:cNvPr id="7209" name="Rectangle 212"/>
          <p:cNvSpPr/>
          <p:nvPr/>
        </p:nvSpPr>
        <p:spPr>
          <a:xfrm>
            <a:off x="5857875" y="2275047"/>
            <a:ext cx="7442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老鱼</a:t>
            </a:r>
          </a:p>
        </p:txBody>
      </p:sp>
      <p:sp>
        <p:nvSpPr>
          <p:cNvPr id="7210" name="Rectangle 214"/>
          <p:cNvSpPr/>
          <p:nvPr/>
        </p:nvSpPr>
        <p:spPr>
          <a:xfrm>
            <a:off x="4344988" y="2563972"/>
            <a:ext cx="7442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吴质</a:t>
            </a:r>
          </a:p>
        </p:txBody>
      </p:sp>
      <p:sp>
        <p:nvSpPr>
          <p:cNvPr id="7211" name="Rectangle 215"/>
          <p:cNvSpPr/>
          <p:nvPr/>
        </p:nvSpPr>
        <p:spPr>
          <a:xfrm>
            <a:off x="3503613" y="2922747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光怪陆离 </a:t>
            </a:r>
          </a:p>
        </p:txBody>
      </p:sp>
      <p:sp>
        <p:nvSpPr>
          <p:cNvPr id="7212" name="Rectangle 217"/>
          <p:cNvSpPr/>
          <p:nvPr/>
        </p:nvSpPr>
        <p:spPr>
          <a:xfrm>
            <a:off x="4872038" y="2916397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虚幻怪诞 </a:t>
            </a:r>
          </a:p>
        </p:txBody>
      </p:sp>
      <p:sp>
        <p:nvSpPr>
          <p:cNvPr id="7213" name="Rectangle 218"/>
          <p:cNvSpPr/>
          <p:nvPr/>
        </p:nvSpPr>
        <p:spPr>
          <a:xfrm>
            <a:off x="3503613" y="3205322"/>
            <a:ext cx="228854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非现实、不常见 </a:t>
            </a:r>
          </a:p>
        </p:txBody>
      </p:sp>
      <p:sp>
        <p:nvSpPr>
          <p:cNvPr id="7214" name="Rectangle 220"/>
          <p:cNvSpPr/>
          <p:nvPr/>
        </p:nvSpPr>
        <p:spPr>
          <a:xfrm>
            <a:off x="3503613" y="3499009"/>
            <a:ext cx="172720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聚焦式呈现 </a:t>
            </a:r>
          </a:p>
        </p:txBody>
      </p:sp>
      <p:sp>
        <p:nvSpPr>
          <p:cNvPr id="7215" name="Rectangle 223"/>
          <p:cNvSpPr/>
          <p:nvPr/>
        </p:nvSpPr>
        <p:spPr>
          <a:xfrm>
            <a:off x="3598863" y="3932397"/>
            <a:ext cx="200787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比喻（借喻） </a:t>
            </a:r>
          </a:p>
        </p:txBody>
      </p:sp>
      <p:sp>
        <p:nvSpPr>
          <p:cNvPr id="7216" name="Rectangle 224"/>
          <p:cNvSpPr/>
          <p:nvPr/>
        </p:nvSpPr>
        <p:spPr>
          <a:xfrm>
            <a:off x="3546158" y="5470525"/>
            <a:ext cx="3270250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啼、愁、泣、寒、冷、湿</a:t>
            </a:r>
          </a:p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碎、破 </a:t>
            </a:r>
          </a:p>
        </p:txBody>
      </p:sp>
      <p:sp>
        <p:nvSpPr>
          <p:cNvPr id="7217" name="Rectangle 227"/>
          <p:cNvSpPr/>
          <p:nvPr/>
        </p:nvSpPr>
        <p:spPr>
          <a:xfrm>
            <a:off x="3798253" y="6238717"/>
            <a:ext cx="282575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浪漫主义</a:t>
            </a:r>
            <a:r>
              <a:rPr lang="zh-CN" altLang="en-US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（凄美冷艳）</a:t>
            </a:r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</a:p>
        </p:txBody>
      </p:sp>
      <p:sp>
        <p:nvSpPr>
          <p:cNvPr id="7218" name="Rectangle 228"/>
          <p:cNvSpPr/>
          <p:nvPr/>
        </p:nvSpPr>
        <p:spPr>
          <a:xfrm>
            <a:off x="7236460" y="6238717"/>
            <a:ext cx="282575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现实主义</a:t>
            </a:r>
            <a:r>
              <a:rPr lang="zh-CN" altLang="en-US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（平易感伤）</a:t>
            </a:r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</a:p>
        </p:txBody>
      </p:sp>
      <p:sp>
        <p:nvSpPr>
          <p:cNvPr id="7219" name="Rectangle 229"/>
          <p:cNvSpPr/>
          <p:nvPr/>
        </p:nvSpPr>
        <p:spPr>
          <a:xfrm>
            <a:off x="3598863" y="4219734"/>
            <a:ext cx="284988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正侧结合、侧多正少 </a:t>
            </a:r>
          </a:p>
        </p:txBody>
      </p:sp>
      <p:sp>
        <p:nvSpPr>
          <p:cNvPr id="7220" name="Rectangle 230"/>
          <p:cNvSpPr/>
          <p:nvPr/>
        </p:nvSpPr>
        <p:spPr>
          <a:xfrm>
            <a:off x="3598863" y="4507072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神话传说 </a:t>
            </a:r>
          </a:p>
        </p:txBody>
      </p:sp>
      <p:sp>
        <p:nvSpPr>
          <p:cNvPr id="7221" name="Rectangle 231"/>
          <p:cNvSpPr/>
          <p:nvPr/>
        </p:nvSpPr>
        <p:spPr>
          <a:xfrm>
            <a:off x="5016500" y="4507072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用典 </a:t>
            </a:r>
          </a:p>
        </p:txBody>
      </p:sp>
      <p:sp>
        <p:nvSpPr>
          <p:cNvPr id="7222" name="Rectangle 232"/>
          <p:cNvSpPr/>
          <p:nvPr/>
        </p:nvSpPr>
        <p:spPr>
          <a:xfrm>
            <a:off x="6886575" y="1698784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急雨私语 </a:t>
            </a:r>
          </a:p>
        </p:txBody>
      </p:sp>
      <p:sp>
        <p:nvSpPr>
          <p:cNvPr id="7223" name="Rectangle 233"/>
          <p:cNvSpPr/>
          <p:nvPr/>
        </p:nvSpPr>
        <p:spPr>
          <a:xfrm>
            <a:off x="8615363" y="1698784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大珠小珠 </a:t>
            </a:r>
          </a:p>
        </p:txBody>
      </p:sp>
      <p:sp>
        <p:nvSpPr>
          <p:cNvPr id="7224" name="Rectangle 234"/>
          <p:cNvSpPr/>
          <p:nvPr/>
        </p:nvSpPr>
        <p:spPr>
          <a:xfrm>
            <a:off x="6816725" y="1987709"/>
            <a:ext cx="32385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</a:p>
        </p:txBody>
      </p:sp>
      <p:sp>
        <p:nvSpPr>
          <p:cNvPr id="7225" name="Rectangle 235"/>
          <p:cNvSpPr/>
          <p:nvPr/>
        </p:nvSpPr>
        <p:spPr>
          <a:xfrm>
            <a:off x="6889750" y="1987709"/>
            <a:ext cx="1366838" cy="42989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间关莺语 </a:t>
            </a:r>
          </a:p>
        </p:txBody>
      </p:sp>
      <p:sp>
        <p:nvSpPr>
          <p:cNvPr id="7226" name="Rectangle 236"/>
          <p:cNvSpPr/>
          <p:nvPr/>
        </p:nvSpPr>
        <p:spPr>
          <a:xfrm>
            <a:off x="8610600" y="1987709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幽咽流泉</a:t>
            </a:r>
          </a:p>
        </p:txBody>
      </p:sp>
      <p:sp>
        <p:nvSpPr>
          <p:cNvPr id="7227" name="Rectangle 237"/>
          <p:cNvSpPr/>
          <p:nvPr/>
        </p:nvSpPr>
        <p:spPr>
          <a:xfrm>
            <a:off x="6881813" y="2275047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铁骑刀枪</a:t>
            </a:r>
          </a:p>
        </p:txBody>
      </p:sp>
      <p:sp>
        <p:nvSpPr>
          <p:cNvPr id="7228" name="Rectangle 238"/>
          <p:cNvSpPr/>
          <p:nvPr/>
        </p:nvSpPr>
        <p:spPr>
          <a:xfrm>
            <a:off x="8610600" y="2275047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银瓶水浆</a:t>
            </a:r>
          </a:p>
        </p:txBody>
      </p:sp>
      <p:sp>
        <p:nvSpPr>
          <p:cNvPr id="7229" name="Rectangle 239"/>
          <p:cNvSpPr/>
          <p:nvPr/>
        </p:nvSpPr>
        <p:spPr>
          <a:xfrm>
            <a:off x="6881813" y="2563972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裂帛之声</a:t>
            </a:r>
          </a:p>
        </p:txBody>
      </p:sp>
      <p:sp>
        <p:nvSpPr>
          <p:cNvPr id="7230" name="Rectangle 240"/>
          <p:cNvSpPr/>
          <p:nvPr/>
        </p:nvSpPr>
        <p:spPr>
          <a:xfrm>
            <a:off x="6816725" y="2922747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平常熟悉</a:t>
            </a:r>
          </a:p>
        </p:txBody>
      </p:sp>
      <p:sp>
        <p:nvSpPr>
          <p:cNvPr id="7231" name="Rectangle 241"/>
          <p:cNvSpPr/>
          <p:nvPr/>
        </p:nvSpPr>
        <p:spPr>
          <a:xfrm>
            <a:off x="8183563" y="2922747"/>
            <a:ext cx="13055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自然明白</a:t>
            </a:r>
          </a:p>
        </p:txBody>
      </p:sp>
      <p:sp>
        <p:nvSpPr>
          <p:cNvPr id="7232" name="Rectangle 242"/>
          <p:cNvSpPr/>
          <p:nvPr/>
        </p:nvSpPr>
        <p:spPr>
          <a:xfrm>
            <a:off x="6816725" y="3211672"/>
            <a:ext cx="214757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身边的、常见的</a:t>
            </a:r>
          </a:p>
        </p:txBody>
      </p:sp>
      <p:sp>
        <p:nvSpPr>
          <p:cNvPr id="7233" name="Rectangle 243"/>
          <p:cNvSpPr/>
          <p:nvPr/>
        </p:nvSpPr>
        <p:spPr>
          <a:xfrm>
            <a:off x="6816725" y="3499009"/>
            <a:ext cx="15862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波浪式呈现</a:t>
            </a:r>
          </a:p>
        </p:txBody>
      </p:sp>
      <p:sp>
        <p:nvSpPr>
          <p:cNvPr id="7234" name="Rectangle 244"/>
          <p:cNvSpPr/>
          <p:nvPr/>
        </p:nvSpPr>
        <p:spPr>
          <a:xfrm>
            <a:off x="6882130" y="4223227"/>
            <a:ext cx="271018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比喻（明喻</a:t>
            </a:r>
            <a:r>
              <a:rPr lang="en-US" altLang="zh-CN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+</a:t>
            </a:r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借喻） </a:t>
            </a:r>
          </a:p>
        </p:txBody>
      </p:sp>
      <p:sp>
        <p:nvSpPr>
          <p:cNvPr id="7235" name="Rectangle 245"/>
          <p:cNvSpPr/>
          <p:nvPr/>
        </p:nvSpPr>
        <p:spPr>
          <a:xfrm>
            <a:off x="6917055" y="4653439"/>
            <a:ext cx="284988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正侧结合、正多侧少 </a:t>
            </a:r>
          </a:p>
        </p:txBody>
      </p:sp>
      <p:sp>
        <p:nvSpPr>
          <p:cNvPr id="7236" name="Rectangle 246"/>
          <p:cNvSpPr/>
          <p:nvPr/>
        </p:nvSpPr>
        <p:spPr>
          <a:xfrm>
            <a:off x="7618413" y="5640229"/>
            <a:ext cx="144653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幽愁暗恨 </a:t>
            </a:r>
          </a:p>
        </p:txBody>
      </p:sp>
      <p:sp>
        <p:nvSpPr>
          <p:cNvPr id="7245" name="Rectangle 206"/>
          <p:cNvSpPr/>
          <p:nvPr/>
        </p:nvSpPr>
        <p:spPr>
          <a:xfrm>
            <a:off x="5087938" y="1698784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素女 </a:t>
            </a:r>
          </a:p>
        </p:txBody>
      </p:sp>
      <p:sp>
        <p:nvSpPr>
          <p:cNvPr id="7246" name="Rectangle 206"/>
          <p:cNvSpPr/>
          <p:nvPr/>
        </p:nvSpPr>
        <p:spPr>
          <a:xfrm>
            <a:off x="5087938" y="1987709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香兰 </a:t>
            </a:r>
          </a:p>
        </p:txBody>
      </p:sp>
      <p:sp>
        <p:nvSpPr>
          <p:cNvPr id="7247" name="Rectangle 211"/>
          <p:cNvSpPr/>
          <p:nvPr/>
        </p:nvSpPr>
        <p:spPr>
          <a:xfrm>
            <a:off x="5068888" y="2275047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秋雨 </a:t>
            </a:r>
          </a:p>
        </p:txBody>
      </p:sp>
      <p:sp>
        <p:nvSpPr>
          <p:cNvPr id="7249" name="Rectangle 207"/>
          <p:cNvSpPr/>
          <p:nvPr/>
        </p:nvSpPr>
        <p:spPr>
          <a:xfrm>
            <a:off x="3503613" y="1987709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凤凰 </a:t>
            </a:r>
            <a:endParaRPr lang="en-US" altLang="zh-CN" sz="2200" b="1" u="none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7250" name="矩形 7249"/>
          <p:cNvSpPr/>
          <p:nvPr/>
        </p:nvSpPr>
        <p:spPr>
          <a:xfrm>
            <a:off x="3503613" y="2563972"/>
            <a:ext cx="7442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瘦蛟</a:t>
            </a:r>
          </a:p>
        </p:txBody>
      </p:sp>
      <p:sp>
        <p:nvSpPr>
          <p:cNvPr id="7251" name="矩形 7250"/>
          <p:cNvSpPr/>
          <p:nvPr/>
        </p:nvSpPr>
        <p:spPr>
          <a:xfrm>
            <a:off x="5880100" y="1987709"/>
            <a:ext cx="7442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冷光</a:t>
            </a:r>
          </a:p>
        </p:txBody>
      </p:sp>
      <p:sp>
        <p:nvSpPr>
          <p:cNvPr id="7252" name="Rectangle 211"/>
          <p:cNvSpPr/>
          <p:nvPr/>
        </p:nvSpPr>
        <p:spPr>
          <a:xfrm>
            <a:off x="3503613" y="2275047"/>
            <a:ext cx="88519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紫皇 </a:t>
            </a:r>
          </a:p>
        </p:txBody>
      </p:sp>
      <p:sp>
        <p:nvSpPr>
          <p:cNvPr id="7253" name="矩形 7252"/>
          <p:cNvSpPr/>
          <p:nvPr/>
        </p:nvSpPr>
        <p:spPr>
          <a:xfrm>
            <a:off x="5087938" y="2563972"/>
            <a:ext cx="7442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200" b="1" u="none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寒兔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2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3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3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3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grpId="3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2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grpId="2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ntr" presetSubtype="4" fill="hold" grpId="3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5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2" presetClass="entr" presetSubtype="4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2" presetClass="entr" presetSubtype="4" fill="hold" grpId="1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4" grpId="0"/>
      <p:bldP spid="7205" grpId="1"/>
      <p:bldP spid="7206" grpId="2"/>
      <p:bldP spid="7207" grpId="3"/>
      <p:bldP spid="7208" grpId="4"/>
      <p:bldP spid="7209" grpId="5"/>
      <p:bldP spid="7210" grpId="6"/>
      <p:bldP spid="7211" grpId="7"/>
      <p:bldP spid="7212" grpId="8"/>
      <p:bldP spid="7213" grpId="9"/>
      <p:bldP spid="7214" grpId="10"/>
      <p:bldP spid="7215" grpId="11"/>
      <p:bldP spid="7216" grpId="12"/>
      <p:bldP spid="7217" grpId="13"/>
      <p:bldP spid="7218" grpId="14"/>
      <p:bldP spid="7219" grpId="15"/>
      <p:bldP spid="7220" grpId="16"/>
      <p:bldP spid="7221" grpId="17"/>
      <p:bldP spid="7222" grpId="18"/>
      <p:bldP spid="7223" grpId="19"/>
      <p:bldP spid="7225" grpId="20"/>
      <p:bldP spid="7226" grpId="21"/>
      <p:bldP spid="7227" grpId="22"/>
      <p:bldP spid="7228" grpId="23"/>
      <p:bldP spid="7229" grpId="24"/>
      <p:bldP spid="7230" grpId="25"/>
      <p:bldP spid="7231" grpId="26"/>
      <p:bldP spid="7232" grpId="27"/>
      <p:bldP spid="7233" grpId="28"/>
      <p:bldP spid="7234" grpId="29"/>
      <p:bldP spid="7235" grpId="30"/>
      <p:bldP spid="7236" grpId="31"/>
      <p:bldP spid="7245" grpId="32"/>
      <p:bldP spid="7246" grpId="33"/>
      <p:bldP spid="7247" grpId="34"/>
      <p:bldP spid="7249" grpId="35"/>
      <p:bldP spid="7250" grpId="36"/>
      <p:bldP spid="7251" grpId="37"/>
      <p:bldP spid="7252" grpId="38"/>
      <p:bldP spid="7253" grpId="39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4" name="表格 8213"/>
          <p:cNvGraphicFramePr>
            <a:graphicFrameLocks noGrp="1"/>
          </p:cNvGraphicFramePr>
          <p:nvPr/>
        </p:nvGraphicFramePr>
        <p:xfrm>
          <a:off x="523875" y="123190"/>
          <a:ext cx="10606405" cy="6539230"/>
        </p:xfrm>
        <a:graphic>
          <a:graphicData uri="http://schemas.openxmlformats.org/drawingml/2006/table">
            <a:tbl>
              <a:tblPr/>
              <a:tblGrid>
                <a:gridCol w="240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2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795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篇目</a:t>
                      </a:r>
                      <a:endParaRPr lang="zh-CN" altLang="en-US" sz="2400">
                        <a:solidFill>
                          <a:srgbClr val="800000"/>
                        </a:solidFill>
                        <a:ea typeface="黑体" pitchFamily="49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>
                          <a:solidFill>
                            <a:srgbClr val="800000"/>
                          </a:solidFill>
                          <a:latin typeface="Calibri" pitchFamily="34" charset="0"/>
                          <a:ea typeface="黑体" pitchFamily="49" charset="-122"/>
                        </a:rPr>
                        <a:t>意象的呈现方式</a:t>
                      </a:r>
                      <a:endParaRPr lang="zh-CN" altLang="en-US" sz="2400">
                        <a:solidFill>
                          <a:srgbClr val="800000"/>
                        </a:solidFill>
                        <a:ea typeface="黑体" pitchFamily="49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860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endParaRPr lang="zh-CN" altLang="zh-CN" sz="1800"/>
                    </a:p>
                  </a:txBody>
                  <a:tcPr anchor="ctr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5575"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endParaRPr lang="zh-CN" altLang="zh-CN" sz="1800"/>
                    </a:p>
                  </a:txBody>
                  <a:tcPr anchor="ctr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b="1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08" name="Text Box 57"/>
          <p:cNvSpPr txBox="1"/>
          <p:nvPr/>
        </p:nvSpPr>
        <p:spPr>
          <a:xfrm>
            <a:off x="2277110" y="1412875"/>
            <a:ext cx="551815" cy="223393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r>
              <a:rPr lang="en-US" altLang="zh-CN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《</a:t>
            </a:r>
            <a:r>
              <a:rPr lang="zh-CN" altLang="en-US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李凭箜篌引</a:t>
            </a:r>
            <a:r>
              <a:rPr lang="en-US" altLang="zh-CN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》</a:t>
            </a:r>
          </a:p>
        </p:txBody>
      </p:sp>
      <p:sp>
        <p:nvSpPr>
          <p:cNvPr id="8209" name="Text Box 59"/>
          <p:cNvSpPr txBox="1"/>
          <p:nvPr/>
        </p:nvSpPr>
        <p:spPr>
          <a:xfrm>
            <a:off x="2277110" y="4292600"/>
            <a:ext cx="551815" cy="162179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r>
              <a:rPr lang="en-US" altLang="zh-CN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《</a:t>
            </a:r>
            <a:r>
              <a:rPr lang="zh-CN" altLang="en-US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琵琶行</a:t>
            </a:r>
            <a:r>
              <a:rPr lang="en-US" altLang="zh-CN" sz="2400" b="1" u="none">
                <a:solidFill>
                  <a:srgbClr val="800000"/>
                </a:solidFill>
                <a:latin typeface="Arial" pitchFamily="34" charset="0"/>
                <a:ea typeface="楷体"/>
              </a:rPr>
              <a:t>》</a:t>
            </a:r>
          </a:p>
        </p:txBody>
      </p:sp>
      <p:pic>
        <p:nvPicPr>
          <p:cNvPr id="8211" name="Picture 73" descr="图片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150" y="795655"/>
            <a:ext cx="4706620" cy="30651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15" name="文本框 8214"/>
          <p:cNvSpPr txBox="1"/>
          <p:nvPr/>
        </p:nvSpPr>
        <p:spPr>
          <a:xfrm>
            <a:off x="4945063" y="2133600"/>
            <a:ext cx="863600" cy="460375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400" b="1" u="none">
                <a:solidFill>
                  <a:srgbClr val="000066"/>
                </a:solidFill>
                <a:latin typeface="Arial" pitchFamily="34" charset="0"/>
                <a:ea typeface="楷体"/>
              </a:rPr>
              <a:t>哀凄</a:t>
            </a:r>
          </a:p>
        </p:txBody>
      </p:sp>
      <p:pic>
        <p:nvPicPr>
          <p:cNvPr id="8210" name="Picture 72" descr="图片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2130" y="3860800"/>
            <a:ext cx="5111750" cy="2800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17" name="文本框 8216"/>
          <p:cNvSpPr txBox="1"/>
          <p:nvPr/>
        </p:nvSpPr>
        <p:spPr>
          <a:xfrm>
            <a:off x="3868738" y="5065713"/>
            <a:ext cx="412750" cy="368300"/>
          </a:xfrm>
          <a:prstGeom prst="rect">
            <a:avLst/>
          </a:prstGeom>
          <a:solidFill>
            <a:srgbClr val="CCFFFF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r>
              <a:rPr lang="zh-CN" altLang="en-US" b="1" u="none">
                <a:solidFill>
                  <a:srgbClr val="000066"/>
                </a:solidFill>
                <a:latin typeface="Arial" pitchFamily="34" charset="0"/>
                <a:ea typeface="楷体"/>
              </a:rPr>
              <a:t>幽</a:t>
            </a:r>
          </a:p>
        </p:txBody>
      </p:sp>
      <p:sp>
        <p:nvSpPr>
          <p:cNvPr id="8219" name="文本框 8218"/>
          <p:cNvSpPr txBox="1"/>
          <p:nvPr/>
        </p:nvSpPr>
        <p:spPr>
          <a:xfrm>
            <a:off x="4440238" y="4797425"/>
            <a:ext cx="412750" cy="368300"/>
          </a:xfrm>
          <a:prstGeom prst="rect">
            <a:avLst/>
          </a:prstGeom>
          <a:solidFill>
            <a:srgbClr val="CCFFFF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r>
              <a:rPr lang="zh-CN" altLang="en-US" b="1" u="none">
                <a:solidFill>
                  <a:srgbClr val="000066"/>
                </a:solidFill>
                <a:latin typeface="Arial" pitchFamily="34" charset="0"/>
                <a:ea typeface="楷体"/>
              </a:rPr>
              <a:t>愁</a:t>
            </a:r>
          </a:p>
        </p:txBody>
      </p:sp>
      <p:sp>
        <p:nvSpPr>
          <p:cNvPr id="8220" name="文本框 8219"/>
          <p:cNvSpPr txBox="1"/>
          <p:nvPr/>
        </p:nvSpPr>
        <p:spPr>
          <a:xfrm>
            <a:off x="5956300" y="5300663"/>
            <a:ext cx="412750" cy="368300"/>
          </a:xfrm>
          <a:prstGeom prst="rect">
            <a:avLst/>
          </a:prstGeom>
          <a:solidFill>
            <a:srgbClr val="CCFFFF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r>
              <a:rPr lang="zh-CN" altLang="en-US" b="1" u="none">
                <a:solidFill>
                  <a:srgbClr val="000066"/>
                </a:solidFill>
                <a:latin typeface="Arial" pitchFamily="34" charset="0"/>
                <a:ea typeface="楷体"/>
              </a:rPr>
              <a:t>暗</a:t>
            </a:r>
          </a:p>
        </p:txBody>
      </p:sp>
      <p:sp>
        <p:nvSpPr>
          <p:cNvPr id="8221" name="文本框 8220"/>
          <p:cNvSpPr txBox="1"/>
          <p:nvPr/>
        </p:nvSpPr>
        <p:spPr>
          <a:xfrm>
            <a:off x="6959600" y="5013325"/>
            <a:ext cx="412750" cy="368300"/>
          </a:xfrm>
          <a:prstGeom prst="rect">
            <a:avLst/>
          </a:prstGeom>
          <a:solidFill>
            <a:srgbClr val="CCFFFF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r>
              <a:rPr lang="zh-CN" altLang="en-US" b="1" u="none">
                <a:solidFill>
                  <a:srgbClr val="000066"/>
                </a:solidFill>
                <a:latin typeface="Arial" pitchFamily="34" charset="0"/>
                <a:ea typeface="楷体"/>
              </a:rPr>
              <a:t>恨</a:t>
            </a:r>
          </a:p>
        </p:txBody>
      </p:sp>
      <p:sp>
        <p:nvSpPr>
          <p:cNvPr id="8223" name="文本框 8222"/>
          <p:cNvSpPr txBox="1"/>
          <p:nvPr/>
        </p:nvSpPr>
        <p:spPr>
          <a:xfrm>
            <a:off x="8183563" y="2114550"/>
            <a:ext cx="2976880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u="none">
                <a:solidFill>
                  <a:srgbClr val="FF0000"/>
                </a:solidFill>
                <a:latin typeface="Arial" pitchFamily="34" charset="0"/>
                <a:ea typeface="华文行楷" pitchFamily="2" charset="-122"/>
              </a:rPr>
              <a:t>聚焦式</a:t>
            </a:r>
          </a:p>
          <a:p>
            <a:pPr algn="ctr">
              <a:lnSpc>
                <a:spcPct val="120000"/>
              </a:lnSpc>
            </a:pPr>
            <a:r>
              <a:rPr lang="zh-CN" altLang="en-US" sz="2000" b="1" u="none">
                <a:solidFill>
                  <a:srgbClr val="FF0000"/>
                </a:solidFill>
                <a:latin typeface="Arial" pitchFamily="34" charset="0"/>
                <a:ea typeface="华文行楷" pitchFamily="2" charset="-122"/>
              </a:rPr>
              <a:t>（天上人间，四方包围）</a:t>
            </a:r>
          </a:p>
        </p:txBody>
      </p:sp>
      <p:sp>
        <p:nvSpPr>
          <p:cNvPr id="8224" name="矩形 8223"/>
          <p:cNvSpPr/>
          <p:nvPr/>
        </p:nvSpPr>
        <p:spPr>
          <a:xfrm>
            <a:off x="7248843" y="4478338"/>
            <a:ext cx="3047365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u="none">
                <a:solidFill>
                  <a:srgbClr val="FF0000"/>
                </a:solidFill>
                <a:latin typeface="Arial" pitchFamily="34" charset="0"/>
                <a:ea typeface="华文行楷" pitchFamily="2" charset="-122"/>
              </a:rPr>
              <a:t>波浪式</a:t>
            </a:r>
          </a:p>
          <a:p>
            <a:pPr algn="ctr">
              <a:lnSpc>
                <a:spcPct val="120000"/>
              </a:lnSpc>
            </a:pPr>
            <a:r>
              <a:rPr lang="zh-CN" altLang="en-US" sz="2000" b="1" u="none">
                <a:solidFill>
                  <a:srgbClr val="FF0000"/>
                </a:solidFill>
                <a:latin typeface="Arial" pitchFamily="34" charset="0"/>
                <a:ea typeface="华文行楷" pitchFamily="2" charset="-122"/>
              </a:rPr>
              <a:t>（轻重缓急，流畅窒涩）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  <p:bldP spid="8209" grpId="1"/>
      <p:bldP spid="8215" grpId="2" animBg="1"/>
      <p:bldP spid="8217" grpId="3" animBg="1"/>
      <p:bldP spid="8219" grpId="4" animBg="1"/>
      <p:bldP spid="8220" grpId="5" animBg="1"/>
      <p:bldP spid="8221" grpId="6" animBg="1"/>
      <p:bldP spid="8223" grpId="7"/>
      <p:bldP spid="8224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2525" y="1948180"/>
            <a:ext cx="30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6" name="Text Box 5"/>
          <p:cNvSpPr txBox="1"/>
          <p:nvPr/>
        </p:nvSpPr>
        <p:spPr>
          <a:xfrm>
            <a:off x="1205865" y="879475"/>
            <a:ext cx="9780905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>
                <a:latin typeface="Arial" pitchFamily="34" charset="0"/>
              </a:rPr>
              <a:t>                </a:t>
            </a:r>
          </a:p>
          <a:p>
            <a:r>
              <a:rPr lang="en-US" altLang="zh-CN" b="1">
                <a:latin typeface="Arial" pitchFamily="34" charset="0"/>
              </a:rPr>
              <a:t>                                               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听李凭谈箜篌 </a:t>
            </a:r>
          </a:p>
          <a:p>
            <a:pPr algn="ctr"/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杨巨源                                             </a:t>
            </a:r>
            <a:endParaRPr lang="en-US" altLang="zh-CN" sz="3600" b="1"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      听奏繁弦玉殿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清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，风传曲度禁林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明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。</a:t>
            </a:r>
            <a:endParaRPr lang="en-US" altLang="zh-CN" sz="3600" b="1"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en-US" altLang="zh-CN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      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君王听乐梨园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暖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，翻到</a:t>
            </a:r>
            <a:r>
              <a:rPr lang="en-US" altLang="zh-CN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《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云门</a:t>
            </a:r>
            <a:r>
              <a:rPr lang="en-US" altLang="zh-CN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》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第几声。</a:t>
            </a:r>
          </a:p>
        </p:txBody>
      </p:sp>
      <p:sp>
        <p:nvSpPr>
          <p:cNvPr id="7" name="Text Box 5"/>
          <p:cNvSpPr txBox="1"/>
          <p:nvPr/>
        </p:nvSpPr>
        <p:spPr>
          <a:xfrm>
            <a:off x="1206500" y="3870325"/>
            <a:ext cx="882586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Arial" pitchFamily="34" charset="0"/>
              </a:rPr>
              <a:t>     </a:t>
            </a:r>
            <a:r>
              <a:rPr lang="zh-CN" altLang="en-US" sz="3600" b="1">
                <a:solidFill>
                  <a:schemeClr val="accent1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有人说，根据杨巨源诗歌的记载，李凭的乐曲应该以优美流畅为主，为什么在李贺的笔下传达出的音乐效果却是哀伤、凄冷的呢？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2525" y="1948180"/>
            <a:ext cx="30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111621" name="Text Box 5"/>
          <p:cNvSpPr txBox="1"/>
          <p:nvPr/>
        </p:nvSpPr>
        <p:spPr>
          <a:xfrm>
            <a:off x="713740" y="1128395"/>
            <a:ext cx="9886950" cy="72936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Arial" pitchFamily="34" charset="0"/>
              </a:rPr>
              <a:t>      </a:t>
            </a:r>
            <a:r>
              <a:rPr lang="zh-CN" altLang="en-US" sz="3600" b="1">
                <a:latin typeface="楷体" panose="02010609060101010101" charset="-122"/>
                <a:ea typeface="楷体"/>
                <a:cs typeface="楷体" panose="02010609060101010101" charset="-122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年轻时很有诗名，但因父讳而不得参加科举考试，后只做过一个九品的奉礼郎，不久辞官而卒，年仅</a:t>
            </a:r>
            <a:r>
              <a:rPr lang="en-US" altLang="zh-CN" sz="32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27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岁。</a:t>
            </a:r>
            <a:endParaRPr lang="en-US" altLang="zh-CN" sz="3200" b="1">
              <a:solidFill>
                <a:srgbClr val="00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     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“巨鼻宜山褐，庞眉入苦吟”</a:t>
            </a:r>
            <a:endParaRPr lang="en-US" altLang="zh-CN" sz="3200" b="1">
              <a:solidFill>
                <a:srgbClr val="FF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    “病骨伤幽秦”</a:t>
            </a:r>
            <a:endParaRPr lang="en-US" altLang="zh-CN" sz="3200" b="1">
              <a:solidFill>
                <a:srgbClr val="FF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    “秋姿生白发”</a:t>
            </a:r>
            <a:endParaRPr lang="en-US" altLang="zh-CN" sz="3200" b="1">
              <a:solidFill>
                <a:srgbClr val="FF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    “惊霜落素丝”</a:t>
            </a:r>
          </a:p>
          <a:p>
            <a:r>
              <a:rPr lang="zh-CN" altLang="en-US" sz="32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    他只好骑着一头瘦驴，漫无目的地在山野间游荡，苦苦寻觅着那份只属于自己的独特诗情，并将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呕心沥血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  <a:sym typeface="+mn-ea"/>
              </a:rPr>
              <a:t>得到的诗句投入背囊，孤独而苦涩。</a:t>
            </a:r>
            <a:endParaRPr lang="zh-CN" altLang="en-US" sz="3200" b="1">
              <a:solidFill>
                <a:srgbClr val="00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en-US" altLang="zh-CN" sz="3600" b="1">
              <a:solidFill>
                <a:srgbClr val="FF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zh-CN" altLang="en-US" sz="3600" b="1"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en-US" altLang="zh-CN" sz="3600" b="1"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zh-CN" altLang="en-US" sz="3600" b="1">
              <a:latin typeface="楷体" panose="02010609060101010101" charset="-122"/>
              <a:ea typeface="楷体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54160" y="150495"/>
            <a:ext cx="25977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李贺其人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466850" y="1797050"/>
            <a:ext cx="953643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lnSpc>
                <a:spcPct val="110000"/>
              </a:lnSpc>
            </a:pPr>
            <a:r>
              <a:rPr lang="en-US" altLang="zh-CN" sz="4000" b="1">
                <a:solidFill>
                  <a:schemeClr val="accent2"/>
                </a:solidFill>
                <a:latin typeface="Arial" pitchFamily="34" charset="0"/>
                <a:ea typeface="楷体"/>
                <a:sym typeface="+mn-ea"/>
              </a:rPr>
              <a:t>   </a:t>
            </a:r>
            <a:r>
              <a:rPr lang="zh-CN" altLang="en-US" sz="4000" b="1">
                <a:solidFill>
                  <a:schemeClr val="tx1"/>
                </a:solidFill>
                <a:latin typeface="Arial" pitchFamily="34" charset="0"/>
                <a:ea typeface="楷体"/>
                <a:sym typeface="+mn-ea"/>
              </a:rPr>
              <a:t>客有吹洞箫者，倚歌而和之。其声呜呜然，如怨如慕，如泣如诉，余音袅袅，不绝如缕。舞幽壑之潜蛟，泣孤舟之嫠妇。</a:t>
            </a:r>
          </a:p>
          <a:p>
            <a:pPr fontAlgn="ctr">
              <a:lnSpc>
                <a:spcPct val="110000"/>
              </a:lnSpc>
            </a:pPr>
            <a:r>
              <a:rPr lang="zh-CN" altLang="en-US" sz="4000">
                <a:solidFill>
                  <a:schemeClr val="tx1"/>
                </a:solidFill>
              </a:rPr>
              <a:t>                        </a:t>
            </a:r>
            <a:r>
              <a:rPr lang="zh-CN" altLang="en-US" sz="4000">
                <a:solidFill>
                  <a:schemeClr val="tx1"/>
                </a:solidFill>
                <a:latin typeface="楷体" panose="02010609060101010101" charset="-122"/>
                <a:ea typeface="楷体"/>
              </a:rPr>
              <a:t>苏轼《赤壁赋》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14340" name="Rectangle 4"/>
          <p:cNvSpPr/>
          <p:nvPr/>
        </p:nvSpPr>
        <p:spPr>
          <a:xfrm>
            <a:off x="1277117" y="923185"/>
            <a:ext cx="10267531" cy="501078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355600">
              <a:lnSpc>
                <a:spcPct val="110000"/>
              </a:lnSpc>
              <a:spcBef>
                <a:spcPct val="10000"/>
              </a:spcBef>
            </a:pPr>
            <a:r>
              <a:rPr lang="en-US" altLang="zh-CN" sz="2400" u="none">
                <a:latin typeface="Arial" pitchFamily="34" charset="0"/>
              </a:rPr>
              <a:t>   </a:t>
            </a:r>
            <a:r>
              <a:rPr lang="zh-CN" altLang="en-US" sz="3200" b="1" u="none">
                <a:solidFill>
                  <a:srgbClr val="003300"/>
                </a:solidFill>
                <a:latin typeface="Arial" pitchFamily="34" charset="0"/>
                <a:ea typeface="楷体"/>
              </a:rPr>
              <a:t>李贺的情感有两个极端：一是冷酷现实，层层重压之下的痛苦与绝望；一是诗人皇族出身，年少成名，志在天下的自负与希冀。两者奇妙地交织在一起，从而形成了李贺诗歌独特的</a:t>
            </a:r>
            <a:r>
              <a:rPr lang="zh-CN" altLang="en-US" sz="3200" b="1" u="none">
                <a:solidFill>
                  <a:srgbClr val="003300"/>
                </a:solidFill>
                <a:latin typeface="楷体" panose="02010609060101010101" charset="-122"/>
                <a:ea typeface="楷体"/>
              </a:rPr>
              <a:t>“</a:t>
            </a:r>
            <a:r>
              <a:rPr lang="zh-CN" altLang="en-US" sz="3200" b="1" u="none">
                <a:solidFill>
                  <a:srgbClr val="003300"/>
                </a:solidFill>
                <a:latin typeface="Arial" pitchFamily="34" charset="0"/>
                <a:ea typeface="楷体"/>
              </a:rPr>
              <a:t>冷艳</a:t>
            </a:r>
            <a:r>
              <a:rPr lang="zh-CN" altLang="en-US" sz="3200" b="1" u="none">
                <a:solidFill>
                  <a:srgbClr val="003300"/>
                </a:solidFill>
                <a:latin typeface="楷体" panose="02010609060101010101" charset="-122"/>
                <a:ea typeface="楷体"/>
              </a:rPr>
              <a:t>”</a:t>
            </a:r>
            <a:r>
              <a:rPr lang="zh-CN" altLang="en-US" sz="3200" b="1" u="none">
                <a:solidFill>
                  <a:srgbClr val="003300"/>
                </a:solidFill>
                <a:latin typeface="Arial" pitchFamily="34" charset="0"/>
                <a:ea typeface="楷体"/>
              </a:rPr>
              <a:t>风格，深蕴本诗之中的既有作者屡经磨难的苦闷心情，也有寄托于李凭箜篌之感天动地中的自我实现的美好希冀。本诗当作于李贺在长安担任奉礼郎的三年间，实际上，此时他虽位卑而无聊，但并未对未来的彻底失望。</a:t>
            </a:r>
          </a:p>
          <a:p>
            <a:pPr indent="355600">
              <a:lnSpc>
                <a:spcPct val="110000"/>
              </a:lnSpc>
              <a:spcBef>
                <a:spcPct val="10000"/>
              </a:spcBef>
            </a:pPr>
            <a:r>
              <a:rPr lang="zh-CN" altLang="en-US" sz="3200" b="1" u="none">
                <a:solidFill>
                  <a:srgbClr val="003300"/>
                </a:solidFill>
                <a:latin typeface="Arial" pitchFamily="34" charset="0"/>
                <a:ea typeface="楷体"/>
              </a:rPr>
              <a:t>  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67952" y="1687109"/>
            <a:ext cx="9256015" cy="374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>
              <a:lnSpc>
                <a:spcPct val="110000"/>
              </a:lnSpc>
              <a:spcBef>
                <a:spcPct val="10000"/>
              </a:spcBef>
            </a:pPr>
            <a:r>
              <a:rPr lang="zh-CN" altLang="en-US" sz="3600" b="1">
                <a:solidFill>
                  <a:srgbClr val="003300"/>
                </a:solidFill>
                <a:latin typeface="Arial" pitchFamily="34" charset="0"/>
                <a:ea typeface="楷体"/>
                <a:sym typeface="+mn-ea"/>
              </a:rPr>
              <a:t>绝望与希望这两种极端的情感交织在一起，使得李贺的心象世界显得极为诡异，</a:t>
            </a:r>
            <a:r>
              <a:rPr lang="en-US" altLang="zh-CN" sz="3600" b="1">
                <a:solidFill>
                  <a:srgbClr val="003300"/>
                </a:solidFill>
                <a:latin typeface="楷体" panose="02010609060101010101" charset="-122"/>
                <a:ea typeface="楷体"/>
                <a:sym typeface="+mn-ea"/>
              </a:rPr>
              <a:t>……</a:t>
            </a:r>
            <a:r>
              <a:rPr lang="zh-CN" altLang="en-US" sz="3600" b="1">
                <a:solidFill>
                  <a:srgbClr val="003300"/>
                </a:solidFill>
                <a:latin typeface="Arial" pitchFamily="34" charset="0"/>
                <a:ea typeface="楷体"/>
                <a:sym typeface="+mn-ea"/>
              </a:rPr>
              <a:t>其死寂中有抗争，颓败中有希望，这正是李贺矛盾内心的形象写照，也正是基于这一抹精神的亮色，李贺的诗歌当属浪漫主义，而绝非悲观主义。</a:t>
            </a:r>
            <a:endParaRPr lang="zh-CN" altLang="en-US" sz="360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New picture" hidden="1"/>
          <p:cNvPicPr/>
          <p:nvPr/>
        </p:nvPicPr>
        <p:blipFill>
          <a:blip r:embed="rId3"/>
          <a:stretch>
            <a:fillRect/>
          </a:stretch>
        </p:blipFill>
        <p:spPr>
          <a:xfrm>
            <a:off x="11544300" y="11506200"/>
            <a:ext cx="381000" cy="381000"/>
          </a:xfrm>
          <a:prstGeom prst="cube">
            <a:avLst/>
          </a:prstGeom>
        </p:spPr>
      </p:pic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137900" y="12039600"/>
            <a:ext cx="355600" cy="2667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00" dirty="0" smtClean="0">
                <a:solidFill>
                  <a:schemeClr val="bg1"/>
                </a:solidFill>
              </a:rPr>
              <a:t>1.</a:t>
            </a:r>
            <a:r>
              <a:rPr lang="zh-CN" altLang="zh-CN" sz="100" dirty="0" smtClean="0">
                <a:solidFill>
                  <a:schemeClr val="bg1"/>
                </a:solidFill>
              </a:rPr>
              <a:t>情节</a:t>
            </a:r>
            <a:r>
              <a:rPr lang="zh-CN" altLang="zh-CN" sz="100" dirty="0">
                <a:solidFill>
                  <a:schemeClr val="bg1"/>
                </a:solidFill>
              </a:rPr>
              <a:t>是叙事性文学作品内容构成的要素之一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是叙事作品中表现人物之间相互关系的一系列生活事件的发展过程</a:t>
            </a:r>
            <a:r>
              <a:rPr lang="zh-CN" altLang="zh-CN" sz="100" dirty="0" smtClean="0">
                <a:solidFill>
                  <a:schemeClr val="bg1"/>
                </a:solidFill>
              </a:rPr>
              <a:t>。</a:t>
            </a:r>
            <a:endParaRPr lang="en-US" altLang="zh-CN" sz="100" dirty="0" smtClean="0">
              <a:solidFill>
                <a:schemeClr val="bg1"/>
              </a:solidFill>
            </a:endParaRP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2.</a:t>
            </a:r>
            <a:r>
              <a:rPr lang="zh-CN" altLang="zh-CN" sz="100" dirty="0" smtClean="0">
                <a:solidFill>
                  <a:schemeClr val="bg1"/>
                </a:solidFill>
              </a:rPr>
              <a:t>它</a:t>
            </a:r>
            <a:r>
              <a:rPr lang="zh-CN" altLang="zh-CN" sz="100" dirty="0">
                <a:solidFill>
                  <a:schemeClr val="bg1"/>
                </a:solidFill>
              </a:rPr>
              <a:t>由一系列展示人物性格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反映人物与人物、人物与环境之间相互关系的具体事件构成</a:t>
            </a:r>
            <a:r>
              <a:rPr lang="zh-CN" altLang="zh-CN" sz="100" dirty="0" smtClean="0">
                <a:solidFill>
                  <a:schemeClr val="bg1"/>
                </a:solidFill>
              </a:rPr>
              <a:t>。</a:t>
            </a:r>
            <a:endParaRPr lang="en-US" altLang="zh-CN" sz="100" dirty="0" smtClean="0">
              <a:solidFill>
                <a:schemeClr val="bg1"/>
              </a:solidFill>
            </a:endParaRP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3.</a:t>
            </a:r>
            <a:r>
              <a:rPr lang="zh-CN" altLang="zh-CN" sz="100" dirty="0" smtClean="0">
                <a:solidFill>
                  <a:schemeClr val="bg1"/>
                </a:solidFill>
              </a:rPr>
              <a:t>把握</a:t>
            </a:r>
            <a:r>
              <a:rPr lang="zh-CN" altLang="zh-CN" sz="100" dirty="0">
                <a:solidFill>
                  <a:schemeClr val="bg1"/>
                </a:solidFill>
              </a:rPr>
              <a:t>好故事情节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是欣赏小说的基础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也是整体感知小说的起点。命题者在为小说命题时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也必定以情节为出发点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从整体上设置理解小说内容的试题。通常从情节梳理、情节作用两方面设题考查。</a:t>
            </a: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4.</a:t>
            </a:r>
            <a:r>
              <a:rPr lang="zh-CN" altLang="zh-CN" sz="100" dirty="0" smtClean="0">
                <a:solidFill>
                  <a:schemeClr val="bg1"/>
                </a:solidFill>
              </a:rPr>
              <a:t>根据</a:t>
            </a:r>
            <a:r>
              <a:rPr lang="zh-CN" altLang="zh-CN" sz="100" dirty="0">
                <a:solidFill>
                  <a:schemeClr val="bg1"/>
                </a:solidFill>
              </a:rPr>
              <a:t>结构来梳理。按照情节的开端、发展、高潮和结局来划分文章层次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进而梳理情节。</a:t>
            </a: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5.</a:t>
            </a:r>
            <a:r>
              <a:rPr lang="zh-CN" altLang="zh-CN" sz="100" dirty="0" smtClean="0">
                <a:solidFill>
                  <a:schemeClr val="bg1"/>
                </a:solidFill>
              </a:rPr>
              <a:t>根据</a:t>
            </a:r>
            <a:r>
              <a:rPr lang="zh-CN" altLang="zh-CN" sz="100" dirty="0">
                <a:solidFill>
                  <a:schemeClr val="bg1"/>
                </a:solidFill>
              </a:rPr>
              <a:t>场景来梳理。一般一个场景可以梳理为一个情节。小说中的场景就是不同时间人物活动的场所。</a:t>
            </a: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6.</a:t>
            </a:r>
            <a:r>
              <a:rPr lang="zh-CN" altLang="zh-CN" sz="100" dirty="0" smtClean="0">
                <a:solidFill>
                  <a:schemeClr val="bg1"/>
                </a:solidFill>
              </a:rPr>
              <a:t>根据</a:t>
            </a:r>
            <a:r>
              <a:rPr lang="zh-CN" altLang="zh-CN" sz="100" dirty="0">
                <a:solidFill>
                  <a:schemeClr val="bg1"/>
                </a:solidFill>
              </a:rPr>
              <a:t>线索来梳理。抓住线索是把握小说故事发展的关键。线索有单线和双线两种。双线一般分明线和暗线。高考考查的小说往往较简单</a:t>
            </a:r>
            <a:r>
              <a:rPr lang="en-US" altLang="zh-CN" sz="100" dirty="0">
                <a:solidFill>
                  <a:schemeClr val="bg1"/>
                </a:solidFill>
              </a:rPr>
              <a:t>,</a:t>
            </a:r>
            <a:r>
              <a:rPr lang="zh-CN" altLang="zh-CN" sz="100" dirty="0">
                <a:solidFill>
                  <a:schemeClr val="bg1"/>
                </a:solidFill>
              </a:rPr>
              <a:t>线索也一般是单线式。</a:t>
            </a: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7.</a:t>
            </a:r>
            <a:r>
              <a:rPr lang="zh-CN" altLang="en-US" sz="100" dirty="0" smtClean="0">
                <a:solidFill>
                  <a:schemeClr val="bg1"/>
                </a:solidFill>
              </a:rPr>
              <a:t>阅历之所以会对读书所得产生深浅有别的影响，原因在于阅读并非是对作品的简单再现，而是一个积极主动的再创造过程，人生的经历与生活的经验都会参与进来。</a:t>
            </a:r>
            <a:endParaRPr lang="en-US" altLang="zh-CN" sz="100" dirty="0" smtClean="0">
              <a:solidFill>
                <a:schemeClr val="bg1"/>
              </a:solidFill>
            </a:endParaRP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8.</a:t>
            </a:r>
            <a:r>
              <a:rPr lang="zh-CN" altLang="en-US" sz="100" dirty="0" smtClean="0">
                <a:solidFill>
                  <a:schemeClr val="bg1"/>
                </a:solidFill>
              </a:rPr>
              <a:t>少年时阅历不够丰富，洞察力、理解力有所欠缺，所以在读书时往往容易只看其中一点或几点，对书中蕴含的丰富意义难以全面把握。</a:t>
            </a:r>
            <a:endParaRPr lang="en-US" altLang="zh-CN" sz="100" dirty="0" smtClean="0">
              <a:solidFill>
                <a:schemeClr val="bg1"/>
              </a:solidFill>
            </a:endParaRPr>
          </a:p>
          <a:p>
            <a:r>
              <a:rPr lang="en-US" altLang="zh-CN" sz="100" dirty="0" smtClean="0">
                <a:solidFill>
                  <a:schemeClr val="bg1"/>
                </a:solidFill>
              </a:rPr>
              <a:t>9.</a:t>
            </a:r>
            <a:r>
              <a:rPr lang="zh-CN" altLang="zh-CN" sz="100" dirty="0" smtClean="0">
                <a:solidFill>
                  <a:schemeClr val="bg1"/>
                </a:solidFill>
              </a:rPr>
              <a:t>自信</a:t>
            </a:r>
            <a:r>
              <a:rPr lang="zh-CN" altLang="zh-CN" sz="100" dirty="0">
                <a:solidFill>
                  <a:schemeClr val="bg1"/>
                </a:solidFill>
              </a:rPr>
              <a:t>让我们充满激情。有了自信，我们才能怀着坚定的信心和希望，开始伟大而光荣的事业。自信的人有勇气交往与表达，有信心尝试与坚持，能够展现优势与才华，激发潜能与活力，获得更多的实践机会与创造可能。</a:t>
            </a:r>
          </a:p>
          <a:p>
            <a:pPr algn="l"/>
            <a:endParaRPr lang="zh-CN" altLang="en-US" sz="1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156462" y="2967335"/>
            <a:ext cx="78790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感谢观看，欢迎指导！</a:t>
            </a:r>
            <a:endParaRPr lang="zh-CN" altLang="en-US" sz="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838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119813" name="Text Box 5"/>
          <p:cNvSpPr txBox="1"/>
          <p:nvPr/>
        </p:nvSpPr>
        <p:spPr>
          <a:xfrm>
            <a:off x="2032635" y="723265"/>
            <a:ext cx="8740775" cy="6616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大弦嘈嘈如急雨，小弦切切如私语。 </a:t>
            </a: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嘈嘈切切错杂弹，大珠小珠落玉盘。</a:t>
            </a: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间关莺语花底滑，幽咽泉流冰下难。</a:t>
            </a:r>
            <a:endParaRPr lang="en-US" altLang="zh-CN" sz="4000" b="1">
              <a:solidFill>
                <a:srgbClr val="20202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冰泉冷瑟弦凝绝，凝绝不通声暂歇。</a:t>
            </a:r>
            <a:endParaRPr lang="en-US" altLang="zh-CN" sz="4000" b="1">
              <a:solidFill>
                <a:srgbClr val="20202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别有幽愁暗恨生，此时无声胜有声。</a:t>
            </a: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银瓶乍破水浆迸，铁骑突出刀枪鸣。</a:t>
            </a: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曲终收拨当心画，四弦一声如裂帛。</a:t>
            </a:r>
            <a:endParaRPr lang="en-US" altLang="zh-CN" sz="4000" b="1">
              <a:solidFill>
                <a:srgbClr val="20202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东船西舫悄无言，唯见江心秋月白。</a:t>
            </a:r>
          </a:p>
          <a:p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                   </a:t>
            </a:r>
            <a:r>
              <a:rPr lang="en-US" altLang="zh-CN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--</a:t>
            </a:r>
            <a:r>
              <a:rPr lang="zh-CN" altLang="en-US" sz="4000" b="1">
                <a:solidFill>
                  <a:srgbClr val="20202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《琵琶行》</a:t>
            </a:r>
            <a:endParaRPr lang="en-US" altLang="zh-CN" sz="4000" b="1">
              <a:solidFill>
                <a:srgbClr val="20202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en-US" altLang="zh-CN" sz="3200" b="1">
              <a:solidFill>
                <a:srgbClr val="20202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r>
              <a:rPr lang="zh-CN" altLang="en-US" sz="3200" b="1">
                <a:solidFill>
                  <a:srgbClr val="C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115185" y="1567815"/>
            <a:ext cx="8351520" cy="37230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锦瑟无端五十弦，一弦一柱思华年。</a:t>
            </a:r>
          </a:p>
          <a:p>
            <a:pPr algn="l"/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庄生晓梦迷蝴蝶，望帝春心托杜鹃。</a:t>
            </a:r>
          </a:p>
          <a:p>
            <a:pPr algn="l"/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沧海月明珠有泪，蓝田日暖玉生烟。</a:t>
            </a:r>
          </a:p>
          <a:p>
            <a:pPr algn="l"/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此情可待成追忆，只是当时已惘然。</a:t>
            </a:r>
          </a:p>
          <a:p>
            <a:pPr algn="l"/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      </a:t>
            </a:r>
            <a:r>
              <a:rPr lang="en-US" altLang="zh-CN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----</a:t>
            </a:r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李商隐《锦瑟》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26945" y="2078355"/>
            <a:ext cx="78663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谁家玉笛暗飞声，散入春风满洛城。 </a:t>
            </a:r>
          </a:p>
          <a:p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此夜曲中闻折柳，何人不起故园情。</a:t>
            </a:r>
          </a:p>
          <a:p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            李白《春夜洛城闻笛》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2525" y="1948180"/>
            <a:ext cx="30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187450" y="1688465"/>
            <a:ext cx="957453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   </a:t>
            </a:r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伯牙善鼓琴，钟子期善听。伯牙鼓琴，志在高山，钟子期曰：“善哉，峨峨兮若泰山！”志在流水，钟子期曰：“善哉，洋洋兮若江河！”</a:t>
            </a:r>
          </a:p>
          <a:p>
            <a:r>
              <a:rPr lang="zh-CN" altLang="en-US" sz="4000" b="1">
                <a:latin typeface="楷体" panose="02010609060101010101" charset="-122"/>
                <a:ea typeface="楷体"/>
                <a:cs typeface="楷体" panose="02010609060101010101" charset="-122"/>
              </a:rPr>
              <a:t>                         《伯牙绝琴》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676440a82c2a0ba0ca130c6f"/>
          <p:cNvPicPr>
            <a:picLocks noGrp="1" noChangeAspect="1"/>
          </p:cNvPicPr>
          <p:nvPr>
            <p:ph idx="1"/>
          </p:nvPr>
        </p:nvPicPr>
        <p:blipFill>
          <a:blip r:embed="rId4"/>
          <a:srcRect l="1181" r="3542" b="5675"/>
          <a:stretch>
            <a:fillRect/>
          </a:stretch>
        </p:blipFill>
        <p:spPr>
          <a:xfrm>
            <a:off x="6123940" y="29845"/>
            <a:ext cx="6081395" cy="6762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2023110" y="1470025"/>
            <a:ext cx="2029460" cy="39173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6000" b="1"/>
              <a:t>李凭箜篌引</a:t>
            </a:r>
          </a:p>
          <a:p>
            <a:r>
              <a:rPr lang="zh-CN" altLang="en-US" sz="6000" b="1"/>
              <a:t>            </a:t>
            </a:r>
            <a:r>
              <a:rPr lang="zh-CN" altLang="en-US" sz="4400" b="1"/>
              <a:t>李贺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Texturizer/>
                    </a14:imgEffect>
                    <a14:imgEffect>
                      <a14:brightnessContrast bright="18000"/>
                    </a14:imgEffect>
                    <a14:imgEffect>
                      <a14:colorTemperature colorTemp="5591"/>
                    </a14:imgEffect>
                    <a14:imgEffect>
                      <a14:saturation sat="28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chenying0907 596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 rot="5854882" flipH="1" flipV="1">
            <a:off x="9878375" y="4140888"/>
            <a:ext cx="1859707" cy="2407288"/>
          </a:xfrm>
          <a:prstGeom prst="rect">
            <a:avLst/>
          </a:prstGeom>
        </p:spPr>
      </p:pic>
      <p:pic>
        <p:nvPicPr>
          <p:cNvPr id="24" name="PA_chenying0907 596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 rot="15745118" flipV="1">
            <a:off x="402307" y="-207682"/>
            <a:ext cx="1859707" cy="2407288"/>
          </a:xfrm>
          <a:prstGeom prst="rect">
            <a:avLst/>
          </a:prstGeom>
        </p:spPr>
      </p:pic>
      <p:sp>
        <p:nvSpPr>
          <p:cNvPr id="5126" name="Text Box 7"/>
          <p:cNvSpPr txBox="1"/>
          <p:nvPr/>
        </p:nvSpPr>
        <p:spPr>
          <a:xfrm>
            <a:off x="1349375" y="1821815"/>
            <a:ext cx="1003681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atinLnBrk="1"/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1.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因声求气，有感情地朗读诗歌。</a:t>
            </a:r>
            <a:endParaRPr lang="en-US" altLang="zh-CN" sz="4000" b="1">
              <a:solidFill>
                <a:srgbClr val="00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pPr latinLnBrk="1"/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2.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通过诵读、探究，深入赏析诗的内容和侧面烘托的艺术手法。</a:t>
            </a:r>
          </a:p>
          <a:p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3.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比较</a:t>
            </a:r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《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琵琶行</a:t>
            </a:r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》《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李凭箜篌引</a:t>
            </a:r>
            <a:r>
              <a:rPr lang="en-US" altLang="zh-CN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》</a:t>
            </a:r>
            <a:r>
              <a:rPr lang="zh-CN" altLang="en-US" sz="4000" b="1">
                <a:solidFill>
                  <a:srgbClr val="000000"/>
                </a:solidFill>
                <a:latin typeface="楷体" panose="02010609060101010101" charset="-122"/>
                <a:ea typeface="楷体"/>
                <a:cs typeface="楷体" panose="02010609060101010101" charset="-122"/>
              </a:rPr>
              <a:t>在描摹音乐上的异同。</a:t>
            </a:r>
            <a:endParaRPr lang="en-US" altLang="zh-CN" sz="4000" b="1">
              <a:solidFill>
                <a:srgbClr val="000000"/>
              </a:solidFill>
              <a:latin typeface="楷体" panose="02010609060101010101" charset="-122"/>
              <a:ea typeface="楷体"/>
              <a:cs typeface="楷体" panose="02010609060101010101" charset="-122"/>
            </a:endParaRPr>
          </a:p>
          <a:p>
            <a:endParaRPr lang="zh-CN" altLang="en-US" sz="4000" b="1">
              <a:latin typeface="楷体" panose="02010609060101010101" charset="-122"/>
              <a:ea typeface="楷体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34920" y="908685"/>
            <a:ext cx="22828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教学目标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/>
          </p:cNvSpPr>
          <p:nvPr>
            <p:ph type="title"/>
          </p:nvPr>
        </p:nvSpPr>
        <p:spPr>
          <a:xfrm>
            <a:off x="1952625" y="1428750"/>
            <a:ext cx="2643188" cy="135731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itchFamily="49" charset="-122"/>
              </a:rPr>
              <a:t>时间：</a:t>
            </a:r>
          </a:p>
        </p:txBody>
      </p:sp>
      <p:sp>
        <p:nvSpPr>
          <p:cNvPr id="8196" name="WordArt 5"/>
          <p:cNvSpPr>
            <a:spLocks noTextEdit="1"/>
          </p:cNvSpPr>
          <p:nvPr/>
        </p:nvSpPr>
        <p:spPr>
          <a:xfrm>
            <a:off x="2279650" y="0"/>
            <a:ext cx="4378325" cy="1341438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B2B2B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李凭演奏会</a:t>
            </a:r>
          </a:p>
        </p:txBody>
      </p:sp>
      <p:sp>
        <p:nvSpPr>
          <p:cNvPr id="15368" name="Rectangle 8"/>
          <p:cNvSpPr/>
          <p:nvPr/>
        </p:nvSpPr>
        <p:spPr>
          <a:xfrm>
            <a:off x="2063750" y="522922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endParaRPr lang="zh-CN" altLang="en-US" sz="440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7" name="Picture 4" descr="005"/>
          <p:cNvPicPr>
            <a:picLocks noChangeAspect="1"/>
          </p:cNvPicPr>
          <p:nvPr/>
        </p:nvPicPr>
        <p:blipFill>
          <a:blip r:embed="rId3"/>
          <a:srcRect l="23334" b="586"/>
          <a:stretch>
            <a:fillRect/>
          </a:stretch>
        </p:blipFill>
        <p:spPr>
          <a:xfrm>
            <a:off x="8891905" y="431483"/>
            <a:ext cx="2555875" cy="5113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667125" y="1500188"/>
            <a:ext cx="1428750" cy="1214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0" cap="none" spc="0" normalizeH="0" baseline="0" noProof="0">
                <a:latin typeface="黑体" panose="02010609060101010101" pitchFamily="49" charset="-122"/>
                <a:ea typeface="黑体" pitchFamily="49" charset="-122"/>
                <a:cs typeface="+mj-cs"/>
                <a:hlinkClick r:id="" action="ppaction://noaction" highlightClick="1"/>
              </a:rPr>
              <a:t>高秋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52625" y="2571750"/>
            <a:ext cx="1500188" cy="1357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0" cap="none" spc="0" normalizeH="0" baseline="0" noProof="0">
                <a:latin typeface="黑体" panose="02010609060101010101" pitchFamily="49" charset="-122"/>
                <a:ea typeface="黑体" pitchFamily="49" charset="-122"/>
                <a:cs typeface="+mj-cs"/>
                <a:hlinkClick r:id="" action="ppaction://noaction" highlightClick="1"/>
              </a:rPr>
              <a:t>地点：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667125" y="2500313"/>
            <a:ext cx="2643188" cy="1357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0" cap="none" spc="0" normalizeH="0" baseline="0" noProof="0">
                <a:latin typeface="黑体" panose="02010609060101010101" pitchFamily="49" charset="-122"/>
                <a:ea typeface="黑体" pitchFamily="49" charset="-122"/>
                <a:cs typeface="+mj-cs"/>
                <a:hlinkClick r:id="" action="ppaction://noaction" highlightClick="1"/>
              </a:rPr>
              <a:t>中国（国都）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952625" y="3643313"/>
            <a:ext cx="2643188" cy="1357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0" cap="none" spc="0" normalizeH="0" baseline="0" noProof="0">
                <a:latin typeface="黑体" panose="02010609060101010101" pitchFamily="49" charset="-122"/>
                <a:ea typeface="黑体" pitchFamily="49" charset="-122"/>
                <a:cs typeface="+mj-cs"/>
                <a:hlinkClick r:id="" action="ppaction://noaction" highlightClick="1"/>
              </a:rPr>
              <a:t>演奏者：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238625" y="3643313"/>
            <a:ext cx="2643188" cy="1357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0" cap="none" spc="0" normalizeH="0" baseline="0" noProof="0">
                <a:latin typeface="黑体" panose="02010609060101010101" pitchFamily="49" charset="-122"/>
                <a:ea typeface="黑体" pitchFamily="49" charset="-122"/>
                <a:cs typeface="+mj-cs"/>
                <a:hlinkClick r:id="" action="ppaction://noaction" highlightClick="1"/>
              </a:rPr>
              <a:t>李凭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00">
        <p15:prstTrans prst="drape"/>
      </p:transition>
    </mc:Choice>
    <mc:Fallback xmlns:p14="http://schemas.microsoft.com/office/powerpoint/2010/main"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15368" grpId="1"/>
      <p:bldP spid="8" grpId="2"/>
      <p:bldP spid="10" grpId="3"/>
      <p:bldP spid="11" grpId="4"/>
      <p:bldP spid="12" grpId="5"/>
      <p:bldP spid="13" grpId="6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7.06.14"/>
  <p:tag name="AS_TITLE" val="Aspose.Slides for .NET 4.0 Client Profile"/>
  <p:tag name="AS_VERSION" val="17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905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THUMBS_INDEX" val="1、2、3、6、8、10、11、12、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90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90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OMBINE_RELATE_SLIDE_ID" val="background20185116_1"/>
  <p:tag name="KSO_WM_TAG_VERSION" val="1.0"/>
  <p:tag name="KSO_WM_TEMPLATE_CATEGORY" val="custom"/>
  <p:tag name="KSO_WM_TEMPLATE_INDEX" val="20189055"/>
  <p:tag name="KSO_WM_TEMPLATE_JOB_ID" val="2"/>
  <p:tag name="KSO_WM_TEMPLATE_OUTLINE_ID" val="15"/>
  <p:tag name="KSO_WM_TEMPLATE_SCENE_ID" val="1"/>
  <p:tag name="KSO_WM_TEMPLATE_SUBCATEGORY" val="combine"/>
  <p:tag name="KSO_WM_TEMPLATE_THUMBS_INDEX" val="1、5、6、7、8、9、10、13、14"/>
  <p:tag name="KSO_WM_TEMPLATE_TOPIC_DEFAULT" val="1"/>
  <p:tag name="KSO_WM_TEMPLATE_TOPIC_ID" val="286956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 panose="020B0503020204020204" charset="-122"/>
        <a:cs typeface="Arial"/>
      </a:majorFont>
      <a:minorFont>
        <a:latin typeface="Arial"/>
        <a:ea typeface="微软雅黑" panose="020B0503020204020204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54402C"/>
      </a:dk2>
      <a:lt2>
        <a:srgbClr val="E7E6E6"/>
      </a:lt2>
      <a:accent1>
        <a:srgbClr val="54402C"/>
      </a:accent1>
      <a:accent2>
        <a:srgbClr val="F8E7C6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Arial"/>
        <a:ea typeface="楷体"/>
        <a:cs typeface="Arial"/>
      </a:majorFont>
      <a:minorFont>
        <a:latin typeface="Arial"/>
        <a:ea typeface="楷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1761</Words>
  <Application>Microsoft Office PowerPoint</Application>
  <PresentationFormat>宽屏</PresentationFormat>
  <Paragraphs>208</Paragraphs>
  <Slides>23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9" baseType="lpstr">
      <vt:lpstr>等线</vt:lpstr>
      <vt:lpstr>等线 Light</vt:lpstr>
      <vt:lpstr>仿宋_GB2312</vt:lpstr>
      <vt:lpstr>黑体</vt:lpstr>
      <vt:lpstr>华文行楷</vt:lpstr>
      <vt:lpstr>华文新魏</vt:lpstr>
      <vt:lpstr>楷体</vt:lpstr>
      <vt:lpstr>楷体_GB2312</vt:lpstr>
      <vt:lpstr>宋体</vt:lpstr>
      <vt:lpstr>微软雅黑</vt:lpstr>
      <vt:lpstr>幼圆</vt:lpstr>
      <vt:lpstr>Arial</vt:lpstr>
      <vt:lpstr>Calibri</vt:lpstr>
      <vt:lpstr>Office 主题​​</vt:lpstr>
      <vt:lpstr>1_Office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时间：</vt:lpstr>
      <vt:lpstr>PowerPoint 演示文稿</vt:lpstr>
      <vt:lpstr>PowerPoint 演示文稿</vt:lpstr>
      <vt:lpstr>PowerPoint 演示文稿</vt:lpstr>
      <vt:lpstr>          陌上桑（汉乐府）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AutoBVT</cp:lastModifiedBy>
  <cp:revision>2</cp:revision>
  <cp:lastPrinted>2020-11-11T19:07:38Z</cp:lastPrinted>
  <dcterms:created xsi:type="dcterms:W3CDTF">2020-11-11T19:07:38Z</dcterms:created>
  <dcterms:modified xsi:type="dcterms:W3CDTF">2021-01-06T15:02:27Z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