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7"/>
  </p:notesMasterIdLst>
  <p:sldIdLst>
    <p:sldId id="857" r:id="rId4"/>
    <p:sldId id="858" r:id="rId5"/>
    <p:sldId id="1053" r:id="rId6"/>
    <p:sldId id="1052" r:id="rId8"/>
    <p:sldId id="1055" r:id="rId9"/>
    <p:sldId id="1056" r:id="rId10"/>
    <p:sldId id="1057" r:id="rId11"/>
    <p:sldId id="866" r:id="rId12"/>
    <p:sldId id="867" r:id="rId13"/>
    <p:sldId id="910" r:id="rId14"/>
    <p:sldId id="832" r:id="rId15"/>
    <p:sldId id="1023" r:id="rId16"/>
    <p:sldId id="931" r:id="rId17"/>
    <p:sldId id="1012" r:id="rId18"/>
    <p:sldId id="84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BDZ" initials="L" lastIdx="1" clrIdx="0"/>
  <p:cmAuthor id="7" name="leo" initials="l" lastIdx="2" clrIdx="0"/>
  <p:cmAuthor id="1" name="李 坤慧" initials="李" lastIdx="1" clrIdx="0"/>
  <p:cmAuthor id="2" name="米" initials="米" lastIdx="1" clrIdx="1"/>
  <p:cmAuthor id="3" name="fy" initials="f" lastIdx="1" clrIdx="2"/>
  <p:cmAuthor id="4" name="Admin" initials="A" lastIdx="1" clrIdx="3"/>
  <p:cmAuthor id="5" name="User" initials="U" lastIdx="2" clrIdx="2"/>
  <p:cmAuthor id="6" name="Users" initials="U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FF"/>
    <a:srgbClr val="3B8D87"/>
    <a:srgbClr val="FAAD60"/>
    <a:srgbClr val="057F82"/>
    <a:srgbClr val="339966"/>
    <a:srgbClr val="FF9966"/>
    <a:srgbClr val="41B9B8"/>
    <a:srgbClr val="337AB7"/>
    <a:srgbClr val="057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8" autoAdjust="0"/>
    <p:restoredTop sz="96139" autoAdjust="0"/>
  </p:normalViewPr>
  <p:slideViewPr>
    <p:cSldViewPr snapToGrid="0">
      <p:cViewPr varScale="1">
        <p:scale>
          <a:sx n="92" d="100"/>
          <a:sy n="92" d="100"/>
        </p:scale>
        <p:origin x="876" y="102"/>
      </p:cViewPr>
      <p:guideLst>
        <p:guide orient="horz" pos="2134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 dirty="0"/>
              <a:t>广州市近一年商住及商业办公供求走势</a:t>
            </a:r>
            <a:endParaRPr lang="zh-CN" dirty="0"/>
          </a:p>
          <a:p>
            <a:pPr>
              <a:defRPr lang="zh-CN"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 dirty="0"/>
              <a:t>（</a:t>
            </a:r>
            <a:r>
              <a:rPr lang="zh-CN"/>
              <a:t>建筑面积</a:t>
            </a:r>
            <a:r>
              <a:rPr lang="zh-CN" smtClean="0"/>
              <a:t>） </a:t>
            </a:r>
            <a:endParaRPr lang="zh-CN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20674779603315"/>
          <c:y val="0.223041454333795"/>
          <c:w val="0.902915756766144"/>
          <c:h val="0.43875704867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挂牌面积（万㎡）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2213" cap="rnd" cmpd="sng" algn="ctr">
              <a:noFill/>
              <a:prstDash val="solid"/>
              <a:round/>
            </a:ln>
          </c:spPr>
          <c:invertIfNegative val="0"/>
          <c:dLbls>
            <c:delete val="1"/>
          </c:dLbls>
          <c:cat>
            <c:strRef>
              <c:f>Sheet1!$A$260:$A$315</c:f>
              <c:strCache>
                <c:ptCount val="56"/>
                <c:pt idx="0">
                  <c:v>12.12-12.18</c:v>
                </c:pt>
                <c:pt idx="1">
                  <c:v>12.19-12.25</c:v>
                </c:pt>
                <c:pt idx="2">
                  <c:v>12.26-2021.1.1</c:v>
                </c:pt>
                <c:pt idx="3">
                  <c:v>1.2-1.8</c:v>
                </c:pt>
                <c:pt idx="4">
                  <c:v>1.9-1.15</c:v>
                </c:pt>
                <c:pt idx="5">
                  <c:v>1.16-1.22</c:v>
                </c:pt>
                <c:pt idx="6">
                  <c:v>1.23-1.29</c:v>
                </c:pt>
                <c:pt idx="7">
                  <c:v>1.30-2.5</c:v>
                </c:pt>
                <c:pt idx="8">
                  <c:v>2.6-2.12</c:v>
                </c:pt>
                <c:pt idx="9">
                  <c:v>2.13-2.19</c:v>
                </c:pt>
                <c:pt idx="10">
                  <c:v>2.20-2.26</c:v>
                </c:pt>
                <c:pt idx="11">
                  <c:v>2.27-3.5</c:v>
                </c:pt>
                <c:pt idx="12">
                  <c:v>3.6-3.12</c:v>
                </c:pt>
                <c:pt idx="13">
                  <c:v>3.13-3.19</c:v>
                </c:pt>
                <c:pt idx="14">
                  <c:v>3.20-3.26</c:v>
                </c:pt>
                <c:pt idx="15">
                  <c:v>3.27-4.2</c:v>
                </c:pt>
                <c:pt idx="16">
                  <c:v>4.3-4.9</c:v>
                </c:pt>
                <c:pt idx="17">
                  <c:v>4.10-4.16</c:v>
                </c:pt>
                <c:pt idx="18">
                  <c:v>4.17-4.23</c:v>
                </c:pt>
                <c:pt idx="19">
                  <c:v>4.24-4.30</c:v>
                </c:pt>
                <c:pt idx="20">
                  <c:v>5.1-5.7</c:v>
                </c:pt>
                <c:pt idx="21">
                  <c:v>5.8-5.14</c:v>
                </c:pt>
                <c:pt idx="22">
                  <c:v>5.15-5.21</c:v>
                </c:pt>
                <c:pt idx="23">
                  <c:v>5.22-5.28</c:v>
                </c:pt>
                <c:pt idx="24">
                  <c:v>5.29-6.4</c:v>
                </c:pt>
                <c:pt idx="25">
                  <c:v>6.5-6.11</c:v>
                </c:pt>
                <c:pt idx="26">
                  <c:v>6.12-6.18</c:v>
                </c:pt>
                <c:pt idx="27">
                  <c:v>6.19-6.25</c:v>
                </c:pt>
                <c:pt idx="28">
                  <c:v>6.26-7.2</c:v>
                </c:pt>
                <c:pt idx="29">
                  <c:v>7.3-7.9</c:v>
                </c:pt>
                <c:pt idx="30">
                  <c:v>7.10-7.16</c:v>
                </c:pt>
                <c:pt idx="31">
                  <c:v>7.17-7.23</c:v>
                </c:pt>
                <c:pt idx="32">
                  <c:v>7.24-7.30</c:v>
                </c:pt>
                <c:pt idx="33">
                  <c:v>7.31-8.6</c:v>
                </c:pt>
                <c:pt idx="34">
                  <c:v>8.7-8.13</c:v>
                </c:pt>
                <c:pt idx="35">
                  <c:v>8.14-8.20</c:v>
                </c:pt>
                <c:pt idx="36">
                  <c:v>8.21-8.27</c:v>
                </c:pt>
                <c:pt idx="37">
                  <c:v>8.28-9.3</c:v>
                </c:pt>
                <c:pt idx="38">
                  <c:v>9.4-9.10</c:v>
                </c:pt>
                <c:pt idx="39">
                  <c:v>9.11-9.17</c:v>
                </c:pt>
                <c:pt idx="40">
                  <c:v>9.18-9.24</c:v>
                </c:pt>
                <c:pt idx="41">
                  <c:v>9.25-10.1</c:v>
                </c:pt>
                <c:pt idx="42">
                  <c:v>10.2-10.8</c:v>
                </c:pt>
                <c:pt idx="43">
                  <c:v>10.9-10.15</c:v>
                </c:pt>
                <c:pt idx="44">
                  <c:v>10.16-10.22</c:v>
                </c:pt>
                <c:pt idx="45">
                  <c:v>10.23-10.29</c:v>
                </c:pt>
                <c:pt idx="46">
                  <c:v>10.30-11.05</c:v>
                </c:pt>
                <c:pt idx="47">
                  <c:v>11.06-11.12</c:v>
                </c:pt>
                <c:pt idx="48">
                  <c:v>11.13-11.19</c:v>
                </c:pt>
                <c:pt idx="49">
                  <c:v>11.20-11.26</c:v>
                </c:pt>
                <c:pt idx="50">
                  <c:v>11.27-12.03</c:v>
                </c:pt>
                <c:pt idx="51">
                  <c:v>12.04-12.10</c:v>
                </c:pt>
                <c:pt idx="52">
                  <c:v>12.11-12.17</c:v>
                </c:pt>
                <c:pt idx="53">
                  <c:v>12.18-12.24</c:v>
                </c:pt>
                <c:pt idx="54">
                  <c:v>12.25-12.31</c:v>
                </c:pt>
                <c:pt idx="55">
                  <c:v>1.1-1.7</c:v>
                </c:pt>
              </c:strCache>
            </c:strRef>
          </c:cat>
          <c:val>
            <c:numRef>
              <c:f>Sheet1!$B$260:$B$315</c:f>
              <c:numCache>
                <c:formatCode>General</c:formatCode>
                <c:ptCount val="56"/>
                <c:pt idx="0">
                  <c:v>20.6711</c:v>
                </c:pt>
                <c:pt idx="1">
                  <c:v>3.53</c:v>
                </c:pt>
                <c:pt idx="2">
                  <c:v>53.13885</c:v>
                </c:pt>
                <c:pt idx="3">
                  <c:v>43.490872</c:v>
                </c:pt>
                <c:pt idx="4">
                  <c:v>0</c:v>
                </c:pt>
                <c:pt idx="5">
                  <c:v>30.4</c:v>
                </c:pt>
                <c:pt idx="6">
                  <c:v>7.0472</c:v>
                </c:pt>
                <c:pt idx="7">
                  <c:v>12</c:v>
                </c:pt>
                <c:pt idx="8">
                  <c:v>31</c:v>
                </c:pt>
                <c:pt idx="9">
                  <c:v>0</c:v>
                </c:pt>
                <c:pt idx="10">
                  <c:v>72.194744</c:v>
                </c:pt>
                <c:pt idx="11">
                  <c:v>0</c:v>
                </c:pt>
                <c:pt idx="12">
                  <c:v>12.357162</c:v>
                </c:pt>
                <c:pt idx="13">
                  <c:v>3.0391</c:v>
                </c:pt>
                <c:pt idx="14">
                  <c:v>929.221509</c:v>
                </c:pt>
                <c:pt idx="15">
                  <c:v>4.6114</c:v>
                </c:pt>
                <c:pt idx="16">
                  <c:v>0</c:v>
                </c:pt>
                <c:pt idx="17">
                  <c:v>8.8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10.2526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22.3751</c:v>
                </c:pt>
                <c:pt idx="26">
                  <c:v>0</c:v>
                </c:pt>
                <c:pt idx="27">
                  <c:v>4.61</c:v>
                </c:pt>
                <c:pt idx="28">
                  <c:v>13.5759</c:v>
                </c:pt>
                <c:pt idx="29">
                  <c:v>30.9248658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9.35095</c:v>
                </c:pt>
                <c:pt idx="36">
                  <c:v>805.823353</c:v>
                </c:pt>
                <c:pt idx="37">
                  <c:v>0</c:v>
                </c:pt>
                <c:pt idx="38">
                  <c:v>0</c:v>
                </c:pt>
                <c:pt idx="39">
                  <c:v>99.8615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8.991</c:v>
                </c:pt>
                <c:pt idx="44">
                  <c:v>27.0921</c:v>
                </c:pt>
                <c:pt idx="45">
                  <c:v>6.3771</c:v>
                </c:pt>
                <c:pt idx="46">
                  <c:v>302.17974</c:v>
                </c:pt>
                <c:pt idx="47">
                  <c:v>100</c:v>
                </c:pt>
                <c:pt idx="48">
                  <c:v>0</c:v>
                </c:pt>
                <c:pt idx="49">
                  <c:v>0</c:v>
                </c:pt>
                <c:pt idx="50">
                  <c:v>16.87</c:v>
                </c:pt>
                <c:pt idx="51">
                  <c:v>0</c:v>
                </c:pt>
                <c:pt idx="52">
                  <c:v>0</c:v>
                </c:pt>
                <c:pt idx="53">
                  <c:v>28.49</c:v>
                </c:pt>
                <c:pt idx="54">
                  <c:v>0</c:v>
                </c:pt>
                <c:pt idx="55">
                  <c:v>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成交面积（万㎡）</c:v>
                </c:pt>
              </c:strCache>
            </c:strRef>
          </c:tx>
          <c:spPr>
            <a:solidFill>
              <a:srgbClr val="31859C"/>
            </a:solidFill>
            <a:ln w="22225" cap="rnd" cmpd="sng" algn="ctr">
              <a:noFill/>
              <a:prstDash val="solid"/>
              <a:round/>
            </a:ln>
          </c:spPr>
          <c:invertIfNegative val="0"/>
          <c:dLbls>
            <c:delete val="1"/>
          </c:dLbls>
          <c:cat>
            <c:strRef>
              <c:f>Sheet1!$A$260:$A$315</c:f>
              <c:strCache>
                <c:ptCount val="56"/>
                <c:pt idx="0">
                  <c:v>12.12-12.18</c:v>
                </c:pt>
                <c:pt idx="1">
                  <c:v>12.19-12.25</c:v>
                </c:pt>
                <c:pt idx="2">
                  <c:v>12.26-2021.1.1</c:v>
                </c:pt>
                <c:pt idx="3">
                  <c:v>1.2-1.8</c:v>
                </c:pt>
                <c:pt idx="4">
                  <c:v>1.9-1.15</c:v>
                </c:pt>
                <c:pt idx="5">
                  <c:v>1.16-1.22</c:v>
                </c:pt>
                <c:pt idx="6">
                  <c:v>1.23-1.29</c:v>
                </c:pt>
                <c:pt idx="7">
                  <c:v>1.30-2.5</c:v>
                </c:pt>
                <c:pt idx="8">
                  <c:v>2.6-2.12</c:v>
                </c:pt>
                <c:pt idx="9">
                  <c:v>2.13-2.19</c:v>
                </c:pt>
                <c:pt idx="10">
                  <c:v>2.20-2.26</c:v>
                </c:pt>
                <c:pt idx="11">
                  <c:v>2.27-3.5</c:v>
                </c:pt>
                <c:pt idx="12">
                  <c:v>3.6-3.12</c:v>
                </c:pt>
                <c:pt idx="13">
                  <c:v>3.13-3.19</c:v>
                </c:pt>
                <c:pt idx="14">
                  <c:v>3.20-3.26</c:v>
                </c:pt>
                <c:pt idx="15">
                  <c:v>3.27-4.2</c:v>
                </c:pt>
                <c:pt idx="16">
                  <c:v>4.3-4.9</c:v>
                </c:pt>
                <c:pt idx="17">
                  <c:v>4.10-4.16</c:v>
                </c:pt>
                <c:pt idx="18">
                  <c:v>4.17-4.23</c:v>
                </c:pt>
                <c:pt idx="19">
                  <c:v>4.24-4.30</c:v>
                </c:pt>
                <c:pt idx="20">
                  <c:v>5.1-5.7</c:v>
                </c:pt>
                <c:pt idx="21">
                  <c:v>5.8-5.14</c:v>
                </c:pt>
                <c:pt idx="22">
                  <c:v>5.15-5.21</c:v>
                </c:pt>
                <c:pt idx="23">
                  <c:v>5.22-5.28</c:v>
                </c:pt>
                <c:pt idx="24">
                  <c:v>5.29-6.4</c:v>
                </c:pt>
                <c:pt idx="25">
                  <c:v>6.5-6.11</c:v>
                </c:pt>
                <c:pt idx="26">
                  <c:v>6.12-6.18</c:v>
                </c:pt>
                <c:pt idx="27">
                  <c:v>6.19-6.25</c:v>
                </c:pt>
                <c:pt idx="28">
                  <c:v>6.26-7.2</c:v>
                </c:pt>
                <c:pt idx="29">
                  <c:v>7.3-7.9</c:v>
                </c:pt>
                <c:pt idx="30">
                  <c:v>7.10-7.16</c:v>
                </c:pt>
                <c:pt idx="31">
                  <c:v>7.17-7.23</c:v>
                </c:pt>
                <c:pt idx="32">
                  <c:v>7.24-7.30</c:v>
                </c:pt>
                <c:pt idx="33">
                  <c:v>7.31-8.6</c:v>
                </c:pt>
                <c:pt idx="34">
                  <c:v>8.7-8.13</c:v>
                </c:pt>
                <c:pt idx="35">
                  <c:v>8.14-8.20</c:v>
                </c:pt>
                <c:pt idx="36">
                  <c:v>8.21-8.27</c:v>
                </c:pt>
                <c:pt idx="37">
                  <c:v>8.28-9.3</c:v>
                </c:pt>
                <c:pt idx="38">
                  <c:v>9.4-9.10</c:v>
                </c:pt>
                <c:pt idx="39">
                  <c:v>9.11-9.17</c:v>
                </c:pt>
                <c:pt idx="40">
                  <c:v>9.18-9.24</c:v>
                </c:pt>
                <c:pt idx="41">
                  <c:v>9.25-10.1</c:v>
                </c:pt>
                <c:pt idx="42">
                  <c:v>10.2-10.8</c:v>
                </c:pt>
                <c:pt idx="43">
                  <c:v>10.9-10.15</c:v>
                </c:pt>
                <c:pt idx="44">
                  <c:v>10.16-10.22</c:v>
                </c:pt>
                <c:pt idx="45">
                  <c:v>10.23-10.29</c:v>
                </c:pt>
                <c:pt idx="46">
                  <c:v>10.30-11.05</c:v>
                </c:pt>
                <c:pt idx="47">
                  <c:v>11.06-11.12</c:v>
                </c:pt>
                <c:pt idx="48">
                  <c:v>11.13-11.19</c:v>
                </c:pt>
                <c:pt idx="49">
                  <c:v>11.20-11.26</c:v>
                </c:pt>
                <c:pt idx="50">
                  <c:v>11.27-12.03</c:v>
                </c:pt>
                <c:pt idx="51">
                  <c:v>12.04-12.10</c:v>
                </c:pt>
                <c:pt idx="52">
                  <c:v>12.11-12.17</c:v>
                </c:pt>
                <c:pt idx="53">
                  <c:v>12.18-12.24</c:v>
                </c:pt>
                <c:pt idx="54">
                  <c:v>12.25-12.31</c:v>
                </c:pt>
                <c:pt idx="55">
                  <c:v>1.1-1.7</c:v>
                </c:pt>
              </c:strCache>
            </c:strRef>
          </c:cat>
          <c:val>
            <c:numRef>
              <c:f>Sheet1!$C$260:$C$315</c:f>
              <c:numCache>
                <c:formatCode>General</c:formatCode>
                <c:ptCount val="56"/>
                <c:pt idx="0">
                  <c:v>20.2977</c:v>
                </c:pt>
                <c:pt idx="1">
                  <c:v>132.4496</c:v>
                </c:pt>
                <c:pt idx="2">
                  <c:v>105.112317</c:v>
                </c:pt>
                <c:pt idx="3">
                  <c:v>17.5691</c:v>
                </c:pt>
                <c:pt idx="4">
                  <c:v>0</c:v>
                </c:pt>
                <c:pt idx="5">
                  <c:v>19.4111</c:v>
                </c:pt>
                <c:pt idx="6">
                  <c:v>26.8729</c:v>
                </c:pt>
                <c:pt idx="7">
                  <c:v>17</c:v>
                </c:pt>
                <c:pt idx="8">
                  <c:v>34</c:v>
                </c:pt>
                <c:pt idx="9">
                  <c:v>34</c:v>
                </c:pt>
                <c:pt idx="10">
                  <c:v>4.0874</c:v>
                </c:pt>
                <c:pt idx="11">
                  <c:v>7.0472</c:v>
                </c:pt>
                <c:pt idx="12">
                  <c:v>28.2649</c:v>
                </c:pt>
                <c:pt idx="13">
                  <c:v>0</c:v>
                </c:pt>
                <c:pt idx="14">
                  <c:v>0</c:v>
                </c:pt>
                <c:pt idx="15">
                  <c:v>26.38152</c:v>
                </c:pt>
                <c:pt idx="16">
                  <c:v>0</c:v>
                </c:pt>
                <c:pt idx="17">
                  <c:v>3</c:v>
                </c:pt>
                <c:pt idx="18">
                  <c:v>2.793</c:v>
                </c:pt>
                <c:pt idx="19">
                  <c:v>788.446063</c:v>
                </c:pt>
                <c:pt idx="20">
                  <c:v>2.2998</c:v>
                </c:pt>
                <c:pt idx="21">
                  <c:v>0</c:v>
                </c:pt>
                <c:pt idx="22">
                  <c:v>19</c:v>
                </c:pt>
                <c:pt idx="23">
                  <c:v>0</c:v>
                </c:pt>
                <c:pt idx="24">
                  <c:v>0</c:v>
                </c:pt>
                <c:pt idx="25">
                  <c:v>10.2526</c:v>
                </c:pt>
                <c:pt idx="26">
                  <c:v>2.7736</c:v>
                </c:pt>
                <c:pt idx="27">
                  <c:v>0</c:v>
                </c:pt>
                <c:pt idx="28">
                  <c:v>0</c:v>
                </c:pt>
                <c:pt idx="29">
                  <c:v>15.4551</c:v>
                </c:pt>
                <c:pt idx="30">
                  <c:v>6.92</c:v>
                </c:pt>
                <c:pt idx="31">
                  <c:v>4.61425</c:v>
                </c:pt>
                <c:pt idx="32">
                  <c:v>0</c:v>
                </c:pt>
                <c:pt idx="33">
                  <c:v>13.5759</c:v>
                </c:pt>
                <c:pt idx="34">
                  <c:v>31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8.2972</c:v>
                </c:pt>
                <c:pt idx="40">
                  <c:v>1.0538</c:v>
                </c:pt>
                <c:pt idx="41">
                  <c:v>331.861317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99.86154</c:v>
                </c:pt>
                <c:pt idx="47">
                  <c:v>0</c:v>
                </c:pt>
                <c:pt idx="48">
                  <c:v>0</c:v>
                </c:pt>
                <c:pt idx="49">
                  <c:v>27.09</c:v>
                </c:pt>
                <c:pt idx="50">
                  <c:v>231.13</c:v>
                </c:pt>
                <c:pt idx="51">
                  <c:v>21.8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291088"/>
        <c:axId val="17323022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成交金额（亿元）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triangle"/>
            <c:size val="4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</c:spPr>
          </c:marker>
          <c:dLbls>
            <c:delete val="1"/>
          </c:dLbls>
          <c:cat>
            <c:strRef>
              <c:f>Sheet1!$A$260:$A$315</c:f>
              <c:strCache>
                <c:ptCount val="56"/>
                <c:pt idx="0">
                  <c:v>12.12-12.18</c:v>
                </c:pt>
                <c:pt idx="1">
                  <c:v>12.19-12.25</c:v>
                </c:pt>
                <c:pt idx="2">
                  <c:v>12.26-2021.1.1</c:v>
                </c:pt>
                <c:pt idx="3">
                  <c:v>1.2-1.8</c:v>
                </c:pt>
                <c:pt idx="4">
                  <c:v>1.9-1.15</c:v>
                </c:pt>
                <c:pt idx="5">
                  <c:v>1.16-1.22</c:v>
                </c:pt>
                <c:pt idx="6">
                  <c:v>1.23-1.29</c:v>
                </c:pt>
                <c:pt idx="7">
                  <c:v>1.30-2.5</c:v>
                </c:pt>
                <c:pt idx="8">
                  <c:v>2.6-2.12</c:v>
                </c:pt>
                <c:pt idx="9">
                  <c:v>2.13-2.19</c:v>
                </c:pt>
                <c:pt idx="10">
                  <c:v>2.20-2.26</c:v>
                </c:pt>
                <c:pt idx="11">
                  <c:v>2.27-3.5</c:v>
                </c:pt>
                <c:pt idx="12">
                  <c:v>3.6-3.12</c:v>
                </c:pt>
                <c:pt idx="13">
                  <c:v>3.13-3.19</c:v>
                </c:pt>
                <c:pt idx="14">
                  <c:v>3.20-3.26</c:v>
                </c:pt>
                <c:pt idx="15">
                  <c:v>3.27-4.2</c:v>
                </c:pt>
                <c:pt idx="16">
                  <c:v>4.3-4.9</c:v>
                </c:pt>
                <c:pt idx="17">
                  <c:v>4.10-4.16</c:v>
                </c:pt>
                <c:pt idx="18">
                  <c:v>4.17-4.23</c:v>
                </c:pt>
                <c:pt idx="19">
                  <c:v>4.24-4.30</c:v>
                </c:pt>
                <c:pt idx="20">
                  <c:v>5.1-5.7</c:v>
                </c:pt>
                <c:pt idx="21">
                  <c:v>5.8-5.14</c:v>
                </c:pt>
                <c:pt idx="22">
                  <c:v>5.15-5.21</c:v>
                </c:pt>
                <c:pt idx="23">
                  <c:v>5.22-5.28</c:v>
                </c:pt>
                <c:pt idx="24">
                  <c:v>5.29-6.4</c:v>
                </c:pt>
                <c:pt idx="25">
                  <c:v>6.5-6.11</c:v>
                </c:pt>
                <c:pt idx="26">
                  <c:v>6.12-6.18</c:v>
                </c:pt>
                <c:pt idx="27">
                  <c:v>6.19-6.25</c:v>
                </c:pt>
                <c:pt idx="28">
                  <c:v>6.26-7.2</c:v>
                </c:pt>
                <c:pt idx="29">
                  <c:v>7.3-7.9</c:v>
                </c:pt>
                <c:pt idx="30">
                  <c:v>7.10-7.16</c:v>
                </c:pt>
                <c:pt idx="31">
                  <c:v>7.17-7.23</c:v>
                </c:pt>
                <c:pt idx="32">
                  <c:v>7.24-7.30</c:v>
                </c:pt>
                <c:pt idx="33">
                  <c:v>7.31-8.6</c:v>
                </c:pt>
                <c:pt idx="34">
                  <c:v>8.7-8.13</c:v>
                </c:pt>
                <c:pt idx="35">
                  <c:v>8.14-8.20</c:v>
                </c:pt>
                <c:pt idx="36">
                  <c:v>8.21-8.27</c:v>
                </c:pt>
                <c:pt idx="37">
                  <c:v>8.28-9.3</c:v>
                </c:pt>
                <c:pt idx="38">
                  <c:v>9.4-9.10</c:v>
                </c:pt>
                <c:pt idx="39">
                  <c:v>9.11-9.17</c:v>
                </c:pt>
                <c:pt idx="40">
                  <c:v>9.18-9.24</c:v>
                </c:pt>
                <c:pt idx="41">
                  <c:v>9.25-10.1</c:v>
                </c:pt>
                <c:pt idx="42">
                  <c:v>10.2-10.8</c:v>
                </c:pt>
                <c:pt idx="43">
                  <c:v>10.9-10.15</c:v>
                </c:pt>
                <c:pt idx="44">
                  <c:v>10.16-10.22</c:v>
                </c:pt>
                <c:pt idx="45">
                  <c:v>10.23-10.29</c:v>
                </c:pt>
                <c:pt idx="46">
                  <c:v>10.30-11.05</c:v>
                </c:pt>
                <c:pt idx="47">
                  <c:v>11.06-11.12</c:v>
                </c:pt>
                <c:pt idx="48">
                  <c:v>11.13-11.19</c:v>
                </c:pt>
                <c:pt idx="49">
                  <c:v>11.20-11.26</c:v>
                </c:pt>
                <c:pt idx="50">
                  <c:v>11.27-12.03</c:v>
                </c:pt>
                <c:pt idx="51">
                  <c:v>12.04-12.10</c:v>
                </c:pt>
                <c:pt idx="52">
                  <c:v>12.11-12.17</c:v>
                </c:pt>
                <c:pt idx="53">
                  <c:v>12.18-12.24</c:v>
                </c:pt>
                <c:pt idx="54">
                  <c:v>12.25-12.31</c:v>
                </c:pt>
                <c:pt idx="55">
                  <c:v>1.1-1.7</c:v>
                </c:pt>
              </c:strCache>
            </c:strRef>
          </c:cat>
          <c:val>
            <c:numRef>
              <c:f>Sheet1!$D$260:$D$315</c:f>
              <c:numCache>
                <c:formatCode>General</c:formatCode>
                <c:ptCount val="56"/>
                <c:pt idx="0">
                  <c:v>19.202</c:v>
                </c:pt>
                <c:pt idx="1">
                  <c:v>139.1876</c:v>
                </c:pt>
                <c:pt idx="2">
                  <c:v>132.3666</c:v>
                </c:pt>
                <c:pt idx="3">
                  <c:v>7.7638</c:v>
                </c:pt>
                <c:pt idx="5">
                  <c:v>29.804</c:v>
                </c:pt>
                <c:pt idx="6">
                  <c:v>28.3061</c:v>
                </c:pt>
                <c:pt idx="7">
                  <c:v>33</c:v>
                </c:pt>
                <c:pt idx="8">
                  <c:v>14</c:v>
                </c:pt>
                <c:pt idx="9">
                  <c:v>87</c:v>
                </c:pt>
                <c:pt idx="10">
                  <c:v>2.3952</c:v>
                </c:pt>
                <c:pt idx="11">
                  <c:v>11.9488</c:v>
                </c:pt>
                <c:pt idx="12">
                  <c:v>36.1712</c:v>
                </c:pt>
                <c:pt idx="15">
                  <c:v>24.026</c:v>
                </c:pt>
                <c:pt idx="17">
                  <c:v>2.2337</c:v>
                </c:pt>
                <c:pt idx="18">
                  <c:v>1.1172</c:v>
                </c:pt>
                <c:pt idx="19">
                  <c:v>1071.3565</c:v>
                </c:pt>
                <c:pt idx="20">
                  <c:v>2.1757</c:v>
                </c:pt>
                <c:pt idx="22">
                  <c:v>10</c:v>
                </c:pt>
                <c:pt idx="25">
                  <c:v>4.4189</c:v>
                </c:pt>
                <c:pt idx="26">
                  <c:v>1.0031</c:v>
                </c:pt>
                <c:pt idx="29">
                  <c:v>24.6754</c:v>
                </c:pt>
                <c:pt idx="30">
                  <c:v>19.9296</c:v>
                </c:pt>
                <c:pt idx="31">
                  <c:v>5.07573</c:v>
                </c:pt>
                <c:pt idx="33">
                  <c:v>7.589</c:v>
                </c:pt>
                <c:pt idx="34">
                  <c:v>15</c:v>
                </c:pt>
                <c:pt idx="40">
                  <c:v>1.0433</c:v>
                </c:pt>
                <c:pt idx="41">
                  <c:v>581.3512</c:v>
                </c:pt>
                <c:pt idx="45">
                  <c:v>0</c:v>
                </c:pt>
                <c:pt idx="46">
                  <c:v>88.4</c:v>
                </c:pt>
                <c:pt idx="47">
                  <c:v>0</c:v>
                </c:pt>
                <c:pt idx="48">
                  <c:v>0</c:v>
                </c:pt>
                <c:pt idx="49">
                  <c:v>49.58</c:v>
                </c:pt>
                <c:pt idx="50">
                  <c:v>317.84</c:v>
                </c:pt>
                <c:pt idx="51">
                  <c:v>26.63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4.34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732291648"/>
        <c:axId val="1732296688"/>
      </c:lineChart>
      <c:catAx>
        <c:axId val="173229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732302288"/>
        <c:crosses val="autoZero"/>
        <c:auto val="1"/>
        <c:lblAlgn val="ctr"/>
        <c:lblOffset val="100"/>
        <c:tickLblSkip val="1"/>
        <c:noMultiLvlLbl val="1"/>
      </c:catAx>
      <c:valAx>
        <c:axId val="1732302288"/>
        <c:scaling>
          <c:orientation val="minMax"/>
        </c:scaling>
        <c:delete val="0"/>
        <c:axPos val="l"/>
        <c:title>
          <c:tx>
            <c:rich>
              <a:bodyPr rot="0" spcFirstLastPara="0" vertOverflow="ellipsis" vert="horz" wrap="square" anchor="ctr" anchorCtr="1"/>
              <a:lstStyle/>
              <a:p>
                <a:pPr algn="ctr">
                  <a:defRPr lang="zh-CN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+mn-cs"/>
                  </a:defRPr>
                </a:pPr>
                <a:r>
                  <a:rPr lang="zh-CN" b="0"/>
                  <a:t>万㎡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39256601950027"/>
              <c:y val="0.112540071934727"/>
            </c:manualLayout>
          </c:layout>
          <c:overlay val="1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732291088"/>
        <c:crosses val="autoZero"/>
        <c:crossBetween val="midCat"/>
      </c:valAx>
      <c:catAx>
        <c:axId val="173229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732296688"/>
        <c:crosses val="autoZero"/>
        <c:auto val="1"/>
        <c:lblAlgn val="ctr"/>
        <c:lblOffset val="100"/>
        <c:noMultiLvlLbl val="0"/>
      </c:catAx>
      <c:valAx>
        <c:axId val="1732296688"/>
        <c:scaling>
          <c:orientation val="minMax"/>
          <c:min val="0"/>
        </c:scaling>
        <c:delete val="0"/>
        <c:axPos val="r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+mn-cs"/>
                  </a:defRPr>
                </a:pPr>
                <a:r>
                  <a:rPr lang="zh-CN" b="0" dirty="0"/>
                  <a:t>亿元</a:t>
                </a:r>
                <a:endParaRPr lang="zh-CN" b="0" dirty="0"/>
              </a:p>
            </c:rich>
          </c:tx>
          <c:layout>
            <c:manualLayout>
              <c:xMode val="edge"/>
              <c:yMode val="edge"/>
              <c:x val="0.944229350548774"/>
              <c:y val="0.09838535598827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732291648"/>
        <c:crosses val="max"/>
        <c:crossBetween val="between"/>
        <c:majorUnit val="200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.290036114364208"/>
          <c:y val="0.930124449405"/>
          <c:w val="0.499061371841155"/>
          <c:h val="0.052593322964115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defRPr>
          </a:pPr>
        </a:p>
      </c:txPr>
    </c:legend>
    <c:plotVisOnly val="1"/>
    <c:dispBlanksAs val="gap"/>
    <c:showDLblsOverMax val="1"/>
  </c:chart>
  <c:spPr>
    <a:ln>
      <a:solidFill>
        <a:srgbClr val="057F82"/>
      </a:solidFill>
    </a:ln>
  </c:spPr>
  <c:txPr>
    <a:bodyPr/>
    <a:lstStyle/>
    <a:p>
      <a:pPr>
        <a:defRPr lang="zh-CN" sz="1000">
          <a:solidFill>
            <a:schemeClr val="tx1">
              <a:lumMod val="85000"/>
              <a:lumOff val="15000"/>
            </a:schemeClr>
          </a:solidFill>
          <a:latin typeface="思源黑体 CN Normal" panose="020B0400000000000000" charset="-122"/>
          <a:ea typeface="思源黑体 CN Normal" panose="020B0400000000000000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 dirty="0"/>
              <a:t>广州市近一年新建商品住宅</a:t>
            </a:r>
            <a:r>
              <a:rPr lang="zh-CN" dirty="0">
                <a:solidFill>
                  <a:srgbClr val="C00000"/>
                </a:solidFill>
              </a:rPr>
              <a:t>批准预售</a:t>
            </a:r>
            <a:r>
              <a:rPr lang="zh-CN">
                <a:solidFill>
                  <a:srgbClr val="C00000"/>
                </a:solidFill>
              </a:rPr>
              <a:t>量</a:t>
            </a:r>
            <a:r>
              <a:rPr lang="zh-CN"/>
              <a:t>走势 </a:t>
            </a:r>
            <a:endParaRPr lang="zh-CN" dirty="0"/>
          </a:p>
        </c:rich>
      </c:tx>
      <c:layout>
        <c:manualLayout>
          <c:xMode val="edge"/>
          <c:yMode val="edge"/>
          <c:x val="0.31019841449735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27782223801854"/>
          <c:y val="0.125870331489084"/>
          <c:w val="0.916281142015102"/>
          <c:h val="0.545030623365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Sheet1!$B$152</c:f>
              <c:strCache>
                <c:ptCount val="1"/>
                <c:pt idx="0">
                  <c:v>全市</c:v>
                </c:pt>
              </c:strCache>
            </c:strRef>
          </c:tx>
          <c:spPr>
            <a:ln w="22213" cap="rnd" cmpd="sng" algn="ctr">
              <a:solidFill>
                <a:schemeClr val="accent5">
                  <a:lumMod val="5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Sheet1!$A$370:$A$421</c:f>
              <c:strCache>
                <c:ptCount val="51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06.05-06.11</c:v>
                </c:pt>
                <c:pt idx="21">
                  <c:v>06.12-06.18</c:v>
                </c:pt>
                <c:pt idx="22">
                  <c:v>06.19-06.25</c:v>
                </c:pt>
                <c:pt idx="23">
                  <c:v>06.26-07.02</c:v>
                </c:pt>
                <c:pt idx="24">
                  <c:v>07.03-07.09</c:v>
                </c:pt>
                <c:pt idx="25">
                  <c:v>07.10-07.16</c:v>
                </c:pt>
                <c:pt idx="26">
                  <c:v>07.17-07.23</c:v>
                </c:pt>
                <c:pt idx="27">
                  <c:v>07.24-07.30</c:v>
                </c:pt>
                <c:pt idx="28">
                  <c:v>07.31-08.06</c:v>
                </c:pt>
                <c:pt idx="29">
                  <c:v>08.07-08.13</c:v>
                </c:pt>
                <c:pt idx="30">
                  <c:v>08.14-08.20</c:v>
                </c:pt>
                <c:pt idx="31">
                  <c:v>08.21-08.27</c:v>
                </c:pt>
                <c:pt idx="32">
                  <c:v>08.28-09.03</c:v>
                </c:pt>
                <c:pt idx="33">
                  <c:v>09.04-09.10</c:v>
                </c:pt>
                <c:pt idx="34">
                  <c:v>09.11-09.17</c:v>
                </c:pt>
                <c:pt idx="35">
                  <c:v>09.18-09.24</c:v>
                </c:pt>
                <c:pt idx="36">
                  <c:v>09.25-10.01</c:v>
                </c:pt>
                <c:pt idx="37">
                  <c:v>10.02-10.08</c:v>
                </c:pt>
                <c:pt idx="38">
                  <c:v>10.09-10.15</c:v>
                </c:pt>
                <c:pt idx="39">
                  <c:v>10.16-10.22</c:v>
                </c:pt>
                <c:pt idx="40">
                  <c:v>10.23-10.29</c:v>
                </c:pt>
                <c:pt idx="41">
                  <c:v>10.30-11.05</c:v>
                </c:pt>
                <c:pt idx="42">
                  <c:v>11.06-11.12</c:v>
                </c:pt>
                <c:pt idx="43">
                  <c:v>11.13-11.19</c:v>
                </c:pt>
                <c:pt idx="44">
                  <c:v>11.20-11.26</c:v>
                </c:pt>
                <c:pt idx="45">
                  <c:v>11.27-12.03</c:v>
                </c:pt>
                <c:pt idx="46">
                  <c:v>12.04-12.09</c:v>
                </c:pt>
                <c:pt idx="47">
                  <c:v>12.11-12.17</c:v>
                </c:pt>
                <c:pt idx="48">
                  <c:v>12.18-12.24</c:v>
                </c:pt>
                <c:pt idx="49">
                  <c:v>12.25-12.31</c:v>
                </c:pt>
                <c:pt idx="50">
                  <c:v>2022.1.1-1.7</c:v>
                </c:pt>
              </c:strCache>
            </c:strRef>
          </c:cat>
          <c:val>
            <c:numRef>
              <c:f>Sheet1!$B$370:$B$421</c:f>
              <c:numCache>
                <c:formatCode>General</c:formatCode>
                <c:ptCount val="51"/>
                <c:pt idx="0">
                  <c:v>391</c:v>
                </c:pt>
                <c:pt idx="1">
                  <c:v>1454</c:v>
                </c:pt>
                <c:pt idx="2">
                  <c:v>4335</c:v>
                </c:pt>
                <c:pt idx="3">
                  <c:v>1289</c:v>
                </c:pt>
                <c:pt idx="4">
                  <c:v>1300</c:v>
                </c:pt>
                <c:pt idx="5">
                  <c:v>883</c:v>
                </c:pt>
                <c:pt idx="6">
                  <c:v>0</c:v>
                </c:pt>
                <c:pt idx="7">
                  <c:v>238</c:v>
                </c:pt>
                <c:pt idx="8">
                  <c:v>726</c:v>
                </c:pt>
                <c:pt idx="9">
                  <c:v>2359</c:v>
                </c:pt>
                <c:pt idx="10">
                  <c:v>1988</c:v>
                </c:pt>
                <c:pt idx="11">
                  <c:v>2535</c:v>
                </c:pt>
                <c:pt idx="12">
                  <c:v>2383</c:v>
                </c:pt>
                <c:pt idx="13">
                  <c:v>2126</c:v>
                </c:pt>
                <c:pt idx="14">
                  <c:v>3205</c:v>
                </c:pt>
                <c:pt idx="15">
                  <c:v>6887</c:v>
                </c:pt>
                <c:pt idx="16">
                  <c:v>166</c:v>
                </c:pt>
                <c:pt idx="17">
                  <c:v>745</c:v>
                </c:pt>
                <c:pt idx="18">
                  <c:v>1789</c:v>
                </c:pt>
                <c:pt idx="19">
                  <c:v>1559</c:v>
                </c:pt>
                <c:pt idx="20">
                  <c:v>1702</c:v>
                </c:pt>
                <c:pt idx="21">
                  <c:v>1004</c:v>
                </c:pt>
                <c:pt idx="22">
                  <c:v>4236</c:v>
                </c:pt>
                <c:pt idx="23">
                  <c:v>552</c:v>
                </c:pt>
                <c:pt idx="24">
                  <c:v>215</c:v>
                </c:pt>
                <c:pt idx="25">
                  <c:v>1857</c:v>
                </c:pt>
                <c:pt idx="26">
                  <c:v>4490</c:v>
                </c:pt>
                <c:pt idx="27">
                  <c:v>1823</c:v>
                </c:pt>
                <c:pt idx="28">
                  <c:v>1723</c:v>
                </c:pt>
                <c:pt idx="29">
                  <c:v>3612</c:v>
                </c:pt>
                <c:pt idx="30">
                  <c:v>3429</c:v>
                </c:pt>
                <c:pt idx="31">
                  <c:v>2364</c:v>
                </c:pt>
                <c:pt idx="32">
                  <c:v>4428</c:v>
                </c:pt>
                <c:pt idx="33">
                  <c:v>3018</c:v>
                </c:pt>
                <c:pt idx="34">
                  <c:v>1767</c:v>
                </c:pt>
                <c:pt idx="35">
                  <c:v>2819</c:v>
                </c:pt>
                <c:pt idx="36">
                  <c:v>13566</c:v>
                </c:pt>
                <c:pt idx="37">
                  <c:v>0</c:v>
                </c:pt>
                <c:pt idx="38">
                  <c:v>1817</c:v>
                </c:pt>
                <c:pt idx="39">
                  <c:v>3310</c:v>
                </c:pt>
                <c:pt idx="40">
                  <c:v>3181</c:v>
                </c:pt>
                <c:pt idx="41">
                  <c:v>2355</c:v>
                </c:pt>
                <c:pt idx="42">
                  <c:v>2585</c:v>
                </c:pt>
                <c:pt idx="43">
                  <c:v>4008</c:v>
                </c:pt>
                <c:pt idx="44">
                  <c:v>911</c:v>
                </c:pt>
                <c:pt idx="45">
                  <c:v>2233</c:v>
                </c:pt>
                <c:pt idx="46">
                  <c:v>2983</c:v>
                </c:pt>
                <c:pt idx="47">
                  <c:v>4197</c:v>
                </c:pt>
                <c:pt idx="48">
                  <c:v>4016</c:v>
                </c:pt>
                <c:pt idx="49">
                  <c:v>2114</c:v>
                </c:pt>
                <c:pt idx="50">
                  <c:v>993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Sheet1!$C$152</c:f>
              <c:strCache>
                <c:ptCount val="1"/>
                <c:pt idx="0">
                  <c:v>中心六区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Sheet1!$A$370:$A$421</c:f>
              <c:strCache>
                <c:ptCount val="51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06.05-06.11</c:v>
                </c:pt>
                <c:pt idx="21">
                  <c:v>06.12-06.18</c:v>
                </c:pt>
                <c:pt idx="22">
                  <c:v>06.19-06.25</c:v>
                </c:pt>
                <c:pt idx="23">
                  <c:v>06.26-07.02</c:v>
                </c:pt>
                <c:pt idx="24">
                  <c:v>07.03-07.09</c:v>
                </c:pt>
                <c:pt idx="25">
                  <c:v>07.10-07.16</c:v>
                </c:pt>
                <c:pt idx="26">
                  <c:v>07.17-07.23</c:v>
                </c:pt>
                <c:pt idx="27">
                  <c:v>07.24-07.30</c:v>
                </c:pt>
                <c:pt idx="28">
                  <c:v>07.31-08.06</c:v>
                </c:pt>
                <c:pt idx="29">
                  <c:v>08.07-08.13</c:v>
                </c:pt>
                <c:pt idx="30">
                  <c:v>08.14-08.20</c:v>
                </c:pt>
                <c:pt idx="31">
                  <c:v>08.21-08.27</c:v>
                </c:pt>
                <c:pt idx="32">
                  <c:v>08.28-09.03</c:v>
                </c:pt>
                <c:pt idx="33">
                  <c:v>09.04-09.10</c:v>
                </c:pt>
                <c:pt idx="34">
                  <c:v>09.11-09.17</c:v>
                </c:pt>
                <c:pt idx="35">
                  <c:v>09.18-09.24</c:v>
                </c:pt>
                <c:pt idx="36">
                  <c:v>09.25-10.01</c:v>
                </c:pt>
                <c:pt idx="37">
                  <c:v>10.02-10.08</c:v>
                </c:pt>
                <c:pt idx="38">
                  <c:v>10.09-10.15</c:v>
                </c:pt>
                <c:pt idx="39">
                  <c:v>10.16-10.22</c:v>
                </c:pt>
                <c:pt idx="40">
                  <c:v>10.23-10.29</c:v>
                </c:pt>
                <c:pt idx="41">
                  <c:v>10.30-11.05</c:v>
                </c:pt>
                <c:pt idx="42">
                  <c:v>11.06-11.12</c:v>
                </c:pt>
                <c:pt idx="43">
                  <c:v>11.13-11.19</c:v>
                </c:pt>
                <c:pt idx="44">
                  <c:v>11.20-11.26</c:v>
                </c:pt>
                <c:pt idx="45">
                  <c:v>11.27-12.03</c:v>
                </c:pt>
                <c:pt idx="46">
                  <c:v>12.04-12.09</c:v>
                </c:pt>
                <c:pt idx="47">
                  <c:v>12.11-12.17</c:v>
                </c:pt>
                <c:pt idx="48">
                  <c:v>12.18-12.24</c:v>
                </c:pt>
                <c:pt idx="49">
                  <c:v>12.25-12.31</c:v>
                </c:pt>
                <c:pt idx="50">
                  <c:v>2022.1.1-1.7</c:v>
                </c:pt>
              </c:strCache>
            </c:strRef>
          </c:cat>
          <c:val>
            <c:numRef>
              <c:f>Sheet1!$C$370:$C$421</c:f>
              <c:numCache>
                <c:formatCode>General</c:formatCode>
                <c:ptCount val="51"/>
                <c:pt idx="0">
                  <c:v>121</c:v>
                </c:pt>
                <c:pt idx="1">
                  <c:v>523</c:v>
                </c:pt>
                <c:pt idx="2">
                  <c:v>1896</c:v>
                </c:pt>
                <c:pt idx="3">
                  <c:v>540</c:v>
                </c:pt>
                <c:pt idx="4">
                  <c:v>0</c:v>
                </c:pt>
                <c:pt idx="5">
                  <c:v>434</c:v>
                </c:pt>
                <c:pt idx="6">
                  <c:v>0</c:v>
                </c:pt>
                <c:pt idx="7">
                  <c:v>0</c:v>
                </c:pt>
                <c:pt idx="8">
                  <c:v>158</c:v>
                </c:pt>
                <c:pt idx="9">
                  <c:v>322</c:v>
                </c:pt>
                <c:pt idx="10">
                  <c:v>202</c:v>
                </c:pt>
                <c:pt idx="11">
                  <c:v>335</c:v>
                </c:pt>
                <c:pt idx="12">
                  <c:v>682</c:v>
                </c:pt>
                <c:pt idx="13">
                  <c:v>157</c:v>
                </c:pt>
                <c:pt idx="14">
                  <c:v>945</c:v>
                </c:pt>
                <c:pt idx="15">
                  <c:v>1576</c:v>
                </c:pt>
                <c:pt idx="16">
                  <c:v>0</c:v>
                </c:pt>
                <c:pt idx="17">
                  <c:v>465</c:v>
                </c:pt>
                <c:pt idx="18">
                  <c:v>396</c:v>
                </c:pt>
                <c:pt idx="19">
                  <c:v>220</c:v>
                </c:pt>
                <c:pt idx="20">
                  <c:v>1342</c:v>
                </c:pt>
                <c:pt idx="21">
                  <c:v>16</c:v>
                </c:pt>
                <c:pt idx="22">
                  <c:v>1394</c:v>
                </c:pt>
                <c:pt idx="23">
                  <c:v>195</c:v>
                </c:pt>
                <c:pt idx="24">
                  <c:v>0</c:v>
                </c:pt>
                <c:pt idx="25">
                  <c:v>20</c:v>
                </c:pt>
                <c:pt idx="26">
                  <c:v>3322</c:v>
                </c:pt>
                <c:pt idx="27">
                  <c:v>346</c:v>
                </c:pt>
                <c:pt idx="28">
                  <c:v>662</c:v>
                </c:pt>
                <c:pt idx="29">
                  <c:v>0</c:v>
                </c:pt>
                <c:pt idx="30">
                  <c:v>641</c:v>
                </c:pt>
                <c:pt idx="31">
                  <c:v>290</c:v>
                </c:pt>
                <c:pt idx="32">
                  <c:v>1004</c:v>
                </c:pt>
                <c:pt idx="33">
                  <c:v>694</c:v>
                </c:pt>
                <c:pt idx="34">
                  <c:v>90</c:v>
                </c:pt>
                <c:pt idx="35">
                  <c:v>610</c:v>
                </c:pt>
                <c:pt idx="36">
                  <c:v>6243</c:v>
                </c:pt>
                <c:pt idx="37">
                  <c:v>0</c:v>
                </c:pt>
                <c:pt idx="38">
                  <c:v>197</c:v>
                </c:pt>
                <c:pt idx="39">
                  <c:v>1338</c:v>
                </c:pt>
                <c:pt idx="40">
                  <c:v>1460</c:v>
                </c:pt>
                <c:pt idx="41">
                  <c:v>137</c:v>
                </c:pt>
                <c:pt idx="42">
                  <c:v>1906</c:v>
                </c:pt>
                <c:pt idx="43">
                  <c:v>863</c:v>
                </c:pt>
                <c:pt idx="44">
                  <c:v>315</c:v>
                </c:pt>
                <c:pt idx="45">
                  <c:v>1108</c:v>
                </c:pt>
                <c:pt idx="46" c:formatCode="0_);[Red]\(0\)">
                  <c:v>974</c:v>
                </c:pt>
                <c:pt idx="47">
                  <c:v>2806</c:v>
                </c:pt>
                <c:pt idx="48">
                  <c:v>1594</c:v>
                </c:pt>
                <c:pt idx="49">
                  <c:v>312</c:v>
                </c:pt>
                <c:pt idx="50">
                  <c:v>976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Sheet1!$D$152</c:f>
              <c:strCache>
                <c:ptCount val="1"/>
                <c:pt idx="0">
                  <c:v>外围五区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Sheet1!$A$370:$A$421</c:f>
              <c:strCache>
                <c:ptCount val="51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06.05-06.11</c:v>
                </c:pt>
                <c:pt idx="21">
                  <c:v>06.12-06.18</c:v>
                </c:pt>
                <c:pt idx="22">
                  <c:v>06.19-06.25</c:v>
                </c:pt>
                <c:pt idx="23">
                  <c:v>06.26-07.02</c:v>
                </c:pt>
                <c:pt idx="24">
                  <c:v>07.03-07.09</c:v>
                </c:pt>
                <c:pt idx="25">
                  <c:v>07.10-07.16</c:v>
                </c:pt>
                <c:pt idx="26">
                  <c:v>07.17-07.23</c:v>
                </c:pt>
                <c:pt idx="27">
                  <c:v>07.24-07.30</c:v>
                </c:pt>
                <c:pt idx="28">
                  <c:v>07.31-08.06</c:v>
                </c:pt>
                <c:pt idx="29">
                  <c:v>08.07-08.13</c:v>
                </c:pt>
                <c:pt idx="30">
                  <c:v>08.14-08.20</c:v>
                </c:pt>
                <c:pt idx="31">
                  <c:v>08.21-08.27</c:v>
                </c:pt>
                <c:pt idx="32">
                  <c:v>08.28-09.03</c:v>
                </c:pt>
                <c:pt idx="33">
                  <c:v>09.04-09.10</c:v>
                </c:pt>
                <c:pt idx="34">
                  <c:v>09.11-09.17</c:v>
                </c:pt>
                <c:pt idx="35">
                  <c:v>09.18-09.24</c:v>
                </c:pt>
                <c:pt idx="36">
                  <c:v>09.25-10.01</c:v>
                </c:pt>
                <c:pt idx="37">
                  <c:v>10.02-10.08</c:v>
                </c:pt>
                <c:pt idx="38">
                  <c:v>10.09-10.15</c:v>
                </c:pt>
                <c:pt idx="39">
                  <c:v>10.16-10.22</c:v>
                </c:pt>
                <c:pt idx="40">
                  <c:v>10.23-10.29</c:v>
                </c:pt>
                <c:pt idx="41">
                  <c:v>10.30-11.05</c:v>
                </c:pt>
                <c:pt idx="42">
                  <c:v>11.06-11.12</c:v>
                </c:pt>
                <c:pt idx="43">
                  <c:v>11.13-11.19</c:v>
                </c:pt>
                <c:pt idx="44">
                  <c:v>11.20-11.26</c:v>
                </c:pt>
                <c:pt idx="45">
                  <c:v>11.27-12.03</c:v>
                </c:pt>
                <c:pt idx="46">
                  <c:v>12.04-12.09</c:v>
                </c:pt>
                <c:pt idx="47">
                  <c:v>12.11-12.17</c:v>
                </c:pt>
                <c:pt idx="48">
                  <c:v>12.18-12.24</c:v>
                </c:pt>
                <c:pt idx="49">
                  <c:v>12.25-12.31</c:v>
                </c:pt>
                <c:pt idx="50">
                  <c:v>2022.1.1-1.7</c:v>
                </c:pt>
              </c:strCache>
            </c:strRef>
          </c:cat>
          <c:val>
            <c:numRef>
              <c:f>Sheet1!$D$370:$D$421</c:f>
              <c:numCache>
                <c:formatCode>General</c:formatCode>
                <c:ptCount val="51"/>
                <c:pt idx="0">
                  <c:v>270</c:v>
                </c:pt>
                <c:pt idx="1">
                  <c:v>931</c:v>
                </c:pt>
                <c:pt idx="2">
                  <c:v>2439</c:v>
                </c:pt>
                <c:pt idx="3">
                  <c:v>749</c:v>
                </c:pt>
                <c:pt idx="4">
                  <c:v>1300</c:v>
                </c:pt>
                <c:pt idx="5">
                  <c:v>449</c:v>
                </c:pt>
                <c:pt idx="6">
                  <c:v>0</c:v>
                </c:pt>
                <c:pt idx="7">
                  <c:v>238</c:v>
                </c:pt>
                <c:pt idx="8">
                  <c:v>568</c:v>
                </c:pt>
                <c:pt idx="9">
                  <c:v>2037</c:v>
                </c:pt>
                <c:pt idx="10">
                  <c:v>1786</c:v>
                </c:pt>
                <c:pt idx="11">
                  <c:v>2200</c:v>
                </c:pt>
                <c:pt idx="12">
                  <c:v>1701</c:v>
                </c:pt>
                <c:pt idx="13">
                  <c:v>1969</c:v>
                </c:pt>
                <c:pt idx="14">
                  <c:v>2260</c:v>
                </c:pt>
                <c:pt idx="15">
                  <c:v>5311</c:v>
                </c:pt>
                <c:pt idx="16">
                  <c:v>166</c:v>
                </c:pt>
                <c:pt idx="17">
                  <c:v>280</c:v>
                </c:pt>
                <c:pt idx="18">
                  <c:v>1393</c:v>
                </c:pt>
                <c:pt idx="19">
                  <c:v>1339</c:v>
                </c:pt>
                <c:pt idx="20">
                  <c:v>360</c:v>
                </c:pt>
                <c:pt idx="21">
                  <c:v>988</c:v>
                </c:pt>
                <c:pt idx="22">
                  <c:v>2842</c:v>
                </c:pt>
                <c:pt idx="23">
                  <c:v>357</c:v>
                </c:pt>
                <c:pt idx="24">
                  <c:v>215</c:v>
                </c:pt>
                <c:pt idx="25">
                  <c:v>1837</c:v>
                </c:pt>
                <c:pt idx="26">
                  <c:v>1168</c:v>
                </c:pt>
                <c:pt idx="27">
                  <c:v>1477</c:v>
                </c:pt>
                <c:pt idx="28">
                  <c:v>1061</c:v>
                </c:pt>
                <c:pt idx="29">
                  <c:v>3612</c:v>
                </c:pt>
                <c:pt idx="30">
                  <c:v>2788</c:v>
                </c:pt>
                <c:pt idx="31">
                  <c:v>2074</c:v>
                </c:pt>
                <c:pt idx="32">
                  <c:v>3424</c:v>
                </c:pt>
                <c:pt idx="33">
                  <c:v>2324</c:v>
                </c:pt>
                <c:pt idx="34">
                  <c:v>1677</c:v>
                </c:pt>
                <c:pt idx="35">
                  <c:v>2209</c:v>
                </c:pt>
                <c:pt idx="36">
                  <c:v>7323</c:v>
                </c:pt>
                <c:pt idx="37">
                  <c:v>0</c:v>
                </c:pt>
                <c:pt idx="38">
                  <c:v>1620</c:v>
                </c:pt>
                <c:pt idx="39">
                  <c:v>1972</c:v>
                </c:pt>
                <c:pt idx="40">
                  <c:v>1721</c:v>
                </c:pt>
                <c:pt idx="41">
                  <c:v>2218</c:v>
                </c:pt>
                <c:pt idx="42">
                  <c:v>679</c:v>
                </c:pt>
                <c:pt idx="43">
                  <c:v>3145</c:v>
                </c:pt>
                <c:pt idx="44">
                  <c:v>596</c:v>
                </c:pt>
                <c:pt idx="45">
                  <c:v>1125</c:v>
                </c:pt>
                <c:pt idx="46">
                  <c:v>2009</c:v>
                </c:pt>
                <c:pt idx="47">
                  <c:v>1391</c:v>
                </c:pt>
                <c:pt idx="48">
                  <c:v>2422</c:v>
                </c:pt>
                <c:pt idx="49">
                  <c:v>1802</c:v>
                </c:pt>
                <c:pt idx="50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911943936"/>
        <c:axId val="911944496"/>
      </c:lineChart>
      <c:catAx>
        <c:axId val="9119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911944496"/>
        <c:crosses val="autoZero"/>
        <c:auto val="1"/>
        <c:lblAlgn val="ctr"/>
        <c:lblOffset val="100"/>
        <c:tickLblSkip val="1"/>
        <c:noMultiLvlLbl val="1"/>
      </c:catAx>
      <c:valAx>
        <c:axId val="911944496"/>
        <c:scaling>
          <c:orientation val="minMax"/>
          <c:min val="0"/>
        </c:scaling>
        <c:delete val="0"/>
        <c:axPos val="l"/>
        <c:title>
          <c:tx>
            <c:rich>
              <a:bodyPr rot="0" spcFirstLastPara="0" vertOverflow="ellipsis" vert="horz" wrap="square" anchor="ctr" anchorCtr="1"/>
              <a:lstStyle/>
              <a:p>
                <a:pPr algn="ctr">
                  <a:defRPr lang="zh-CN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+mn-cs"/>
                  </a:defRPr>
                </a:pPr>
                <a:r>
                  <a:rPr lang="zh-CN" b="0"/>
                  <a:t>套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385413278484239"/>
              <c:y val="0.0309778007943741"/>
            </c:manualLayout>
          </c:layout>
          <c:overlay val="1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911943936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.294753805632007"/>
          <c:y val="0.933176614434572"/>
          <c:w val="0.493955553394298"/>
          <c:h val="0.059643262858827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defRPr>
          </a:pPr>
        </a:p>
      </c:txPr>
    </c:legend>
    <c:plotVisOnly val="1"/>
    <c:dispBlanksAs val="gap"/>
    <c:showDLblsOverMax val="1"/>
  </c:chart>
  <c:spPr>
    <a:ln>
      <a:solidFill>
        <a:srgbClr val="057F82"/>
      </a:solidFill>
    </a:ln>
  </c:spPr>
  <c:txPr>
    <a:bodyPr/>
    <a:lstStyle/>
    <a:p>
      <a:pPr>
        <a:defRPr lang="zh-CN" sz="1000">
          <a:solidFill>
            <a:schemeClr val="tx1">
              <a:lumMod val="85000"/>
              <a:lumOff val="15000"/>
            </a:schemeClr>
          </a:solidFill>
          <a:latin typeface="思源黑体 CN Normal" panose="020B0400000000000000" charset="-122"/>
          <a:ea typeface="思源黑体 CN Normal" panose="020B0400000000000000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/>
              <a:t>各区供应套数占比</a:t>
            </a:r>
            <a:endParaRPr lang="zh-CN"/>
          </a:p>
        </c:rich>
      </c:tx>
      <c:layout>
        <c:manualLayout>
          <c:xMode val="edge"/>
          <c:yMode val="edge"/>
          <c:x val="0.2980988581658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570590512132"/>
          <c:y val="0.213163562521407"/>
          <c:w val="0.67384002225609"/>
          <c:h val="0.665234713879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0096631921379625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黄埔</c:v>
                </c:pt>
                <c:pt idx="1">
                  <c:v>白云</c:v>
                </c:pt>
                <c:pt idx="2">
                  <c:v>番禺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838</c:v>
                </c:pt>
                <c:pt idx="1">
                  <c:v>138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000">
          <a:latin typeface="思源黑体 CN Normal" panose="020B0400000000000000" charset="-122"/>
          <a:ea typeface="思源黑体 CN Normal" panose="020B0400000000000000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 dirty="0"/>
              <a:t>广州市近一年新建商品住宅</a:t>
            </a:r>
            <a:r>
              <a:rPr lang="zh-CN" dirty="0">
                <a:solidFill>
                  <a:srgbClr val="C00000"/>
                </a:solidFill>
              </a:rPr>
              <a:t>签约量</a:t>
            </a:r>
            <a:r>
              <a:rPr lang="zh-CN" dirty="0"/>
              <a:t>走势</a:t>
            </a:r>
            <a:endParaRPr lang="zh-CN" dirty="0"/>
          </a:p>
        </c:rich>
      </c:tx>
      <c:layout>
        <c:manualLayout>
          <c:xMode val="edge"/>
          <c:yMode val="edge"/>
          <c:x val="0.381197214220776"/>
          <c:y val="0.0073945289801488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66762226966405"/>
          <c:y val="0.132662028382099"/>
          <c:w val="0.905250139076301"/>
          <c:h val="0.482702333527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Sheet1!$B$153</c:f>
              <c:strCache>
                <c:ptCount val="1"/>
                <c:pt idx="0">
                  <c:v>全市</c:v>
                </c:pt>
              </c:strCache>
            </c:strRef>
          </c:tx>
          <c:spPr>
            <a:ln w="22213" cap="rnd" cmpd="sng" algn="ctr">
              <a:solidFill>
                <a:schemeClr val="accent5">
                  <a:lumMod val="5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Sheet1!$A$371:$A$422</c:f>
              <c:strCache>
                <c:ptCount val="52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05.29-06.04</c:v>
                </c:pt>
                <c:pt idx="21">
                  <c:v>06.05-06.11</c:v>
                </c:pt>
                <c:pt idx="22">
                  <c:v>06.12-06.18</c:v>
                </c:pt>
                <c:pt idx="23">
                  <c:v>06.19-06.25</c:v>
                </c:pt>
                <c:pt idx="24">
                  <c:v>06.26-07.02</c:v>
                </c:pt>
                <c:pt idx="25">
                  <c:v>07.03-07.09</c:v>
                </c:pt>
                <c:pt idx="26">
                  <c:v>07.10-07.16</c:v>
                </c:pt>
                <c:pt idx="27">
                  <c:v>07.17-07.23</c:v>
                </c:pt>
                <c:pt idx="28">
                  <c:v>07.24-07.30</c:v>
                </c:pt>
                <c:pt idx="29">
                  <c:v>07.31-08.06</c:v>
                </c:pt>
                <c:pt idx="30">
                  <c:v>08.07-08.13</c:v>
                </c:pt>
                <c:pt idx="31">
                  <c:v>08.14-08.20</c:v>
                </c:pt>
                <c:pt idx="32">
                  <c:v>08.21-08.27</c:v>
                </c:pt>
                <c:pt idx="33">
                  <c:v>08.28-09.03</c:v>
                </c:pt>
                <c:pt idx="34">
                  <c:v>09.04-09.10</c:v>
                </c:pt>
                <c:pt idx="35">
                  <c:v>09.11-09.17</c:v>
                </c:pt>
                <c:pt idx="36">
                  <c:v>09.18-09.24</c:v>
                </c:pt>
                <c:pt idx="37">
                  <c:v>09.25-10.01</c:v>
                </c:pt>
                <c:pt idx="38">
                  <c:v>10.02-10.08</c:v>
                </c:pt>
                <c:pt idx="39">
                  <c:v>10.09-10.15</c:v>
                </c:pt>
                <c:pt idx="40">
                  <c:v>10.16-10.22</c:v>
                </c:pt>
                <c:pt idx="41">
                  <c:v>10.23-10.29</c:v>
                </c:pt>
                <c:pt idx="42">
                  <c:v>10.30-11.5</c:v>
                </c:pt>
                <c:pt idx="43">
                  <c:v>11.06-11.12</c:v>
                </c:pt>
                <c:pt idx="44">
                  <c:v>11.13-11.19</c:v>
                </c:pt>
                <c:pt idx="45">
                  <c:v>11.20-11.26</c:v>
                </c:pt>
                <c:pt idx="46">
                  <c:v>11.27-12.03</c:v>
                </c:pt>
                <c:pt idx="47">
                  <c:v>12.04-12.10</c:v>
                </c:pt>
                <c:pt idx="48">
                  <c:v>12.11-12.17</c:v>
                </c:pt>
                <c:pt idx="49">
                  <c:v>12.18-12.24</c:v>
                </c:pt>
                <c:pt idx="50">
                  <c:v>12.25-12.31</c:v>
                </c:pt>
                <c:pt idx="51">
                  <c:v>2022.01.01-01.07</c:v>
                </c:pt>
              </c:strCache>
            </c:strRef>
          </c:cat>
          <c:val>
            <c:numRef>
              <c:f>Sheet1!$B$371:$B$422</c:f>
              <c:numCache>
                <c:formatCode>General</c:formatCode>
                <c:ptCount val="52"/>
                <c:pt idx="0">
                  <c:v>3417</c:v>
                </c:pt>
                <c:pt idx="1">
                  <c:v>2334</c:v>
                </c:pt>
                <c:pt idx="2">
                  <c:v>2399</c:v>
                </c:pt>
                <c:pt idx="3">
                  <c:v>3763</c:v>
                </c:pt>
                <c:pt idx="4">
                  <c:v>3206</c:v>
                </c:pt>
                <c:pt idx="5">
                  <c:v>469</c:v>
                </c:pt>
                <c:pt idx="6">
                  <c:v>4205</c:v>
                </c:pt>
                <c:pt idx="7">
                  <c:v>2176</c:v>
                </c:pt>
                <c:pt idx="8">
                  <c:v>2721</c:v>
                </c:pt>
                <c:pt idx="9">
                  <c:v>2548</c:v>
                </c:pt>
                <c:pt idx="10">
                  <c:v>2398</c:v>
                </c:pt>
                <c:pt idx="11">
                  <c:v>3339</c:v>
                </c:pt>
                <c:pt idx="12">
                  <c:v>1820</c:v>
                </c:pt>
                <c:pt idx="13">
                  <c:v>1717</c:v>
                </c:pt>
                <c:pt idx="14">
                  <c:v>2550</c:v>
                </c:pt>
                <c:pt idx="15">
                  <c:v>2763</c:v>
                </c:pt>
                <c:pt idx="16">
                  <c:v>2872</c:v>
                </c:pt>
                <c:pt idx="17">
                  <c:v>2916</c:v>
                </c:pt>
                <c:pt idx="18">
                  <c:v>2107</c:v>
                </c:pt>
                <c:pt idx="19">
                  <c:v>1927</c:v>
                </c:pt>
                <c:pt idx="20">
                  <c:v>1736</c:v>
                </c:pt>
                <c:pt idx="21">
                  <c:v>1673</c:v>
                </c:pt>
                <c:pt idx="22">
                  <c:v>1194</c:v>
                </c:pt>
                <c:pt idx="23">
                  <c:v>1566</c:v>
                </c:pt>
                <c:pt idx="24">
                  <c:v>4022</c:v>
                </c:pt>
                <c:pt idx="25">
                  <c:v>2557</c:v>
                </c:pt>
                <c:pt idx="26">
                  <c:v>1169</c:v>
                </c:pt>
                <c:pt idx="27">
                  <c:v>1412</c:v>
                </c:pt>
                <c:pt idx="28">
                  <c:v>1851</c:v>
                </c:pt>
                <c:pt idx="29">
                  <c:v>1659</c:v>
                </c:pt>
                <c:pt idx="30">
                  <c:v>917</c:v>
                </c:pt>
                <c:pt idx="31">
                  <c:v>2215</c:v>
                </c:pt>
                <c:pt idx="32">
                  <c:v>1271</c:v>
                </c:pt>
                <c:pt idx="33">
                  <c:v>1870</c:v>
                </c:pt>
                <c:pt idx="34">
                  <c:v>1515</c:v>
                </c:pt>
                <c:pt idx="35">
                  <c:v>1050</c:v>
                </c:pt>
                <c:pt idx="36">
                  <c:v>1620</c:v>
                </c:pt>
                <c:pt idx="37">
                  <c:v>2125</c:v>
                </c:pt>
                <c:pt idx="38">
                  <c:v>561</c:v>
                </c:pt>
                <c:pt idx="39">
                  <c:v>2681</c:v>
                </c:pt>
                <c:pt idx="40">
                  <c:v>1650</c:v>
                </c:pt>
                <c:pt idx="41">
                  <c:v>1816</c:v>
                </c:pt>
                <c:pt idx="42">
                  <c:v>2225</c:v>
                </c:pt>
                <c:pt idx="43">
                  <c:v>1770</c:v>
                </c:pt>
                <c:pt idx="44">
                  <c:v>2141</c:v>
                </c:pt>
                <c:pt idx="45">
                  <c:v>2352</c:v>
                </c:pt>
                <c:pt idx="46">
                  <c:v>2556</c:v>
                </c:pt>
                <c:pt idx="47">
                  <c:v>2492</c:v>
                </c:pt>
                <c:pt idx="48">
                  <c:v>2399</c:v>
                </c:pt>
                <c:pt idx="49">
                  <c:v>3150</c:v>
                </c:pt>
                <c:pt idx="50">
                  <c:v>4627</c:v>
                </c:pt>
                <c:pt idx="51">
                  <c:v>1406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Sheet1!$C$153</c:f>
              <c:strCache>
                <c:ptCount val="1"/>
                <c:pt idx="0">
                  <c:v>中心六区</c:v>
                </c:pt>
              </c:strCache>
            </c:strRef>
          </c:tx>
          <c:spPr>
            <a:ln w="22225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Sheet1!$A$371:$A$422</c:f>
              <c:strCache>
                <c:ptCount val="52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05.29-06.04</c:v>
                </c:pt>
                <c:pt idx="21">
                  <c:v>06.05-06.11</c:v>
                </c:pt>
                <c:pt idx="22">
                  <c:v>06.12-06.18</c:v>
                </c:pt>
                <c:pt idx="23">
                  <c:v>06.19-06.25</c:v>
                </c:pt>
                <c:pt idx="24">
                  <c:v>06.26-07.02</c:v>
                </c:pt>
                <c:pt idx="25">
                  <c:v>07.03-07.09</c:v>
                </c:pt>
                <c:pt idx="26">
                  <c:v>07.10-07.16</c:v>
                </c:pt>
                <c:pt idx="27">
                  <c:v>07.17-07.23</c:v>
                </c:pt>
                <c:pt idx="28">
                  <c:v>07.24-07.30</c:v>
                </c:pt>
                <c:pt idx="29">
                  <c:v>07.31-08.06</c:v>
                </c:pt>
                <c:pt idx="30">
                  <c:v>08.07-08.13</c:v>
                </c:pt>
                <c:pt idx="31">
                  <c:v>08.14-08.20</c:v>
                </c:pt>
                <c:pt idx="32">
                  <c:v>08.21-08.27</c:v>
                </c:pt>
                <c:pt idx="33">
                  <c:v>08.28-09.03</c:v>
                </c:pt>
                <c:pt idx="34">
                  <c:v>09.04-09.10</c:v>
                </c:pt>
                <c:pt idx="35">
                  <c:v>09.11-09.17</c:v>
                </c:pt>
                <c:pt idx="36">
                  <c:v>09.18-09.24</c:v>
                </c:pt>
                <c:pt idx="37">
                  <c:v>09.25-10.01</c:v>
                </c:pt>
                <c:pt idx="38">
                  <c:v>10.02-10.08</c:v>
                </c:pt>
                <c:pt idx="39">
                  <c:v>10.09-10.15</c:v>
                </c:pt>
                <c:pt idx="40">
                  <c:v>10.16-10.22</c:v>
                </c:pt>
                <c:pt idx="41">
                  <c:v>10.23-10.29</c:v>
                </c:pt>
                <c:pt idx="42">
                  <c:v>10.30-11.5</c:v>
                </c:pt>
                <c:pt idx="43">
                  <c:v>11.06-11.12</c:v>
                </c:pt>
                <c:pt idx="44">
                  <c:v>11.13-11.19</c:v>
                </c:pt>
                <c:pt idx="45">
                  <c:v>11.20-11.26</c:v>
                </c:pt>
                <c:pt idx="46">
                  <c:v>11.27-12.03</c:v>
                </c:pt>
                <c:pt idx="47">
                  <c:v>12.04-12.10</c:v>
                </c:pt>
                <c:pt idx="48">
                  <c:v>12.11-12.17</c:v>
                </c:pt>
                <c:pt idx="49">
                  <c:v>12.18-12.24</c:v>
                </c:pt>
                <c:pt idx="50">
                  <c:v>12.25-12.31</c:v>
                </c:pt>
                <c:pt idx="51">
                  <c:v>2022.01.01-01.07</c:v>
                </c:pt>
              </c:strCache>
            </c:strRef>
          </c:cat>
          <c:val>
            <c:numRef>
              <c:f>Sheet1!$C$371:$C$422</c:f>
              <c:numCache>
                <c:formatCode>General</c:formatCode>
                <c:ptCount val="52"/>
                <c:pt idx="0">
                  <c:v>967</c:v>
                </c:pt>
                <c:pt idx="1">
                  <c:v>652</c:v>
                </c:pt>
                <c:pt idx="2">
                  <c:v>657</c:v>
                </c:pt>
                <c:pt idx="3">
                  <c:v>1182</c:v>
                </c:pt>
                <c:pt idx="4">
                  <c:v>1126</c:v>
                </c:pt>
                <c:pt idx="5">
                  <c:v>182</c:v>
                </c:pt>
                <c:pt idx="6">
                  <c:v>1265</c:v>
                </c:pt>
                <c:pt idx="7">
                  <c:v>761</c:v>
                </c:pt>
                <c:pt idx="8">
                  <c:v>975</c:v>
                </c:pt>
                <c:pt idx="9">
                  <c:v>848</c:v>
                </c:pt>
                <c:pt idx="10">
                  <c:v>833</c:v>
                </c:pt>
                <c:pt idx="11">
                  <c:v>891</c:v>
                </c:pt>
                <c:pt idx="12">
                  <c:v>497</c:v>
                </c:pt>
                <c:pt idx="13">
                  <c:v>486</c:v>
                </c:pt>
                <c:pt idx="14">
                  <c:v>787</c:v>
                </c:pt>
                <c:pt idx="15">
                  <c:v>855</c:v>
                </c:pt>
                <c:pt idx="16">
                  <c:v>864</c:v>
                </c:pt>
                <c:pt idx="17">
                  <c:v>839</c:v>
                </c:pt>
                <c:pt idx="18">
                  <c:v>607</c:v>
                </c:pt>
                <c:pt idx="19">
                  <c:v>634</c:v>
                </c:pt>
                <c:pt idx="20">
                  <c:v>598</c:v>
                </c:pt>
                <c:pt idx="21">
                  <c:v>591</c:v>
                </c:pt>
                <c:pt idx="22">
                  <c:v>355</c:v>
                </c:pt>
                <c:pt idx="23">
                  <c:v>584</c:v>
                </c:pt>
                <c:pt idx="24">
                  <c:v>1478</c:v>
                </c:pt>
                <c:pt idx="25">
                  <c:v>889</c:v>
                </c:pt>
                <c:pt idx="26">
                  <c:v>395</c:v>
                </c:pt>
                <c:pt idx="27">
                  <c:v>493</c:v>
                </c:pt>
                <c:pt idx="28">
                  <c:v>751</c:v>
                </c:pt>
                <c:pt idx="29">
                  <c:v>607</c:v>
                </c:pt>
                <c:pt idx="30">
                  <c:v>315</c:v>
                </c:pt>
                <c:pt idx="31">
                  <c:v>639</c:v>
                </c:pt>
                <c:pt idx="32">
                  <c:v>468</c:v>
                </c:pt>
                <c:pt idx="33">
                  <c:v>782</c:v>
                </c:pt>
                <c:pt idx="34">
                  <c:v>509</c:v>
                </c:pt>
                <c:pt idx="35">
                  <c:v>347</c:v>
                </c:pt>
                <c:pt idx="36">
                  <c:v>482</c:v>
                </c:pt>
                <c:pt idx="37">
                  <c:v>792</c:v>
                </c:pt>
                <c:pt idx="38">
                  <c:v>191</c:v>
                </c:pt>
                <c:pt idx="39">
                  <c:v>1026</c:v>
                </c:pt>
                <c:pt idx="40">
                  <c:v>687</c:v>
                </c:pt>
                <c:pt idx="41">
                  <c:v>668</c:v>
                </c:pt>
                <c:pt idx="42">
                  <c:v>936</c:v>
                </c:pt>
                <c:pt idx="43">
                  <c:v>711</c:v>
                </c:pt>
                <c:pt idx="44">
                  <c:v>924</c:v>
                </c:pt>
                <c:pt idx="45">
                  <c:v>810</c:v>
                </c:pt>
                <c:pt idx="46">
                  <c:v>972</c:v>
                </c:pt>
                <c:pt idx="47">
                  <c:v>1114</c:v>
                </c:pt>
                <c:pt idx="48">
                  <c:v>1445</c:v>
                </c:pt>
                <c:pt idx="49">
                  <c:v>1651</c:v>
                </c:pt>
                <c:pt idx="50">
                  <c:v>2395</c:v>
                </c:pt>
                <c:pt idx="51">
                  <c:v>682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Sheet1!$D$153</c:f>
              <c:strCache>
                <c:ptCount val="1"/>
                <c:pt idx="0">
                  <c:v>外围五区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Sheet1!$A$371:$A$422</c:f>
              <c:strCache>
                <c:ptCount val="52"/>
                <c:pt idx="0">
                  <c:v>01.02-01.08</c:v>
                </c:pt>
                <c:pt idx="1">
                  <c:v>01.09-01.15</c:v>
                </c:pt>
                <c:pt idx="2">
                  <c:v>01.16-01.22</c:v>
                </c:pt>
                <c:pt idx="3">
                  <c:v>01.23-01.29</c:v>
                </c:pt>
                <c:pt idx="4">
                  <c:v>01.30-02.05</c:v>
                </c:pt>
                <c:pt idx="5">
                  <c:v>02.06-02.19</c:v>
                </c:pt>
                <c:pt idx="6">
                  <c:v>02.20-02.26</c:v>
                </c:pt>
                <c:pt idx="7">
                  <c:v>02.27-03.05</c:v>
                </c:pt>
                <c:pt idx="8">
                  <c:v>03.06-03.12</c:v>
                </c:pt>
                <c:pt idx="9">
                  <c:v>03.13-03.19</c:v>
                </c:pt>
                <c:pt idx="10">
                  <c:v>03.20-03.26</c:v>
                </c:pt>
                <c:pt idx="11">
                  <c:v>03.27-04.02</c:v>
                </c:pt>
                <c:pt idx="12">
                  <c:v>04.03-04.09</c:v>
                </c:pt>
                <c:pt idx="13">
                  <c:v>04.10-04.16</c:v>
                </c:pt>
                <c:pt idx="14">
                  <c:v>04.17-04.23</c:v>
                </c:pt>
                <c:pt idx="15">
                  <c:v>04.24-04.30</c:v>
                </c:pt>
                <c:pt idx="16">
                  <c:v>05.01-05.07</c:v>
                </c:pt>
                <c:pt idx="17">
                  <c:v>05.08-05.14</c:v>
                </c:pt>
                <c:pt idx="18">
                  <c:v>05.15-05.21</c:v>
                </c:pt>
                <c:pt idx="19">
                  <c:v>05.22-05.28</c:v>
                </c:pt>
                <c:pt idx="20">
                  <c:v>05.29-06.04</c:v>
                </c:pt>
                <c:pt idx="21">
                  <c:v>06.05-06.11</c:v>
                </c:pt>
                <c:pt idx="22">
                  <c:v>06.12-06.18</c:v>
                </c:pt>
                <c:pt idx="23">
                  <c:v>06.19-06.25</c:v>
                </c:pt>
                <c:pt idx="24">
                  <c:v>06.26-07.02</c:v>
                </c:pt>
                <c:pt idx="25">
                  <c:v>07.03-07.09</c:v>
                </c:pt>
                <c:pt idx="26">
                  <c:v>07.10-07.16</c:v>
                </c:pt>
                <c:pt idx="27">
                  <c:v>07.17-07.23</c:v>
                </c:pt>
                <c:pt idx="28">
                  <c:v>07.24-07.30</c:v>
                </c:pt>
                <c:pt idx="29">
                  <c:v>07.31-08.06</c:v>
                </c:pt>
                <c:pt idx="30">
                  <c:v>08.07-08.13</c:v>
                </c:pt>
                <c:pt idx="31">
                  <c:v>08.14-08.20</c:v>
                </c:pt>
                <c:pt idx="32">
                  <c:v>08.21-08.27</c:v>
                </c:pt>
                <c:pt idx="33">
                  <c:v>08.28-09.03</c:v>
                </c:pt>
                <c:pt idx="34">
                  <c:v>09.04-09.10</c:v>
                </c:pt>
                <c:pt idx="35">
                  <c:v>09.11-09.17</c:v>
                </c:pt>
                <c:pt idx="36">
                  <c:v>09.18-09.24</c:v>
                </c:pt>
                <c:pt idx="37">
                  <c:v>09.25-10.01</c:v>
                </c:pt>
                <c:pt idx="38">
                  <c:v>10.02-10.08</c:v>
                </c:pt>
                <c:pt idx="39">
                  <c:v>10.09-10.15</c:v>
                </c:pt>
                <c:pt idx="40">
                  <c:v>10.16-10.22</c:v>
                </c:pt>
                <c:pt idx="41">
                  <c:v>10.23-10.29</c:v>
                </c:pt>
                <c:pt idx="42">
                  <c:v>10.30-11.5</c:v>
                </c:pt>
                <c:pt idx="43">
                  <c:v>11.06-11.12</c:v>
                </c:pt>
                <c:pt idx="44">
                  <c:v>11.13-11.19</c:v>
                </c:pt>
                <c:pt idx="45">
                  <c:v>11.20-11.26</c:v>
                </c:pt>
                <c:pt idx="46">
                  <c:v>11.27-12.03</c:v>
                </c:pt>
                <c:pt idx="47">
                  <c:v>12.04-12.10</c:v>
                </c:pt>
                <c:pt idx="48">
                  <c:v>12.11-12.17</c:v>
                </c:pt>
                <c:pt idx="49">
                  <c:v>12.18-12.24</c:v>
                </c:pt>
                <c:pt idx="50">
                  <c:v>12.25-12.31</c:v>
                </c:pt>
                <c:pt idx="51">
                  <c:v>2022.01.01-01.07</c:v>
                </c:pt>
              </c:strCache>
            </c:strRef>
          </c:cat>
          <c:val>
            <c:numRef>
              <c:f>Sheet1!$D$371:$D$422</c:f>
              <c:numCache>
                <c:formatCode>General</c:formatCode>
                <c:ptCount val="52"/>
                <c:pt idx="0">
                  <c:v>2450</c:v>
                </c:pt>
                <c:pt idx="1">
                  <c:v>1682</c:v>
                </c:pt>
                <c:pt idx="2">
                  <c:v>1742</c:v>
                </c:pt>
                <c:pt idx="3">
                  <c:v>2581</c:v>
                </c:pt>
                <c:pt idx="4">
                  <c:v>2080</c:v>
                </c:pt>
                <c:pt idx="5">
                  <c:v>287</c:v>
                </c:pt>
                <c:pt idx="6">
                  <c:v>2940</c:v>
                </c:pt>
                <c:pt idx="7">
                  <c:v>1415</c:v>
                </c:pt>
                <c:pt idx="8">
                  <c:v>1746</c:v>
                </c:pt>
                <c:pt idx="9">
                  <c:v>1700</c:v>
                </c:pt>
                <c:pt idx="10">
                  <c:v>1564</c:v>
                </c:pt>
                <c:pt idx="11">
                  <c:v>2448</c:v>
                </c:pt>
                <c:pt idx="12">
                  <c:v>1323</c:v>
                </c:pt>
                <c:pt idx="13">
                  <c:v>1231</c:v>
                </c:pt>
                <c:pt idx="14">
                  <c:v>1763</c:v>
                </c:pt>
                <c:pt idx="15">
                  <c:v>1908</c:v>
                </c:pt>
                <c:pt idx="16">
                  <c:v>2008</c:v>
                </c:pt>
                <c:pt idx="17">
                  <c:v>2077</c:v>
                </c:pt>
                <c:pt idx="18">
                  <c:v>1500</c:v>
                </c:pt>
                <c:pt idx="19">
                  <c:v>1293</c:v>
                </c:pt>
                <c:pt idx="20">
                  <c:v>1138</c:v>
                </c:pt>
                <c:pt idx="21">
                  <c:v>1082</c:v>
                </c:pt>
                <c:pt idx="22">
                  <c:v>839</c:v>
                </c:pt>
                <c:pt idx="23">
                  <c:v>982</c:v>
                </c:pt>
                <c:pt idx="24">
                  <c:v>2544</c:v>
                </c:pt>
                <c:pt idx="25">
                  <c:v>1668</c:v>
                </c:pt>
                <c:pt idx="26">
                  <c:v>774</c:v>
                </c:pt>
                <c:pt idx="27">
                  <c:v>919</c:v>
                </c:pt>
                <c:pt idx="28">
                  <c:v>1100</c:v>
                </c:pt>
                <c:pt idx="29">
                  <c:v>1052</c:v>
                </c:pt>
                <c:pt idx="30">
                  <c:v>602</c:v>
                </c:pt>
                <c:pt idx="31">
                  <c:v>1576</c:v>
                </c:pt>
                <c:pt idx="32">
                  <c:v>803</c:v>
                </c:pt>
                <c:pt idx="33">
                  <c:v>1088</c:v>
                </c:pt>
                <c:pt idx="34">
                  <c:v>1006</c:v>
                </c:pt>
                <c:pt idx="35">
                  <c:v>703</c:v>
                </c:pt>
                <c:pt idx="36">
                  <c:v>1138</c:v>
                </c:pt>
                <c:pt idx="37">
                  <c:v>1333</c:v>
                </c:pt>
                <c:pt idx="38">
                  <c:v>370</c:v>
                </c:pt>
                <c:pt idx="39">
                  <c:v>1655</c:v>
                </c:pt>
                <c:pt idx="40">
                  <c:v>963</c:v>
                </c:pt>
                <c:pt idx="41">
                  <c:v>1148</c:v>
                </c:pt>
                <c:pt idx="42">
                  <c:v>1289</c:v>
                </c:pt>
                <c:pt idx="43">
                  <c:v>1059</c:v>
                </c:pt>
                <c:pt idx="44">
                  <c:v>1217</c:v>
                </c:pt>
                <c:pt idx="45">
                  <c:v>1542</c:v>
                </c:pt>
                <c:pt idx="46">
                  <c:v>1584</c:v>
                </c:pt>
                <c:pt idx="47">
                  <c:v>1378</c:v>
                </c:pt>
                <c:pt idx="48">
                  <c:v>954</c:v>
                </c:pt>
                <c:pt idx="49">
                  <c:v>1499</c:v>
                </c:pt>
                <c:pt idx="50">
                  <c:v>2232</c:v>
                </c:pt>
                <c:pt idx="51">
                  <c:v>724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358368704"/>
        <c:axId val="1358369264"/>
      </c:lineChart>
      <c:catAx>
        <c:axId val="13583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358369264"/>
        <c:crosses val="autoZero"/>
        <c:auto val="1"/>
        <c:lblAlgn val="ctr"/>
        <c:lblOffset val="100"/>
        <c:tickLblSkip val="1"/>
        <c:noMultiLvlLbl val="1"/>
      </c:catAx>
      <c:valAx>
        <c:axId val="1358369264"/>
        <c:scaling>
          <c:orientation val="minMax"/>
          <c:min val="0"/>
        </c:scaling>
        <c:delete val="0"/>
        <c:axPos val="l"/>
        <c:title>
          <c:tx>
            <c:rich>
              <a:bodyPr rot="0" spcFirstLastPara="0" vertOverflow="ellipsis" vert="horz" wrap="square" anchor="ctr" anchorCtr="1"/>
              <a:lstStyle/>
              <a:p>
                <a:pPr algn="ctr">
                  <a:defRPr lang="zh-CN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+mn-cs"/>
                  </a:defRPr>
                </a:pPr>
                <a:r>
                  <a:rPr lang="zh-CN" b="0"/>
                  <a:t>套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407006024905093"/>
              <c:y val="0.0453381355055094"/>
            </c:manualLayout>
          </c:layout>
          <c:overlay val="1"/>
        </c:title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1358368704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285659646835668"/>
          <c:y val="0.934982585010882"/>
          <c:w val="0.427750741701696"/>
          <c:h val="0.0650174149891178"/>
        </c:manualLayout>
      </c:layout>
      <c:overlay val="1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defRPr>
          </a:pPr>
        </a:p>
      </c:txPr>
    </c:legend>
    <c:plotVisOnly val="1"/>
    <c:dispBlanksAs val="gap"/>
    <c:showDLblsOverMax val="1"/>
  </c:chart>
  <c:spPr>
    <a:ln>
      <a:solidFill>
        <a:srgbClr val="057F82"/>
      </a:solidFill>
    </a:ln>
  </c:spPr>
  <c:txPr>
    <a:bodyPr/>
    <a:lstStyle/>
    <a:p>
      <a:pPr>
        <a:defRPr lang="zh-CN" sz="1000">
          <a:solidFill>
            <a:schemeClr val="tx1">
              <a:lumMod val="85000"/>
              <a:lumOff val="15000"/>
            </a:schemeClr>
          </a:solidFill>
          <a:latin typeface="思源黑体 CN Normal" panose="020B0400000000000000" charset="-122"/>
          <a:ea typeface="思源黑体 CN Normal" panose="020B0400000000000000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  <a:r>
              <a:rPr lang="zh-CN" b="1"/>
              <a:t>广州市各区住宅成交环比量图</a:t>
            </a:r>
            <a:endParaRPr lang="zh-CN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64757623841536"/>
          <c:y val="0.146359361028488"/>
          <c:w val="0.861012415517785"/>
          <c:h val="0.5416562745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上周成交套数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天河</c:v>
                </c:pt>
                <c:pt idx="1">
                  <c:v>海珠</c:v>
                </c:pt>
                <c:pt idx="2">
                  <c:v>越秀</c:v>
                </c:pt>
                <c:pt idx="3">
                  <c:v>荔湾</c:v>
                </c:pt>
                <c:pt idx="4">
                  <c:v>白云</c:v>
                </c:pt>
                <c:pt idx="5">
                  <c:v>黄埔</c:v>
                </c:pt>
                <c:pt idx="6">
                  <c:v>增城</c:v>
                </c:pt>
                <c:pt idx="7">
                  <c:v>番禺</c:v>
                </c:pt>
                <c:pt idx="8">
                  <c:v>南沙</c:v>
                </c:pt>
                <c:pt idx="9">
                  <c:v>花都</c:v>
                </c:pt>
                <c:pt idx="10">
                  <c:v>从化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597</c:v>
                </c:pt>
                <c:pt idx="1">
                  <c:v>147</c:v>
                </c:pt>
                <c:pt idx="2">
                  <c:v>44</c:v>
                </c:pt>
                <c:pt idx="3">
                  <c:v>367</c:v>
                </c:pt>
                <c:pt idx="4">
                  <c:v>341</c:v>
                </c:pt>
                <c:pt idx="5">
                  <c:v>899</c:v>
                </c:pt>
                <c:pt idx="6">
                  <c:v>862</c:v>
                </c:pt>
                <c:pt idx="7">
                  <c:v>439</c:v>
                </c:pt>
                <c:pt idx="8">
                  <c:v>294</c:v>
                </c:pt>
                <c:pt idx="9">
                  <c:v>488</c:v>
                </c:pt>
                <c:pt idx="10">
                  <c:v>149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本周成交套数</c:v>
                </c:pt>
              </c:strCache>
            </c:strRef>
          </c:tx>
          <c:spPr>
            <a:solidFill>
              <a:srgbClr val="057F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天河</c:v>
                </c:pt>
                <c:pt idx="1">
                  <c:v>海珠</c:v>
                </c:pt>
                <c:pt idx="2">
                  <c:v>越秀</c:v>
                </c:pt>
                <c:pt idx="3">
                  <c:v>荔湾</c:v>
                </c:pt>
                <c:pt idx="4">
                  <c:v>白云</c:v>
                </c:pt>
                <c:pt idx="5">
                  <c:v>黄埔</c:v>
                </c:pt>
                <c:pt idx="6">
                  <c:v>增城</c:v>
                </c:pt>
                <c:pt idx="7">
                  <c:v>番禺</c:v>
                </c:pt>
                <c:pt idx="8">
                  <c:v>南沙</c:v>
                </c:pt>
                <c:pt idx="9">
                  <c:v>花都</c:v>
                </c:pt>
                <c:pt idx="10">
                  <c:v>从化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60</c:v>
                </c:pt>
                <c:pt idx="1">
                  <c:v>8</c:v>
                </c:pt>
                <c:pt idx="2">
                  <c:v>4</c:v>
                </c:pt>
                <c:pt idx="3">
                  <c:v>93</c:v>
                </c:pt>
                <c:pt idx="4">
                  <c:v>132</c:v>
                </c:pt>
                <c:pt idx="5">
                  <c:v>385</c:v>
                </c:pt>
                <c:pt idx="6">
                  <c:v>320</c:v>
                </c:pt>
                <c:pt idx="7">
                  <c:v>140</c:v>
                </c:pt>
                <c:pt idx="8">
                  <c:v>112</c:v>
                </c:pt>
                <c:pt idx="9">
                  <c:v>87</c:v>
                </c:pt>
                <c:pt idx="1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07765824"/>
        <c:axId val="8077663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环比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Sheet1!$A$2:$A$12</c:f>
              <c:strCache>
                <c:ptCount val="11"/>
                <c:pt idx="0">
                  <c:v>天河</c:v>
                </c:pt>
                <c:pt idx="1">
                  <c:v>海珠</c:v>
                </c:pt>
                <c:pt idx="2">
                  <c:v>越秀</c:v>
                </c:pt>
                <c:pt idx="3">
                  <c:v>荔湾</c:v>
                </c:pt>
                <c:pt idx="4">
                  <c:v>白云</c:v>
                </c:pt>
                <c:pt idx="5">
                  <c:v>黄埔</c:v>
                </c:pt>
                <c:pt idx="6">
                  <c:v>增城</c:v>
                </c:pt>
                <c:pt idx="7">
                  <c:v>番禺</c:v>
                </c:pt>
                <c:pt idx="8">
                  <c:v>南沙</c:v>
                </c:pt>
                <c:pt idx="9">
                  <c:v>花都</c:v>
                </c:pt>
                <c:pt idx="10">
                  <c:v>从化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-0.899497487437186</c:v>
                </c:pt>
                <c:pt idx="1">
                  <c:v>-0.945578231292517</c:v>
                </c:pt>
                <c:pt idx="2">
                  <c:v>-0.909090909090909</c:v>
                </c:pt>
                <c:pt idx="3">
                  <c:v>-0.746594005449591</c:v>
                </c:pt>
                <c:pt idx="4">
                  <c:v>-0.612903225806452</c:v>
                </c:pt>
                <c:pt idx="5">
                  <c:v>-0.57174638487208</c:v>
                </c:pt>
                <c:pt idx="6">
                  <c:v>-0.62877030162413</c:v>
                </c:pt>
                <c:pt idx="7">
                  <c:v>-0.681093394077449</c:v>
                </c:pt>
                <c:pt idx="8">
                  <c:v>-0.619047619047619</c:v>
                </c:pt>
                <c:pt idx="9">
                  <c:v>-0.82172131147541</c:v>
                </c:pt>
                <c:pt idx="10">
                  <c:v>-0.563758389261745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758928"/>
        <c:axId val="807759488"/>
      </c:lineChart>
      <c:catAx>
        <c:axId val="8077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807766384"/>
        <c:crosses val="autoZero"/>
        <c:auto val="1"/>
        <c:lblAlgn val="ctr"/>
        <c:lblOffset val="100"/>
        <c:noMultiLvlLbl val="0"/>
      </c:catAx>
      <c:valAx>
        <c:axId val="80776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807765824"/>
        <c:crosses val="autoZero"/>
        <c:crossBetween val="between"/>
      </c:valAx>
      <c:catAx>
        <c:axId val="80775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807759488"/>
        <c:crosses val="autoZero"/>
        <c:auto val="1"/>
        <c:lblAlgn val="ctr"/>
        <c:lblOffset val="100"/>
        <c:noMultiLvlLbl val="0"/>
      </c:catAx>
      <c:valAx>
        <c:axId val="80775948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  <c:crossAx val="807758928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57F82"/>
      </a:solidFill>
    </a:ln>
    <a:effectLst/>
  </c:spPr>
  <c:txPr>
    <a:bodyPr/>
    <a:lstStyle/>
    <a:p>
      <a:pPr>
        <a:defRPr lang="zh-CN" sz="1000">
          <a:solidFill>
            <a:schemeClr val="tx1">
              <a:lumMod val="85000"/>
              <a:lumOff val="15000"/>
            </a:schemeClr>
          </a:solidFill>
          <a:latin typeface="思源黑体 CN Normal" panose="020B0400000000000000" charset="-122"/>
          <a:ea typeface="思源黑体 CN Normal" panose="020B040000000000000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B87F0-C992-4DBA-8491-D3111A7A1C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425C0-DCE2-4BDD-9D73-4749020E4B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25C0-DCE2-4BDD-9D73-4749020E4B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9425C0-DCE2-4BDD-9D73-4749020E4B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425C0-DCE2-4BDD-9D73-4749020E4B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8128" b="622"/>
          <a:stretch>
            <a:fillRect/>
          </a:stretch>
        </p:blipFill>
        <p:spPr>
          <a:xfrm>
            <a:off x="0" y="0"/>
            <a:ext cx="12192000" cy="686972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6972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156570" y="170292"/>
            <a:ext cx="1695460" cy="481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>
            <a:fillRect/>
          </a:stretch>
        </p:blipFill>
        <p:spPr>
          <a:xfrm>
            <a:off x="-1" y="-18130"/>
            <a:ext cx="12192001" cy="68878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19994"/>
            <a:ext cx="12207476" cy="687842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extBox 5"/>
          <p:cNvSpPr txBox="1"/>
          <p:nvPr userDrawn="1"/>
        </p:nvSpPr>
        <p:spPr>
          <a:xfrm>
            <a:off x="2552218" y="4277544"/>
            <a:ext cx="713104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200000"/>
              </a:lnSpc>
              <a:defRPr/>
            </a:pPr>
            <a:r>
              <a:rPr lang="zh-CN" alt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报告的信息均来源于公开资料，本机构对这些信息的准确性和完整性不作任何保证，也不保证所包含的信息和建议不会发生任何变更。我们已力求报告内容客观、公正，但文中的观点、结论和建议仅供参考。本报告版权仅为本机构所有，未经正式书面许可与授权，任何机构和个人均不得以任何形式对报告进行翻版、复制和发布。如引用、刊发，须注明出处为“方圆生活服务市场研究中心”，且不得对本报告进行有悖原意的引用、删节和修改。报告中的信息或所表达的意见不构成任何投资买卖建议。任何人因使用本报告或者内容导致直接损失或间接损失，本机构不承担任何责任。</a:t>
            </a:r>
            <a:endParaRPr lang="zh-CN" altLang="en-US" sz="1100" dirty="0">
              <a:solidFill>
                <a:srgbClr val="000000">
                  <a:lumMod val="75000"/>
                  <a:lumOff val="2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552218" y="1629508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/>
        </p:nvSpPr>
        <p:spPr>
          <a:xfrm>
            <a:off x="2155821" y="1629507"/>
            <a:ext cx="7880357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为您想得更多</a:t>
            </a:r>
            <a:endParaRPr lang="zh-CN" altLang="en-US" sz="6000" b="1" dirty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52218" y="3833445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29"/>
          <p:cNvSpPr>
            <a:spLocks noChangeArrowheads="1"/>
          </p:cNvSpPr>
          <p:nvPr userDrawn="1"/>
        </p:nvSpPr>
        <p:spPr bwMode="auto">
          <a:xfrm>
            <a:off x="3836593" y="2854916"/>
            <a:ext cx="4562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业务</a:t>
            </a:r>
            <a:r>
              <a:rPr lang="zh-CN" altLang="en-US" sz="140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联系： </a:t>
            </a:r>
            <a:r>
              <a:rPr lang="en-US" altLang="zh-CN" sz="140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13719270270 (</a:t>
            </a:r>
            <a:r>
              <a:rPr lang="zh-CN" altLang="en-US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邝女士</a:t>
            </a:r>
            <a:r>
              <a:rPr lang="en-US" altLang="zh-CN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)</a:t>
            </a:r>
            <a:endParaRPr lang="en-US" altLang="zh-CN" sz="1400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公司地址：广州市天河区体育东路</a:t>
            </a:r>
            <a:r>
              <a:rPr lang="en-US" altLang="zh-CN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28</a:t>
            </a:r>
            <a:r>
              <a:rPr lang="zh-CN" altLang="en-US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号方圆大厦</a:t>
            </a:r>
            <a:r>
              <a:rPr lang="en-US" altLang="zh-CN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7</a:t>
            </a:r>
            <a:r>
              <a:rPr lang="zh-CN" altLang="en-US" sz="1400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楼</a:t>
            </a:r>
            <a:endParaRPr lang="zh-CN" altLang="en-US" sz="1400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sym typeface="宋体" panose="02010600030101010101" pitchFamily="2" charset="-122"/>
            </a:endParaRPr>
          </a:p>
        </p:txBody>
      </p:sp>
      <p:sp>
        <p:nvSpPr>
          <p:cNvPr id="9" name="Rectangle 1029"/>
          <p:cNvSpPr>
            <a:spLocks noChangeArrowheads="1"/>
          </p:cNvSpPr>
          <p:nvPr userDrawn="1"/>
        </p:nvSpPr>
        <p:spPr bwMode="auto">
          <a:xfrm>
            <a:off x="3836593" y="3905483"/>
            <a:ext cx="4562293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宋体" panose="02010600030101010101" pitchFamily="2" charset="-122"/>
              </a:rPr>
              <a:t>免责声明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8128" b="622"/>
          <a:stretch>
            <a:fillRect/>
          </a:stretch>
        </p:blipFill>
        <p:spPr>
          <a:xfrm>
            <a:off x="0" y="0"/>
            <a:ext cx="12192000" cy="686972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6972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12" y="110872"/>
            <a:ext cx="1642690" cy="418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3223846" cy="6858000"/>
          </a:xfrm>
          <a:prstGeom prst="rect">
            <a:avLst/>
          </a:prstGeom>
          <a:solidFill>
            <a:srgbClr val="057F82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>
            <a:off x="0" y="644769"/>
            <a:ext cx="2309447" cy="609600"/>
          </a:xfrm>
          <a:prstGeom prst="homePlate">
            <a:avLst/>
          </a:prstGeom>
          <a:solidFill>
            <a:srgbClr val="057F8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 userDrawn="1"/>
        </p:nvSpPr>
        <p:spPr>
          <a:xfrm>
            <a:off x="0" y="644769"/>
            <a:ext cx="2309447" cy="609600"/>
          </a:xfrm>
          <a:prstGeom prst="homePlate">
            <a:avLst/>
          </a:prstGeom>
          <a:solidFill>
            <a:srgbClr val="057F8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>
            <a:fillRect/>
          </a:stretch>
        </p:blipFill>
        <p:spPr>
          <a:xfrm>
            <a:off x="-1" y="-18130"/>
            <a:ext cx="12192001" cy="68878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8705"/>
            <a:ext cx="12207476" cy="687842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5"/>
          <p:cNvSpPr txBox="1"/>
          <p:nvPr userDrawn="1"/>
        </p:nvSpPr>
        <p:spPr>
          <a:xfrm>
            <a:off x="2552218" y="4277544"/>
            <a:ext cx="7131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20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报告的信息均来源于公开资料，本机构对这些信息的准确性和完整性不作任何保证，也不保证所包含的信息和建议不会发生任何变更。我们已力求报告内容客观、公正，但文中的观点、结论和建议仅供参考。本报告版权仅为本机构所有，未经正式书面许可与授权，任何机构和个人均不得以任何形式对报告进行翻版、复制和发布。如引用、刊发，须注明出处为“方圆生活服务市场研究中心”，且不得对本报告进行有悖原意的引用、删节和修改。报告中的信息或所表达的意见不构成任何投资买卖建议。任何人因使用本报告或者内容导致直接损失或间接损失，本机构不承担任何责任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552218" y="1629508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/>
        </p:nvSpPr>
        <p:spPr>
          <a:xfrm>
            <a:off x="2155821" y="1629507"/>
            <a:ext cx="7880357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为您想得更多</a:t>
            </a:r>
            <a:endParaRPr lang="zh-CN" altLang="en-US" sz="6000" b="1" dirty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52218" y="3833445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29"/>
          <p:cNvSpPr>
            <a:spLocks noChangeArrowheads="1"/>
          </p:cNvSpPr>
          <p:nvPr userDrawn="1"/>
        </p:nvSpPr>
        <p:spPr bwMode="auto">
          <a:xfrm>
            <a:off x="3836593" y="2854916"/>
            <a:ext cx="4562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业务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联系：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13719270270 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邝女士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公司地址：广州市天河区体育东路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28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号方圆大厦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楼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Rectangle 1029"/>
          <p:cNvSpPr>
            <a:spLocks noChangeArrowheads="1"/>
          </p:cNvSpPr>
          <p:nvPr userDrawn="1"/>
        </p:nvSpPr>
        <p:spPr bwMode="auto">
          <a:xfrm>
            <a:off x="3836593" y="3905483"/>
            <a:ext cx="4562293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免责声明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>
            <a:off x="0" y="644769"/>
            <a:ext cx="2309447" cy="609600"/>
          </a:xfrm>
          <a:prstGeom prst="homePlate">
            <a:avLst/>
          </a:prstGeom>
          <a:solidFill>
            <a:srgbClr val="057F8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3223846" cy="6858000"/>
          </a:xfrm>
          <a:prstGeom prst="rect">
            <a:avLst/>
          </a:prstGeom>
          <a:solidFill>
            <a:srgbClr val="057F82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>
            <a:off x="0" y="644769"/>
            <a:ext cx="2309447" cy="609600"/>
          </a:xfrm>
          <a:prstGeom prst="homePlate">
            <a:avLst/>
          </a:prstGeom>
          <a:solidFill>
            <a:srgbClr val="057F8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 userDrawn="1"/>
        </p:nvSpPr>
        <p:spPr>
          <a:xfrm>
            <a:off x="0" y="644769"/>
            <a:ext cx="2309447" cy="609600"/>
          </a:xfrm>
          <a:prstGeom prst="homePlate">
            <a:avLst/>
          </a:prstGeom>
          <a:solidFill>
            <a:srgbClr val="057F8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ner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b="11099"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-1"/>
            <a:ext cx="12192000" cy="686972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5"/>
          <p:cNvSpPr txBox="1"/>
          <p:nvPr userDrawn="1"/>
        </p:nvSpPr>
        <p:spPr>
          <a:xfrm>
            <a:off x="2552218" y="4277544"/>
            <a:ext cx="7131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20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报告的信息均来源于公开资料，本机构对这些信息的准确性和完整性不作任何保证，也不保证所包含的信息和建议不会发生任何变更。我们已力求报告内容客观、公正，但文中的观点、结论和建议仅供参考。本报告版权仅为本机构所有，未经正式书面许可与授权，任何机构和个人均不得以任何形式对报告进行翻版、复制和发布。如引用、刊发，须注明出处为“方圆房服市场研究中心”，且不得对本报告进行有悖原意的引用、删节和修改。报告中的信息或所表达的意见不构成任何投资买卖建议。任何人因使用本报告或者内容导致直接损失或间接损失，本机构不承担任何责任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552218" y="1629508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/>
        </p:nvSpPr>
        <p:spPr>
          <a:xfrm>
            <a:off x="2155821" y="1629507"/>
            <a:ext cx="7880357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为您想得更多</a:t>
            </a:r>
            <a:endParaRPr lang="zh-CN" altLang="en-US" sz="6000" b="1" dirty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52218" y="3833445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29"/>
          <p:cNvSpPr>
            <a:spLocks noChangeArrowheads="1"/>
          </p:cNvSpPr>
          <p:nvPr userDrawn="1"/>
        </p:nvSpPr>
        <p:spPr bwMode="auto">
          <a:xfrm>
            <a:off x="3836593" y="2854916"/>
            <a:ext cx="4562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业务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联系：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13719270270 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邝女士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公司地址：广州市天河区体育东路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28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号方圆大厦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楼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Rectangle 1029"/>
          <p:cNvSpPr>
            <a:spLocks noChangeArrowheads="1"/>
          </p:cNvSpPr>
          <p:nvPr userDrawn="1"/>
        </p:nvSpPr>
        <p:spPr bwMode="auto">
          <a:xfrm>
            <a:off x="3836593" y="3905483"/>
            <a:ext cx="4562293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  <a:tab pos="5273675" algn="r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6520" algn="ctr"/>
                <a:tab pos="5273675" algn="r"/>
              </a:tabLst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宋体" panose="02010600030101010101" pitchFamily="2" charset="-122"/>
              </a:rPr>
              <a:t>免责声明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10156570" y="170292"/>
            <a:ext cx="1695460" cy="481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12" y="110872"/>
            <a:ext cx="1642690" cy="418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7.xml"/><Relationship Id="rId14" Type="http://schemas.openxmlformats.org/officeDocument/2006/relationships/themeOverride" Target="../theme/themeOverride6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chart" Target="../charts/chart3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552218" y="1629508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24155" y="1685290"/>
            <a:ext cx="11743690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5200" b="1" spc="-150" dirty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广佛西环城</a:t>
            </a:r>
            <a:r>
              <a:rPr lang="zh-CN" altLang="en-US" sz="5200" b="1" spc="-150" dirty="0" smtClean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际计划今年动工建设</a:t>
            </a:r>
            <a:endParaRPr lang="en-US" altLang="zh-CN" sz="5200" b="1" spc="-150" dirty="0" smtClean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5200" b="1" spc="-150" dirty="0" smtClean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本周</a:t>
            </a:r>
            <a:r>
              <a:rPr lang="zh-CN" altLang="en-US" sz="5200" b="1" spc="-150" dirty="0">
                <a:solidFill>
                  <a:srgbClr val="00767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黄埔保持全市成交主力位置</a:t>
            </a:r>
            <a:endParaRPr lang="zh-CN" altLang="en-US" sz="5200" b="1" spc="-150" dirty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  <a:p>
            <a:pPr algn="ctr">
              <a:lnSpc>
                <a:spcPct val="125000"/>
              </a:lnSpc>
            </a:pPr>
            <a:endParaRPr lang="zh-CN" altLang="en-US" sz="5200" b="1" spc="-150" dirty="0">
              <a:solidFill>
                <a:srgbClr val="00767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2218" y="4044459"/>
            <a:ext cx="713104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一周楼市快报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2022.01.01-2022.01.07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552218" y="3833445"/>
            <a:ext cx="71310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4171286" y="6131167"/>
            <a:ext cx="389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方圆生活服务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市场研究中心  出版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529636" y="3448688"/>
            <a:ext cx="5360166" cy="1877310"/>
          </a:xfrm>
          <a:prstGeom prst="rect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889750" y="3448685"/>
            <a:ext cx="4341495" cy="1877060"/>
          </a:xfrm>
          <a:prstGeom prst="rect">
            <a:avLst/>
          </a:prstGeom>
          <a:solidFill>
            <a:srgbClr val="C0504D">
              <a:lumMod val="20000"/>
              <a:lumOff val="80000"/>
              <a:alpha val="52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45562" y="3013733"/>
          <a:ext cx="11501977" cy="33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28245" y="731296"/>
            <a:ext cx="144783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住宅市场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3" name="TextBox 8"/>
          <p:cNvSpPr txBox="1"/>
          <p:nvPr>
            <p:custDataLst>
              <p:tags r:id="rId5"/>
            </p:custDataLst>
          </p:nvPr>
        </p:nvSpPr>
        <p:spPr>
          <a:xfrm>
            <a:off x="3292858" y="3434485"/>
            <a:ext cx="1239993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400" b="1" i="0" kern="0" cap="none" spc="0" normalizeH="0" baseline="0" noProof="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中心六区</a:t>
            </a:r>
            <a:endParaRPr kumimoji="0" lang="zh-CN" altLang="en-US" sz="1400" b="1" i="0" kern="0" cap="none" spc="0" normalizeH="0" baseline="0" noProof="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6" name="TextBox 9"/>
          <p:cNvSpPr txBox="1"/>
          <p:nvPr>
            <p:custDataLst>
              <p:tags r:id="rId6"/>
            </p:custDataLst>
          </p:nvPr>
        </p:nvSpPr>
        <p:spPr>
          <a:xfrm>
            <a:off x="8753916" y="3433219"/>
            <a:ext cx="1233799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400" b="1" i="0" kern="0" cap="none" spc="0" normalizeH="0" baseline="0" noProof="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外围五区</a:t>
            </a:r>
            <a:endParaRPr kumimoji="0" lang="zh-CN" altLang="en-US" sz="1400" b="1" i="0" kern="0" cap="none" spc="0" normalizeH="0" baseline="0" noProof="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4137" y="6447025"/>
            <a:ext cx="4769618" cy="27698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数据来源：阳光家缘，方圆生活服务市场研究中心整理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284229" y="1277233"/>
            <a:ext cx="936434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中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心区各区成交环比下降集中于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55-95%，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其中老黄埔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富力南驰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富颐华庭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、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文冲悦时代花园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、知识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城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星汇城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均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成交逾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40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套，支撑区域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保持全市的成交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主力位置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外围各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区均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亦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迎来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成交回调现象，降幅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集中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55-85%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。增城热点项目维持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30-40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套去化水平，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敏捷绿湖国际城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誉山国际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等以高位成交领跑片区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。本周花都降幅最大，成交量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环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比下降约八成，除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祈福万景峰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成交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22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套，其余项目均低于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套水平。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17" name="文本框 4"/>
          <p:cNvSpPr txBox="1"/>
          <p:nvPr>
            <p:custDataLst>
              <p:tags r:id="rId9"/>
            </p:custDataLst>
          </p:nvPr>
        </p:nvSpPr>
        <p:spPr>
          <a:xfrm>
            <a:off x="1557453" y="4045509"/>
            <a:ext cx="9733280" cy="64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方圆生活服务市场研究中心</a:t>
            </a:r>
            <a:endParaRPr kumimoji="0" lang="zh-CN" altLang="en-US" sz="3200" b="1" i="0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>
            <a:off x="2115442" y="1447106"/>
            <a:ext cx="4303" cy="140000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1" y="1624934"/>
            <a:ext cx="24279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成交主力</a:t>
            </a:r>
            <a:endParaRPr lang="en-US" altLang="zh-CN" b="1" dirty="0" smtClean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黄埔</a:t>
            </a:r>
            <a:endParaRPr lang="zh-CN" altLang="en-US" sz="2400" b="1" dirty="0" smtClean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2284229" y="701932"/>
            <a:ext cx="9907771" cy="50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本周各区成交均有所下降，黄埔保持全市成交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主力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位置</a:t>
            </a:r>
            <a:endParaRPr lang="zh-CN" altLang="en-US"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9" name="TextBox 8"/>
          <p:cNvSpPr txBox="1"/>
          <p:nvPr>
            <p:custDataLst>
              <p:tags r:id="rId13"/>
            </p:custDataLst>
          </p:nvPr>
        </p:nvSpPr>
        <p:spPr>
          <a:xfrm>
            <a:off x="1225550" y="3039110"/>
            <a:ext cx="26670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200" i="0" kern="0" cap="none" spc="0" normalizeH="0" baseline="0" noProof="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套</a:t>
            </a:r>
            <a:endParaRPr kumimoji="0" lang="zh-CN" altLang="en-US" sz="1200" i="0" kern="0" cap="none" spc="0" normalizeH="0" baseline="0" noProof="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245" y="670336"/>
            <a:ext cx="144783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住宅市场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00705" y="731572"/>
            <a:ext cx="979129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本周上榜成交套数</a:t>
            </a:r>
            <a:r>
              <a:rPr lang="en-US" altLang="zh-CN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TOP10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项目集中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于中心区及东部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，黄埔占据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六席</a:t>
            </a:r>
            <a:endParaRPr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2297428" y="1471434"/>
            <a:ext cx="0" cy="12517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28245" y="3277711"/>
          <a:ext cx="5592495" cy="3098998"/>
        </p:xfrm>
        <a:graphic>
          <a:graphicData uri="http://schemas.openxmlformats.org/drawingml/2006/table">
            <a:tbl>
              <a:tblPr firstRow="1" bandRow="1"/>
              <a:tblGrid>
                <a:gridCol w="596094"/>
                <a:gridCol w="1848485"/>
                <a:gridCol w="874268"/>
                <a:gridCol w="872154"/>
                <a:gridCol w="1401494"/>
              </a:tblGrid>
              <a:tr h="3346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排名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项目名称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区域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签约套数           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签约面积（㎡）           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</a:t>
                      </a:r>
                      <a:endParaRPr lang="zh-CN" altLang="en-US" sz="1200" b="0" kern="120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富力南驰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·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富颐华庭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47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5239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</a:t>
                      </a:r>
                      <a:endParaRPr lang="zh-CN" altLang="en-US" sz="1200" b="0" kern="120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文冲悦时代花园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42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4730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</a:t>
                      </a:r>
                      <a:endParaRPr lang="zh-CN" altLang="en-US" sz="1200" b="0" kern="120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星汇城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41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3941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</a:t>
                      </a:r>
                      <a:endParaRPr lang="zh-CN" altLang="en-US" sz="1200" b="0" kern="120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誉山国际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增城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38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3294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5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保利罗兰国际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37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3675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6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万科城市之光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35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3728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7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时代天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韵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30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2610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8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敏捷绿湖国际城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增城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30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2997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9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保利天汇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天河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30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2991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10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珠江花城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天河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27</a:t>
                      </a:r>
                      <a:endParaRPr lang="en-US" altLang="zh-CN" sz="1200" b="0" kern="120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2932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75165" y="2929479"/>
            <a:ext cx="3856352" cy="3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签约面积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TOP10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项目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8955" y="2929479"/>
            <a:ext cx="4019293" cy="3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签约套数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TOP10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项目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6252211" y="3262652"/>
          <a:ext cx="5595828" cy="3140340"/>
        </p:xfrm>
        <a:graphic>
          <a:graphicData uri="http://schemas.openxmlformats.org/drawingml/2006/table">
            <a:tbl>
              <a:tblPr firstRow="1" bandRow="1"/>
              <a:tblGrid>
                <a:gridCol w="575972"/>
                <a:gridCol w="1811964"/>
                <a:gridCol w="849086"/>
                <a:gridCol w="936915"/>
                <a:gridCol w="1421891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排名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项目名称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区域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签约套数</a:t>
                      </a:r>
                      <a:r>
                        <a:rPr lang="zh-CN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               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签约面积（</a:t>
                      </a:r>
                      <a:r>
                        <a:rPr kumimoji="0" lang="zh-CN" alt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㎡）              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T="45734" marB="45734" anchor="ctr" anchorCtr="1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F82"/>
                    </a:solidFill>
                  </a:tcPr>
                </a:tc>
              </a:tr>
              <a:tr h="2973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富力南驰</a:t>
                      </a: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·</a:t>
                      </a: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富颐华庭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47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5239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文冲悦时代花园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42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4730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星汇城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41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3941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万科城市之光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35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3728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5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新世界云逸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白云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26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3691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6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保利罗兰国际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37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3675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7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誉山国际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增城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38</a:t>
                      </a:r>
                      <a:endParaRPr lang="en-US" altLang="zh-CN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3294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8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敏捷绿湖国际城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增城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30</a:t>
                      </a:r>
                      <a:endParaRPr lang="en-US" altLang="zh-CN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2997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9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保利天汇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天河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30</a:t>
                      </a:r>
                      <a:endParaRPr lang="en-US" altLang="zh-CN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2991</a:t>
                      </a:r>
                      <a:endParaRPr lang="en-US" altLang="zh-CN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10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7620" marR="7620" marT="7620" marB="0" anchor="ctr" anchorCtr="1">
                    <a:lnL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珠江花城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天河</a:t>
                      </a:r>
                      <a:endParaRPr lang="zh-CN" altLang="en-US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27</a:t>
                      </a:r>
                      <a:endParaRPr lang="en-US" altLang="zh-CN" sz="1200" b="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2932</a:t>
                      </a:r>
                      <a:endParaRPr lang="en-US" altLang="zh-CN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文本框 4"/>
          <p:cNvSpPr txBox="1"/>
          <p:nvPr>
            <p:custDataLst>
              <p:tags r:id="rId8"/>
            </p:custDataLst>
          </p:nvPr>
        </p:nvSpPr>
        <p:spPr>
          <a:xfrm rot="20115529">
            <a:off x="6132692" y="4652335"/>
            <a:ext cx="5889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方圆生活服务市场研究中心</a:t>
            </a:r>
            <a:endParaRPr kumimoji="0" lang="zh-CN" altLang="en-US" sz="2400" b="1" i="0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31" name="文本框 4"/>
          <p:cNvSpPr txBox="1"/>
          <p:nvPr>
            <p:custDataLst>
              <p:tags r:id="rId9"/>
            </p:custDataLst>
          </p:nvPr>
        </p:nvSpPr>
        <p:spPr>
          <a:xfrm rot="20286421">
            <a:off x="136714" y="4652669"/>
            <a:ext cx="58968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方圆生活服务市场研究中心</a:t>
            </a:r>
            <a:endParaRPr kumimoji="0" lang="zh-CN" altLang="en-US" sz="2400" b="1" i="0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" y="1648432"/>
            <a:ext cx="2297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成交冠军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2200" b="1" i="0" kern="1200" cap="none" spc="0" normalizeH="0" baseline="0" noProof="0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【</a:t>
            </a:r>
            <a:r>
              <a:rPr lang="zh-CN" altLang="en-US" sz="22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富颐华庭</a:t>
            </a:r>
            <a:r>
              <a:rPr lang="en-US" altLang="zh-CN" sz="22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】</a:t>
            </a:r>
            <a:endParaRPr kumimoji="0" lang="zh-CN" altLang="en-US" sz="2200" b="1" i="0" kern="1200" cap="none" spc="0" normalizeH="0" baseline="0" noProof="0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4137" y="6457911"/>
            <a:ext cx="4769618" cy="26461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数据来源：阳光家缘，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市场研究中心整理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2509991" y="1512844"/>
            <a:ext cx="9168292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  <a:defRPr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上榜成交套数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TOP10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项目主要集中于中心区及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东部，其中黄埔区占据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六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席，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富力南驰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富颐华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庭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以集中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签约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47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，签约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面积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0.5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万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㎡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排名榜单首位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  <a:defRPr/>
            </a:pPr>
            <a:r>
              <a: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受节后项目营销力度减弱影响，本周上榜项目周度成交量较前期有所减少，整体</a:t>
            </a:r>
            <a:r>
              <a:rPr lang="zh-CN" altLang="en-US" sz="1400" dirty="0" smtClean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集中</a:t>
            </a:r>
            <a:r>
              <a:rPr lang="en-US" altLang="zh-CN" sz="1400" dirty="0" smtClean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25-50</a:t>
            </a:r>
            <a:r>
              <a:rPr lang="zh-CN" altLang="en-US" sz="1400" dirty="0" smtClean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453" y="731296"/>
            <a:ext cx="207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项目加推动态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4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4170" y="2980055"/>
          <a:ext cx="11457940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/>
                <a:gridCol w="1210310"/>
                <a:gridCol w="812800"/>
                <a:gridCol w="807720"/>
                <a:gridCol w="773430"/>
                <a:gridCol w="795020"/>
                <a:gridCol w="1651635"/>
                <a:gridCol w="2305050"/>
                <a:gridCol w="2425700"/>
              </a:tblGrid>
              <a:tr h="577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区域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加推项目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加推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开盘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时间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加推楼栋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加推套数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主力户型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均价（元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㎡）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优惠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营销活动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/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去化情况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91432" marR="91432" marT="45766" marB="4576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卓越招商臻珑府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加推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2022/1/8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6栋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64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89-114㎡三至四房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45900-47800带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装修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暂未获知去化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情况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67697" y="2664276"/>
            <a:ext cx="2421890" cy="3067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本周部分开盘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加推项目一览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00705" y="731572"/>
            <a:ext cx="979129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本周全市</a:t>
            </a:r>
            <a:r>
              <a:rPr lang="en-US" altLang="zh-CN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个项目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加推</a:t>
            </a:r>
            <a:endParaRPr lang="zh-CN" altLang="en-US"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11227" y="6613922"/>
            <a:ext cx="4499610" cy="243840"/>
          </a:xfrm>
          <a:prstGeom prst="rect">
            <a:avLst/>
          </a:prstGeom>
          <a:noFill/>
          <a:ln>
            <a:noFill/>
          </a:ln>
        </p:spPr>
        <p:txBody>
          <a:bodyPr wrap="none" lIns="91429" tIns="45715" rIns="91429" bIns="4571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备注：</a:t>
            </a:r>
            <a:r>
              <a:rPr lang="zh-CN" altLang="en-US" sz="1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数据为不完全统计，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来源于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市场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调研，方圆生活服务市场研究中心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整理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55070" y="731296"/>
            <a:ext cx="99418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附录</a:t>
            </a:r>
            <a:r>
              <a:rPr kumimoji="0" lang="en-US" altLang="zh-CN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1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064" y="2385740"/>
            <a:ext cx="11238652" cy="34798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2022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年</a:t>
            </a: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月</a:t>
            </a: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日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—</a:t>
            </a: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2022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年</a:t>
            </a: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月</a:t>
            </a:r>
            <a:r>
              <a:rPr lang="en-US" altLang="zh-CN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07</a:t>
            </a: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日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广州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新批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住宅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预售货量情况表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314325" y="2718087"/>
          <a:ext cx="1153033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90"/>
                <a:gridCol w="1438910"/>
                <a:gridCol w="2679700"/>
                <a:gridCol w="865505"/>
                <a:gridCol w="1146175"/>
                <a:gridCol w="791210"/>
                <a:gridCol w="1449070"/>
                <a:gridCol w="1175385"/>
                <a:gridCol w="1149985"/>
              </a:tblGrid>
              <a:tr h="44958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区域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楼盘名称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推出栋别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套数   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总面积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(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㎡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)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                                                                  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类型       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户型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面积区间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取证时间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白云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中建星光城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自编号</a:t>
                      </a:r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1#</a:t>
                      </a:r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、</a:t>
                      </a:r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2#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138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11295 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洋房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二房、三房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70-100㎡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2022-01-04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升龙学府上城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自编号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1#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、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7#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、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8#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、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9#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476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58046 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洋房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三房、四房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97-143㎡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2022-01-04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合生中央城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自编</a:t>
                      </a: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N6、N7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栋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362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35341 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洋房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二房、三房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85-160㎡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2022-01-05</a:t>
                      </a:r>
                      <a:endParaRPr lang="en-US" altLang="zh-CN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番禺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凯德</a:t>
                      </a:r>
                      <a:r>
                        <a:rPr lang="en-US" altLang="zh-CN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·</a:t>
                      </a:r>
                      <a:r>
                        <a:rPr lang="zh-CN" altLang="en-US" sz="1200" b="0" kern="120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山海连城</a:t>
                      </a:r>
                      <a:endParaRPr lang="zh-CN" altLang="en-US" sz="1200" b="0" kern="120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27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栋、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28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栋、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29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栋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17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3536 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叠墅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复式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204-244㎡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2022-01-05</a:t>
                      </a:r>
                      <a:endParaRPr lang="en-US" altLang="zh-CN" sz="1200" b="0" kern="1200" dirty="0">
                        <a:solidFill>
                          <a:srgbClr val="0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合计</a:t>
                      </a:r>
                      <a:endParaRPr lang="en-US" altLang="zh-CN" sz="1400" b="1" dirty="0" smtClean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12700" marR="12700" marT="127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12700" marR="12700" marT="127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993</a:t>
                      </a:r>
                      <a:endParaRPr lang="en-US" altLang="zh-CN" sz="1400" b="1" dirty="0" smtClean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11</a:t>
                      </a:r>
                      <a:r>
                        <a:rPr lang="zh-CN" altLang="en-US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万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㎡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ea"/>
                      </a:endParaRP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sym typeface="+mn-ea"/>
                        </a:rPr>
                        <a:t>——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sym typeface="+mn-ea"/>
                      </a:endParaRPr>
                    </a:p>
                  </a:txBody>
                  <a:tcPr marT="36000" marB="360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——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T="36000" marB="360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——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36000" marB="360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——</a:t>
                      </a:r>
                      <a:endParaRPr lang="en-US" altLang="en-US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T="36000" marB="3600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55070" y="731296"/>
            <a:ext cx="99418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914400" fontAlgn="auto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附录</a:t>
            </a:r>
            <a:r>
              <a:rPr kumimoji="0" lang="en-US" altLang="zh-CN" sz="2400" b="1" i="0" kern="1200" cap="none" spc="0" normalizeH="0" baseline="0" noProof="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1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978" y="2424805"/>
            <a:ext cx="11238652" cy="34798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2022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月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日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—2022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01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月</a:t>
            </a:r>
            <a:r>
              <a:rPr lang="en-US" altLang="zh-CN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07</a:t>
            </a:r>
            <a:r>
              <a:rPr lang="zh-CN" alt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日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广州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新批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商办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预售货量情况表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17" name="表格 16"/>
          <p:cNvGraphicFramePr/>
          <p:nvPr>
            <p:custDataLst>
              <p:tags r:id="rId3"/>
            </p:custDataLst>
          </p:nvPr>
        </p:nvGraphicFramePr>
        <p:xfrm>
          <a:off x="317500" y="2758440"/>
          <a:ext cx="11530330" cy="253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90"/>
                <a:gridCol w="2026920"/>
                <a:gridCol w="1493520"/>
                <a:gridCol w="1228725"/>
                <a:gridCol w="1197610"/>
                <a:gridCol w="1208405"/>
                <a:gridCol w="1216025"/>
                <a:gridCol w="1174115"/>
                <a:gridCol w="1150620"/>
              </a:tblGrid>
              <a:tr h="50546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区域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微软雅黑" panose="020B0503020204020204" charset="-122"/>
                        </a:rPr>
                        <a:t>楼盘名称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微软雅黑" panose="020B0503020204020204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推出栋别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套数   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总面积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(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㎡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)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                                                                     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     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类型       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户型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面积区间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取证时间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89984" marR="89984" marT="18000" marB="18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</a:tr>
              <a:tr h="5048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番禺</a:t>
                      </a:r>
                      <a:endParaRPr lang="zh-CN" altLang="en-US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藏珑府</a:t>
                      </a:r>
                      <a:endParaRPr lang="zh-CN" altLang="en-US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自编号</a:t>
                      </a:r>
                      <a:r>
                        <a:rPr 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C</a:t>
                      </a:r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栋</a:t>
                      </a:r>
                      <a:endParaRPr lang="zh-CN" altLang="en-US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561</a:t>
                      </a:r>
                      <a:endParaRPr lang="en-US" altLang="zh-CN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22686 </a:t>
                      </a:r>
                      <a:endParaRPr lang="en-US" altLang="zh-CN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办公（公寓）</a:t>
                      </a:r>
                      <a:endParaRPr lang="zh-CN" altLang="en-US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其他</a:t>
                      </a:r>
                      <a:endParaRPr lang="zh-CN" altLang="en-US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37-42㎡</a:t>
                      </a:r>
                      <a:endParaRPr lang="en-US" altLang="zh-CN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2022-01-06</a:t>
                      </a:r>
                      <a:endParaRPr lang="en-US" altLang="zh-CN" sz="1200" b="0" i="0" u="none" strike="noStrike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 vMerge="1"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国科众安·江屿大观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13栋、18栋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20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3558 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办公（叠墅）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其他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159-202㎡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2022/01/07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 vMerge="1"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16栋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8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1463 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办公（叠墅）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其他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165-201㎡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2022/01/07</a:t>
                      </a:r>
                      <a:endParaRPr lang="zh-CN" altLang="en-US" sz="1200" b="0" dirty="0"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620"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合计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589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2.8</a:t>
                      </a:r>
                      <a:r>
                        <a:rPr lang="zh-CN" altLang="en-US" sz="1400" b="1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万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ea"/>
                        </a:rPr>
                        <a:t>㎡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sym typeface="+mn-ea"/>
                        </a:rPr>
                        <a:t>——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sym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——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——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dirty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——</a:t>
                      </a:r>
                      <a:endParaRPr lang="en-US" altLang="en-US" sz="1400" b="1" dirty="0">
                        <a:solidFill>
                          <a:srgbClr val="C00000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545123" y="2875002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导读</a:t>
            </a:r>
            <a:endParaRPr lang="zh-CN" altLang="en-US" sz="6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剪去对角的矩形 5"/>
          <p:cNvSpPr/>
          <p:nvPr/>
        </p:nvSpPr>
        <p:spPr>
          <a:xfrm>
            <a:off x="3949700" y="840353"/>
            <a:ext cx="7395528" cy="1377495"/>
          </a:xfrm>
          <a:prstGeom prst="snip2DiagRect">
            <a:avLst/>
          </a:prstGeom>
          <a:noFill/>
          <a:ln>
            <a:solidFill>
              <a:srgbClr val="05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65600" y="660971"/>
            <a:ext cx="2153138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宏观环境分析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剪去对角的矩形 25"/>
          <p:cNvSpPr/>
          <p:nvPr/>
        </p:nvSpPr>
        <p:spPr>
          <a:xfrm>
            <a:off x="3949699" y="2632520"/>
            <a:ext cx="7395529" cy="1019404"/>
          </a:xfrm>
          <a:prstGeom prst="snip2DiagRect">
            <a:avLst/>
          </a:prstGeom>
          <a:noFill/>
          <a:ln>
            <a:solidFill>
              <a:srgbClr val="05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165600" y="2485281"/>
            <a:ext cx="2153138" cy="24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土地供求分析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剪去对角的矩形 27"/>
          <p:cNvSpPr/>
          <p:nvPr/>
        </p:nvSpPr>
        <p:spPr>
          <a:xfrm>
            <a:off x="3939540" y="4094340"/>
            <a:ext cx="7395528" cy="1008000"/>
          </a:xfrm>
          <a:prstGeom prst="snip2DiagRect">
            <a:avLst/>
          </a:prstGeom>
          <a:noFill/>
          <a:ln>
            <a:solidFill>
              <a:srgbClr val="05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55440" y="3914958"/>
            <a:ext cx="2153138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住宅市场情况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剪去对角的矩形 29"/>
          <p:cNvSpPr/>
          <p:nvPr/>
        </p:nvSpPr>
        <p:spPr>
          <a:xfrm>
            <a:off x="3949700" y="5646636"/>
            <a:ext cx="7395528" cy="793682"/>
          </a:xfrm>
          <a:prstGeom prst="snip2DiagRect">
            <a:avLst/>
          </a:prstGeom>
          <a:noFill/>
          <a:ln>
            <a:solidFill>
              <a:srgbClr val="05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65600" y="5449786"/>
            <a:ext cx="2153138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项目推新情况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55440" y="1017519"/>
            <a:ext cx="70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国务院：推动要素市场化配置改革，促进经济高质量发展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南沙等四地开展跨境贸易投资高水平开放试点，优化营商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环境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广佛西环城际环评公示，未来花都至佛山路程将缩短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半小时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55440" y="4249977"/>
            <a:ext cx="70608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供应：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全市供应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993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套，环比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下降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53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%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成交：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全市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1406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套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，环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比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下降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70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55440" y="2804078"/>
            <a:ext cx="3010761" cy="792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p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本周非工业用地供应</a:t>
            </a:r>
            <a:r>
              <a:rPr lang="en-US" altLang="zh-CN" sz="1600" dirty="0">
                <a:sym typeface="+mn-ea"/>
              </a:rPr>
              <a:t>8.2</a:t>
            </a:r>
            <a:r>
              <a:rPr lang="zh-CN" altLang="en-US" sz="1600" dirty="0">
                <a:sym typeface="+mn-ea"/>
              </a:rPr>
              <a:t>万</a:t>
            </a:r>
            <a:r>
              <a:rPr lang="zh-CN" altLang="en-US" sz="1600" dirty="0">
                <a:sym typeface="+mn-ea"/>
              </a:rPr>
              <a:t>㎡</a:t>
            </a:r>
            <a:endParaRPr lang="en-US" altLang="zh-CN" sz="16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本周非</a:t>
            </a:r>
            <a:r>
              <a:rPr lang="zh-CN" altLang="en-US" sz="1600" dirty="0">
                <a:sym typeface="+mn-ea"/>
              </a:rPr>
              <a:t>工业用地成交</a:t>
            </a:r>
            <a:r>
              <a:rPr lang="en-US" altLang="zh-CN" sz="1600" dirty="0">
                <a:sym typeface="+mn-ea"/>
              </a:rPr>
              <a:t>7.2</a:t>
            </a:r>
            <a:r>
              <a:rPr lang="zh-CN" altLang="en-US" sz="1600" dirty="0">
                <a:sym typeface="+mn-ea"/>
              </a:rPr>
              <a:t>万</a:t>
            </a:r>
            <a:r>
              <a:rPr lang="zh-CN" altLang="en-US" sz="1600" dirty="0">
                <a:sym typeface="+mn-ea"/>
              </a:rPr>
              <a:t>㎡</a:t>
            </a:r>
            <a:endParaRPr lang="zh-CN" altLang="en-US" sz="1600" dirty="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22936" y="5962918"/>
            <a:ext cx="24091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p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 algn="l"/>
            <a:r>
              <a:rPr sz="1600" dirty="0"/>
              <a:t>本周全市</a:t>
            </a:r>
            <a:r>
              <a:rPr lang="en-US" sz="1600" dirty="0"/>
              <a:t>1</a:t>
            </a:r>
            <a:r>
              <a:rPr sz="1600" dirty="0"/>
              <a:t>个项目</a:t>
            </a:r>
            <a:r>
              <a:rPr lang="zh-CN" sz="1600" dirty="0"/>
              <a:t>加推</a:t>
            </a:r>
            <a:endParaRPr lang="zh-CN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73496" y="585827"/>
            <a:ext cx="956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 b="1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 lvl="0">
              <a:defRPr/>
            </a:pPr>
            <a:r>
              <a:rPr lang="zh-CN" altLang="en-US" dirty="0"/>
              <a:t>国务院：推动要素市场化配置改革，促进经济高质量发展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——1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月</a:t>
            </a:r>
            <a:r>
              <a:rPr lang="en-US" altLang="zh-CN" sz="1200" b="0" dirty="0"/>
              <a:t>6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日</a:t>
            </a:r>
            <a:r>
              <a:rPr lang="zh-CN" altLang="en-US" sz="1200" b="0" dirty="0"/>
              <a:t>，</a:t>
            </a:r>
            <a:r>
              <a:rPr lang="zh-CN" altLang="en-US" sz="1200" b="0" dirty="0" smtClean="0"/>
              <a:t>国务院办公厅发布关于印发</a:t>
            </a:r>
            <a:r>
              <a:rPr lang="en-US" altLang="zh-CN" sz="1200" b="0" dirty="0"/>
              <a:t>《</a:t>
            </a:r>
            <a:r>
              <a:rPr lang="zh-CN" altLang="en-US" sz="1200" b="0" dirty="0"/>
              <a:t>要素市场化配置综合改革试点总体方案</a:t>
            </a:r>
            <a:r>
              <a:rPr lang="en-US" altLang="zh-CN" sz="1200" b="0" dirty="0" smtClean="0"/>
              <a:t>》</a:t>
            </a:r>
            <a:r>
              <a:rPr lang="zh-CN" altLang="en-US" sz="1200" b="0" dirty="0" smtClean="0"/>
              <a:t>的通知</a:t>
            </a:r>
            <a:r>
              <a:rPr lang="en-US" altLang="zh-CN" sz="1200" b="0" dirty="0" smtClean="0"/>
              <a:t>，</a:t>
            </a:r>
            <a:r>
              <a:rPr lang="zh-CN" altLang="en-US" sz="1200" b="0" dirty="0" smtClean="0"/>
              <a:t>推动</a:t>
            </a:r>
            <a:r>
              <a:rPr lang="zh-CN" altLang="en-US" sz="1200" b="0" dirty="0"/>
              <a:t>要素市场化配置改革向纵深</a:t>
            </a:r>
            <a:r>
              <a:rPr lang="zh-CN" altLang="en-US" sz="1200" b="0" dirty="0" smtClean="0"/>
              <a:t>发展，</a:t>
            </a:r>
            <a:r>
              <a:rPr lang="zh-CN" altLang="en-US" sz="1200" b="0" dirty="0"/>
              <a:t>激发市场主体</a:t>
            </a:r>
            <a:r>
              <a:rPr lang="zh-CN" altLang="en-US" sz="1200" b="0" dirty="0" smtClean="0"/>
              <a:t>活力</a:t>
            </a:r>
            <a:r>
              <a:rPr lang="zh-CN" altLang="en-US" sz="1200" b="0" dirty="0"/>
              <a:t>，</a:t>
            </a:r>
            <a:r>
              <a:rPr lang="zh-CN" altLang="en-US" sz="1200" b="0" dirty="0" smtClean="0"/>
              <a:t>促进</a:t>
            </a:r>
            <a:r>
              <a:rPr lang="zh-CN" altLang="en-US" sz="1200" b="0" dirty="0"/>
              <a:t>经济高质量发展</a:t>
            </a:r>
            <a:r>
              <a:rPr lang="zh-CN" altLang="en-US" sz="1200" b="0" dirty="0" smtClean="0"/>
              <a:t>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9244" y="726458"/>
            <a:ext cx="144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宏观政策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32509" y="5678166"/>
            <a:ext cx="1150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kumimoji="0" sz="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 lvl="0"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方圆观点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：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方案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》</a:t>
            </a:r>
            <a:r>
              <a:rPr lang="zh-CN" altLang="en-US" sz="1600" dirty="0" smtClean="0"/>
              <a:t>明确优先考虑发展潜力较大的城市群、都市圈或中心城市等开展要素市场化配置</a:t>
            </a:r>
            <a:r>
              <a:rPr lang="zh-CN" altLang="en-US" sz="1600" dirty="0"/>
              <a:t>综合改革</a:t>
            </a:r>
            <a:r>
              <a:rPr lang="zh-CN" altLang="en-US" sz="1600" dirty="0" smtClean="0"/>
              <a:t>试点，粤港澳大湾</a:t>
            </a:r>
            <a:r>
              <a:rPr lang="zh-CN" altLang="en-US" sz="1600" dirty="0"/>
              <a:t>区</a:t>
            </a:r>
            <a:r>
              <a:rPr lang="zh-CN" altLang="en-US" sz="1600" dirty="0" smtClean="0"/>
              <a:t>作为建设国际</a:t>
            </a:r>
            <a:r>
              <a:rPr lang="zh-CN" altLang="en-US" sz="1600" dirty="0"/>
              <a:t>一流湾区和世界级</a:t>
            </a:r>
            <a:r>
              <a:rPr lang="zh-CN" altLang="en-US" sz="1600" dirty="0" smtClean="0"/>
              <a:t>城市群的国家</a:t>
            </a:r>
            <a:r>
              <a:rPr lang="zh-CN" altLang="en-US" sz="1600" dirty="0"/>
              <a:t>战略，</a:t>
            </a:r>
            <a:r>
              <a:rPr lang="zh-CN" altLang="en-US" sz="1600" dirty="0" smtClean="0"/>
              <a:t>或被纳入为改革试点区域之一，未来将进一步</a:t>
            </a:r>
            <a:r>
              <a:rPr lang="zh-CN" altLang="en-US" sz="1600" dirty="0"/>
              <a:t>提高</a:t>
            </a:r>
            <a:r>
              <a:rPr lang="zh-CN" altLang="en-US" sz="1600" dirty="0" smtClean="0"/>
              <a:t>大湾区的土地要素</a:t>
            </a:r>
            <a:r>
              <a:rPr lang="zh-CN" altLang="en-US" sz="1600" dirty="0"/>
              <a:t>配置效率，</a:t>
            </a:r>
            <a:r>
              <a:rPr lang="zh-CN" altLang="en-US" sz="1600" dirty="0" smtClean="0"/>
              <a:t>畅通湾区内劳动力</a:t>
            </a:r>
            <a:r>
              <a:rPr lang="zh-CN" altLang="en-US" sz="1600" dirty="0"/>
              <a:t>和人才</a:t>
            </a:r>
            <a:r>
              <a:rPr lang="zh-CN" altLang="en-US" sz="1600" dirty="0" smtClean="0"/>
              <a:t>社会性的流动，</a:t>
            </a:r>
            <a:r>
              <a:rPr lang="zh-CN" altLang="en-US" sz="1600" dirty="0"/>
              <a:t>激发市场主体活力，促进经济高质量发展。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594" y="1769066"/>
            <a:ext cx="5246624" cy="3779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1" name="表格 5"/>
          <p:cNvGraphicFramePr>
            <a:graphicFrameLocks noGrp="1"/>
          </p:cNvGraphicFramePr>
          <p:nvPr/>
        </p:nvGraphicFramePr>
        <p:xfrm>
          <a:off x="5989350" y="1774111"/>
          <a:ext cx="5851551" cy="38848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49460"/>
                <a:gridCol w="5102091"/>
              </a:tblGrid>
              <a:tr h="3639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要素</a:t>
                      </a:r>
                      <a:endParaRPr lang="zh-CN" altLang="en-US" sz="1400" b="1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具体要求</a:t>
                      </a:r>
                      <a:endParaRPr lang="zh-CN" altLang="en-US" sz="14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solidFill>
                      <a:srgbClr val="057F82"/>
                    </a:solidFill>
                  </a:tcPr>
                </a:tc>
              </a:tr>
              <a:tr h="10578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土地</a:t>
                      </a:r>
                      <a:endParaRPr lang="zh-CN" altLang="en-US" sz="1400" b="1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以推进土地集约高效利用和建立健全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城乡统一的建设用地市场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为重点，探索赋予试点地区更大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土地配置自主权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，支持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产业用地实行“标准地”出让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、不同产业用地类型合理转换，探索深化农村宅基地和集体建设用地改革。</a:t>
                      </a:r>
                      <a:endParaRPr lang="zh-CN" altLang="en-US" sz="12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</a:tr>
              <a:tr h="10578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劳动力</a:t>
                      </a:r>
                      <a:endParaRPr lang="zh-CN" altLang="en-US" sz="1400" b="1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进一步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深化户籍制度改革</a:t>
                      </a: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，试行以经常居住地登记户口制度，支持建立以身份证为标识的人口管理服务制度，推动加快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畅通劳动力和人才社会性流动渠道</a:t>
                      </a: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。</a:t>
                      </a:r>
                      <a:endParaRPr lang="zh-CN" altLang="en-US" sz="12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</a:tr>
              <a:tr h="570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资本</a:t>
                      </a:r>
                      <a:endParaRPr lang="zh-CN" altLang="en-US" sz="1400" b="1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强化服务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实体经济发展</a:t>
                      </a: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功能</a:t>
                      </a:r>
                      <a:endParaRPr lang="zh-CN" altLang="en-US" sz="12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</a:tr>
              <a:tr h="8345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技术</a:t>
                      </a:r>
                      <a:endParaRPr lang="zh-CN" altLang="en-US" sz="1400" b="1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探索对重大战略项目、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重点产业链和创新链实施创新资源协同配置</a:t>
                      </a:r>
                      <a:r>
                        <a:rPr lang="zh-CN" altLang="en-US" sz="12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，构建项目、平台、人才、资金等全要素一体化配置的创新服务体系</a:t>
                      </a:r>
                      <a:endParaRPr lang="zh-CN" altLang="en-US" sz="12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989349" y="1468779"/>
            <a:ext cx="5851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要素市场化配置综合改革试点总体方案</a:t>
            </a:r>
            <a:r>
              <a:rPr lang="zh-CN" altLang="en-US" sz="14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主要</a:t>
            </a:r>
            <a:r>
              <a:rPr lang="zh-CN" alt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文本框 1396"/>
          <p:cNvSpPr txBox="1"/>
          <p:nvPr/>
        </p:nvSpPr>
        <p:spPr>
          <a:xfrm>
            <a:off x="259246" y="726458"/>
            <a:ext cx="144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宏观政策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398" name="TextBox 18"/>
          <p:cNvSpPr txBox="1"/>
          <p:nvPr/>
        </p:nvSpPr>
        <p:spPr>
          <a:xfrm>
            <a:off x="342900" y="5915791"/>
            <a:ext cx="1146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kumimoji="0" sz="14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r>
              <a:rPr lang="zh-CN" altLang="en-US" sz="1600" dirty="0"/>
              <a:t>方圆观点</a:t>
            </a:r>
            <a:r>
              <a:rPr lang="zh-CN" altLang="en-US" sz="1600" dirty="0" smtClean="0"/>
              <a:t>：此次试点有利于进一步</a:t>
            </a:r>
            <a:r>
              <a:rPr lang="zh-CN" altLang="en-US" sz="1600" dirty="0"/>
              <a:t>深化外汇领域改革开放，提升跨境贸易投资自由化便利化水平，持续</a:t>
            </a:r>
            <a:r>
              <a:rPr lang="zh-CN" altLang="en-US" sz="1600" dirty="0" smtClean="0"/>
              <a:t>优化南沙等试点区域的营</a:t>
            </a:r>
            <a:r>
              <a:rPr lang="zh-CN" altLang="en-US" sz="1600" dirty="0"/>
              <a:t>商环境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服务</a:t>
            </a:r>
            <a:r>
              <a:rPr lang="zh-CN" altLang="en-US" sz="1600" dirty="0" smtClean="0"/>
              <a:t>片区实体</a:t>
            </a:r>
            <a:r>
              <a:rPr lang="zh-CN" altLang="en-US" sz="1600" dirty="0"/>
              <a:t>经济发展，助力宏观经济</a:t>
            </a:r>
            <a:r>
              <a:rPr lang="zh-CN" altLang="en-US" sz="1600" dirty="0" smtClean="0"/>
              <a:t>稳定。</a:t>
            </a:r>
            <a:endParaRPr lang="zh-CN" altLang="en-US" sz="16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7114544" y="1730812"/>
            <a:ext cx="4571073" cy="4094059"/>
            <a:chOff x="6854769" y="1730812"/>
            <a:chExt cx="4571073" cy="4094059"/>
          </a:xfrm>
        </p:grpSpPr>
        <p:grpSp>
          <p:nvGrpSpPr>
            <p:cNvPr id="193" name="组合 192"/>
            <p:cNvGrpSpPr/>
            <p:nvPr/>
          </p:nvGrpSpPr>
          <p:grpSpPr>
            <a:xfrm>
              <a:off x="6854769" y="1942831"/>
              <a:ext cx="4571073" cy="3803372"/>
              <a:chOff x="2932236" y="1363171"/>
              <a:chExt cx="4894402" cy="4425808"/>
            </a:xfrm>
          </p:grpSpPr>
          <p:grpSp>
            <p:nvGrpSpPr>
              <p:cNvPr id="212" name="组合 211"/>
              <p:cNvGrpSpPr/>
              <p:nvPr/>
            </p:nvGrpSpPr>
            <p:grpSpPr>
              <a:xfrm>
                <a:off x="2932236" y="1363171"/>
                <a:ext cx="4894402" cy="4425808"/>
                <a:chOff x="1197960" y="1763811"/>
                <a:chExt cx="5256213" cy="4319588"/>
              </a:xfrm>
              <a:solidFill>
                <a:srgbClr val="D9D9D9"/>
              </a:solidFill>
            </p:grpSpPr>
            <p:sp>
              <p:nvSpPr>
                <p:cNvPr id="253" name="Freeform 4"/>
                <p:cNvSpPr/>
                <p:nvPr/>
              </p:nvSpPr>
              <p:spPr bwMode="auto">
                <a:xfrm>
                  <a:off x="5263548" y="1763811"/>
                  <a:ext cx="1190625" cy="1057275"/>
                </a:xfrm>
                <a:custGeom>
                  <a:avLst/>
                  <a:gdLst>
                    <a:gd name="T0" fmla="*/ 332 w 1088"/>
                    <a:gd name="T1" fmla="*/ 807 h 988"/>
                    <a:gd name="T2" fmla="*/ 394 w 1088"/>
                    <a:gd name="T3" fmla="*/ 879 h 988"/>
                    <a:gd name="T4" fmla="*/ 441 w 1088"/>
                    <a:gd name="T5" fmla="*/ 869 h 988"/>
                    <a:gd name="T6" fmla="*/ 502 w 1088"/>
                    <a:gd name="T7" fmla="*/ 874 h 988"/>
                    <a:gd name="T8" fmla="*/ 567 w 1088"/>
                    <a:gd name="T9" fmla="*/ 859 h 988"/>
                    <a:gd name="T10" fmla="*/ 614 w 1088"/>
                    <a:gd name="T11" fmla="*/ 915 h 988"/>
                    <a:gd name="T12" fmla="*/ 651 w 1088"/>
                    <a:gd name="T13" fmla="*/ 929 h 988"/>
                    <a:gd name="T14" fmla="*/ 695 w 1088"/>
                    <a:gd name="T15" fmla="*/ 957 h 988"/>
                    <a:gd name="T16" fmla="*/ 707 w 1088"/>
                    <a:gd name="T17" fmla="*/ 903 h 988"/>
                    <a:gd name="T18" fmla="*/ 754 w 1088"/>
                    <a:gd name="T19" fmla="*/ 959 h 988"/>
                    <a:gd name="T20" fmla="*/ 797 w 1088"/>
                    <a:gd name="T21" fmla="*/ 984 h 988"/>
                    <a:gd name="T22" fmla="*/ 843 w 1088"/>
                    <a:gd name="T23" fmla="*/ 927 h 988"/>
                    <a:gd name="T24" fmla="*/ 873 w 1088"/>
                    <a:gd name="T25" fmla="*/ 922 h 988"/>
                    <a:gd name="T26" fmla="*/ 922 w 1088"/>
                    <a:gd name="T27" fmla="*/ 957 h 988"/>
                    <a:gd name="T28" fmla="*/ 964 w 1088"/>
                    <a:gd name="T29" fmla="*/ 959 h 988"/>
                    <a:gd name="T30" fmla="*/ 950 w 1088"/>
                    <a:gd name="T31" fmla="*/ 881 h 988"/>
                    <a:gd name="T32" fmla="*/ 929 w 1088"/>
                    <a:gd name="T33" fmla="*/ 786 h 988"/>
                    <a:gd name="T34" fmla="*/ 1035 w 1088"/>
                    <a:gd name="T35" fmla="*/ 744 h 988"/>
                    <a:gd name="T36" fmla="*/ 1045 w 1088"/>
                    <a:gd name="T37" fmla="*/ 697 h 988"/>
                    <a:gd name="T38" fmla="*/ 1058 w 1088"/>
                    <a:gd name="T39" fmla="*/ 651 h 988"/>
                    <a:gd name="T40" fmla="*/ 1063 w 1088"/>
                    <a:gd name="T41" fmla="*/ 468 h 988"/>
                    <a:gd name="T42" fmla="*/ 1059 w 1088"/>
                    <a:gd name="T43" fmla="*/ 388 h 988"/>
                    <a:gd name="T44" fmla="*/ 1053 w 1088"/>
                    <a:gd name="T45" fmla="*/ 352 h 988"/>
                    <a:gd name="T46" fmla="*/ 983 w 1088"/>
                    <a:gd name="T47" fmla="*/ 406 h 988"/>
                    <a:gd name="T48" fmla="*/ 909 w 1088"/>
                    <a:gd name="T49" fmla="*/ 473 h 988"/>
                    <a:gd name="T50" fmla="*/ 777 w 1088"/>
                    <a:gd name="T51" fmla="*/ 473 h 988"/>
                    <a:gd name="T52" fmla="*/ 761 w 1088"/>
                    <a:gd name="T53" fmla="*/ 422 h 988"/>
                    <a:gd name="T54" fmla="*/ 715 w 1088"/>
                    <a:gd name="T55" fmla="*/ 388 h 988"/>
                    <a:gd name="T56" fmla="*/ 629 w 1088"/>
                    <a:gd name="T57" fmla="*/ 366 h 988"/>
                    <a:gd name="T58" fmla="*/ 559 w 1088"/>
                    <a:gd name="T59" fmla="*/ 358 h 988"/>
                    <a:gd name="T60" fmla="*/ 497 w 1088"/>
                    <a:gd name="T61" fmla="*/ 314 h 988"/>
                    <a:gd name="T62" fmla="*/ 467 w 1088"/>
                    <a:gd name="T63" fmla="*/ 263 h 988"/>
                    <a:gd name="T64" fmla="*/ 424 w 1088"/>
                    <a:gd name="T65" fmla="*/ 208 h 988"/>
                    <a:gd name="T66" fmla="*/ 370 w 1088"/>
                    <a:gd name="T67" fmla="*/ 122 h 988"/>
                    <a:gd name="T68" fmla="*/ 313 w 1088"/>
                    <a:gd name="T69" fmla="*/ 35 h 988"/>
                    <a:gd name="T70" fmla="*/ 221 w 1088"/>
                    <a:gd name="T71" fmla="*/ 21 h 988"/>
                    <a:gd name="T72" fmla="*/ 118 w 1088"/>
                    <a:gd name="T73" fmla="*/ 0 h 988"/>
                    <a:gd name="T74" fmla="*/ 4 w 1088"/>
                    <a:gd name="T75" fmla="*/ 49 h 988"/>
                    <a:gd name="T76" fmla="*/ 0 w 1088"/>
                    <a:gd name="T77" fmla="*/ 139 h 988"/>
                    <a:gd name="T78" fmla="*/ 50 w 1088"/>
                    <a:gd name="T79" fmla="*/ 173 h 988"/>
                    <a:gd name="T80" fmla="*/ 110 w 1088"/>
                    <a:gd name="T81" fmla="*/ 161 h 988"/>
                    <a:gd name="T82" fmla="*/ 123 w 1088"/>
                    <a:gd name="T83" fmla="*/ 223 h 988"/>
                    <a:gd name="T84" fmla="*/ 197 w 1088"/>
                    <a:gd name="T85" fmla="*/ 257 h 988"/>
                    <a:gd name="T86" fmla="*/ 242 w 1088"/>
                    <a:gd name="T87" fmla="*/ 238 h 988"/>
                    <a:gd name="T88" fmla="*/ 370 w 1088"/>
                    <a:gd name="T89" fmla="*/ 245 h 988"/>
                    <a:gd name="T90" fmla="*/ 350 w 1088"/>
                    <a:gd name="T91" fmla="*/ 417 h 988"/>
                    <a:gd name="T92" fmla="*/ 332 w 1088"/>
                    <a:gd name="T93" fmla="*/ 471 h 988"/>
                    <a:gd name="T94" fmla="*/ 325 w 1088"/>
                    <a:gd name="T95" fmla="*/ 582 h 988"/>
                    <a:gd name="T96" fmla="*/ 295 w 1088"/>
                    <a:gd name="T97" fmla="*/ 558 h 988"/>
                    <a:gd name="T98" fmla="*/ 229 w 1088"/>
                    <a:gd name="T99" fmla="*/ 659 h 988"/>
                    <a:gd name="T100" fmla="*/ 202 w 1088"/>
                    <a:gd name="T101" fmla="*/ 708 h 988"/>
                    <a:gd name="T102" fmla="*/ 295 w 1088"/>
                    <a:gd name="T103" fmla="*/ 742 h 988"/>
                    <a:gd name="T104" fmla="*/ 295 w 1088"/>
                    <a:gd name="T105" fmla="*/ 762 h 988"/>
                    <a:gd name="T106" fmla="*/ 262 w 1088"/>
                    <a:gd name="T107" fmla="*/ 804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88" h="988">
                      <a:moveTo>
                        <a:pt x="275" y="816"/>
                      </a:moveTo>
                      <a:lnTo>
                        <a:pt x="332" y="807"/>
                      </a:lnTo>
                      <a:lnTo>
                        <a:pt x="357" y="853"/>
                      </a:lnTo>
                      <a:lnTo>
                        <a:pt x="394" y="879"/>
                      </a:lnTo>
                      <a:lnTo>
                        <a:pt x="419" y="869"/>
                      </a:lnTo>
                      <a:lnTo>
                        <a:pt x="441" y="869"/>
                      </a:lnTo>
                      <a:lnTo>
                        <a:pt x="478" y="846"/>
                      </a:lnTo>
                      <a:lnTo>
                        <a:pt x="502" y="874"/>
                      </a:lnTo>
                      <a:lnTo>
                        <a:pt x="520" y="879"/>
                      </a:lnTo>
                      <a:lnTo>
                        <a:pt x="567" y="859"/>
                      </a:lnTo>
                      <a:lnTo>
                        <a:pt x="602" y="879"/>
                      </a:lnTo>
                      <a:lnTo>
                        <a:pt x="614" y="915"/>
                      </a:lnTo>
                      <a:lnTo>
                        <a:pt x="638" y="915"/>
                      </a:lnTo>
                      <a:lnTo>
                        <a:pt x="651" y="929"/>
                      </a:lnTo>
                      <a:lnTo>
                        <a:pt x="682" y="964"/>
                      </a:lnTo>
                      <a:lnTo>
                        <a:pt x="695" y="957"/>
                      </a:lnTo>
                      <a:lnTo>
                        <a:pt x="689" y="915"/>
                      </a:lnTo>
                      <a:lnTo>
                        <a:pt x="707" y="903"/>
                      </a:lnTo>
                      <a:lnTo>
                        <a:pt x="733" y="952"/>
                      </a:lnTo>
                      <a:lnTo>
                        <a:pt x="754" y="959"/>
                      </a:lnTo>
                      <a:lnTo>
                        <a:pt x="779" y="987"/>
                      </a:lnTo>
                      <a:lnTo>
                        <a:pt x="797" y="984"/>
                      </a:lnTo>
                      <a:lnTo>
                        <a:pt x="805" y="971"/>
                      </a:lnTo>
                      <a:lnTo>
                        <a:pt x="843" y="927"/>
                      </a:lnTo>
                      <a:lnTo>
                        <a:pt x="860" y="940"/>
                      </a:lnTo>
                      <a:lnTo>
                        <a:pt x="873" y="922"/>
                      </a:lnTo>
                      <a:lnTo>
                        <a:pt x="884" y="945"/>
                      </a:lnTo>
                      <a:lnTo>
                        <a:pt x="922" y="957"/>
                      </a:lnTo>
                      <a:lnTo>
                        <a:pt x="947" y="957"/>
                      </a:lnTo>
                      <a:lnTo>
                        <a:pt x="964" y="959"/>
                      </a:lnTo>
                      <a:lnTo>
                        <a:pt x="955" y="940"/>
                      </a:lnTo>
                      <a:lnTo>
                        <a:pt x="950" y="881"/>
                      </a:lnTo>
                      <a:lnTo>
                        <a:pt x="904" y="811"/>
                      </a:lnTo>
                      <a:lnTo>
                        <a:pt x="929" y="786"/>
                      </a:lnTo>
                      <a:lnTo>
                        <a:pt x="952" y="744"/>
                      </a:lnTo>
                      <a:lnTo>
                        <a:pt x="1035" y="744"/>
                      </a:lnTo>
                      <a:lnTo>
                        <a:pt x="1049" y="733"/>
                      </a:lnTo>
                      <a:lnTo>
                        <a:pt x="1045" y="697"/>
                      </a:lnTo>
                      <a:lnTo>
                        <a:pt x="1063" y="669"/>
                      </a:lnTo>
                      <a:lnTo>
                        <a:pt x="1058" y="651"/>
                      </a:lnTo>
                      <a:lnTo>
                        <a:pt x="1064" y="622"/>
                      </a:lnTo>
                      <a:lnTo>
                        <a:pt x="1063" y="468"/>
                      </a:lnTo>
                      <a:lnTo>
                        <a:pt x="1087" y="419"/>
                      </a:lnTo>
                      <a:lnTo>
                        <a:pt x="1059" y="388"/>
                      </a:lnTo>
                      <a:lnTo>
                        <a:pt x="1064" y="368"/>
                      </a:lnTo>
                      <a:lnTo>
                        <a:pt x="1053" y="352"/>
                      </a:lnTo>
                      <a:lnTo>
                        <a:pt x="1021" y="363"/>
                      </a:lnTo>
                      <a:lnTo>
                        <a:pt x="983" y="406"/>
                      </a:lnTo>
                      <a:lnTo>
                        <a:pt x="947" y="422"/>
                      </a:lnTo>
                      <a:lnTo>
                        <a:pt x="909" y="473"/>
                      </a:lnTo>
                      <a:lnTo>
                        <a:pt x="818" y="503"/>
                      </a:lnTo>
                      <a:lnTo>
                        <a:pt x="777" y="473"/>
                      </a:lnTo>
                      <a:lnTo>
                        <a:pt x="782" y="454"/>
                      </a:lnTo>
                      <a:lnTo>
                        <a:pt x="761" y="422"/>
                      </a:lnTo>
                      <a:lnTo>
                        <a:pt x="749" y="388"/>
                      </a:lnTo>
                      <a:lnTo>
                        <a:pt x="715" y="388"/>
                      </a:lnTo>
                      <a:lnTo>
                        <a:pt x="652" y="357"/>
                      </a:lnTo>
                      <a:lnTo>
                        <a:pt x="629" y="366"/>
                      </a:lnTo>
                      <a:lnTo>
                        <a:pt x="602" y="352"/>
                      </a:lnTo>
                      <a:lnTo>
                        <a:pt x="559" y="358"/>
                      </a:lnTo>
                      <a:lnTo>
                        <a:pt x="520" y="345"/>
                      </a:lnTo>
                      <a:lnTo>
                        <a:pt x="497" y="314"/>
                      </a:lnTo>
                      <a:lnTo>
                        <a:pt x="478" y="290"/>
                      </a:lnTo>
                      <a:lnTo>
                        <a:pt x="467" y="263"/>
                      </a:lnTo>
                      <a:lnTo>
                        <a:pt x="441" y="236"/>
                      </a:lnTo>
                      <a:lnTo>
                        <a:pt x="424" y="208"/>
                      </a:lnTo>
                      <a:lnTo>
                        <a:pt x="382" y="154"/>
                      </a:lnTo>
                      <a:lnTo>
                        <a:pt x="370" y="122"/>
                      </a:lnTo>
                      <a:lnTo>
                        <a:pt x="325" y="65"/>
                      </a:lnTo>
                      <a:lnTo>
                        <a:pt x="313" y="35"/>
                      </a:lnTo>
                      <a:lnTo>
                        <a:pt x="259" y="9"/>
                      </a:lnTo>
                      <a:lnTo>
                        <a:pt x="221" y="21"/>
                      </a:lnTo>
                      <a:lnTo>
                        <a:pt x="190" y="14"/>
                      </a:lnTo>
                      <a:lnTo>
                        <a:pt x="118" y="0"/>
                      </a:lnTo>
                      <a:lnTo>
                        <a:pt x="22" y="33"/>
                      </a:lnTo>
                      <a:lnTo>
                        <a:pt x="4" y="49"/>
                      </a:lnTo>
                      <a:lnTo>
                        <a:pt x="25" y="76"/>
                      </a:lnTo>
                      <a:lnTo>
                        <a:pt x="0" y="139"/>
                      </a:lnTo>
                      <a:lnTo>
                        <a:pt x="7" y="146"/>
                      </a:lnTo>
                      <a:lnTo>
                        <a:pt x="50" y="173"/>
                      </a:lnTo>
                      <a:lnTo>
                        <a:pt x="71" y="136"/>
                      </a:lnTo>
                      <a:lnTo>
                        <a:pt x="110" y="161"/>
                      </a:lnTo>
                      <a:lnTo>
                        <a:pt x="107" y="179"/>
                      </a:lnTo>
                      <a:lnTo>
                        <a:pt x="123" y="223"/>
                      </a:lnTo>
                      <a:lnTo>
                        <a:pt x="147" y="249"/>
                      </a:lnTo>
                      <a:lnTo>
                        <a:pt x="197" y="257"/>
                      </a:lnTo>
                      <a:lnTo>
                        <a:pt x="212" y="243"/>
                      </a:lnTo>
                      <a:lnTo>
                        <a:pt x="242" y="238"/>
                      </a:lnTo>
                      <a:lnTo>
                        <a:pt x="295" y="190"/>
                      </a:lnTo>
                      <a:lnTo>
                        <a:pt x="370" y="245"/>
                      </a:lnTo>
                      <a:lnTo>
                        <a:pt x="345" y="345"/>
                      </a:lnTo>
                      <a:lnTo>
                        <a:pt x="350" y="417"/>
                      </a:lnTo>
                      <a:lnTo>
                        <a:pt x="350" y="461"/>
                      </a:lnTo>
                      <a:lnTo>
                        <a:pt x="332" y="471"/>
                      </a:lnTo>
                      <a:lnTo>
                        <a:pt x="329" y="585"/>
                      </a:lnTo>
                      <a:lnTo>
                        <a:pt x="325" y="582"/>
                      </a:lnTo>
                      <a:lnTo>
                        <a:pt x="304" y="558"/>
                      </a:lnTo>
                      <a:lnTo>
                        <a:pt x="295" y="558"/>
                      </a:lnTo>
                      <a:lnTo>
                        <a:pt x="289" y="566"/>
                      </a:lnTo>
                      <a:lnTo>
                        <a:pt x="229" y="659"/>
                      </a:lnTo>
                      <a:lnTo>
                        <a:pt x="197" y="696"/>
                      </a:lnTo>
                      <a:lnTo>
                        <a:pt x="202" y="708"/>
                      </a:lnTo>
                      <a:lnTo>
                        <a:pt x="265" y="749"/>
                      </a:lnTo>
                      <a:lnTo>
                        <a:pt x="295" y="742"/>
                      </a:lnTo>
                      <a:lnTo>
                        <a:pt x="299" y="749"/>
                      </a:lnTo>
                      <a:lnTo>
                        <a:pt x="295" y="762"/>
                      </a:lnTo>
                      <a:lnTo>
                        <a:pt x="265" y="774"/>
                      </a:lnTo>
                      <a:lnTo>
                        <a:pt x="262" y="804"/>
                      </a:lnTo>
                      <a:lnTo>
                        <a:pt x="275" y="816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4" name="Freeform 5"/>
                <p:cNvSpPr/>
                <p:nvPr/>
              </p:nvSpPr>
              <p:spPr bwMode="auto">
                <a:xfrm>
                  <a:off x="3374423" y="1816199"/>
                  <a:ext cx="2314575" cy="2038350"/>
                </a:xfrm>
                <a:custGeom>
                  <a:avLst/>
                  <a:gdLst>
                    <a:gd name="T0" fmla="*/ 690 w 2117"/>
                    <a:gd name="T1" fmla="*/ 1843 h 1903"/>
                    <a:gd name="T2" fmla="*/ 782 w 2117"/>
                    <a:gd name="T3" fmla="*/ 1683 h 1903"/>
                    <a:gd name="T4" fmla="*/ 849 w 2117"/>
                    <a:gd name="T5" fmla="*/ 1833 h 1903"/>
                    <a:gd name="T6" fmla="*/ 932 w 2117"/>
                    <a:gd name="T7" fmla="*/ 1866 h 1903"/>
                    <a:gd name="T8" fmla="*/ 1039 w 2117"/>
                    <a:gd name="T9" fmla="*/ 1706 h 1903"/>
                    <a:gd name="T10" fmla="*/ 1151 w 2117"/>
                    <a:gd name="T11" fmla="*/ 1652 h 1903"/>
                    <a:gd name="T12" fmla="*/ 1279 w 2117"/>
                    <a:gd name="T13" fmla="*/ 1550 h 1903"/>
                    <a:gd name="T14" fmla="*/ 1356 w 2117"/>
                    <a:gd name="T15" fmla="*/ 1448 h 1903"/>
                    <a:gd name="T16" fmla="*/ 1430 w 2117"/>
                    <a:gd name="T17" fmla="*/ 1334 h 1903"/>
                    <a:gd name="T18" fmla="*/ 1505 w 2117"/>
                    <a:gd name="T19" fmla="*/ 1339 h 1903"/>
                    <a:gd name="T20" fmla="*/ 1591 w 2117"/>
                    <a:gd name="T21" fmla="*/ 1312 h 1903"/>
                    <a:gd name="T22" fmla="*/ 1700 w 2117"/>
                    <a:gd name="T23" fmla="*/ 1303 h 1903"/>
                    <a:gd name="T24" fmla="*/ 1803 w 2117"/>
                    <a:gd name="T25" fmla="*/ 1342 h 1903"/>
                    <a:gd name="T26" fmla="*/ 1859 w 2117"/>
                    <a:gd name="T27" fmla="*/ 1300 h 1903"/>
                    <a:gd name="T28" fmla="*/ 1967 w 2117"/>
                    <a:gd name="T29" fmla="*/ 1198 h 1903"/>
                    <a:gd name="T30" fmla="*/ 2060 w 2117"/>
                    <a:gd name="T31" fmla="*/ 1146 h 1903"/>
                    <a:gd name="T32" fmla="*/ 2085 w 2117"/>
                    <a:gd name="T33" fmla="*/ 1060 h 1903"/>
                    <a:gd name="T34" fmla="*/ 1971 w 2117"/>
                    <a:gd name="T35" fmla="*/ 996 h 1903"/>
                    <a:gd name="T36" fmla="*/ 1944 w 2117"/>
                    <a:gd name="T37" fmla="*/ 870 h 1903"/>
                    <a:gd name="T38" fmla="*/ 1979 w 2117"/>
                    <a:gd name="T39" fmla="*/ 828 h 1903"/>
                    <a:gd name="T40" fmla="*/ 1992 w 2117"/>
                    <a:gd name="T41" fmla="*/ 729 h 1903"/>
                    <a:gd name="T42" fmla="*/ 1992 w 2117"/>
                    <a:gd name="T43" fmla="*/ 704 h 1903"/>
                    <a:gd name="T44" fmla="*/ 2017 w 2117"/>
                    <a:gd name="T45" fmla="*/ 518 h 1903"/>
                    <a:gd name="T46" fmla="*/ 2058 w 2117"/>
                    <a:gd name="T47" fmla="*/ 538 h 1903"/>
                    <a:gd name="T48" fmla="*/ 2073 w 2117"/>
                    <a:gd name="T49" fmla="*/ 297 h 1903"/>
                    <a:gd name="T50" fmla="*/ 1939 w 2117"/>
                    <a:gd name="T51" fmla="*/ 194 h 1903"/>
                    <a:gd name="T52" fmla="*/ 1836 w 2117"/>
                    <a:gd name="T53" fmla="*/ 132 h 1903"/>
                    <a:gd name="T54" fmla="*/ 1734 w 2117"/>
                    <a:gd name="T55" fmla="*/ 98 h 1903"/>
                    <a:gd name="T56" fmla="*/ 1715 w 2117"/>
                    <a:gd name="T57" fmla="*/ 0 h 1903"/>
                    <a:gd name="T58" fmla="*/ 1674 w 2117"/>
                    <a:gd name="T59" fmla="*/ 98 h 1903"/>
                    <a:gd name="T60" fmla="*/ 1622 w 2117"/>
                    <a:gd name="T61" fmla="*/ 358 h 1903"/>
                    <a:gd name="T62" fmla="*/ 1485 w 2117"/>
                    <a:gd name="T63" fmla="*/ 463 h 1903"/>
                    <a:gd name="T64" fmla="*/ 1393 w 2117"/>
                    <a:gd name="T65" fmla="*/ 646 h 1903"/>
                    <a:gd name="T66" fmla="*/ 1537 w 2117"/>
                    <a:gd name="T67" fmla="*/ 679 h 1903"/>
                    <a:gd name="T68" fmla="*/ 1739 w 2117"/>
                    <a:gd name="T69" fmla="*/ 746 h 1903"/>
                    <a:gd name="T70" fmla="*/ 1596 w 2117"/>
                    <a:gd name="T71" fmla="*/ 807 h 1903"/>
                    <a:gd name="T72" fmla="*/ 1479 w 2117"/>
                    <a:gd name="T73" fmla="*/ 884 h 1903"/>
                    <a:gd name="T74" fmla="*/ 1326 w 2117"/>
                    <a:gd name="T75" fmla="*/ 1023 h 1903"/>
                    <a:gd name="T76" fmla="*/ 1143 w 2117"/>
                    <a:gd name="T77" fmla="*/ 1051 h 1903"/>
                    <a:gd name="T78" fmla="*/ 1104 w 2117"/>
                    <a:gd name="T79" fmla="*/ 1226 h 1903"/>
                    <a:gd name="T80" fmla="*/ 825 w 2117"/>
                    <a:gd name="T81" fmla="*/ 1345 h 1903"/>
                    <a:gd name="T82" fmla="*/ 583 w 2117"/>
                    <a:gd name="T83" fmla="*/ 1420 h 1903"/>
                    <a:gd name="T84" fmla="*/ 212 w 2117"/>
                    <a:gd name="T85" fmla="*/ 1332 h 1903"/>
                    <a:gd name="T86" fmla="*/ 12 w 2117"/>
                    <a:gd name="T87" fmla="*/ 1398 h 1903"/>
                    <a:gd name="T88" fmla="*/ 127 w 2117"/>
                    <a:gd name="T89" fmla="*/ 1527 h 1903"/>
                    <a:gd name="T90" fmla="*/ 240 w 2117"/>
                    <a:gd name="T91" fmla="*/ 1576 h 1903"/>
                    <a:gd name="T92" fmla="*/ 274 w 2117"/>
                    <a:gd name="T93" fmla="*/ 1678 h 1903"/>
                    <a:gd name="T94" fmla="*/ 394 w 2117"/>
                    <a:gd name="T95" fmla="*/ 1744 h 1903"/>
                    <a:gd name="T96" fmla="*/ 566 w 2117"/>
                    <a:gd name="T97" fmla="*/ 1729 h 1903"/>
                    <a:gd name="T98" fmla="*/ 510 w 2117"/>
                    <a:gd name="T99" fmla="*/ 1819 h 1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17" h="1903">
                      <a:moveTo>
                        <a:pt x="596" y="1893"/>
                      </a:moveTo>
                      <a:lnTo>
                        <a:pt x="626" y="1888"/>
                      </a:lnTo>
                      <a:lnTo>
                        <a:pt x="650" y="1879"/>
                      </a:lnTo>
                      <a:lnTo>
                        <a:pt x="690" y="1843"/>
                      </a:lnTo>
                      <a:lnTo>
                        <a:pt x="700" y="1789"/>
                      </a:lnTo>
                      <a:lnTo>
                        <a:pt x="724" y="1711"/>
                      </a:lnTo>
                      <a:lnTo>
                        <a:pt x="775" y="1676"/>
                      </a:lnTo>
                      <a:lnTo>
                        <a:pt x="782" y="1683"/>
                      </a:lnTo>
                      <a:lnTo>
                        <a:pt x="799" y="1738"/>
                      </a:lnTo>
                      <a:lnTo>
                        <a:pt x="775" y="1772"/>
                      </a:lnTo>
                      <a:lnTo>
                        <a:pt x="766" y="1804"/>
                      </a:lnTo>
                      <a:lnTo>
                        <a:pt x="849" y="1833"/>
                      </a:lnTo>
                      <a:lnTo>
                        <a:pt x="854" y="1856"/>
                      </a:lnTo>
                      <a:lnTo>
                        <a:pt x="901" y="1854"/>
                      </a:lnTo>
                      <a:lnTo>
                        <a:pt x="921" y="1860"/>
                      </a:lnTo>
                      <a:lnTo>
                        <a:pt x="932" y="1866"/>
                      </a:lnTo>
                      <a:lnTo>
                        <a:pt x="1014" y="1750"/>
                      </a:lnTo>
                      <a:lnTo>
                        <a:pt x="1036" y="1743"/>
                      </a:lnTo>
                      <a:lnTo>
                        <a:pt x="1041" y="1729"/>
                      </a:lnTo>
                      <a:lnTo>
                        <a:pt x="1039" y="1706"/>
                      </a:lnTo>
                      <a:lnTo>
                        <a:pt x="1067" y="1666"/>
                      </a:lnTo>
                      <a:lnTo>
                        <a:pt x="1119" y="1664"/>
                      </a:lnTo>
                      <a:lnTo>
                        <a:pt x="1139" y="1641"/>
                      </a:lnTo>
                      <a:lnTo>
                        <a:pt x="1151" y="1652"/>
                      </a:lnTo>
                      <a:lnTo>
                        <a:pt x="1181" y="1627"/>
                      </a:lnTo>
                      <a:lnTo>
                        <a:pt x="1197" y="1627"/>
                      </a:lnTo>
                      <a:lnTo>
                        <a:pt x="1251" y="1548"/>
                      </a:lnTo>
                      <a:lnTo>
                        <a:pt x="1279" y="1550"/>
                      </a:lnTo>
                      <a:lnTo>
                        <a:pt x="1314" y="1525"/>
                      </a:lnTo>
                      <a:lnTo>
                        <a:pt x="1323" y="1534"/>
                      </a:lnTo>
                      <a:lnTo>
                        <a:pt x="1388" y="1502"/>
                      </a:lnTo>
                      <a:lnTo>
                        <a:pt x="1356" y="1448"/>
                      </a:lnTo>
                      <a:lnTo>
                        <a:pt x="1365" y="1394"/>
                      </a:lnTo>
                      <a:lnTo>
                        <a:pt x="1393" y="1336"/>
                      </a:lnTo>
                      <a:lnTo>
                        <a:pt x="1416" y="1327"/>
                      </a:lnTo>
                      <a:lnTo>
                        <a:pt x="1430" y="1334"/>
                      </a:lnTo>
                      <a:lnTo>
                        <a:pt x="1430" y="1375"/>
                      </a:lnTo>
                      <a:lnTo>
                        <a:pt x="1447" y="1387"/>
                      </a:lnTo>
                      <a:lnTo>
                        <a:pt x="1488" y="1357"/>
                      </a:lnTo>
                      <a:lnTo>
                        <a:pt x="1505" y="1339"/>
                      </a:lnTo>
                      <a:lnTo>
                        <a:pt x="1521" y="1347"/>
                      </a:lnTo>
                      <a:lnTo>
                        <a:pt x="1542" y="1329"/>
                      </a:lnTo>
                      <a:lnTo>
                        <a:pt x="1584" y="1327"/>
                      </a:lnTo>
                      <a:lnTo>
                        <a:pt x="1591" y="1312"/>
                      </a:lnTo>
                      <a:lnTo>
                        <a:pt x="1581" y="1290"/>
                      </a:lnTo>
                      <a:lnTo>
                        <a:pt x="1610" y="1261"/>
                      </a:lnTo>
                      <a:lnTo>
                        <a:pt x="1645" y="1243"/>
                      </a:lnTo>
                      <a:lnTo>
                        <a:pt x="1700" y="1303"/>
                      </a:lnTo>
                      <a:lnTo>
                        <a:pt x="1697" y="1324"/>
                      </a:lnTo>
                      <a:lnTo>
                        <a:pt x="1724" y="1368"/>
                      </a:lnTo>
                      <a:lnTo>
                        <a:pt x="1789" y="1372"/>
                      </a:lnTo>
                      <a:lnTo>
                        <a:pt x="1803" y="1342"/>
                      </a:lnTo>
                      <a:lnTo>
                        <a:pt x="1787" y="1255"/>
                      </a:lnTo>
                      <a:lnTo>
                        <a:pt x="1801" y="1240"/>
                      </a:lnTo>
                      <a:lnTo>
                        <a:pt x="1831" y="1261"/>
                      </a:lnTo>
                      <a:lnTo>
                        <a:pt x="1859" y="1300"/>
                      </a:lnTo>
                      <a:lnTo>
                        <a:pt x="1901" y="1236"/>
                      </a:lnTo>
                      <a:lnTo>
                        <a:pt x="1921" y="1231"/>
                      </a:lnTo>
                      <a:lnTo>
                        <a:pt x="1951" y="1198"/>
                      </a:lnTo>
                      <a:lnTo>
                        <a:pt x="1967" y="1198"/>
                      </a:lnTo>
                      <a:lnTo>
                        <a:pt x="1994" y="1171"/>
                      </a:lnTo>
                      <a:lnTo>
                        <a:pt x="2009" y="1171"/>
                      </a:lnTo>
                      <a:lnTo>
                        <a:pt x="2023" y="1146"/>
                      </a:lnTo>
                      <a:lnTo>
                        <a:pt x="2060" y="1146"/>
                      </a:lnTo>
                      <a:lnTo>
                        <a:pt x="2099" y="1111"/>
                      </a:lnTo>
                      <a:lnTo>
                        <a:pt x="2116" y="1095"/>
                      </a:lnTo>
                      <a:lnTo>
                        <a:pt x="2116" y="1076"/>
                      </a:lnTo>
                      <a:lnTo>
                        <a:pt x="2085" y="1060"/>
                      </a:lnTo>
                      <a:lnTo>
                        <a:pt x="2085" y="1023"/>
                      </a:lnTo>
                      <a:lnTo>
                        <a:pt x="2036" y="958"/>
                      </a:lnTo>
                      <a:lnTo>
                        <a:pt x="1986" y="1005"/>
                      </a:lnTo>
                      <a:lnTo>
                        <a:pt x="1971" y="996"/>
                      </a:lnTo>
                      <a:lnTo>
                        <a:pt x="1969" y="969"/>
                      </a:lnTo>
                      <a:lnTo>
                        <a:pt x="1949" y="939"/>
                      </a:lnTo>
                      <a:lnTo>
                        <a:pt x="1944" y="907"/>
                      </a:lnTo>
                      <a:lnTo>
                        <a:pt x="1944" y="870"/>
                      </a:lnTo>
                      <a:lnTo>
                        <a:pt x="1910" y="844"/>
                      </a:lnTo>
                      <a:lnTo>
                        <a:pt x="1905" y="832"/>
                      </a:lnTo>
                      <a:lnTo>
                        <a:pt x="1913" y="810"/>
                      </a:lnTo>
                      <a:lnTo>
                        <a:pt x="1979" y="828"/>
                      </a:lnTo>
                      <a:lnTo>
                        <a:pt x="1981" y="798"/>
                      </a:lnTo>
                      <a:lnTo>
                        <a:pt x="2004" y="771"/>
                      </a:lnTo>
                      <a:lnTo>
                        <a:pt x="1989" y="759"/>
                      </a:lnTo>
                      <a:lnTo>
                        <a:pt x="1992" y="729"/>
                      </a:lnTo>
                      <a:lnTo>
                        <a:pt x="2023" y="717"/>
                      </a:lnTo>
                      <a:lnTo>
                        <a:pt x="2028" y="704"/>
                      </a:lnTo>
                      <a:lnTo>
                        <a:pt x="2023" y="697"/>
                      </a:lnTo>
                      <a:lnTo>
                        <a:pt x="1992" y="704"/>
                      </a:lnTo>
                      <a:lnTo>
                        <a:pt x="1931" y="662"/>
                      </a:lnTo>
                      <a:lnTo>
                        <a:pt x="1926" y="650"/>
                      </a:lnTo>
                      <a:lnTo>
                        <a:pt x="1956" y="613"/>
                      </a:lnTo>
                      <a:lnTo>
                        <a:pt x="2017" y="518"/>
                      </a:lnTo>
                      <a:lnTo>
                        <a:pt x="2023" y="511"/>
                      </a:lnTo>
                      <a:lnTo>
                        <a:pt x="2033" y="511"/>
                      </a:lnTo>
                      <a:lnTo>
                        <a:pt x="2053" y="536"/>
                      </a:lnTo>
                      <a:lnTo>
                        <a:pt x="2058" y="538"/>
                      </a:lnTo>
                      <a:lnTo>
                        <a:pt x="2060" y="424"/>
                      </a:lnTo>
                      <a:lnTo>
                        <a:pt x="2078" y="415"/>
                      </a:lnTo>
                      <a:lnTo>
                        <a:pt x="2078" y="370"/>
                      </a:lnTo>
                      <a:lnTo>
                        <a:pt x="2073" y="297"/>
                      </a:lnTo>
                      <a:lnTo>
                        <a:pt x="2099" y="196"/>
                      </a:lnTo>
                      <a:lnTo>
                        <a:pt x="2023" y="142"/>
                      </a:lnTo>
                      <a:lnTo>
                        <a:pt x="1969" y="189"/>
                      </a:lnTo>
                      <a:lnTo>
                        <a:pt x="1939" y="194"/>
                      </a:lnTo>
                      <a:lnTo>
                        <a:pt x="1926" y="210"/>
                      </a:lnTo>
                      <a:lnTo>
                        <a:pt x="1875" y="201"/>
                      </a:lnTo>
                      <a:lnTo>
                        <a:pt x="1851" y="174"/>
                      </a:lnTo>
                      <a:lnTo>
                        <a:pt x="1836" y="132"/>
                      </a:lnTo>
                      <a:lnTo>
                        <a:pt x="1838" y="114"/>
                      </a:lnTo>
                      <a:lnTo>
                        <a:pt x="1799" y="88"/>
                      </a:lnTo>
                      <a:lnTo>
                        <a:pt x="1777" y="126"/>
                      </a:lnTo>
                      <a:lnTo>
                        <a:pt x="1734" y="98"/>
                      </a:lnTo>
                      <a:lnTo>
                        <a:pt x="1727" y="91"/>
                      </a:lnTo>
                      <a:lnTo>
                        <a:pt x="1752" y="27"/>
                      </a:lnTo>
                      <a:lnTo>
                        <a:pt x="1731" y="0"/>
                      </a:lnTo>
                      <a:lnTo>
                        <a:pt x="1715" y="0"/>
                      </a:lnTo>
                      <a:lnTo>
                        <a:pt x="1669" y="32"/>
                      </a:lnTo>
                      <a:lnTo>
                        <a:pt x="1633" y="86"/>
                      </a:lnTo>
                      <a:lnTo>
                        <a:pt x="1647" y="96"/>
                      </a:lnTo>
                      <a:lnTo>
                        <a:pt x="1674" y="98"/>
                      </a:lnTo>
                      <a:lnTo>
                        <a:pt x="1697" y="156"/>
                      </a:lnTo>
                      <a:lnTo>
                        <a:pt x="1685" y="177"/>
                      </a:lnTo>
                      <a:lnTo>
                        <a:pt x="1663" y="210"/>
                      </a:lnTo>
                      <a:lnTo>
                        <a:pt x="1622" y="358"/>
                      </a:lnTo>
                      <a:lnTo>
                        <a:pt x="1638" y="384"/>
                      </a:lnTo>
                      <a:lnTo>
                        <a:pt x="1625" y="405"/>
                      </a:lnTo>
                      <a:lnTo>
                        <a:pt x="1535" y="470"/>
                      </a:lnTo>
                      <a:lnTo>
                        <a:pt x="1485" y="463"/>
                      </a:lnTo>
                      <a:lnTo>
                        <a:pt x="1458" y="452"/>
                      </a:lnTo>
                      <a:lnTo>
                        <a:pt x="1452" y="465"/>
                      </a:lnTo>
                      <a:lnTo>
                        <a:pt x="1412" y="625"/>
                      </a:lnTo>
                      <a:lnTo>
                        <a:pt x="1393" y="646"/>
                      </a:lnTo>
                      <a:lnTo>
                        <a:pt x="1403" y="674"/>
                      </a:lnTo>
                      <a:lnTo>
                        <a:pt x="1428" y="697"/>
                      </a:lnTo>
                      <a:lnTo>
                        <a:pt x="1470" y="672"/>
                      </a:lnTo>
                      <a:lnTo>
                        <a:pt x="1537" y="679"/>
                      </a:lnTo>
                      <a:lnTo>
                        <a:pt x="1556" y="646"/>
                      </a:lnTo>
                      <a:lnTo>
                        <a:pt x="1591" y="637"/>
                      </a:lnTo>
                      <a:lnTo>
                        <a:pt x="1657" y="662"/>
                      </a:lnTo>
                      <a:lnTo>
                        <a:pt x="1739" y="746"/>
                      </a:lnTo>
                      <a:lnTo>
                        <a:pt x="1739" y="764"/>
                      </a:lnTo>
                      <a:lnTo>
                        <a:pt x="1722" y="776"/>
                      </a:lnTo>
                      <a:lnTo>
                        <a:pt x="1627" y="783"/>
                      </a:lnTo>
                      <a:lnTo>
                        <a:pt x="1596" y="807"/>
                      </a:lnTo>
                      <a:lnTo>
                        <a:pt x="1572" y="802"/>
                      </a:lnTo>
                      <a:lnTo>
                        <a:pt x="1554" y="832"/>
                      </a:lnTo>
                      <a:lnTo>
                        <a:pt x="1509" y="840"/>
                      </a:lnTo>
                      <a:lnTo>
                        <a:pt x="1479" y="884"/>
                      </a:lnTo>
                      <a:lnTo>
                        <a:pt x="1475" y="916"/>
                      </a:lnTo>
                      <a:lnTo>
                        <a:pt x="1411" y="958"/>
                      </a:lnTo>
                      <a:lnTo>
                        <a:pt x="1370" y="964"/>
                      </a:lnTo>
                      <a:lnTo>
                        <a:pt x="1326" y="1023"/>
                      </a:lnTo>
                      <a:lnTo>
                        <a:pt x="1284" y="1048"/>
                      </a:lnTo>
                      <a:lnTo>
                        <a:pt x="1202" y="1030"/>
                      </a:lnTo>
                      <a:lnTo>
                        <a:pt x="1176" y="1018"/>
                      </a:lnTo>
                      <a:lnTo>
                        <a:pt x="1143" y="1051"/>
                      </a:lnTo>
                      <a:lnTo>
                        <a:pt x="1129" y="1107"/>
                      </a:lnTo>
                      <a:lnTo>
                        <a:pt x="1172" y="1171"/>
                      </a:lnTo>
                      <a:lnTo>
                        <a:pt x="1143" y="1201"/>
                      </a:lnTo>
                      <a:lnTo>
                        <a:pt x="1104" y="1226"/>
                      </a:lnTo>
                      <a:lnTo>
                        <a:pt x="1044" y="1300"/>
                      </a:lnTo>
                      <a:lnTo>
                        <a:pt x="967" y="1334"/>
                      </a:lnTo>
                      <a:lnTo>
                        <a:pt x="841" y="1347"/>
                      </a:lnTo>
                      <a:lnTo>
                        <a:pt x="825" y="1345"/>
                      </a:lnTo>
                      <a:lnTo>
                        <a:pt x="679" y="1407"/>
                      </a:lnTo>
                      <a:lnTo>
                        <a:pt x="608" y="1448"/>
                      </a:lnTo>
                      <a:lnTo>
                        <a:pt x="590" y="1438"/>
                      </a:lnTo>
                      <a:lnTo>
                        <a:pt x="583" y="1420"/>
                      </a:lnTo>
                      <a:lnTo>
                        <a:pt x="492" y="1414"/>
                      </a:lnTo>
                      <a:lnTo>
                        <a:pt x="391" y="1382"/>
                      </a:lnTo>
                      <a:lnTo>
                        <a:pt x="363" y="1350"/>
                      </a:lnTo>
                      <a:lnTo>
                        <a:pt x="212" y="1332"/>
                      </a:lnTo>
                      <a:lnTo>
                        <a:pt x="184" y="1345"/>
                      </a:lnTo>
                      <a:lnTo>
                        <a:pt x="2" y="1327"/>
                      </a:lnTo>
                      <a:lnTo>
                        <a:pt x="0" y="1354"/>
                      </a:lnTo>
                      <a:lnTo>
                        <a:pt x="12" y="1398"/>
                      </a:lnTo>
                      <a:lnTo>
                        <a:pt x="4" y="1465"/>
                      </a:lnTo>
                      <a:lnTo>
                        <a:pt x="56" y="1542"/>
                      </a:lnTo>
                      <a:lnTo>
                        <a:pt x="85" y="1560"/>
                      </a:lnTo>
                      <a:lnTo>
                        <a:pt x="127" y="1527"/>
                      </a:lnTo>
                      <a:lnTo>
                        <a:pt x="214" y="1527"/>
                      </a:lnTo>
                      <a:lnTo>
                        <a:pt x="236" y="1534"/>
                      </a:lnTo>
                      <a:lnTo>
                        <a:pt x="249" y="1555"/>
                      </a:lnTo>
                      <a:lnTo>
                        <a:pt x="240" y="1576"/>
                      </a:lnTo>
                      <a:lnTo>
                        <a:pt x="190" y="1616"/>
                      </a:lnTo>
                      <a:lnTo>
                        <a:pt x="195" y="1636"/>
                      </a:lnTo>
                      <a:lnTo>
                        <a:pt x="253" y="1678"/>
                      </a:lnTo>
                      <a:lnTo>
                        <a:pt x="274" y="1678"/>
                      </a:lnTo>
                      <a:lnTo>
                        <a:pt x="282" y="1688"/>
                      </a:lnTo>
                      <a:lnTo>
                        <a:pt x="277" y="1706"/>
                      </a:lnTo>
                      <a:lnTo>
                        <a:pt x="312" y="1734"/>
                      </a:lnTo>
                      <a:lnTo>
                        <a:pt x="394" y="1744"/>
                      </a:lnTo>
                      <a:lnTo>
                        <a:pt x="430" y="1736"/>
                      </a:lnTo>
                      <a:lnTo>
                        <a:pt x="481" y="1686"/>
                      </a:lnTo>
                      <a:lnTo>
                        <a:pt x="541" y="1690"/>
                      </a:lnTo>
                      <a:lnTo>
                        <a:pt x="566" y="1729"/>
                      </a:lnTo>
                      <a:lnTo>
                        <a:pt x="552" y="1761"/>
                      </a:lnTo>
                      <a:lnTo>
                        <a:pt x="554" y="1782"/>
                      </a:lnTo>
                      <a:lnTo>
                        <a:pt x="523" y="1802"/>
                      </a:lnTo>
                      <a:lnTo>
                        <a:pt x="510" y="1819"/>
                      </a:lnTo>
                      <a:lnTo>
                        <a:pt x="514" y="1860"/>
                      </a:lnTo>
                      <a:lnTo>
                        <a:pt x="571" y="1902"/>
                      </a:lnTo>
                      <a:lnTo>
                        <a:pt x="596" y="189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5" name="Freeform 6"/>
                <p:cNvSpPr/>
                <p:nvPr/>
              </p:nvSpPr>
              <p:spPr bwMode="auto">
                <a:xfrm>
                  <a:off x="1197960" y="2381349"/>
                  <a:ext cx="2101850" cy="1558925"/>
                </a:xfrm>
                <a:custGeom>
                  <a:avLst/>
                  <a:gdLst>
                    <a:gd name="T0" fmla="*/ 1318 w 1922"/>
                    <a:gd name="T1" fmla="*/ 50 h 1456"/>
                    <a:gd name="T2" fmla="*/ 1377 w 1922"/>
                    <a:gd name="T3" fmla="*/ 123 h 1456"/>
                    <a:gd name="T4" fmla="*/ 1460 w 1922"/>
                    <a:gd name="T5" fmla="*/ 177 h 1456"/>
                    <a:gd name="T6" fmla="*/ 1532 w 1922"/>
                    <a:gd name="T7" fmla="*/ 319 h 1456"/>
                    <a:gd name="T8" fmla="*/ 1492 w 1922"/>
                    <a:gd name="T9" fmla="*/ 427 h 1456"/>
                    <a:gd name="T10" fmla="*/ 1701 w 1922"/>
                    <a:gd name="T11" fmla="*/ 521 h 1456"/>
                    <a:gd name="T12" fmla="*/ 1846 w 1922"/>
                    <a:gd name="T13" fmla="*/ 627 h 1456"/>
                    <a:gd name="T14" fmla="*/ 1921 w 1922"/>
                    <a:gd name="T15" fmla="*/ 788 h 1456"/>
                    <a:gd name="T16" fmla="*/ 1867 w 1922"/>
                    <a:gd name="T17" fmla="*/ 858 h 1456"/>
                    <a:gd name="T18" fmla="*/ 1673 w 1922"/>
                    <a:gd name="T19" fmla="*/ 965 h 1456"/>
                    <a:gd name="T20" fmla="*/ 1645 w 1922"/>
                    <a:gd name="T21" fmla="*/ 1133 h 1456"/>
                    <a:gd name="T22" fmla="*/ 1370 w 1922"/>
                    <a:gd name="T23" fmla="*/ 1215 h 1456"/>
                    <a:gd name="T24" fmla="*/ 1419 w 1922"/>
                    <a:gd name="T25" fmla="*/ 1367 h 1456"/>
                    <a:gd name="T26" fmla="*/ 1389 w 1922"/>
                    <a:gd name="T27" fmla="*/ 1416 h 1456"/>
                    <a:gd name="T28" fmla="*/ 1349 w 1922"/>
                    <a:gd name="T29" fmla="*/ 1455 h 1456"/>
                    <a:gd name="T30" fmla="*/ 1240 w 1922"/>
                    <a:gd name="T31" fmla="*/ 1427 h 1456"/>
                    <a:gd name="T32" fmla="*/ 1053 w 1922"/>
                    <a:gd name="T33" fmla="*/ 1401 h 1456"/>
                    <a:gd name="T34" fmla="*/ 865 w 1922"/>
                    <a:gd name="T35" fmla="*/ 1434 h 1456"/>
                    <a:gd name="T36" fmla="*/ 719 w 1922"/>
                    <a:gd name="T37" fmla="*/ 1411 h 1456"/>
                    <a:gd name="T38" fmla="*/ 553 w 1922"/>
                    <a:gd name="T39" fmla="*/ 1425 h 1456"/>
                    <a:gd name="T40" fmla="*/ 459 w 1922"/>
                    <a:gd name="T41" fmla="*/ 1379 h 1456"/>
                    <a:gd name="T42" fmla="*/ 359 w 1922"/>
                    <a:gd name="T43" fmla="*/ 1311 h 1456"/>
                    <a:gd name="T44" fmla="*/ 146 w 1922"/>
                    <a:gd name="T45" fmla="*/ 1272 h 1456"/>
                    <a:gd name="T46" fmla="*/ 118 w 1922"/>
                    <a:gd name="T47" fmla="*/ 1189 h 1456"/>
                    <a:gd name="T48" fmla="*/ 74 w 1922"/>
                    <a:gd name="T49" fmla="*/ 1131 h 1456"/>
                    <a:gd name="T50" fmla="*/ 41 w 1922"/>
                    <a:gd name="T51" fmla="*/ 1074 h 1456"/>
                    <a:gd name="T52" fmla="*/ 71 w 1922"/>
                    <a:gd name="T53" fmla="*/ 1007 h 1456"/>
                    <a:gd name="T54" fmla="*/ 9 w 1922"/>
                    <a:gd name="T55" fmla="*/ 926 h 1456"/>
                    <a:gd name="T56" fmla="*/ 7 w 1922"/>
                    <a:gd name="T57" fmla="*/ 840 h 1456"/>
                    <a:gd name="T58" fmla="*/ 44 w 1922"/>
                    <a:gd name="T59" fmla="*/ 783 h 1456"/>
                    <a:gd name="T60" fmla="*/ 151 w 1922"/>
                    <a:gd name="T61" fmla="*/ 746 h 1456"/>
                    <a:gd name="T62" fmla="*/ 203 w 1922"/>
                    <a:gd name="T63" fmla="*/ 750 h 1456"/>
                    <a:gd name="T64" fmla="*/ 267 w 1922"/>
                    <a:gd name="T65" fmla="*/ 780 h 1456"/>
                    <a:gd name="T66" fmla="*/ 459 w 1922"/>
                    <a:gd name="T67" fmla="*/ 713 h 1456"/>
                    <a:gd name="T68" fmla="*/ 625 w 1922"/>
                    <a:gd name="T69" fmla="*/ 606 h 1456"/>
                    <a:gd name="T70" fmla="*/ 676 w 1922"/>
                    <a:gd name="T71" fmla="*/ 560 h 1456"/>
                    <a:gd name="T72" fmla="*/ 647 w 1922"/>
                    <a:gd name="T73" fmla="*/ 380 h 1456"/>
                    <a:gd name="T74" fmla="*/ 794 w 1922"/>
                    <a:gd name="T75" fmla="*/ 349 h 1456"/>
                    <a:gd name="T76" fmla="*/ 857 w 1922"/>
                    <a:gd name="T77" fmla="*/ 380 h 1456"/>
                    <a:gd name="T78" fmla="*/ 932 w 1922"/>
                    <a:gd name="T79" fmla="*/ 183 h 1456"/>
                    <a:gd name="T80" fmla="*/ 1048 w 1922"/>
                    <a:gd name="T81" fmla="*/ 207 h 1456"/>
                    <a:gd name="T82" fmla="*/ 1147 w 1922"/>
                    <a:gd name="T83" fmla="*/ 92 h 1456"/>
                    <a:gd name="T84" fmla="*/ 1238 w 1922"/>
                    <a:gd name="T85" fmla="*/ 41 h 1456"/>
                    <a:gd name="T86" fmla="*/ 1310 w 1922"/>
                    <a:gd name="T87" fmla="*/ 13 h 1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922" h="1456">
                      <a:moveTo>
                        <a:pt x="1310" y="13"/>
                      </a:moveTo>
                      <a:lnTo>
                        <a:pt x="1333" y="13"/>
                      </a:lnTo>
                      <a:lnTo>
                        <a:pt x="1318" y="50"/>
                      </a:lnTo>
                      <a:lnTo>
                        <a:pt x="1337" y="71"/>
                      </a:lnTo>
                      <a:lnTo>
                        <a:pt x="1337" y="87"/>
                      </a:lnTo>
                      <a:lnTo>
                        <a:pt x="1377" y="123"/>
                      </a:lnTo>
                      <a:lnTo>
                        <a:pt x="1387" y="152"/>
                      </a:lnTo>
                      <a:lnTo>
                        <a:pt x="1439" y="158"/>
                      </a:lnTo>
                      <a:lnTo>
                        <a:pt x="1460" y="177"/>
                      </a:lnTo>
                      <a:lnTo>
                        <a:pt x="1473" y="177"/>
                      </a:lnTo>
                      <a:lnTo>
                        <a:pt x="1503" y="239"/>
                      </a:lnTo>
                      <a:lnTo>
                        <a:pt x="1532" y="319"/>
                      </a:lnTo>
                      <a:lnTo>
                        <a:pt x="1517" y="363"/>
                      </a:lnTo>
                      <a:lnTo>
                        <a:pt x="1520" y="380"/>
                      </a:lnTo>
                      <a:lnTo>
                        <a:pt x="1492" y="427"/>
                      </a:lnTo>
                      <a:lnTo>
                        <a:pt x="1499" y="467"/>
                      </a:lnTo>
                      <a:lnTo>
                        <a:pt x="1597" y="506"/>
                      </a:lnTo>
                      <a:lnTo>
                        <a:pt x="1701" y="521"/>
                      </a:lnTo>
                      <a:lnTo>
                        <a:pt x="1809" y="596"/>
                      </a:lnTo>
                      <a:lnTo>
                        <a:pt x="1844" y="606"/>
                      </a:lnTo>
                      <a:lnTo>
                        <a:pt x="1846" y="627"/>
                      </a:lnTo>
                      <a:lnTo>
                        <a:pt x="1869" y="674"/>
                      </a:lnTo>
                      <a:lnTo>
                        <a:pt x="1891" y="735"/>
                      </a:lnTo>
                      <a:lnTo>
                        <a:pt x="1921" y="788"/>
                      </a:lnTo>
                      <a:lnTo>
                        <a:pt x="1904" y="807"/>
                      </a:lnTo>
                      <a:lnTo>
                        <a:pt x="1904" y="843"/>
                      </a:lnTo>
                      <a:lnTo>
                        <a:pt x="1867" y="858"/>
                      </a:lnTo>
                      <a:lnTo>
                        <a:pt x="1774" y="897"/>
                      </a:lnTo>
                      <a:lnTo>
                        <a:pt x="1715" y="945"/>
                      </a:lnTo>
                      <a:lnTo>
                        <a:pt x="1673" y="965"/>
                      </a:lnTo>
                      <a:lnTo>
                        <a:pt x="1666" y="995"/>
                      </a:lnTo>
                      <a:lnTo>
                        <a:pt x="1678" y="1138"/>
                      </a:lnTo>
                      <a:lnTo>
                        <a:pt x="1645" y="1133"/>
                      </a:lnTo>
                      <a:lnTo>
                        <a:pt x="1629" y="1145"/>
                      </a:lnTo>
                      <a:lnTo>
                        <a:pt x="1402" y="1189"/>
                      </a:lnTo>
                      <a:lnTo>
                        <a:pt x="1370" y="1215"/>
                      </a:lnTo>
                      <a:lnTo>
                        <a:pt x="1375" y="1275"/>
                      </a:lnTo>
                      <a:lnTo>
                        <a:pt x="1441" y="1332"/>
                      </a:lnTo>
                      <a:lnTo>
                        <a:pt x="1419" y="1367"/>
                      </a:lnTo>
                      <a:lnTo>
                        <a:pt x="1387" y="1383"/>
                      </a:lnTo>
                      <a:lnTo>
                        <a:pt x="1382" y="1401"/>
                      </a:lnTo>
                      <a:lnTo>
                        <a:pt x="1389" y="1416"/>
                      </a:lnTo>
                      <a:lnTo>
                        <a:pt x="1407" y="1416"/>
                      </a:lnTo>
                      <a:lnTo>
                        <a:pt x="1417" y="1429"/>
                      </a:lnTo>
                      <a:lnTo>
                        <a:pt x="1349" y="1455"/>
                      </a:lnTo>
                      <a:lnTo>
                        <a:pt x="1310" y="1439"/>
                      </a:lnTo>
                      <a:lnTo>
                        <a:pt x="1291" y="1427"/>
                      </a:lnTo>
                      <a:lnTo>
                        <a:pt x="1240" y="1427"/>
                      </a:lnTo>
                      <a:lnTo>
                        <a:pt x="1151" y="1387"/>
                      </a:lnTo>
                      <a:lnTo>
                        <a:pt x="1097" y="1387"/>
                      </a:lnTo>
                      <a:lnTo>
                        <a:pt x="1053" y="1401"/>
                      </a:lnTo>
                      <a:lnTo>
                        <a:pt x="1004" y="1401"/>
                      </a:lnTo>
                      <a:lnTo>
                        <a:pt x="927" y="1441"/>
                      </a:lnTo>
                      <a:lnTo>
                        <a:pt x="865" y="1434"/>
                      </a:lnTo>
                      <a:lnTo>
                        <a:pt x="802" y="1455"/>
                      </a:lnTo>
                      <a:lnTo>
                        <a:pt x="752" y="1439"/>
                      </a:lnTo>
                      <a:lnTo>
                        <a:pt x="719" y="1411"/>
                      </a:lnTo>
                      <a:lnTo>
                        <a:pt x="638" y="1401"/>
                      </a:lnTo>
                      <a:lnTo>
                        <a:pt x="583" y="1437"/>
                      </a:lnTo>
                      <a:lnTo>
                        <a:pt x="553" y="1425"/>
                      </a:lnTo>
                      <a:lnTo>
                        <a:pt x="529" y="1405"/>
                      </a:lnTo>
                      <a:lnTo>
                        <a:pt x="470" y="1389"/>
                      </a:lnTo>
                      <a:lnTo>
                        <a:pt x="459" y="1379"/>
                      </a:lnTo>
                      <a:lnTo>
                        <a:pt x="435" y="1378"/>
                      </a:lnTo>
                      <a:lnTo>
                        <a:pt x="398" y="1319"/>
                      </a:lnTo>
                      <a:lnTo>
                        <a:pt x="359" y="1311"/>
                      </a:lnTo>
                      <a:lnTo>
                        <a:pt x="267" y="1341"/>
                      </a:lnTo>
                      <a:lnTo>
                        <a:pt x="226" y="1332"/>
                      </a:lnTo>
                      <a:lnTo>
                        <a:pt x="146" y="1272"/>
                      </a:lnTo>
                      <a:lnTo>
                        <a:pt x="123" y="1270"/>
                      </a:lnTo>
                      <a:lnTo>
                        <a:pt x="105" y="1229"/>
                      </a:lnTo>
                      <a:lnTo>
                        <a:pt x="118" y="1189"/>
                      </a:lnTo>
                      <a:lnTo>
                        <a:pt x="113" y="1170"/>
                      </a:lnTo>
                      <a:lnTo>
                        <a:pt x="83" y="1150"/>
                      </a:lnTo>
                      <a:lnTo>
                        <a:pt x="74" y="1131"/>
                      </a:lnTo>
                      <a:lnTo>
                        <a:pt x="11" y="1096"/>
                      </a:lnTo>
                      <a:lnTo>
                        <a:pt x="11" y="1086"/>
                      </a:lnTo>
                      <a:lnTo>
                        <a:pt x="41" y="1074"/>
                      </a:lnTo>
                      <a:lnTo>
                        <a:pt x="58" y="1084"/>
                      </a:lnTo>
                      <a:lnTo>
                        <a:pt x="76" y="1067"/>
                      </a:lnTo>
                      <a:lnTo>
                        <a:pt x="71" y="1007"/>
                      </a:lnTo>
                      <a:lnTo>
                        <a:pt x="76" y="958"/>
                      </a:lnTo>
                      <a:lnTo>
                        <a:pt x="37" y="918"/>
                      </a:lnTo>
                      <a:lnTo>
                        <a:pt x="9" y="926"/>
                      </a:lnTo>
                      <a:lnTo>
                        <a:pt x="0" y="897"/>
                      </a:lnTo>
                      <a:lnTo>
                        <a:pt x="14" y="866"/>
                      </a:lnTo>
                      <a:lnTo>
                        <a:pt x="7" y="840"/>
                      </a:lnTo>
                      <a:lnTo>
                        <a:pt x="34" y="815"/>
                      </a:lnTo>
                      <a:lnTo>
                        <a:pt x="44" y="804"/>
                      </a:lnTo>
                      <a:lnTo>
                        <a:pt x="44" y="783"/>
                      </a:lnTo>
                      <a:lnTo>
                        <a:pt x="81" y="766"/>
                      </a:lnTo>
                      <a:lnTo>
                        <a:pt x="118" y="758"/>
                      </a:lnTo>
                      <a:lnTo>
                        <a:pt x="151" y="746"/>
                      </a:lnTo>
                      <a:lnTo>
                        <a:pt x="177" y="753"/>
                      </a:lnTo>
                      <a:lnTo>
                        <a:pt x="197" y="746"/>
                      </a:lnTo>
                      <a:lnTo>
                        <a:pt x="203" y="750"/>
                      </a:lnTo>
                      <a:lnTo>
                        <a:pt x="207" y="776"/>
                      </a:lnTo>
                      <a:lnTo>
                        <a:pt x="224" y="783"/>
                      </a:lnTo>
                      <a:lnTo>
                        <a:pt x="267" y="780"/>
                      </a:lnTo>
                      <a:lnTo>
                        <a:pt x="314" y="728"/>
                      </a:lnTo>
                      <a:lnTo>
                        <a:pt x="410" y="748"/>
                      </a:lnTo>
                      <a:lnTo>
                        <a:pt x="459" y="713"/>
                      </a:lnTo>
                      <a:lnTo>
                        <a:pt x="602" y="681"/>
                      </a:lnTo>
                      <a:lnTo>
                        <a:pt x="611" y="660"/>
                      </a:lnTo>
                      <a:lnTo>
                        <a:pt x="625" y="606"/>
                      </a:lnTo>
                      <a:lnTo>
                        <a:pt x="664" y="575"/>
                      </a:lnTo>
                      <a:lnTo>
                        <a:pt x="676" y="575"/>
                      </a:lnTo>
                      <a:lnTo>
                        <a:pt x="676" y="560"/>
                      </a:lnTo>
                      <a:lnTo>
                        <a:pt x="680" y="422"/>
                      </a:lnTo>
                      <a:lnTo>
                        <a:pt x="686" y="394"/>
                      </a:lnTo>
                      <a:lnTo>
                        <a:pt x="647" y="380"/>
                      </a:lnTo>
                      <a:lnTo>
                        <a:pt x="645" y="370"/>
                      </a:lnTo>
                      <a:lnTo>
                        <a:pt x="686" y="358"/>
                      </a:lnTo>
                      <a:lnTo>
                        <a:pt x="794" y="349"/>
                      </a:lnTo>
                      <a:lnTo>
                        <a:pt x="807" y="370"/>
                      </a:lnTo>
                      <a:lnTo>
                        <a:pt x="848" y="380"/>
                      </a:lnTo>
                      <a:lnTo>
                        <a:pt x="857" y="380"/>
                      </a:lnTo>
                      <a:lnTo>
                        <a:pt x="872" y="362"/>
                      </a:lnTo>
                      <a:lnTo>
                        <a:pt x="853" y="344"/>
                      </a:lnTo>
                      <a:lnTo>
                        <a:pt x="932" y="183"/>
                      </a:lnTo>
                      <a:lnTo>
                        <a:pt x="944" y="172"/>
                      </a:lnTo>
                      <a:lnTo>
                        <a:pt x="1016" y="207"/>
                      </a:lnTo>
                      <a:lnTo>
                        <a:pt x="1048" y="207"/>
                      </a:lnTo>
                      <a:lnTo>
                        <a:pt x="1063" y="227"/>
                      </a:lnTo>
                      <a:lnTo>
                        <a:pt x="1129" y="207"/>
                      </a:lnTo>
                      <a:lnTo>
                        <a:pt x="1147" y="92"/>
                      </a:lnTo>
                      <a:lnTo>
                        <a:pt x="1175" y="74"/>
                      </a:lnTo>
                      <a:lnTo>
                        <a:pt x="1214" y="71"/>
                      </a:lnTo>
                      <a:lnTo>
                        <a:pt x="1238" y="41"/>
                      </a:lnTo>
                      <a:lnTo>
                        <a:pt x="1245" y="13"/>
                      </a:lnTo>
                      <a:lnTo>
                        <a:pt x="1265" y="0"/>
                      </a:lnTo>
                      <a:lnTo>
                        <a:pt x="1310" y="1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6" name="Freeform 7"/>
                <p:cNvSpPr/>
                <p:nvPr/>
              </p:nvSpPr>
              <p:spPr bwMode="auto">
                <a:xfrm>
                  <a:off x="5314348" y="2951261"/>
                  <a:ext cx="596900" cy="568325"/>
                </a:xfrm>
                <a:custGeom>
                  <a:avLst/>
                  <a:gdLst>
                    <a:gd name="T0" fmla="*/ 453 w 548"/>
                    <a:gd name="T1" fmla="*/ 368 h 530"/>
                    <a:gd name="T2" fmla="*/ 508 w 548"/>
                    <a:gd name="T3" fmla="*/ 281 h 530"/>
                    <a:gd name="T4" fmla="*/ 547 w 548"/>
                    <a:gd name="T5" fmla="*/ 239 h 530"/>
                    <a:gd name="T6" fmla="*/ 542 w 548"/>
                    <a:gd name="T7" fmla="*/ 197 h 530"/>
                    <a:gd name="T8" fmla="*/ 503 w 548"/>
                    <a:gd name="T9" fmla="*/ 153 h 530"/>
                    <a:gd name="T10" fmla="*/ 497 w 548"/>
                    <a:gd name="T11" fmla="*/ 117 h 530"/>
                    <a:gd name="T12" fmla="*/ 429 w 548"/>
                    <a:gd name="T13" fmla="*/ 22 h 530"/>
                    <a:gd name="T14" fmla="*/ 423 w 548"/>
                    <a:gd name="T15" fmla="*/ 32 h 530"/>
                    <a:gd name="T16" fmla="*/ 411 w 548"/>
                    <a:gd name="T17" fmla="*/ 45 h 530"/>
                    <a:gd name="T18" fmla="*/ 382 w 548"/>
                    <a:gd name="T19" fmla="*/ 13 h 530"/>
                    <a:gd name="T20" fmla="*/ 337 w 548"/>
                    <a:gd name="T21" fmla="*/ 0 h 530"/>
                    <a:gd name="T22" fmla="*/ 337 w 548"/>
                    <a:gd name="T23" fmla="*/ 13 h 530"/>
                    <a:gd name="T24" fmla="*/ 337 w 548"/>
                    <a:gd name="T25" fmla="*/ 32 h 530"/>
                    <a:gd name="T26" fmla="*/ 320 w 548"/>
                    <a:gd name="T27" fmla="*/ 47 h 530"/>
                    <a:gd name="T28" fmla="*/ 283 w 548"/>
                    <a:gd name="T29" fmla="*/ 82 h 530"/>
                    <a:gd name="T30" fmla="*/ 246 w 548"/>
                    <a:gd name="T31" fmla="*/ 82 h 530"/>
                    <a:gd name="T32" fmla="*/ 232 w 548"/>
                    <a:gd name="T33" fmla="*/ 107 h 530"/>
                    <a:gd name="T34" fmla="*/ 218 w 548"/>
                    <a:gd name="T35" fmla="*/ 107 h 530"/>
                    <a:gd name="T36" fmla="*/ 191 w 548"/>
                    <a:gd name="T37" fmla="*/ 134 h 530"/>
                    <a:gd name="T38" fmla="*/ 175 w 548"/>
                    <a:gd name="T39" fmla="*/ 134 h 530"/>
                    <a:gd name="T40" fmla="*/ 144 w 548"/>
                    <a:gd name="T41" fmla="*/ 166 h 530"/>
                    <a:gd name="T42" fmla="*/ 125 w 548"/>
                    <a:gd name="T43" fmla="*/ 171 h 530"/>
                    <a:gd name="T44" fmla="*/ 82 w 548"/>
                    <a:gd name="T45" fmla="*/ 235 h 530"/>
                    <a:gd name="T46" fmla="*/ 55 w 548"/>
                    <a:gd name="T47" fmla="*/ 196 h 530"/>
                    <a:gd name="T48" fmla="*/ 26 w 548"/>
                    <a:gd name="T49" fmla="*/ 176 h 530"/>
                    <a:gd name="T50" fmla="*/ 12 w 548"/>
                    <a:gd name="T51" fmla="*/ 190 h 530"/>
                    <a:gd name="T52" fmla="*/ 28 w 548"/>
                    <a:gd name="T53" fmla="*/ 277 h 530"/>
                    <a:gd name="T54" fmla="*/ 14 w 548"/>
                    <a:gd name="T55" fmla="*/ 307 h 530"/>
                    <a:gd name="T56" fmla="*/ 0 w 548"/>
                    <a:gd name="T57" fmla="*/ 350 h 530"/>
                    <a:gd name="T58" fmla="*/ 42 w 548"/>
                    <a:gd name="T59" fmla="*/ 377 h 530"/>
                    <a:gd name="T60" fmla="*/ 62 w 548"/>
                    <a:gd name="T61" fmla="*/ 380 h 530"/>
                    <a:gd name="T62" fmla="*/ 92 w 548"/>
                    <a:gd name="T63" fmla="*/ 421 h 530"/>
                    <a:gd name="T64" fmla="*/ 115 w 548"/>
                    <a:gd name="T65" fmla="*/ 409 h 530"/>
                    <a:gd name="T66" fmla="*/ 149 w 548"/>
                    <a:gd name="T67" fmla="*/ 368 h 530"/>
                    <a:gd name="T68" fmla="*/ 182 w 548"/>
                    <a:gd name="T69" fmla="*/ 308 h 530"/>
                    <a:gd name="T70" fmla="*/ 240 w 548"/>
                    <a:gd name="T71" fmla="*/ 296 h 530"/>
                    <a:gd name="T72" fmla="*/ 276 w 548"/>
                    <a:gd name="T73" fmla="*/ 332 h 530"/>
                    <a:gd name="T74" fmla="*/ 251 w 548"/>
                    <a:gd name="T75" fmla="*/ 392 h 530"/>
                    <a:gd name="T76" fmla="*/ 218 w 548"/>
                    <a:gd name="T77" fmla="*/ 445 h 530"/>
                    <a:gd name="T78" fmla="*/ 246 w 548"/>
                    <a:gd name="T79" fmla="*/ 467 h 530"/>
                    <a:gd name="T80" fmla="*/ 246 w 548"/>
                    <a:gd name="T81" fmla="*/ 494 h 530"/>
                    <a:gd name="T82" fmla="*/ 223 w 548"/>
                    <a:gd name="T83" fmla="*/ 518 h 530"/>
                    <a:gd name="T84" fmla="*/ 228 w 548"/>
                    <a:gd name="T85" fmla="*/ 529 h 530"/>
                    <a:gd name="T86" fmla="*/ 269 w 548"/>
                    <a:gd name="T87" fmla="*/ 507 h 530"/>
                    <a:gd name="T88" fmla="*/ 330 w 548"/>
                    <a:gd name="T89" fmla="*/ 425 h 530"/>
                    <a:gd name="T90" fmla="*/ 423 w 548"/>
                    <a:gd name="T91" fmla="*/ 374 h 530"/>
                    <a:gd name="T92" fmla="*/ 453 w 548"/>
                    <a:gd name="T93" fmla="*/ 368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48" h="530">
                      <a:moveTo>
                        <a:pt x="453" y="368"/>
                      </a:moveTo>
                      <a:lnTo>
                        <a:pt x="508" y="281"/>
                      </a:lnTo>
                      <a:lnTo>
                        <a:pt x="547" y="239"/>
                      </a:lnTo>
                      <a:lnTo>
                        <a:pt x="542" y="197"/>
                      </a:lnTo>
                      <a:lnTo>
                        <a:pt x="503" y="153"/>
                      </a:lnTo>
                      <a:lnTo>
                        <a:pt x="497" y="117"/>
                      </a:lnTo>
                      <a:lnTo>
                        <a:pt x="429" y="22"/>
                      </a:lnTo>
                      <a:lnTo>
                        <a:pt x="423" y="32"/>
                      </a:lnTo>
                      <a:lnTo>
                        <a:pt x="411" y="45"/>
                      </a:lnTo>
                      <a:lnTo>
                        <a:pt x="382" y="13"/>
                      </a:lnTo>
                      <a:lnTo>
                        <a:pt x="337" y="0"/>
                      </a:lnTo>
                      <a:lnTo>
                        <a:pt x="337" y="13"/>
                      </a:lnTo>
                      <a:lnTo>
                        <a:pt x="337" y="32"/>
                      </a:lnTo>
                      <a:lnTo>
                        <a:pt x="320" y="47"/>
                      </a:lnTo>
                      <a:lnTo>
                        <a:pt x="283" y="82"/>
                      </a:lnTo>
                      <a:lnTo>
                        <a:pt x="246" y="82"/>
                      </a:lnTo>
                      <a:lnTo>
                        <a:pt x="232" y="107"/>
                      </a:lnTo>
                      <a:lnTo>
                        <a:pt x="218" y="107"/>
                      </a:lnTo>
                      <a:lnTo>
                        <a:pt x="191" y="134"/>
                      </a:lnTo>
                      <a:lnTo>
                        <a:pt x="175" y="134"/>
                      </a:lnTo>
                      <a:lnTo>
                        <a:pt x="144" y="166"/>
                      </a:lnTo>
                      <a:lnTo>
                        <a:pt x="125" y="171"/>
                      </a:lnTo>
                      <a:lnTo>
                        <a:pt x="82" y="235"/>
                      </a:lnTo>
                      <a:lnTo>
                        <a:pt x="55" y="196"/>
                      </a:lnTo>
                      <a:lnTo>
                        <a:pt x="26" y="176"/>
                      </a:lnTo>
                      <a:lnTo>
                        <a:pt x="12" y="190"/>
                      </a:lnTo>
                      <a:lnTo>
                        <a:pt x="28" y="277"/>
                      </a:lnTo>
                      <a:lnTo>
                        <a:pt x="14" y="307"/>
                      </a:lnTo>
                      <a:lnTo>
                        <a:pt x="0" y="350"/>
                      </a:lnTo>
                      <a:lnTo>
                        <a:pt x="42" y="377"/>
                      </a:lnTo>
                      <a:lnTo>
                        <a:pt x="62" y="380"/>
                      </a:lnTo>
                      <a:lnTo>
                        <a:pt x="92" y="421"/>
                      </a:lnTo>
                      <a:lnTo>
                        <a:pt x="115" y="409"/>
                      </a:lnTo>
                      <a:lnTo>
                        <a:pt x="149" y="368"/>
                      </a:lnTo>
                      <a:lnTo>
                        <a:pt x="182" y="308"/>
                      </a:lnTo>
                      <a:lnTo>
                        <a:pt x="240" y="296"/>
                      </a:lnTo>
                      <a:lnTo>
                        <a:pt x="276" y="332"/>
                      </a:lnTo>
                      <a:lnTo>
                        <a:pt x="251" y="392"/>
                      </a:lnTo>
                      <a:lnTo>
                        <a:pt x="218" y="445"/>
                      </a:lnTo>
                      <a:lnTo>
                        <a:pt x="246" y="467"/>
                      </a:lnTo>
                      <a:lnTo>
                        <a:pt x="246" y="494"/>
                      </a:lnTo>
                      <a:lnTo>
                        <a:pt x="223" y="518"/>
                      </a:lnTo>
                      <a:lnTo>
                        <a:pt x="228" y="529"/>
                      </a:lnTo>
                      <a:lnTo>
                        <a:pt x="269" y="507"/>
                      </a:lnTo>
                      <a:lnTo>
                        <a:pt x="330" y="425"/>
                      </a:lnTo>
                      <a:lnTo>
                        <a:pt x="423" y="374"/>
                      </a:lnTo>
                      <a:lnTo>
                        <a:pt x="453" y="368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7" name="Freeform 8"/>
                <p:cNvSpPr/>
                <p:nvPr/>
              </p:nvSpPr>
              <p:spPr bwMode="auto">
                <a:xfrm>
                  <a:off x="5458810" y="2630586"/>
                  <a:ext cx="869950" cy="579438"/>
                </a:xfrm>
                <a:custGeom>
                  <a:avLst/>
                  <a:gdLst>
                    <a:gd name="T0" fmla="*/ 768 w 793"/>
                    <a:gd name="T1" fmla="*/ 148 h 540"/>
                    <a:gd name="T2" fmla="*/ 705 w 793"/>
                    <a:gd name="T3" fmla="*/ 136 h 540"/>
                    <a:gd name="T4" fmla="*/ 681 w 793"/>
                    <a:gd name="T5" fmla="*/ 133 h 540"/>
                    <a:gd name="T6" fmla="*/ 625 w 793"/>
                    <a:gd name="T7" fmla="*/ 163 h 540"/>
                    <a:gd name="T8" fmla="*/ 600 w 793"/>
                    <a:gd name="T9" fmla="*/ 178 h 540"/>
                    <a:gd name="T10" fmla="*/ 554 w 793"/>
                    <a:gd name="T11" fmla="*/ 144 h 540"/>
                    <a:gd name="T12" fmla="*/ 511 w 793"/>
                    <a:gd name="T13" fmla="*/ 108 h 540"/>
                    <a:gd name="T14" fmla="*/ 504 w 793"/>
                    <a:gd name="T15" fmla="*/ 156 h 540"/>
                    <a:gd name="T16" fmla="*/ 460 w 793"/>
                    <a:gd name="T17" fmla="*/ 108 h 540"/>
                    <a:gd name="T18" fmla="*/ 423 w 793"/>
                    <a:gd name="T19" fmla="*/ 70 h 540"/>
                    <a:gd name="T20" fmla="*/ 342 w 793"/>
                    <a:gd name="T21" fmla="*/ 70 h 540"/>
                    <a:gd name="T22" fmla="*/ 301 w 793"/>
                    <a:gd name="T23" fmla="*/ 39 h 540"/>
                    <a:gd name="T24" fmla="*/ 241 w 793"/>
                    <a:gd name="T25" fmla="*/ 61 h 540"/>
                    <a:gd name="T26" fmla="*/ 180 w 793"/>
                    <a:gd name="T27" fmla="*/ 45 h 540"/>
                    <a:gd name="T28" fmla="*/ 98 w 793"/>
                    <a:gd name="T29" fmla="*/ 9 h 540"/>
                    <a:gd name="T30" fmla="*/ 73 w 793"/>
                    <a:gd name="T31" fmla="*/ 66 h 540"/>
                    <a:gd name="T32" fmla="*/ 0 w 793"/>
                    <a:gd name="T33" fmla="*/ 70 h 540"/>
                    <a:gd name="T34" fmla="*/ 39 w 793"/>
                    <a:gd name="T35" fmla="*/ 108 h 540"/>
                    <a:gd name="T36" fmla="*/ 44 w 793"/>
                    <a:gd name="T37" fmla="*/ 176 h 540"/>
                    <a:gd name="T38" fmla="*/ 66 w 793"/>
                    <a:gd name="T39" fmla="*/ 231 h 540"/>
                    <a:gd name="T40" fmla="*/ 130 w 793"/>
                    <a:gd name="T41" fmla="*/ 195 h 540"/>
                    <a:gd name="T42" fmla="*/ 180 w 793"/>
                    <a:gd name="T43" fmla="*/ 296 h 540"/>
                    <a:gd name="T44" fmla="*/ 208 w 793"/>
                    <a:gd name="T45" fmla="*/ 298 h 540"/>
                    <a:gd name="T46" fmla="*/ 283 w 793"/>
                    <a:gd name="T47" fmla="*/ 344 h 540"/>
                    <a:gd name="T48" fmla="*/ 301 w 793"/>
                    <a:gd name="T49" fmla="*/ 320 h 540"/>
                    <a:gd name="T50" fmla="*/ 375 w 793"/>
                    <a:gd name="T51" fmla="*/ 452 h 540"/>
                    <a:gd name="T52" fmla="*/ 418 w 793"/>
                    <a:gd name="T53" fmla="*/ 539 h 540"/>
                    <a:gd name="T54" fmla="*/ 483 w 793"/>
                    <a:gd name="T55" fmla="*/ 426 h 540"/>
                    <a:gd name="T56" fmla="*/ 534 w 793"/>
                    <a:gd name="T57" fmla="*/ 440 h 540"/>
                    <a:gd name="T58" fmla="*/ 609 w 793"/>
                    <a:gd name="T59" fmla="*/ 415 h 540"/>
                    <a:gd name="T60" fmla="*/ 591 w 793"/>
                    <a:gd name="T61" fmla="*/ 364 h 540"/>
                    <a:gd name="T62" fmla="*/ 664 w 793"/>
                    <a:gd name="T63" fmla="*/ 307 h 540"/>
                    <a:gd name="T64" fmla="*/ 694 w 793"/>
                    <a:gd name="T65" fmla="*/ 252 h 540"/>
                    <a:gd name="T66" fmla="*/ 716 w 793"/>
                    <a:gd name="T67" fmla="*/ 220 h 540"/>
                    <a:gd name="T68" fmla="*/ 745 w 793"/>
                    <a:gd name="T69" fmla="*/ 246 h 540"/>
                    <a:gd name="T70" fmla="*/ 792 w 793"/>
                    <a:gd name="T71" fmla="*/ 16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93" h="540">
                      <a:moveTo>
                        <a:pt x="784" y="151"/>
                      </a:moveTo>
                      <a:lnTo>
                        <a:pt x="768" y="148"/>
                      </a:lnTo>
                      <a:lnTo>
                        <a:pt x="742" y="148"/>
                      </a:lnTo>
                      <a:lnTo>
                        <a:pt x="705" y="136"/>
                      </a:lnTo>
                      <a:lnTo>
                        <a:pt x="694" y="115"/>
                      </a:lnTo>
                      <a:lnTo>
                        <a:pt x="681" y="133"/>
                      </a:lnTo>
                      <a:lnTo>
                        <a:pt x="664" y="120"/>
                      </a:lnTo>
                      <a:lnTo>
                        <a:pt x="625" y="163"/>
                      </a:lnTo>
                      <a:lnTo>
                        <a:pt x="618" y="176"/>
                      </a:lnTo>
                      <a:lnTo>
                        <a:pt x="600" y="178"/>
                      </a:lnTo>
                      <a:lnTo>
                        <a:pt x="576" y="151"/>
                      </a:lnTo>
                      <a:lnTo>
                        <a:pt x="554" y="144"/>
                      </a:lnTo>
                      <a:lnTo>
                        <a:pt x="529" y="94"/>
                      </a:lnTo>
                      <a:lnTo>
                        <a:pt x="511" y="108"/>
                      </a:lnTo>
                      <a:lnTo>
                        <a:pt x="517" y="148"/>
                      </a:lnTo>
                      <a:lnTo>
                        <a:pt x="504" y="156"/>
                      </a:lnTo>
                      <a:lnTo>
                        <a:pt x="472" y="122"/>
                      </a:lnTo>
                      <a:lnTo>
                        <a:pt x="460" y="108"/>
                      </a:lnTo>
                      <a:lnTo>
                        <a:pt x="435" y="108"/>
                      </a:lnTo>
                      <a:lnTo>
                        <a:pt x="423" y="70"/>
                      </a:lnTo>
                      <a:lnTo>
                        <a:pt x="388" y="51"/>
                      </a:lnTo>
                      <a:lnTo>
                        <a:pt x="342" y="70"/>
                      </a:lnTo>
                      <a:lnTo>
                        <a:pt x="325" y="66"/>
                      </a:lnTo>
                      <a:lnTo>
                        <a:pt x="301" y="39"/>
                      </a:lnTo>
                      <a:lnTo>
                        <a:pt x="262" y="61"/>
                      </a:lnTo>
                      <a:lnTo>
                        <a:pt x="241" y="61"/>
                      </a:lnTo>
                      <a:lnTo>
                        <a:pt x="216" y="70"/>
                      </a:lnTo>
                      <a:lnTo>
                        <a:pt x="180" y="45"/>
                      </a:lnTo>
                      <a:lnTo>
                        <a:pt x="154" y="0"/>
                      </a:lnTo>
                      <a:lnTo>
                        <a:pt x="98" y="9"/>
                      </a:lnTo>
                      <a:lnTo>
                        <a:pt x="75" y="37"/>
                      </a:lnTo>
                      <a:lnTo>
                        <a:pt x="73" y="66"/>
                      </a:lnTo>
                      <a:lnTo>
                        <a:pt x="7" y="48"/>
                      </a:lnTo>
                      <a:lnTo>
                        <a:pt x="0" y="70"/>
                      </a:lnTo>
                      <a:lnTo>
                        <a:pt x="4" y="82"/>
                      </a:lnTo>
                      <a:lnTo>
                        <a:pt x="39" y="108"/>
                      </a:lnTo>
                      <a:lnTo>
                        <a:pt x="39" y="144"/>
                      </a:lnTo>
                      <a:lnTo>
                        <a:pt x="44" y="176"/>
                      </a:lnTo>
                      <a:lnTo>
                        <a:pt x="64" y="206"/>
                      </a:lnTo>
                      <a:lnTo>
                        <a:pt x="66" y="231"/>
                      </a:lnTo>
                      <a:lnTo>
                        <a:pt x="80" y="241"/>
                      </a:lnTo>
                      <a:lnTo>
                        <a:pt x="130" y="195"/>
                      </a:lnTo>
                      <a:lnTo>
                        <a:pt x="180" y="259"/>
                      </a:lnTo>
                      <a:lnTo>
                        <a:pt x="180" y="296"/>
                      </a:lnTo>
                      <a:lnTo>
                        <a:pt x="208" y="312"/>
                      </a:lnTo>
                      <a:lnTo>
                        <a:pt x="208" y="298"/>
                      </a:lnTo>
                      <a:lnTo>
                        <a:pt x="253" y="312"/>
                      </a:lnTo>
                      <a:lnTo>
                        <a:pt x="283" y="344"/>
                      </a:lnTo>
                      <a:lnTo>
                        <a:pt x="295" y="330"/>
                      </a:lnTo>
                      <a:lnTo>
                        <a:pt x="301" y="320"/>
                      </a:lnTo>
                      <a:lnTo>
                        <a:pt x="368" y="415"/>
                      </a:lnTo>
                      <a:lnTo>
                        <a:pt x="375" y="452"/>
                      </a:lnTo>
                      <a:lnTo>
                        <a:pt x="414" y="495"/>
                      </a:lnTo>
                      <a:lnTo>
                        <a:pt x="418" y="539"/>
                      </a:lnTo>
                      <a:lnTo>
                        <a:pt x="452" y="517"/>
                      </a:lnTo>
                      <a:lnTo>
                        <a:pt x="483" y="426"/>
                      </a:lnTo>
                      <a:lnTo>
                        <a:pt x="499" y="420"/>
                      </a:lnTo>
                      <a:lnTo>
                        <a:pt x="534" y="440"/>
                      </a:lnTo>
                      <a:lnTo>
                        <a:pt x="591" y="433"/>
                      </a:lnTo>
                      <a:lnTo>
                        <a:pt x="609" y="415"/>
                      </a:lnTo>
                      <a:lnTo>
                        <a:pt x="583" y="375"/>
                      </a:lnTo>
                      <a:lnTo>
                        <a:pt x="591" y="364"/>
                      </a:lnTo>
                      <a:lnTo>
                        <a:pt x="642" y="346"/>
                      </a:lnTo>
                      <a:lnTo>
                        <a:pt x="664" y="307"/>
                      </a:lnTo>
                      <a:lnTo>
                        <a:pt x="691" y="294"/>
                      </a:lnTo>
                      <a:lnTo>
                        <a:pt x="694" y="252"/>
                      </a:lnTo>
                      <a:lnTo>
                        <a:pt x="700" y="225"/>
                      </a:lnTo>
                      <a:lnTo>
                        <a:pt x="716" y="220"/>
                      </a:lnTo>
                      <a:lnTo>
                        <a:pt x="729" y="235"/>
                      </a:lnTo>
                      <a:lnTo>
                        <a:pt x="745" y="246"/>
                      </a:lnTo>
                      <a:lnTo>
                        <a:pt x="782" y="199"/>
                      </a:lnTo>
                      <a:lnTo>
                        <a:pt x="792" y="160"/>
                      </a:lnTo>
                      <a:lnTo>
                        <a:pt x="784" y="151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8" name="Freeform 9"/>
                <p:cNvSpPr/>
                <p:nvPr/>
              </p:nvSpPr>
              <p:spPr bwMode="auto">
                <a:xfrm>
                  <a:off x="3299810" y="4803874"/>
                  <a:ext cx="947738" cy="962025"/>
                </a:xfrm>
                <a:custGeom>
                  <a:avLst/>
                  <a:gdLst>
                    <a:gd name="T0" fmla="*/ 756 w 867"/>
                    <a:gd name="T1" fmla="*/ 139 h 900"/>
                    <a:gd name="T2" fmla="*/ 695 w 867"/>
                    <a:gd name="T3" fmla="*/ 156 h 900"/>
                    <a:gd name="T4" fmla="*/ 671 w 867"/>
                    <a:gd name="T5" fmla="*/ 110 h 900"/>
                    <a:gd name="T6" fmla="*/ 658 w 867"/>
                    <a:gd name="T7" fmla="*/ 78 h 900"/>
                    <a:gd name="T8" fmla="*/ 616 w 867"/>
                    <a:gd name="T9" fmla="*/ 80 h 900"/>
                    <a:gd name="T10" fmla="*/ 591 w 867"/>
                    <a:gd name="T11" fmla="*/ 117 h 900"/>
                    <a:gd name="T12" fmla="*/ 591 w 867"/>
                    <a:gd name="T13" fmla="*/ 157 h 900"/>
                    <a:gd name="T14" fmla="*/ 540 w 867"/>
                    <a:gd name="T15" fmla="*/ 313 h 900"/>
                    <a:gd name="T16" fmla="*/ 497 w 867"/>
                    <a:gd name="T17" fmla="*/ 322 h 900"/>
                    <a:gd name="T18" fmla="*/ 416 w 867"/>
                    <a:gd name="T19" fmla="*/ 345 h 900"/>
                    <a:gd name="T20" fmla="*/ 296 w 867"/>
                    <a:gd name="T21" fmla="*/ 156 h 900"/>
                    <a:gd name="T22" fmla="*/ 255 w 867"/>
                    <a:gd name="T23" fmla="*/ 124 h 900"/>
                    <a:gd name="T24" fmla="*/ 245 w 867"/>
                    <a:gd name="T25" fmla="*/ 80 h 900"/>
                    <a:gd name="T26" fmla="*/ 188 w 867"/>
                    <a:gd name="T27" fmla="*/ 110 h 900"/>
                    <a:gd name="T28" fmla="*/ 163 w 867"/>
                    <a:gd name="T29" fmla="*/ 0 h 900"/>
                    <a:gd name="T30" fmla="*/ 121 w 867"/>
                    <a:gd name="T31" fmla="*/ 44 h 900"/>
                    <a:gd name="T32" fmla="*/ 116 w 867"/>
                    <a:gd name="T33" fmla="*/ 112 h 900"/>
                    <a:gd name="T34" fmla="*/ 88 w 867"/>
                    <a:gd name="T35" fmla="*/ 100 h 900"/>
                    <a:gd name="T36" fmla="*/ 88 w 867"/>
                    <a:gd name="T37" fmla="*/ 182 h 900"/>
                    <a:gd name="T38" fmla="*/ 121 w 867"/>
                    <a:gd name="T39" fmla="*/ 192 h 900"/>
                    <a:gd name="T40" fmla="*/ 117 w 867"/>
                    <a:gd name="T41" fmla="*/ 367 h 900"/>
                    <a:gd name="T42" fmla="*/ 20 w 867"/>
                    <a:gd name="T43" fmla="*/ 482 h 900"/>
                    <a:gd name="T44" fmla="*/ 0 w 867"/>
                    <a:gd name="T45" fmla="*/ 514 h 900"/>
                    <a:gd name="T46" fmla="*/ 2 w 867"/>
                    <a:gd name="T47" fmla="*/ 583 h 900"/>
                    <a:gd name="T48" fmla="*/ 57 w 867"/>
                    <a:gd name="T49" fmla="*/ 572 h 900"/>
                    <a:gd name="T50" fmla="*/ 116 w 867"/>
                    <a:gd name="T51" fmla="*/ 597 h 900"/>
                    <a:gd name="T52" fmla="*/ 133 w 867"/>
                    <a:gd name="T53" fmla="*/ 660 h 900"/>
                    <a:gd name="T54" fmla="*/ 179 w 867"/>
                    <a:gd name="T55" fmla="*/ 672 h 900"/>
                    <a:gd name="T56" fmla="*/ 177 w 867"/>
                    <a:gd name="T57" fmla="*/ 709 h 900"/>
                    <a:gd name="T58" fmla="*/ 160 w 867"/>
                    <a:gd name="T59" fmla="*/ 775 h 900"/>
                    <a:gd name="T60" fmla="*/ 195 w 867"/>
                    <a:gd name="T61" fmla="*/ 790 h 900"/>
                    <a:gd name="T62" fmla="*/ 230 w 867"/>
                    <a:gd name="T63" fmla="*/ 820 h 900"/>
                    <a:gd name="T64" fmla="*/ 297 w 867"/>
                    <a:gd name="T65" fmla="*/ 861 h 900"/>
                    <a:gd name="T66" fmla="*/ 361 w 867"/>
                    <a:gd name="T67" fmla="*/ 841 h 900"/>
                    <a:gd name="T68" fmla="*/ 368 w 867"/>
                    <a:gd name="T69" fmla="*/ 882 h 900"/>
                    <a:gd name="T70" fmla="*/ 409 w 867"/>
                    <a:gd name="T71" fmla="*/ 891 h 900"/>
                    <a:gd name="T72" fmla="*/ 428 w 867"/>
                    <a:gd name="T73" fmla="*/ 886 h 900"/>
                    <a:gd name="T74" fmla="*/ 410 w 867"/>
                    <a:gd name="T75" fmla="*/ 775 h 900"/>
                    <a:gd name="T76" fmla="*/ 465 w 867"/>
                    <a:gd name="T77" fmla="*/ 756 h 900"/>
                    <a:gd name="T78" fmla="*/ 497 w 867"/>
                    <a:gd name="T79" fmla="*/ 728 h 900"/>
                    <a:gd name="T80" fmla="*/ 578 w 867"/>
                    <a:gd name="T81" fmla="*/ 726 h 900"/>
                    <a:gd name="T82" fmla="*/ 616 w 867"/>
                    <a:gd name="T83" fmla="*/ 721 h 900"/>
                    <a:gd name="T84" fmla="*/ 647 w 867"/>
                    <a:gd name="T85" fmla="*/ 745 h 900"/>
                    <a:gd name="T86" fmla="*/ 676 w 867"/>
                    <a:gd name="T87" fmla="*/ 714 h 900"/>
                    <a:gd name="T88" fmla="*/ 713 w 867"/>
                    <a:gd name="T89" fmla="*/ 716 h 900"/>
                    <a:gd name="T90" fmla="*/ 762 w 867"/>
                    <a:gd name="T91" fmla="*/ 660 h 900"/>
                    <a:gd name="T92" fmla="*/ 809 w 867"/>
                    <a:gd name="T93" fmla="*/ 672 h 900"/>
                    <a:gd name="T94" fmla="*/ 846 w 867"/>
                    <a:gd name="T95" fmla="*/ 636 h 900"/>
                    <a:gd name="T96" fmla="*/ 866 w 867"/>
                    <a:gd name="T97" fmla="*/ 595 h 900"/>
                    <a:gd name="T98" fmla="*/ 771 w 867"/>
                    <a:gd name="T99" fmla="*/ 561 h 900"/>
                    <a:gd name="T100" fmla="*/ 734 w 867"/>
                    <a:gd name="T101" fmla="*/ 538 h 900"/>
                    <a:gd name="T102" fmla="*/ 694 w 867"/>
                    <a:gd name="T103" fmla="*/ 512 h 900"/>
                    <a:gd name="T104" fmla="*/ 706 w 867"/>
                    <a:gd name="T105" fmla="*/ 438 h 900"/>
                    <a:gd name="T106" fmla="*/ 695 w 867"/>
                    <a:gd name="T107" fmla="*/ 302 h 900"/>
                    <a:gd name="T108" fmla="*/ 628 w 867"/>
                    <a:gd name="T109" fmla="*/ 306 h 900"/>
                    <a:gd name="T110" fmla="*/ 616 w 867"/>
                    <a:gd name="T111" fmla="*/ 258 h 900"/>
                    <a:gd name="T112" fmla="*/ 630 w 867"/>
                    <a:gd name="T113" fmla="*/ 210 h 900"/>
                    <a:gd name="T114" fmla="*/ 671 w 867"/>
                    <a:gd name="T115" fmla="*/ 207 h 900"/>
                    <a:gd name="T116" fmla="*/ 752 w 867"/>
                    <a:gd name="T117" fmla="*/ 207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67" h="900">
                      <a:moveTo>
                        <a:pt x="762" y="165"/>
                      </a:moveTo>
                      <a:lnTo>
                        <a:pt x="756" y="139"/>
                      </a:lnTo>
                      <a:lnTo>
                        <a:pt x="734" y="133"/>
                      </a:lnTo>
                      <a:lnTo>
                        <a:pt x="695" y="156"/>
                      </a:lnTo>
                      <a:lnTo>
                        <a:pt x="671" y="142"/>
                      </a:lnTo>
                      <a:lnTo>
                        <a:pt x="671" y="110"/>
                      </a:lnTo>
                      <a:lnTo>
                        <a:pt x="658" y="96"/>
                      </a:lnTo>
                      <a:lnTo>
                        <a:pt x="658" y="78"/>
                      </a:lnTo>
                      <a:lnTo>
                        <a:pt x="623" y="72"/>
                      </a:lnTo>
                      <a:lnTo>
                        <a:pt x="616" y="80"/>
                      </a:lnTo>
                      <a:lnTo>
                        <a:pt x="621" y="105"/>
                      </a:lnTo>
                      <a:lnTo>
                        <a:pt x="591" y="117"/>
                      </a:lnTo>
                      <a:lnTo>
                        <a:pt x="585" y="134"/>
                      </a:lnTo>
                      <a:lnTo>
                        <a:pt x="591" y="157"/>
                      </a:lnTo>
                      <a:lnTo>
                        <a:pt x="528" y="229"/>
                      </a:lnTo>
                      <a:lnTo>
                        <a:pt x="540" y="313"/>
                      </a:lnTo>
                      <a:lnTo>
                        <a:pt x="510" y="337"/>
                      </a:lnTo>
                      <a:lnTo>
                        <a:pt x="497" y="322"/>
                      </a:lnTo>
                      <a:lnTo>
                        <a:pt x="437" y="357"/>
                      </a:lnTo>
                      <a:lnTo>
                        <a:pt x="416" y="345"/>
                      </a:lnTo>
                      <a:lnTo>
                        <a:pt x="329" y="180"/>
                      </a:lnTo>
                      <a:lnTo>
                        <a:pt x="296" y="156"/>
                      </a:lnTo>
                      <a:lnTo>
                        <a:pt x="268" y="147"/>
                      </a:lnTo>
                      <a:lnTo>
                        <a:pt x="255" y="124"/>
                      </a:lnTo>
                      <a:lnTo>
                        <a:pt x="271" y="100"/>
                      </a:lnTo>
                      <a:lnTo>
                        <a:pt x="245" y="80"/>
                      </a:lnTo>
                      <a:lnTo>
                        <a:pt x="217" y="105"/>
                      </a:lnTo>
                      <a:lnTo>
                        <a:pt x="188" y="110"/>
                      </a:lnTo>
                      <a:lnTo>
                        <a:pt x="167" y="22"/>
                      </a:lnTo>
                      <a:lnTo>
                        <a:pt x="163" y="0"/>
                      </a:lnTo>
                      <a:lnTo>
                        <a:pt x="133" y="37"/>
                      </a:lnTo>
                      <a:lnTo>
                        <a:pt x="121" y="44"/>
                      </a:lnTo>
                      <a:lnTo>
                        <a:pt x="122" y="100"/>
                      </a:lnTo>
                      <a:lnTo>
                        <a:pt x="116" y="112"/>
                      </a:lnTo>
                      <a:lnTo>
                        <a:pt x="100" y="112"/>
                      </a:lnTo>
                      <a:lnTo>
                        <a:pt x="88" y="100"/>
                      </a:lnTo>
                      <a:lnTo>
                        <a:pt x="73" y="117"/>
                      </a:lnTo>
                      <a:lnTo>
                        <a:pt x="88" y="182"/>
                      </a:lnTo>
                      <a:lnTo>
                        <a:pt x="105" y="182"/>
                      </a:lnTo>
                      <a:lnTo>
                        <a:pt x="121" y="192"/>
                      </a:lnTo>
                      <a:lnTo>
                        <a:pt x="125" y="231"/>
                      </a:lnTo>
                      <a:lnTo>
                        <a:pt x="117" y="367"/>
                      </a:lnTo>
                      <a:lnTo>
                        <a:pt x="25" y="451"/>
                      </a:lnTo>
                      <a:lnTo>
                        <a:pt x="20" y="482"/>
                      </a:lnTo>
                      <a:lnTo>
                        <a:pt x="2" y="496"/>
                      </a:lnTo>
                      <a:lnTo>
                        <a:pt x="0" y="514"/>
                      </a:lnTo>
                      <a:lnTo>
                        <a:pt x="15" y="553"/>
                      </a:lnTo>
                      <a:lnTo>
                        <a:pt x="2" y="583"/>
                      </a:lnTo>
                      <a:lnTo>
                        <a:pt x="10" y="585"/>
                      </a:lnTo>
                      <a:lnTo>
                        <a:pt x="57" y="572"/>
                      </a:lnTo>
                      <a:lnTo>
                        <a:pt x="122" y="571"/>
                      </a:lnTo>
                      <a:lnTo>
                        <a:pt x="116" y="597"/>
                      </a:lnTo>
                      <a:lnTo>
                        <a:pt x="127" y="622"/>
                      </a:lnTo>
                      <a:lnTo>
                        <a:pt x="133" y="660"/>
                      </a:lnTo>
                      <a:lnTo>
                        <a:pt x="140" y="672"/>
                      </a:lnTo>
                      <a:lnTo>
                        <a:pt x="179" y="672"/>
                      </a:lnTo>
                      <a:lnTo>
                        <a:pt x="197" y="684"/>
                      </a:lnTo>
                      <a:lnTo>
                        <a:pt x="177" y="709"/>
                      </a:lnTo>
                      <a:lnTo>
                        <a:pt x="175" y="740"/>
                      </a:lnTo>
                      <a:lnTo>
                        <a:pt x="160" y="775"/>
                      </a:lnTo>
                      <a:lnTo>
                        <a:pt x="170" y="788"/>
                      </a:lnTo>
                      <a:lnTo>
                        <a:pt x="195" y="790"/>
                      </a:lnTo>
                      <a:lnTo>
                        <a:pt x="236" y="806"/>
                      </a:lnTo>
                      <a:lnTo>
                        <a:pt x="230" y="820"/>
                      </a:lnTo>
                      <a:lnTo>
                        <a:pt x="257" y="861"/>
                      </a:lnTo>
                      <a:lnTo>
                        <a:pt x="297" y="861"/>
                      </a:lnTo>
                      <a:lnTo>
                        <a:pt x="347" y="831"/>
                      </a:lnTo>
                      <a:lnTo>
                        <a:pt x="361" y="841"/>
                      </a:lnTo>
                      <a:lnTo>
                        <a:pt x="361" y="856"/>
                      </a:lnTo>
                      <a:lnTo>
                        <a:pt x="368" y="882"/>
                      </a:lnTo>
                      <a:lnTo>
                        <a:pt x="381" y="894"/>
                      </a:lnTo>
                      <a:lnTo>
                        <a:pt x="409" y="891"/>
                      </a:lnTo>
                      <a:lnTo>
                        <a:pt x="418" y="899"/>
                      </a:lnTo>
                      <a:lnTo>
                        <a:pt x="428" y="886"/>
                      </a:lnTo>
                      <a:lnTo>
                        <a:pt x="428" y="848"/>
                      </a:lnTo>
                      <a:lnTo>
                        <a:pt x="410" y="775"/>
                      </a:lnTo>
                      <a:lnTo>
                        <a:pt x="423" y="756"/>
                      </a:lnTo>
                      <a:lnTo>
                        <a:pt x="465" y="756"/>
                      </a:lnTo>
                      <a:lnTo>
                        <a:pt x="474" y="756"/>
                      </a:lnTo>
                      <a:lnTo>
                        <a:pt x="497" y="728"/>
                      </a:lnTo>
                      <a:lnTo>
                        <a:pt x="555" y="745"/>
                      </a:lnTo>
                      <a:lnTo>
                        <a:pt x="578" y="726"/>
                      </a:lnTo>
                      <a:lnTo>
                        <a:pt x="591" y="738"/>
                      </a:lnTo>
                      <a:lnTo>
                        <a:pt x="616" y="721"/>
                      </a:lnTo>
                      <a:lnTo>
                        <a:pt x="640" y="745"/>
                      </a:lnTo>
                      <a:lnTo>
                        <a:pt x="647" y="745"/>
                      </a:lnTo>
                      <a:lnTo>
                        <a:pt x="656" y="733"/>
                      </a:lnTo>
                      <a:lnTo>
                        <a:pt x="676" y="714"/>
                      </a:lnTo>
                      <a:lnTo>
                        <a:pt x="683" y="721"/>
                      </a:lnTo>
                      <a:lnTo>
                        <a:pt x="713" y="716"/>
                      </a:lnTo>
                      <a:lnTo>
                        <a:pt x="738" y="693"/>
                      </a:lnTo>
                      <a:lnTo>
                        <a:pt x="762" y="660"/>
                      </a:lnTo>
                      <a:lnTo>
                        <a:pt x="792" y="655"/>
                      </a:lnTo>
                      <a:lnTo>
                        <a:pt x="809" y="672"/>
                      </a:lnTo>
                      <a:lnTo>
                        <a:pt x="821" y="637"/>
                      </a:lnTo>
                      <a:lnTo>
                        <a:pt x="846" y="636"/>
                      </a:lnTo>
                      <a:lnTo>
                        <a:pt x="856" y="627"/>
                      </a:lnTo>
                      <a:lnTo>
                        <a:pt x="866" y="595"/>
                      </a:lnTo>
                      <a:lnTo>
                        <a:pt x="854" y="578"/>
                      </a:lnTo>
                      <a:lnTo>
                        <a:pt x="771" y="561"/>
                      </a:lnTo>
                      <a:lnTo>
                        <a:pt x="756" y="538"/>
                      </a:lnTo>
                      <a:lnTo>
                        <a:pt x="734" y="538"/>
                      </a:lnTo>
                      <a:lnTo>
                        <a:pt x="708" y="538"/>
                      </a:lnTo>
                      <a:lnTo>
                        <a:pt x="694" y="512"/>
                      </a:lnTo>
                      <a:lnTo>
                        <a:pt x="694" y="496"/>
                      </a:lnTo>
                      <a:lnTo>
                        <a:pt x="706" y="438"/>
                      </a:lnTo>
                      <a:lnTo>
                        <a:pt x="671" y="405"/>
                      </a:lnTo>
                      <a:lnTo>
                        <a:pt x="695" y="302"/>
                      </a:lnTo>
                      <a:lnTo>
                        <a:pt x="681" y="288"/>
                      </a:lnTo>
                      <a:lnTo>
                        <a:pt x="628" y="306"/>
                      </a:lnTo>
                      <a:lnTo>
                        <a:pt x="616" y="283"/>
                      </a:lnTo>
                      <a:lnTo>
                        <a:pt x="616" y="258"/>
                      </a:lnTo>
                      <a:lnTo>
                        <a:pt x="603" y="246"/>
                      </a:lnTo>
                      <a:lnTo>
                        <a:pt x="630" y="210"/>
                      </a:lnTo>
                      <a:lnTo>
                        <a:pt x="658" y="219"/>
                      </a:lnTo>
                      <a:lnTo>
                        <a:pt x="671" y="207"/>
                      </a:lnTo>
                      <a:lnTo>
                        <a:pt x="725" y="214"/>
                      </a:lnTo>
                      <a:lnTo>
                        <a:pt x="752" y="207"/>
                      </a:lnTo>
                      <a:lnTo>
                        <a:pt x="762" y="165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59" name="Freeform 10"/>
                <p:cNvSpPr/>
                <p:nvPr/>
              </p:nvSpPr>
              <p:spPr bwMode="auto">
                <a:xfrm>
                  <a:off x="5031773" y="4603849"/>
                  <a:ext cx="493712" cy="673100"/>
                </a:xfrm>
                <a:custGeom>
                  <a:avLst/>
                  <a:gdLst>
                    <a:gd name="T0" fmla="*/ 9 w 449"/>
                    <a:gd name="T1" fmla="*/ 138 h 630"/>
                    <a:gd name="T2" fmla="*/ 38 w 449"/>
                    <a:gd name="T3" fmla="*/ 194 h 630"/>
                    <a:gd name="T4" fmla="*/ 40 w 449"/>
                    <a:gd name="T5" fmla="*/ 223 h 630"/>
                    <a:gd name="T6" fmla="*/ 27 w 449"/>
                    <a:gd name="T7" fmla="*/ 253 h 630"/>
                    <a:gd name="T8" fmla="*/ 4 w 449"/>
                    <a:gd name="T9" fmla="*/ 270 h 630"/>
                    <a:gd name="T10" fmla="*/ 0 w 449"/>
                    <a:gd name="T11" fmla="*/ 322 h 630"/>
                    <a:gd name="T12" fmla="*/ 7 w 449"/>
                    <a:gd name="T13" fmla="*/ 331 h 630"/>
                    <a:gd name="T14" fmla="*/ 19 w 449"/>
                    <a:gd name="T15" fmla="*/ 326 h 630"/>
                    <a:gd name="T16" fmla="*/ 27 w 449"/>
                    <a:gd name="T17" fmla="*/ 331 h 630"/>
                    <a:gd name="T18" fmla="*/ 27 w 449"/>
                    <a:gd name="T19" fmla="*/ 366 h 630"/>
                    <a:gd name="T20" fmla="*/ 40 w 449"/>
                    <a:gd name="T21" fmla="*/ 405 h 630"/>
                    <a:gd name="T22" fmla="*/ 58 w 449"/>
                    <a:gd name="T23" fmla="*/ 412 h 630"/>
                    <a:gd name="T24" fmla="*/ 61 w 449"/>
                    <a:gd name="T25" fmla="*/ 471 h 630"/>
                    <a:gd name="T26" fmla="*/ 50 w 449"/>
                    <a:gd name="T27" fmla="*/ 510 h 630"/>
                    <a:gd name="T28" fmla="*/ 61 w 449"/>
                    <a:gd name="T29" fmla="*/ 528 h 630"/>
                    <a:gd name="T30" fmla="*/ 81 w 449"/>
                    <a:gd name="T31" fmla="*/ 547 h 630"/>
                    <a:gd name="T32" fmla="*/ 126 w 449"/>
                    <a:gd name="T33" fmla="*/ 535 h 630"/>
                    <a:gd name="T34" fmla="*/ 136 w 449"/>
                    <a:gd name="T35" fmla="*/ 553 h 630"/>
                    <a:gd name="T36" fmla="*/ 120 w 449"/>
                    <a:gd name="T37" fmla="*/ 572 h 630"/>
                    <a:gd name="T38" fmla="*/ 97 w 449"/>
                    <a:gd name="T39" fmla="*/ 608 h 630"/>
                    <a:gd name="T40" fmla="*/ 97 w 449"/>
                    <a:gd name="T41" fmla="*/ 618 h 630"/>
                    <a:gd name="T42" fmla="*/ 112 w 449"/>
                    <a:gd name="T43" fmla="*/ 629 h 630"/>
                    <a:gd name="T44" fmla="*/ 209 w 449"/>
                    <a:gd name="T45" fmla="*/ 588 h 630"/>
                    <a:gd name="T46" fmla="*/ 244 w 449"/>
                    <a:gd name="T47" fmla="*/ 608 h 630"/>
                    <a:gd name="T48" fmla="*/ 253 w 449"/>
                    <a:gd name="T49" fmla="*/ 598 h 630"/>
                    <a:gd name="T50" fmla="*/ 244 w 449"/>
                    <a:gd name="T51" fmla="*/ 576 h 630"/>
                    <a:gd name="T52" fmla="*/ 246 w 449"/>
                    <a:gd name="T53" fmla="*/ 562 h 630"/>
                    <a:gd name="T54" fmla="*/ 261 w 449"/>
                    <a:gd name="T55" fmla="*/ 472 h 630"/>
                    <a:gd name="T56" fmla="*/ 275 w 449"/>
                    <a:gd name="T57" fmla="*/ 452 h 630"/>
                    <a:gd name="T58" fmla="*/ 282 w 449"/>
                    <a:gd name="T59" fmla="*/ 427 h 630"/>
                    <a:gd name="T60" fmla="*/ 299 w 449"/>
                    <a:gd name="T61" fmla="*/ 390 h 630"/>
                    <a:gd name="T62" fmla="*/ 289 w 449"/>
                    <a:gd name="T63" fmla="*/ 375 h 630"/>
                    <a:gd name="T64" fmla="*/ 292 w 449"/>
                    <a:gd name="T65" fmla="*/ 344 h 630"/>
                    <a:gd name="T66" fmla="*/ 334 w 449"/>
                    <a:gd name="T67" fmla="*/ 296 h 630"/>
                    <a:gd name="T68" fmla="*/ 333 w 449"/>
                    <a:gd name="T69" fmla="*/ 264 h 630"/>
                    <a:gd name="T70" fmla="*/ 358 w 449"/>
                    <a:gd name="T71" fmla="*/ 218 h 630"/>
                    <a:gd name="T72" fmla="*/ 385 w 449"/>
                    <a:gd name="T73" fmla="*/ 226 h 630"/>
                    <a:gd name="T74" fmla="*/ 438 w 449"/>
                    <a:gd name="T75" fmla="*/ 186 h 630"/>
                    <a:gd name="T76" fmla="*/ 448 w 449"/>
                    <a:gd name="T77" fmla="*/ 166 h 630"/>
                    <a:gd name="T78" fmla="*/ 414 w 449"/>
                    <a:gd name="T79" fmla="*/ 103 h 630"/>
                    <a:gd name="T80" fmla="*/ 392 w 449"/>
                    <a:gd name="T81" fmla="*/ 70 h 630"/>
                    <a:gd name="T82" fmla="*/ 408 w 449"/>
                    <a:gd name="T83" fmla="*/ 56 h 630"/>
                    <a:gd name="T84" fmla="*/ 388 w 449"/>
                    <a:gd name="T85" fmla="*/ 37 h 630"/>
                    <a:gd name="T86" fmla="*/ 336 w 449"/>
                    <a:gd name="T87" fmla="*/ 37 h 630"/>
                    <a:gd name="T88" fmla="*/ 315 w 449"/>
                    <a:gd name="T89" fmla="*/ 12 h 630"/>
                    <a:gd name="T90" fmla="*/ 273 w 449"/>
                    <a:gd name="T91" fmla="*/ 54 h 630"/>
                    <a:gd name="T92" fmla="*/ 258 w 449"/>
                    <a:gd name="T93" fmla="*/ 46 h 630"/>
                    <a:gd name="T94" fmla="*/ 275 w 449"/>
                    <a:gd name="T95" fmla="*/ 14 h 630"/>
                    <a:gd name="T96" fmla="*/ 273 w 449"/>
                    <a:gd name="T97" fmla="*/ 4 h 630"/>
                    <a:gd name="T98" fmla="*/ 258 w 449"/>
                    <a:gd name="T99" fmla="*/ 0 h 630"/>
                    <a:gd name="T100" fmla="*/ 209 w 449"/>
                    <a:gd name="T101" fmla="*/ 27 h 630"/>
                    <a:gd name="T102" fmla="*/ 171 w 449"/>
                    <a:gd name="T103" fmla="*/ 39 h 630"/>
                    <a:gd name="T104" fmla="*/ 138 w 449"/>
                    <a:gd name="T105" fmla="*/ 37 h 630"/>
                    <a:gd name="T106" fmla="*/ 70 w 449"/>
                    <a:gd name="T107" fmla="*/ 100 h 630"/>
                    <a:gd name="T108" fmla="*/ 34 w 449"/>
                    <a:gd name="T109" fmla="*/ 112 h 630"/>
                    <a:gd name="T110" fmla="*/ 9 w 449"/>
                    <a:gd name="T111" fmla="*/ 138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49" h="630">
                      <a:moveTo>
                        <a:pt x="9" y="138"/>
                      </a:moveTo>
                      <a:lnTo>
                        <a:pt x="38" y="194"/>
                      </a:lnTo>
                      <a:lnTo>
                        <a:pt x="40" y="223"/>
                      </a:lnTo>
                      <a:lnTo>
                        <a:pt x="27" y="253"/>
                      </a:lnTo>
                      <a:lnTo>
                        <a:pt x="4" y="270"/>
                      </a:lnTo>
                      <a:lnTo>
                        <a:pt x="0" y="322"/>
                      </a:lnTo>
                      <a:lnTo>
                        <a:pt x="7" y="331"/>
                      </a:lnTo>
                      <a:lnTo>
                        <a:pt x="19" y="326"/>
                      </a:lnTo>
                      <a:lnTo>
                        <a:pt x="27" y="331"/>
                      </a:lnTo>
                      <a:lnTo>
                        <a:pt x="27" y="366"/>
                      </a:lnTo>
                      <a:lnTo>
                        <a:pt x="40" y="405"/>
                      </a:lnTo>
                      <a:lnTo>
                        <a:pt x="58" y="412"/>
                      </a:lnTo>
                      <a:lnTo>
                        <a:pt x="61" y="471"/>
                      </a:lnTo>
                      <a:lnTo>
                        <a:pt x="50" y="510"/>
                      </a:lnTo>
                      <a:lnTo>
                        <a:pt x="61" y="528"/>
                      </a:lnTo>
                      <a:lnTo>
                        <a:pt x="81" y="547"/>
                      </a:lnTo>
                      <a:lnTo>
                        <a:pt x="126" y="535"/>
                      </a:lnTo>
                      <a:lnTo>
                        <a:pt x="136" y="553"/>
                      </a:lnTo>
                      <a:lnTo>
                        <a:pt x="120" y="572"/>
                      </a:lnTo>
                      <a:lnTo>
                        <a:pt x="97" y="608"/>
                      </a:lnTo>
                      <a:lnTo>
                        <a:pt x="97" y="618"/>
                      </a:lnTo>
                      <a:lnTo>
                        <a:pt x="112" y="629"/>
                      </a:lnTo>
                      <a:lnTo>
                        <a:pt x="209" y="588"/>
                      </a:lnTo>
                      <a:lnTo>
                        <a:pt x="244" y="608"/>
                      </a:lnTo>
                      <a:lnTo>
                        <a:pt x="253" y="598"/>
                      </a:lnTo>
                      <a:lnTo>
                        <a:pt x="244" y="576"/>
                      </a:lnTo>
                      <a:lnTo>
                        <a:pt x="246" y="562"/>
                      </a:lnTo>
                      <a:lnTo>
                        <a:pt x="261" y="472"/>
                      </a:lnTo>
                      <a:lnTo>
                        <a:pt x="275" y="452"/>
                      </a:lnTo>
                      <a:lnTo>
                        <a:pt x="282" y="427"/>
                      </a:lnTo>
                      <a:lnTo>
                        <a:pt x="299" y="390"/>
                      </a:lnTo>
                      <a:lnTo>
                        <a:pt x="289" y="375"/>
                      </a:lnTo>
                      <a:lnTo>
                        <a:pt x="292" y="344"/>
                      </a:lnTo>
                      <a:lnTo>
                        <a:pt x="334" y="296"/>
                      </a:lnTo>
                      <a:lnTo>
                        <a:pt x="333" y="264"/>
                      </a:lnTo>
                      <a:lnTo>
                        <a:pt x="358" y="218"/>
                      </a:lnTo>
                      <a:lnTo>
                        <a:pt x="385" y="226"/>
                      </a:lnTo>
                      <a:lnTo>
                        <a:pt x="438" y="186"/>
                      </a:lnTo>
                      <a:lnTo>
                        <a:pt x="448" y="166"/>
                      </a:lnTo>
                      <a:lnTo>
                        <a:pt x="414" y="103"/>
                      </a:lnTo>
                      <a:lnTo>
                        <a:pt x="392" y="70"/>
                      </a:lnTo>
                      <a:lnTo>
                        <a:pt x="408" y="56"/>
                      </a:lnTo>
                      <a:lnTo>
                        <a:pt x="388" y="37"/>
                      </a:lnTo>
                      <a:lnTo>
                        <a:pt x="336" y="37"/>
                      </a:lnTo>
                      <a:lnTo>
                        <a:pt x="315" y="12"/>
                      </a:lnTo>
                      <a:lnTo>
                        <a:pt x="273" y="54"/>
                      </a:lnTo>
                      <a:lnTo>
                        <a:pt x="258" y="46"/>
                      </a:lnTo>
                      <a:lnTo>
                        <a:pt x="275" y="14"/>
                      </a:lnTo>
                      <a:lnTo>
                        <a:pt x="273" y="4"/>
                      </a:lnTo>
                      <a:lnTo>
                        <a:pt x="258" y="0"/>
                      </a:lnTo>
                      <a:lnTo>
                        <a:pt x="209" y="27"/>
                      </a:lnTo>
                      <a:lnTo>
                        <a:pt x="171" y="39"/>
                      </a:lnTo>
                      <a:lnTo>
                        <a:pt x="138" y="37"/>
                      </a:lnTo>
                      <a:lnTo>
                        <a:pt x="70" y="100"/>
                      </a:lnTo>
                      <a:lnTo>
                        <a:pt x="34" y="112"/>
                      </a:lnTo>
                      <a:lnTo>
                        <a:pt x="9" y="138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0" name="Freeform 11"/>
                <p:cNvSpPr/>
                <p:nvPr/>
              </p:nvSpPr>
              <p:spPr bwMode="auto">
                <a:xfrm>
                  <a:off x="3960210" y="4800699"/>
                  <a:ext cx="657225" cy="541337"/>
                </a:xfrm>
                <a:custGeom>
                  <a:avLst/>
                  <a:gdLst>
                    <a:gd name="T0" fmla="*/ 163 w 600"/>
                    <a:gd name="T1" fmla="*/ 169 h 506"/>
                    <a:gd name="T2" fmla="*/ 152 w 600"/>
                    <a:gd name="T3" fmla="*/ 210 h 506"/>
                    <a:gd name="T4" fmla="*/ 126 w 600"/>
                    <a:gd name="T5" fmla="*/ 217 h 506"/>
                    <a:gd name="T6" fmla="*/ 70 w 600"/>
                    <a:gd name="T7" fmla="*/ 210 h 506"/>
                    <a:gd name="T8" fmla="*/ 57 w 600"/>
                    <a:gd name="T9" fmla="*/ 222 h 506"/>
                    <a:gd name="T10" fmla="*/ 28 w 600"/>
                    <a:gd name="T11" fmla="*/ 212 h 506"/>
                    <a:gd name="T12" fmla="*/ 0 w 600"/>
                    <a:gd name="T13" fmla="*/ 249 h 506"/>
                    <a:gd name="T14" fmla="*/ 13 w 600"/>
                    <a:gd name="T15" fmla="*/ 261 h 506"/>
                    <a:gd name="T16" fmla="*/ 13 w 600"/>
                    <a:gd name="T17" fmla="*/ 286 h 506"/>
                    <a:gd name="T18" fmla="*/ 26 w 600"/>
                    <a:gd name="T19" fmla="*/ 308 h 506"/>
                    <a:gd name="T20" fmla="*/ 80 w 600"/>
                    <a:gd name="T21" fmla="*/ 291 h 506"/>
                    <a:gd name="T22" fmla="*/ 95 w 600"/>
                    <a:gd name="T23" fmla="*/ 304 h 506"/>
                    <a:gd name="T24" fmla="*/ 70 w 600"/>
                    <a:gd name="T25" fmla="*/ 407 h 506"/>
                    <a:gd name="T26" fmla="*/ 106 w 600"/>
                    <a:gd name="T27" fmla="*/ 439 h 506"/>
                    <a:gd name="T28" fmla="*/ 94 w 600"/>
                    <a:gd name="T29" fmla="*/ 496 h 506"/>
                    <a:gd name="T30" fmla="*/ 130 w 600"/>
                    <a:gd name="T31" fmla="*/ 500 h 506"/>
                    <a:gd name="T32" fmla="*/ 163 w 600"/>
                    <a:gd name="T33" fmla="*/ 467 h 506"/>
                    <a:gd name="T34" fmla="*/ 177 w 600"/>
                    <a:gd name="T35" fmla="*/ 476 h 506"/>
                    <a:gd name="T36" fmla="*/ 246 w 600"/>
                    <a:gd name="T37" fmla="*/ 505 h 506"/>
                    <a:gd name="T38" fmla="*/ 257 w 600"/>
                    <a:gd name="T39" fmla="*/ 496 h 506"/>
                    <a:gd name="T40" fmla="*/ 260 w 600"/>
                    <a:gd name="T41" fmla="*/ 476 h 506"/>
                    <a:gd name="T42" fmla="*/ 274 w 600"/>
                    <a:gd name="T43" fmla="*/ 463 h 506"/>
                    <a:gd name="T44" fmla="*/ 372 w 600"/>
                    <a:gd name="T45" fmla="*/ 402 h 506"/>
                    <a:gd name="T46" fmla="*/ 386 w 600"/>
                    <a:gd name="T47" fmla="*/ 422 h 506"/>
                    <a:gd name="T48" fmla="*/ 448 w 600"/>
                    <a:gd name="T49" fmla="*/ 439 h 506"/>
                    <a:gd name="T50" fmla="*/ 478 w 600"/>
                    <a:gd name="T51" fmla="*/ 397 h 506"/>
                    <a:gd name="T52" fmla="*/ 493 w 600"/>
                    <a:gd name="T53" fmla="*/ 407 h 506"/>
                    <a:gd name="T54" fmla="*/ 517 w 600"/>
                    <a:gd name="T55" fmla="*/ 407 h 506"/>
                    <a:gd name="T56" fmla="*/ 517 w 600"/>
                    <a:gd name="T57" fmla="*/ 395 h 506"/>
                    <a:gd name="T58" fmla="*/ 548 w 600"/>
                    <a:gd name="T59" fmla="*/ 385 h 506"/>
                    <a:gd name="T60" fmla="*/ 548 w 600"/>
                    <a:gd name="T61" fmla="*/ 377 h 506"/>
                    <a:gd name="T62" fmla="*/ 559 w 600"/>
                    <a:gd name="T63" fmla="*/ 364 h 506"/>
                    <a:gd name="T64" fmla="*/ 566 w 600"/>
                    <a:gd name="T65" fmla="*/ 366 h 506"/>
                    <a:gd name="T66" fmla="*/ 599 w 600"/>
                    <a:gd name="T67" fmla="*/ 337 h 506"/>
                    <a:gd name="T68" fmla="*/ 571 w 600"/>
                    <a:gd name="T69" fmla="*/ 293 h 506"/>
                    <a:gd name="T70" fmla="*/ 585 w 600"/>
                    <a:gd name="T71" fmla="*/ 232 h 506"/>
                    <a:gd name="T72" fmla="*/ 570 w 600"/>
                    <a:gd name="T73" fmla="*/ 212 h 506"/>
                    <a:gd name="T74" fmla="*/ 524 w 600"/>
                    <a:gd name="T75" fmla="*/ 224 h 506"/>
                    <a:gd name="T76" fmla="*/ 519 w 600"/>
                    <a:gd name="T77" fmla="*/ 217 h 506"/>
                    <a:gd name="T78" fmla="*/ 570 w 600"/>
                    <a:gd name="T79" fmla="*/ 164 h 506"/>
                    <a:gd name="T80" fmla="*/ 548 w 600"/>
                    <a:gd name="T81" fmla="*/ 78 h 506"/>
                    <a:gd name="T82" fmla="*/ 514 w 600"/>
                    <a:gd name="T83" fmla="*/ 103 h 506"/>
                    <a:gd name="T84" fmla="*/ 483 w 600"/>
                    <a:gd name="T85" fmla="*/ 74 h 506"/>
                    <a:gd name="T86" fmla="*/ 456 w 600"/>
                    <a:gd name="T87" fmla="*/ 38 h 506"/>
                    <a:gd name="T88" fmla="*/ 452 w 600"/>
                    <a:gd name="T89" fmla="*/ 15 h 506"/>
                    <a:gd name="T90" fmla="*/ 436 w 600"/>
                    <a:gd name="T91" fmla="*/ 10 h 506"/>
                    <a:gd name="T92" fmla="*/ 410 w 600"/>
                    <a:gd name="T93" fmla="*/ 17 h 506"/>
                    <a:gd name="T94" fmla="*/ 372 w 600"/>
                    <a:gd name="T95" fmla="*/ 0 h 506"/>
                    <a:gd name="T96" fmla="*/ 354 w 600"/>
                    <a:gd name="T97" fmla="*/ 41 h 506"/>
                    <a:gd name="T98" fmla="*/ 322 w 600"/>
                    <a:gd name="T99" fmla="*/ 44 h 506"/>
                    <a:gd name="T100" fmla="*/ 298 w 600"/>
                    <a:gd name="T101" fmla="*/ 78 h 506"/>
                    <a:gd name="T102" fmla="*/ 283 w 600"/>
                    <a:gd name="T103" fmla="*/ 71 h 506"/>
                    <a:gd name="T104" fmla="*/ 260 w 600"/>
                    <a:gd name="T105" fmla="*/ 78 h 506"/>
                    <a:gd name="T106" fmla="*/ 225 w 600"/>
                    <a:gd name="T107" fmla="*/ 58 h 506"/>
                    <a:gd name="T108" fmla="*/ 197 w 600"/>
                    <a:gd name="T109" fmla="*/ 90 h 506"/>
                    <a:gd name="T110" fmla="*/ 197 w 600"/>
                    <a:gd name="T111" fmla="*/ 106 h 506"/>
                    <a:gd name="T112" fmla="*/ 252 w 600"/>
                    <a:gd name="T113" fmla="*/ 133 h 506"/>
                    <a:gd name="T114" fmla="*/ 265 w 600"/>
                    <a:gd name="T115" fmla="*/ 156 h 506"/>
                    <a:gd name="T116" fmla="*/ 225 w 600"/>
                    <a:gd name="T117" fmla="*/ 170 h 506"/>
                    <a:gd name="T118" fmla="*/ 163 w 600"/>
                    <a:gd name="T119" fmla="*/ 169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00" h="506">
                      <a:moveTo>
                        <a:pt x="163" y="169"/>
                      </a:moveTo>
                      <a:lnTo>
                        <a:pt x="152" y="210"/>
                      </a:lnTo>
                      <a:lnTo>
                        <a:pt x="126" y="217"/>
                      </a:lnTo>
                      <a:lnTo>
                        <a:pt x="70" y="210"/>
                      </a:lnTo>
                      <a:lnTo>
                        <a:pt x="57" y="222"/>
                      </a:lnTo>
                      <a:lnTo>
                        <a:pt x="28" y="212"/>
                      </a:lnTo>
                      <a:lnTo>
                        <a:pt x="0" y="249"/>
                      </a:lnTo>
                      <a:lnTo>
                        <a:pt x="13" y="261"/>
                      </a:lnTo>
                      <a:lnTo>
                        <a:pt x="13" y="286"/>
                      </a:lnTo>
                      <a:lnTo>
                        <a:pt x="26" y="308"/>
                      </a:lnTo>
                      <a:lnTo>
                        <a:pt x="80" y="291"/>
                      </a:lnTo>
                      <a:lnTo>
                        <a:pt x="95" y="304"/>
                      </a:lnTo>
                      <a:lnTo>
                        <a:pt x="70" y="407"/>
                      </a:lnTo>
                      <a:lnTo>
                        <a:pt x="106" y="439"/>
                      </a:lnTo>
                      <a:lnTo>
                        <a:pt x="94" y="496"/>
                      </a:lnTo>
                      <a:lnTo>
                        <a:pt x="130" y="500"/>
                      </a:lnTo>
                      <a:lnTo>
                        <a:pt x="163" y="467"/>
                      </a:lnTo>
                      <a:lnTo>
                        <a:pt x="177" y="476"/>
                      </a:lnTo>
                      <a:lnTo>
                        <a:pt x="246" y="505"/>
                      </a:lnTo>
                      <a:lnTo>
                        <a:pt x="257" y="496"/>
                      </a:lnTo>
                      <a:lnTo>
                        <a:pt x="260" y="476"/>
                      </a:lnTo>
                      <a:lnTo>
                        <a:pt x="274" y="463"/>
                      </a:lnTo>
                      <a:lnTo>
                        <a:pt x="372" y="402"/>
                      </a:lnTo>
                      <a:lnTo>
                        <a:pt x="386" y="422"/>
                      </a:lnTo>
                      <a:lnTo>
                        <a:pt x="448" y="439"/>
                      </a:lnTo>
                      <a:lnTo>
                        <a:pt x="478" y="397"/>
                      </a:lnTo>
                      <a:lnTo>
                        <a:pt x="493" y="407"/>
                      </a:lnTo>
                      <a:lnTo>
                        <a:pt x="517" y="407"/>
                      </a:lnTo>
                      <a:lnTo>
                        <a:pt x="517" y="395"/>
                      </a:lnTo>
                      <a:lnTo>
                        <a:pt x="548" y="385"/>
                      </a:lnTo>
                      <a:lnTo>
                        <a:pt x="548" y="377"/>
                      </a:lnTo>
                      <a:lnTo>
                        <a:pt x="559" y="364"/>
                      </a:lnTo>
                      <a:lnTo>
                        <a:pt x="566" y="366"/>
                      </a:lnTo>
                      <a:lnTo>
                        <a:pt x="599" y="337"/>
                      </a:lnTo>
                      <a:lnTo>
                        <a:pt x="571" y="293"/>
                      </a:lnTo>
                      <a:lnTo>
                        <a:pt x="585" y="232"/>
                      </a:lnTo>
                      <a:lnTo>
                        <a:pt x="570" y="212"/>
                      </a:lnTo>
                      <a:lnTo>
                        <a:pt x="524" y="224"/>
                      </a:lnTo>
                      <a:lnTo>
                        <a:pt x="519" y="217"/>
                      </a:lnTo>
                      <a:lnTo>
                        <a:pt x="570" y="164"/>
                      </a:lnTo>
                      <a:lnTo>
                        <a:pt x="548" y="78"/>
                      </a:lnTo>
                      <a:lnTo>
                        <a:pt x="514" y="103"/>
                      </a:lnTo>
                      <a:lnTo>
                        <a:pt x="483" y="74"/>
                      </a:lnTo>
                      <a:lnTo>
                        <a:pt x="456" y="38"/>
                      </a:lnTo>
                      <a:lnTo>
                        <a:pt x="452" y="15"/>
                      </a:lnTo>
                      <a:lnTo>
                        <a:pt x="436" y="10"/>
                      </a:lnTo>
                      <a:lnTo>
                        <a:pt x="410" y="17"/>
                      </a:lnTo>
                      <a:lnTo>
                        <a:pt x="372" y="0"/>
                      </a:lnTo>
                      <a:lnTo>
                        <a:pt x="354" y="41"/>
                      </a:lnTo>
                      <a:lnTo>
                        <a:pt x="322" y="44"/>
                      </a:lnTo>
                      <a:lnTo>
                        <a:pt x="298" y="78"/>
                      </a:lnTo>
                      <a:lnTo>
                        <a:pt x="283" y="71"/>
                      </a:lnTo>
                      <a:lnTo>
                        <a:pt x="260" y="78"/>
                      </a:lnTo>
                      <a:lnTo>
                        <a:pt x="225" y="58"/>
                      </a:lnTo>
                      <a:lnTo>
                        <a:pt x="197" y="90"/>
                      </a:lnTo>
                      <a:lnTo>
                        <a:pt x="197" y="106"/>
                      </a:lnTo>
                      <a:lnTo>
                        <a:pt x="252" y="133"/>
                      </a:lnTo>
                      <a:lnTo>
                        <a:pt x="265" y="156"/>
                      </a:lnTo>
                      <a:lnTo>
                        <a:pt x="225" y="170"/>
                      </a:lnTo>
                      <a:lnTo>
                        <a:pt x="163" y="169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1" name="Freeform 12"/>
                <p:cNvSpPr/>
                <p:nvPr/>
              </p:nvSpPr>
              <p:spPr bwMode="auto">
                <a:xfrm>
                  <a:off x="3329973" y="4229199"/>
                  <a:ext cx="1290637" cy="954087"/>
                </a:xfrm>
                <a:custGeom>
                  <a:avLst/>
                  <a:gdLst>
                    <a:gd name="T0" fmla="*/ 462 w 1181"/>
                    <a:gd name="T1" fmla="*/ 75 h 893"/>
                    <a:gd name="T2" fmla="*/ 441 w 1181"/>
                    <a:gd name="T3" fmla="*/ 27 h 893"/>
                    <a:gd name="T4" fmla="*/ 517 w 1181"/>
                    <a:gd name="T5" fmla="*/ 0 h 893"/>
                    <a:gd name="T6" fmla="*/ 530 w 1181"/>
                    <a:gd name="T7" fmla="*/ 52 h 893"/>
                    <a:gd name="T8" fmla="*/ 600 w 1181"/>
                    <a:gd name="T9" fmla="*/ 111 h 893"/>
                    <a:gd name="T10" fmla="*/ 636 w 1181"/>
                    <a:gd name="T11" fmla="*/ 111 h 893"/>
                    <a:gd name="T12" fmla="*/ 667 w 1181"/>
                    <a:gd name="T13" fmla="*/ 166 h 893"/>
                    <a:gd name="T14" fmla="*/ 739 w 1181"/>
                    <a:gd name="T15" fmla="*/ 160 h 893"/>
                    <a:gd name="T16" fmla="*/ 771 w 1181"/>
                    <a:gd name="T17" fmla="*/ 135 h 893"/>
                    <a:gd name="T18" fmla="*/ 794 w 1181"/>
                    <a:gd name="T19" fmla="*/ 160 h 893"/>
                    <a:gd name="T20" fmla="*/ 876 w 1181"/>
                    <a:gd name="T21" fmla="*/ 150 h 893"/>
                    <a:gd name="T22" fmla="*/ 893 w 1181"/>
                    <a:gd name="T23" fmla="*/ 171 h 893"/>
                    <a:gd name="T24" fmla="*/ 974 w 1181"/>
                    <a:gd name="T25" fmla="*/ 207 h 893"/>
                    <a:gd name="T26" fmla="*/ 1076 w 1181"/>
                    <a:gd name="T27" fmla="*/ 219 h 893"/>
                    <a:gd name="T28" fmla="*/ 1124 w 1181"/>
                    <a:gd name="T29" fmla="*/ 230 h 893"/>
                    <a:gd name="T30" fmla="*/ 1169 w 1181"/>
                    <a:gd name="T31" fmla="*/ 262 h 893"/>
                    <a:gd name="T32" fmla="*/ 1172 w 1181"/>
                    <a:gd name="T33" fmla="*/ 339 h 893"/>
                    <a:gd name="T34" fmla="*/ 1115 w 1181"/>
                    <a:gd name="T35" fmla="*/ 367 h 893"/>
                    <a:gd name="T36" fmla="*/ 1025 w 1181"/>
                    <a:gd name="T37" fmla="*/ 398 h 893"/>
                    <a:gd name="T38" fmla="*/ 1041 w 1181"/>
                    <a:gd name="T39" fmla="*/ 461 h 893"/>
                    <a:gd name="T40" fmla="*/ 1110 w 1181"/>
                    <a:gd name="T41" fmla="*/ 527 h 893"/>
                    <a:gd name="T42" fmla="*/ 1081 w 1181"/>
                    <a:gd name="T43" fmla="*/ 633 h 893"/>
                    <a:gd name="T44" fmla="*/ 1025 w 1181"/>
                    <a:gd name="T45" fmla="*/ 566 h 893"/>
                    <a:gd name="T46" fmla="*/ 1004 w 1181"/>
                    <a:gd name="T47" fmla="*/ 539 h 893"/>
                    <a:gd name="T48" fmla="*/ 942 w 1181"/>
                    <a:gd name="T49" fmla="*/ 528 h 893"/>
                    <a:gd name="T50" fmla="*/ 893 w 1181"/>
                    <a:gd name="T51" fmla="*/ 573 h 893"/>
                    <a:gd name="T52" fmla="*/ 857 w 1181"/>
                    <a:gd name="T53" fmla="*/ 601 h 893"/>
                    <a:gd name="T54" fmla="*/ 799 w 1181"/>
                    <a:gd name="T55" fmla="*/ 588 h 893"/>
                    <a:gd name="T56" fmla="*/ 771 w 1181"/>
                    <a:gd name="T57" fmla="*/ 636 h 893"/>
                    <a:gd name="T58" fmla="*/ 839 w 1181"/>
                    <a:gd name="T59" fmla="*/ 686 h 893"/>
                    <a:gd name="T60" fmla="*/ 739 w 1181"/>
                    <a:gd name="T61" fmla="*/ 699 h 893"/>
                    <a:gd name="T62" fmla="*/ 710 w 1181"/>
                    <a:gd name="T63" fmla="*/ 668 h 893"/>
                    <a:gd name="T64" fmla="*/ 649 w 1181"/>
                    <a:gd name="T65" fmla="*/ 677 h 893"/>
                    <a:gd name="T66" fmla="*/ 636 w 1181"/>
                    <a:gd name="T67" fmla="*/ 631 h 893"/>
                    <a:gd name="T68" fmla="*/ 600 w 1181"/>
                    <a:gd name="T69" fmla="*/ 606 h 893"/>
                    <a:gd name="T70" fmla="*/ 597 w 1181"/>
                    <a:gd name="T71" fmla="*/ 641 h 893"/>
                    <a:gd name="T72" fmla="*/ 561 w 1181"/>
                    <a:gd name="T73" fmla="*/ 668 h 893"/>
                    <a:gd name="T74" fmla="*/ 505 w 1181"/>
                    <a:gd name="T75" fmla="*/ 764 h 893"/>
                    <a:gd name="T76" fmla="*/ 488 w 1181"/>
                    <a:gd name="T77" fmla="*/ 871 h 893"/>
                    <a:gd name="T78" fmla="*/ 414 w 1181"/>
                    <a:gd name="T79" fmla="*/ 892 h 893"/>
                    <a:gd name="T80" fmla="*/ 304 w 1181"/>
                    <a:gd name="T81" fmla="*/ 714 h 893"/>
                    <a:gd name="T82" fmla="*/ 244 w 1181"/>
                    <a:gd name="T83" fmla="*/ 681 h 893"/>
                    <a:gd name="T84" fmla="*/ 247 w 1181"/>
                    <a:gd name="T85" fmla="*/ 636 h 893"/>
                    <a:gd name="T86" fmla="*/ 192 w 1181"/>
                    <a:gd name="T87" fmla="*/ 641 h 893"/>
                    <a:gd name="T88" fmla="*/ 142 w 1181"/>
                    <a:gd name="T89" fmla="*/ 557 h 893"/>
                    <a:gd name="T90" fmla="*/ 132 w 1181"/>
                    <a:gd name="T91" fmla="*/ 391 h 893"/>
                    <a:gd name="T92" fmla="*/ 124 w 1181"/>
                    <a:gd name="T93" fmla="*/ 306 h 893"/>
                    <a:gd name="T94" fmla="*/ 0 w 1181"/>
                    <a:gd name="T95" fmla="*/ 147 h 893"/>
                    <a:gd name="T96" fmla="*/ 16 w 1181"/>
                    <a:gd name="T97" fmla="*/ 106 h 893"/>
                    <a:gd name="T98" fmla="*/ 184 w 1181"/>
                    <a:gd name="T99" fmla="*/ 111 h 893"/>
                    <a:gd name="T100" fmla="*/ 240 w 1181"/>
                    <a:gd name="T101" fmla="*/ 122 h 893"/>
                    <a:gd name="T102" fmla="*/ 327 w 1181"/>
                    <a:gd name="T103" fmla="*/ 165 h 893"/>
                    <a:gd name="T104" fmla="*/ 337 w 1181"/>
                    <a:gd name="T105" fmla="*/ 116 h 893"/>
                    <a:gd name="T106" fmla="*/ 392 w 1181"/>
                    <a:gd name="T107" fmla="*/ 126 h 893"/>
                    <a:gd name="T108" fmla="*/ 446 w 1181"/>
                    <a:gd name="T109" fmla="*/ 112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81" h="893">
                      <a:moveTo>
                        <a:pt x="446" y="111"/>
                      </a:moveTo>
                      <a:lnTo>
                        <a:pt x="462" y="75"/>
                      </a:lnTo>
                      <a:lnTo>
                        <a:pt x="445" y="57"/>
                      </a:lnTo>
                      <a:lnTo>
                        <a:pt x="441" y="27"/>
                      </a:lnTo>
                      <a:lnTo>
                        <a:pt x="500" y="0"/>
                      </a:lnTo>
                      <a:lnTo>
                        <a:pt x="517" y="0"/>
                      </a:lnTo>
                      <a:lnTo>
                        <a:pt x="525" y="24"/>
                      </a:lnTo>
                      <a:lnTo>
                        <a:pt x="530" y="52"/>
                      </a:lnTo>
                      <a:lnTo>
                        <a:pt x="559" y="74"/>
                      </a:lnTo>
                      <a:lnTo>
                        <a:pt x="600" y="111"/>
                      </a:lnTo>
                      <a:lnTo>
                        <a:pt x="621" y="94"/>
                      </a:lnTo>
                      <a:lnTo>
                        <a:pt x="636" y="111"/>
                      </a:lnTo>
                      <a:lnTo>
                        <a:pt x="642" y="150"/>
                      </a:lnTo>
                      <a:lnTo>
                        <a:pt x="667" y="166"/>
                      </a:lnTo>
                      <a:lnTo>
                        <a:pt x="728" y="171"/>
                      </a:lnTo>
                      <a:lnTo>
                        <a:pt x="739" y="160"/>
                      </a:lnTo>
                      <a:lnTo>
                        <a:pt x="734" y="142"/>
                      </a:lnTo>
                      <a:lnTo>
                        <a:pt x="771" y="135"/>
                      </a:lnTo>
                      <a:lnTo>
                        <a:pt x="794" y="138"/>
                      </a:lnTo>
                      <a:lnTo>
                        <a:pt x="794" y="160"/>
                      </a:lnTo>
                      <a:lnTo>
                        <a:pt x="811" y="162"/>
                      </a:lnTo>
                      <a:lnTo>
                        <a:pt x="876" y="150"/>
                      </a:lnTo>
                      <a:lnTo>
                        <a:pt x="888" y="154"/>
                      </a:lnTo>
                      <a:lnTo>
                        <a:pt x="893" y="171"/>
                      </a:lnTo>
                      <a:lnTo>
                        <a:pt x="917" y="180"/>
                      </a:lnTo>
                      <a:lnTo>
                        <a:pt x="974" y="207"/>
                      </a:lnTo>
                      <a:lnTo>
                        <a:pt x="1007" y="194"/>
                      </a:lnTo>
                      <a:lnTo>
                        <a:pt x="1076" y="219"/>
                      </a:lnTo>
                      <a:lnTo>
                        <a:pt x="1089" y="238"/>
                      </a:lnTo>
                      <a:lnTo>
                        <a:pt x="1124" y="230"/>
                      </a:lnTo>
                      <a:lnTo>
                        <a:pt x="1147" y="234"/>
                      </a:lnTo>
                      <a:lnTo>
                        <a:pt x="1169" y="262"/>
                      </a:lnTo>
                      <a:lnTo>
                        <a:pt x="1180" y="320"/>
                      </a:lnTo>
                      <a:lnTo>
                        <a:pt x="1172" y="339"/>
                      </a:lnTo>
                      <a:lnTo>
                        <a:pt x="1158" y="334"/>
                      </a:lnTo>
                      <a:lnTo>
                        <a:pt x="1115" y="367"/>
                      </a:lnTo>
                      <a:lnTo>
                        <a:pt x="1044" y="379"/>
                      </a:lnTo>
                      <a:lnTo>
                        <a:pt x="1025" y="398"/>
                      </a:lnTo>
                      <a:lnTo>
                        <a:pt x="1039" y="418"/>
                      </a:lnTo>
                      <a:lnTo>
                        <a:pt x="1041" y="461"/>
                      </a:lnTo>
                      <a:lnTo>
                        <a:pt x="1061" y="465"/>
                      </a:lnTo>
                      <a:lnTo>
                        <a:pt x="1110" y="527"/>
                      </a:lnTo>
                      <a:lnTo>
                        <a:pt x="1112" y="608"/>
                      </a:lnTo>
                      <a:lnTo>
                        <a:pt x="1081" y="633"/>
                      </a:lnTo>
                      <a:lnTo>
                        <a:pt x="1051" y="603"/>
                      </a:lnTo>
                      <a:lnTo>
                        <a:pt x="1025" y="566"/>
                      </a:lnTo>
                      <a:lnTo>
                        <a:pt x="1021" y="543"/>
                      </a:lnTo>
                      <a:lnTo>
                        <a:pt x="1004" y="539"/>
                      </a:lnTo>
                      <a:lnTo>
                        <a:pt x="979" y="546"/>
                      </a:lnTo>
                      <a:lnTo>
                        <a:pt x="942" y="528"/>
                      </a:lnTo>
                      <a:lnTo>
                        <a:pt x="925" y="571"/>
                      </a:lnTo>
                      <a:lnTo>
                        <a:pt x="893" y="573"/>
                      </a:lnTo>
                      <a:lnTo>
                        <a:pt x="871" y="608"/>
                      </a:lnTo>
                      <a:lnTo>
                        <a:pt x="857" y="601"/>
                      </a:lnTo>
                      <a:lnTo>
                        <a:pt x="834" y="608"/>
                      </a:lnTo>
                      <a:lnTo>
                        <a:pt x="799" y="588"/>
                      </a:lnTo>
                      <a:lnTo>
                        <a:pt x="771" y="620"/>
                      </a:lnTo>
                      <a:lnTo>
                        <a:pt x="771" y="636"/>
                      </a:lnTo>
                      <a:lnTo>
                        <a:pt x="827" y="665"/>
                      </a:lnTo>
                      <a:lnTo>
                        <a:pt x="839" y="686"/>
                      </a:lnTo>
                      <a:lnTo>
                        <a:pt x="799" y="701"/>
                      </a:lnTo>
                      <a:lnTo>
                        <a:pt x="739" y="699"/>
                      </a:lnTo>
                      <a:lnTo>
                        <a:pt x="733" y="673"/>
                      </a:lnTo>
                      <a:lnTo>
                        <a:pt x="710" y="668"/>
                      </a:lnTo>
                      <a:lnTo>
                        <a:pt x="673" y="690"/>
                      </a:lnTo>
                      <a:lnTo>
                        <a:pt x="649" y="677"/>
                      </a:lnTo>
                      <a:lnTo>
                        <a:pt x="649" y="645"/>
                      </a:lnTo>
                      <a:lnTo>
                        <a:pt x="636" y="631"/>
                      </a:lnTo>
                      <a:lnTo>
                        <a:pt x="636" y="613"/>
                      </a:lnTo>
                      <a:lnTo>
                        <a:pt x="600" y="606"/>
                      </a:lnTo>
                      <a:lnTo>
                        <a:pt x="593" y="615"/>
                      </a:lnTo>
                      <a:lnTo>
                        <a:pt x="597" y="641"/>
                      </a:lnTo>
                      <a:lnTo>
                        <a:pt x="567" y="653"/>
                      </a:lnTo>
                      <a:lnTo>
                        <a:pt x="561" y="668"/>
                      </a:lnTo>
                      <a:lnTo>
                        <a:pt x="567" y="691"/>
                      </a:lnTo>
                      <a:lnTo>
                        <a:pt x="505" y="764"/>
                      </a:lnTo>
                      <a:lnTo>
                        <a:pt x="517" y="847"/>
                      </a:lnTo>
                      <a:lnTo>
                        <a:pt x="488" y="871"/>
                      </a:lnTo>
                      <a:lnTo>
                        <a:pt x="474" y="857"/>
                      </a:lnTo>
                      <a:lnTo>
                        <a:pt x="414" y="892"/>
                      </a:lnTo>
                      <a:lnTo>
                        <a:pt x="392" y="879"/>
                      </a:lnTo>
                      <a:lnTo>
                        <a:pt x="304" y="714"/>
                      </a:lnTo>
                      <a:lnTo>
                        <a:pt x="272" y="690"/>
                      </a:lnTo>
                      <a:lnTo>
                        <a:pt x="244" y="681"/>
                      </a:lnTo>
                      <a:lnTo>
                        <a:pt x="231" y="660"/>
                      </a:lnTo>
                      <a:lnTo>
                        <a:pt x="247" y="636"/>
                      </a:lnTo>
                      <a:lnTo>
                        <a:pt x="222" y="615"/>
                      </a:lnTo>
                      <a:lnTo>
                        <a:pt x="192" y="641"/>
                      </a:lnTo>
                      <a:lnTo>
                        <a:pt x="163" y="645"/>
                      </a:lnTo>
                      <a:lnTo>
                        <a:pt x="142" y="557"/>
                      </a:lnTo>
                      <a:lnTo>
                        <a:pt x="138" y="534"/>
                      </a:lnTo>
                      <a:lnTo>
                        <a:pt x="132" y="391"/>
                      </a:lnTo>
                      <a:lnTo>
                        <a:pt x="105" y="320"/>
                      </a:lnTo>
                      <a:lnTo>
                        <a:pt x="124" y="306"/>
                      </a:lnTo>
                      <a:lnTo>
                        <a:pt x="69" y="202"/>
                      </a:lnTo>
                      <a:lnTo>
                        <a:pt x="0" y="147"/>
                      </a:lnTo>
                      <a:lnTo>
                        <a:pt x="10" y="116"/>
                      </a:lnTo>
                      <a:lnTo>
                        <a:pt x="16" y="106"/>
                      </a:lnTo>
                      <a:lnTo>
                        <a:pt x="117" y="90"/>
                      </a:lnTo>
                      <a:lnTo>
                        <a:pt x="184" y="111"/>
                      </a:lnTo>
                      <a:lnTo>
                        <a:pt x="224" y="98"/>
                      </a:lnTo>
                      <a:lnTo>
                        <a:pt x="240" y="122"/>
                      </a:lnTo>
                      <a:lnTo>
                        <a:pt x="290" y="171"/>
                      </a:lnTo>
                      <a:lnTo>
                        <a:pt x="327" y="165"/>
                      </a:lnTo>
                      <a:lnTo>
                        <a:pt x="327" y="135"/>
                      </a:lnTo>
                      <a:lnTo>
                        <a:pt x="337" y="116"/>
                      </a:lnTo>
                      <a:lnTo>
                        <a:pt x="376" y="99"/>
                      </a:lnTo>
                      <a:lnTo>
                        <a:pt x="392" y="126"/>
                      </a:lnTo>
                      <a:lnTo>
                        <a:pt x="414" y="111"/>
                      </a:lnTo>
                      <a:lnTo>
                        <a:pt x="446" y="112"/>
                      </a:lnTo>
                      <a:lnTo>
                        <a:pt x="446" y="111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2" name="Freeform 13"/>
                <p:cNvSpPr/>
                <p:nvPr/>
              </p:nvSpPr>
              <p:spPr bwMode="auto">
                <a:xfrm>
                  <a:off x="1445610" y="3865661"/>
                  <a:ext cx="2035175" cy="1076325"/>
                </a:xfrm>
                <a:custGeom>
                  <a:avLst/>
                  <a:gdLst>
                    <a:gd name="T0" fmla="*/ 1132 w 1863"/>
                    <a:gd name="T1" fmla="*/ 958 h 1005"/>
                    <a:gd name="T2" fmla="*/ 1161 w 1863"/>
                    <a:gd name="T3" fmla="*/ 990 h 1005"/>
                    <a:gd name="T4" fmla="*/ 1256 w 1863"/>
                    <a:gd name="T5" fmla="*/ 958 h 1005"/>
                    <a:gd name="T6" fmla="*/ 1316 w 1863"/>
                    <a:gd name="T7" fmla="*/ 915 h 1005"/>
                    <a:gd name="T8" fmla="*/ 1386 w 1863"/>
                    <a:gd name="T9" fmla="*/ 887 h 1005"/>
                    <a:gd name="T10" fmla="*/ 1461 w 1863"/>
                    <a:gd name="T11" fmla="*/ 863 h 1005"/>
                    <a:gd name="T12" fmla="*/ 1582 w 1863"/>
                    <a:gd name="T13" fmla="*/ 843 h 1005"/>
                    <a:gd name="T14" fmla="*/ 1584 w 1863"/>
                    <a:gd name="T15" fmla="*/ 887 h 1005"/>
                    <a:gd name="T16" fmla="*/ 1622 w 1863"/>
                    <a:gd name="T17" fmla="*/ 895 h 1005"/>
                    <a:gd name="T18" fmla="*/ 1599 w 1863"/>
                    <a:gd name="T19" fmla="*/ 951 h 1005"/>
                    <a:gd name="T20" fmla="*/ 1622 w 1863"/>
                    <a:gd name="T21" fmla="*/ 958 h 1005"/>
                    <a:gd name="T22" fmla="*/ 1725 w 1863"/>
                    <a:gd name="T23" fmla="*/ 951 h 1005"/>
                    <a:gd name="T24" fmla="*/ 1787 w 1863"/>
                    <a:gd name="T25" fmla="*/ 971 h 1005"/>
                    <a:gd name="T26" fmla="*/ 1815 w 1863"/>
                    <a:gd name="T27" fmla="*/ 983 h 1005"/>
                    <a:gd name="T28" fmla="*/ 1820 w 1863"/>
                    <a:gd name="T29" fmla="*/ 915 h 1005"/>
                    <a:gd name="T30" fmla="*/ 1862 w 1863"/>
                    <a:gd name="T31" fmla="*/ 870 h 1005"/>
                    <a:gd name="T32" fmla="*/ 1829 w 1863"/>
                    <a:gd name="T33" fmla="*/ 655 h 1005"/>
                    <a:gd name="T34" fmla="*/ 1792 w 1863"/>
                    <a:gd name="T35" fmla="*/ 538 h 1005"/>
                    <a:gd name="T36" fmla="*/ 1703 w 1863"/>
                    <a:gd name="T37" fmla="*/ 495 h 1005"/>
                    <a:gd name="T38" fmla="*/ 1647 w 1863"/>
                    <a:gd name="T39" fmla="*/ 602 h 1005"/>
                    <a:gd name="T40" fmla="*/ 1540 w 1863"/>
                    <a:gd name="T41" fmla="*/ 547 h 1005"/>
                    <a:gd name="T42" fmla="*/ 1342 w 1863"/>
                    <a:gd name="T43" fmla="*/ 475 h 1005"/>
                    <a:gd name="T44" fmla="*/ 1260 w 1863"/>
                    <a:gd name="T45" fmla="*/ 463 h 1005"/>
                    <a:gd name="T46" fmla="*/ 1102 w 1863"/>
                    <a:gd name="T47" fmla="*/ 397 h 1005"/>
                    <a:gd name="T48" fmla="*/ 1026 w 1863"/>
                    <a:gd name="T49" fmla="*/ 214 h 1005"/>
                    <a:gd name="T50" fmla="*/ 1055 w 1863"/>
                    <a:gd name="T51" fmla="*/ 157 h 1005"/>
                    <a:gd name="T52" fmla="*/ 1054 w 1863"/>
                    <a:gd name="T53" fmla="*/ 78 h 1005"/>
                    <a:gd name="T54" fmla="*/ 1066 w 1863"/>
                    <a:gd name="T55" fmla="*/ 39 h 1005"/>
                    <a:gd name="T56" fmla="*/ 927 w 1863"/>
                    <a:gd name="T57" fmla="*/ 0 h 1005"/>
                    <a:gd name="T58" fmla="*/ 827 w 1863"/>
                    <a:gd name="T59" fmla="*/ 13 h 1005"/>
                    <a:gd name="T60" fmla="*/ 703 w 1863"/>
                    <a:gd name="T61" fmla="*/ 54 h 1005"/>
                    <a:gd name="T62" fmla="*/ 578 w 1863"/>
                    <a:gd name="T63" fmla="*/ 67 h 1005"/>
                    <a:gd name="T64" fmla="*/ 494 w 1863"/>
                    <a:gd name="T65" fmla="*/ 24 h 1005"/>
                    <a:gd name="T66" fmla="*/ 358 w 1863"/>
                    <a:gd name="T67" fmla="*/ 49 h 1005"/>
                    <a:gd name="T68" fmla="*/ 304 w 1863"/>
                    <a:gd name="T69" fmla="*/ 18 h 1005"/>
                    <a:gd name="T70" fmla="*/ 202 w 1863"/>
                    <a:gd name="T71" fmla="*/ 28 h 1005"/>
                    <a:gd name="T72" fmla="*/ 153 w 1863"/>
                    <a:gd name="T73" fmla="*/ 94 h 1005"/>
                    <a:gd name="T74" fmla="*/ 124 w 1863"/>
                    <a:gd name="T75" fmla="*/ 127 h 1005"/>
                    <a:gd name="T76" fmla="*/ 89 w 1863"/>
                    <a:gd name="T77" fmla="*/ 147 h 1005"/>
                    <a:gd name="T78" fmla="*/ 74 w 1863"/>
                    <a:gd name="T79" fmla="*/ 172 h 1005"/>
                    <a:gd name="T80" fmla="*/ 101 w 1863"/>
                    <a:gd name="T81" fmla="*/ 231 h 1005"/>
                    <a:gd name="T82" fmla="*/ 94 w 1863"/>
                    <a:gd name="T83" fmla="*/ 288 h 1005"/>
                    <a:gd name="T84" fmla="*/ 27 w 1863"/>
                    <a:gd name="T85" fmla="*/ 267 h 1005"/>
                    <a:gd name="T86" fmla="*/ 0 w 1863"/>
                    <a:gd name="T87" fmla="*/ 293 h 1005"/>
                    <a:gd name="T88" fmla="*/ 17 w 1863"/>
                    <a:gd name="T89" fmla="*/ 347 h 1005"/>
                    <a:gd name="T90" fmla="*/ 9 w 1863"/>
                    <a:gd name="T91" fmla="*/ 397 h 1005"/>
                    <a:gd name="T92" fmla="*/ 43 w 1863"/>
                    <a:gd name="T93" fmla="*/ 415 h 1005"/>
                    <a:gd name="T94" fmla="*/ 124 w 1863"/>
                    <a:gd name="T95" fmla="*/ 495 h 1005"/>
                    <a:gd name="T96" fmla="*/ 172 w 1863"/>
                    <a:gd name="T97" fmla="*/ 565 h 1005"/>
                    <a:gd name="T98" fmla="*/ 205 w 1863"/>
                    <a:gd name="T99" fmla="*/ 588 h 1005"/>
                    <a:gd name="T100" fmla="*/ 261 w 1863"/>
                    <a:gd name="T101" fmla="*/ 584 h 1005"/>
                    <a:gd name="T102" fmla="*/ 395 w 1863"/>
                    <a:gd name="T103" fmla="*/ 730 h 1005"/>
                    <a:gd name="T104" fmla="*/ 435 w 1863"/>
                    <a:gd name="T105" fmla="*/ 715 h 1005"/>
                    <a:gd name="T106" fmla="*/ 447 w 1863"/>
                    <a:gd name="T107" fmla="*/ 771 h 1005"/>
                    <a:gd name="T108" fmla="*/ 529 w 1863"/>
                    <a:gd name="T109" fmla="*/ 805 h 1005"/>
                    <a:gd name="T110" fmla="*/ 596 w 1863"/>
                    <a:gd name="T111" fmla="*/ 875 h 1005"/>
                    <a:gd name="T112" fmla="*/ 608 w 1863"/>
                    <a:gd name="T113" fmla="*/ 905 h 1005"/>
                    <a:gd name="T114" fmla="*/ 682 w 1863"/>
                    <a:gd name="T115" fmla="*/ 903 h 1005"/>
                    <a:gd name="T116" fmla="*/ 813 w 1863"/>
                    <a:gd name="T117" fmla="*/ 928 h 1005"/>
                    <a:gd name="T118" fmla="*/ 872 w 1863"/>
                    <a:gd name="T119" fmla="*/ 946 h 1005"/>
                    <a:gd name="T120" fmla="*/ 872 w 1863"/>
                    <a:gd name="T121" fmla="*/ 1004 h 1005"/>
                    <a:gd name="T122" fmla="*/ 984 w 1863"/>
                    <a:gd name="T123" fmla="*/ 918 h 1005"/>
                    <a:gd name="T124" fmla="*/ 1073 w 1863"/>
                    <a:gd name="T125" fmla="*/ 951 h 1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63" h="1005">
                      <a:moveTo>
                        <a:pt x="1073" y="951"/>
                      </a:moveTo>
                      <a:lnTo>
                        <a:pt x="1132" y="958"/>
                      </a:lnTo>
                      <a:lnTo>
                        <a:pt x="1151" y="985"/>
                      </a:lnTo>
                      <a:lnTo>
                        <a:pt x="1161" y="990"/>
                      </a:lnTo>
                      <a:lnTo>
                        <a:pt x="1250" y="973"/>
                      </a:lnTo>
                      <a:lnTo>
                        <a:pt x="1256" y="958"/>
                      </a:lnTo>
                      <a:lnTo>
                        <a:pt x="1272" y="948"/>
                      </a:lnTo>
                      <a:lnTo>
                        <a:pt x="1316" y="915"/>
                      </a:lnTo>
                      <a:lnTo>
                        <a:pt x="1353" y="910"/>
                      </a:lnTo>
                      <a:lnTo>
                        <a:pt x="1386" y="887"/>
                      </a:lnTo>
                      <a:lnTo>
                        <a:pt x="1452" y="850"/>
                      </a:lnTo>
                      <a:lnTo>
                        <a:pt x="1461" y="863"/>
                      </a:lnTo>
                      <a:lnTo>
                        <a:pt x="1510" y="880"/>
                      </a:lnTo>
                      <a:lnTo>
                        <a:pt x="1582" y="843"/>
                      </a:lnTo>
                      <a:lnTo>
                        <a:pt x="1604" y="858"/>
                      </a:lnTo>
                      <a:lnTo>
                        <a:pt x="1584" y="887"/>
                      </a:lnTo>
                      <a:lnTo>
                        <a:pt x="1592" y="895"/>
                      </a:lnTo>
                      <a:lnTo>
                        <a:pt x="1622" y="895"/>
                      </a:lnTo>
                      <a:lnTo>
                        <a:pt x="1624" y="907"/>
                      </a:lnTo>
                      <a:lnTo>
                        <a:pt x="1599" y="951"/>
                      </a:lnTo>
                      <a:lnTo>
                        <a:pt x="1607" y="958"/>
                      </a:lnTo>
                      <a:lnTo>
                        <a:pt x="1622" y="958"/>
                      </a:lnTo>
                      <a:lnTo>
                        <a:pt x="1694" y="978"/>
                      </a:lnTo>
                      <a:lnTo>
                        <a:pt x="1725" y="951"/>
                      </a:lnTo>
                      <a:lnTo>
                        <a:pt x="1772" y="988"/>
                      </a:lnTo>
                      <a:lnTo>
                        <a:pt x="1787" y="971"/>
                      </a:lnTo>
                      <a:lnTo>
                        <a:pt x="1799" y="983"/>
                      </a:lnTo>
                      <a:lnTo>
                        <a:pt x="1815" y="983"/>
                      </a:lnTo>
                      <a:lnTo>
                        <a:pt x="1821" y="971"/>
                      </a:lnTo>
                      <a:lnTo>
                        <a:pt x="1820" y="915"/>
                      </a:lnTo>
                      <a:lnTo>
                        <a:pt x="1832" y="907"/>
                      </a:lnTo>
                      <a:lnTo>
                        <a:pt x="1862" y="870"/>
                      </a:lnTo>
                      <a:lnTo>
                        <a:pt x="1856" y="727"/>
                      </a:lnTo>
                      <a:lnTo>
                        <a:pt x="1829" y="655"/>
                      </a:lnTo>
                      <a:lnTo>
                        <a:pt x="1848" y="641"/>
                      </a:lnTo>
                      <a:lnTo>
                        <a:pt x="1792" y="538"/>
                      </a:lnTo>
                      <a:lnTo>
                        <a:pt x="1722" y="482"/>
                      </a:lnTo>
                      <a:lnTo>
                        <a:pt x="1703" y="495"/>
                      </a:lnTo>
                      <a:lnTo>
                        <a:pt x="1706" y="528"/>
                      </a:lnTo>
                      <a:lnTo>
                        <a:pt x="1647" y="602"/>
                      </a:lnTo>
                      <a:lnTo>
                        <a:pt x="1547" y="584"/>
                      </a:lnTo>
                      <a:lnTo>
                        <a:pt x="1540" y="547"/>
                      </a:lnTo>
                      <a:lnTo>
                        <a:pt x="1478" y="497"/>
                      </a:lnTo>
                      <a:lnTo>
                        <a:pt x="1342" y="475"/>
                      </a:lnTo>
                      <a:lnTo>
                        <a:pt x="1283" y="465"/>
                      </a:lnTo>
                      <a:lnTo>
                        <a:pt x="1260" y="463"/>
                      </a:lnTo>
                      <a:lnTo>
                        <a:pt x="1209" y="420"/>
                      </a:lnTo>
                      <a:lnTo>
                        <a:pt x="1102" y="397"/>
                      </a:lnTo>
                      <a:lnTo>
                        <a:pt x="1028" y="253"/>
                      </a:lnTo>
                      <a:lnTo>
                        <a:pt x="1026" y="214"/>
                      </a:lnTo>
                      <a:lnTo>
                        <a:pt x="1055" y="201"/>
                      </a:lnTo>
                      <a:lnTo>
                        <a:pt x="1055" y="157"/>
                      </a:lnTo>
                      <a:lnTo>
                        <a:pt x="1078" y="103"/>
                      </a:lnTo>
                      <a:lnTo>
                        <a:pt x="1054" y="78"/>
                      </a:lnTo>
                      <a:lnTo>
                        <a:pt x="1085" y="51"/>
                      </a:lnTo>
                      <a:lnTo>
                        <a:pt x="1066" y="39"/>
                      </a:lnTo>
                      <a:lnTo>
                        <a:pt x="1016" y="39"/>
                      </a:lnTo>
                      <a:lnTo>
                        <a:pt x="927" y="0"/>
                      </a:lnTo>
                      <a:lnTo>
                        <a:pt x="872" y="0"/>
                      </a:lnTo>
                      <a:lnTo>
                        <a:pt x="827" y="13"/>
                      </a:lnTo>
                      <a:lnTo>
                        <a:pt x="778" y="13"/>
                      </a:lnTo>
                      <a:lnTo>
                        <a:pt x="703" y="54"/>
                      </a:lnTo>
                      <a:lnTo>
                        <a:pt x="640" y="46"/>
                      </a:lnTo>
                      <a:lnTo>
                        <a:pt x="578" y="67"/>
                      </a:lnTo>
                      <a:lnTo>
                        <a:pt x="526" y="51"/>
                      </a:lnTo>
                      <a:lnTo>
                        <a:pt x="494" y="24"/>
                      </a:lnTo>
                      <a:lnTo>
                        <a:pt x="413" y="13"/>
                      </a:lnTo>
                      <a:lnTo>
                        <a:pt x="358" y="49"/>
                      </a:lnTo>
                      <a:lnTo>
                        <a:pt x="328" y="37"/>
                      </a:lnTo>
                      <a:lnTo>
                        <a:pt x="304" y="18"/>
                      </a:lnTo>
                      <a:lnTo>
                        <a:pt x="244" y="1"/>
                      </a:lnTo>
                      <a:lnTo>
                        <a:pt x="202" y="28"/>
                      </a:lnTo>
                      <a:lnTo>
                        <a:pt x="184" y="76"/>
                      </a:lnTo>
                      <a:lnTo>
                        <a:pt x="153" y="94"/>
                      </a:lnTo>
                      <a:lnTo>
                        <a:pt x="146" y="120"/>
                      </a:lnTo>
                      <a:lnTo>
                        <a:pt x="124" y="127"/>
                      </a:lnTo>
                      <a:lnTo>
                        <a:pt x="99" y="124"/>
                      </a:lnTo>
                      <a:lnTo>
                        <a:pt x="89" y="147"/>
                      </a:lnTo>
                      <a:lnTo>
                        <a:pt x="83" y="175"/>
                      </a:lnTo>
                      <a:lnTo>
                        <a:pt x="74" y="172"/>
                      </a:lnTo>
                      <a:lnTo>
                        <a:pt x="71" y="201"/>
                      </a:lnTo>
                      <a:lnTo>
                        <a:pt x="101" y="231"/>
                      </a:lnTo>
                      <a:lnTo>
                        <a:pt x="104" y="273"/>
                      </a:lnTo>
                      <a:lnTo>
                        <a:pt x="94" y="288"/>
                      </a:lnTo>
                      <a:lnTo>
                        <a:pt x="49" y="293"/>
                      </a:lnTo>
                      <a:lnTo>
                        <a:pt x="27" y="267"/>
                      </a:lnTo>
                      <a:lnTo>
                        <a:pt x="4" y="273"/>
                      </a:lnTo>
                      <a:lnTo>
                        <a:pt x="0" y="293"/>
                      </a:lnTo>
                      <a:lnTo>
                        <a:pt x="11" y="323"/>
                      </a:lnTo>
                      <a:lnTo>
                        <a:pt x="17" y="347"/>
                      </a:lnTo>
                      <a:lnTo>
                        <a:pt x="17" y="374"/>
                      </a:lnTo>
                      <a:lnTo>
                        <a:pt x="9" y="397"/>
                      </a:lnTo>
                      <a:lnTo>
                        <a:pt x="11" y="411"/>
                      </a:lnTo>
                      <a:lnTo>
                        <a:pt x="43" y="415"/>
                      </a:lnTo>
                      <a:lnTo>
                        <a:pt x="57" y="441"/>
                      </a:lnTo>
                      <a:lnTo>
                        <a:pt x="124" y="495"/>
                      </a:lnTo>
                      <a:lnTo>
                        <a:pt x="124" y="510"/>
                      </a:lnTo>
                      <a:lnTo>
                        <a:pt x="172" y="565"/>
                      </a:lnTo>
                      <a:lnTo>
                        <a:pt x="189" y="584"/>
                      </a:lnTo>
                      <a:lnTo>
                        <a:pt x="205" y="588"/>
                      </a:lnTo>
                      <a:lnTo>
                        <a:pt x="233" y="559"/>
                      </a:lnTo>
                      <a:lnTo>
                        <a:pt x="261" y="584"/>
                      </a:lnTo>
                      <a:lnTo>
                        <a:pt x="375" y="679"/>
                      </a:lnTo>
                      <a:lnTo>
                        <a:pt x="395" y="730"/>
                      </a:lnTo>
                      <a:lnTo>
                        <a:pt x="421" y="730"/>
                      </a:lnTo>
                      <a:lnTo>
                        <a:pt x="435" y="715"/>
                      </a:lnTo>
                      <a:lnTo>
                        <a:pt x="447" y="727"/>
                      </a:lnTo>
                      <a:lnTo>
                        <a:pt x="447" y="771"/>
                      </a:lnTo>
                      <a:lnTo>
                        <a:pt x="513" y="808"/>
                      </a:lnTo>
                      <a:lnTo>
                        <a:pt x="529" y="805"/>
                      </a:lnTo>
                      <a:lnTo>
                        <a:pt x="538" y="843"/>
                      </a:lnTo>
                      <a:lnTo>
                        <a:pt x="596" y="875"/>
                      </a:lnTo>
                      <a:lnTo>
                        <a:pt x="596" y="898"/>
                      </a:lnTo>
                      <a:lnTo>
                        <a:pt x="608" y="905"/>
                      </a:lnTo>
                      <a:lnTo>
                        <a:pt x="657" y="903"/>
                      </a:lnTo>
                      <a:lnTo>
                        <a:pt x="682" y="903"/>
                      </a:lnTo>
                      <a:lnTo>
                        <a:pt x="724" y="931"/>
                      </a:lnTo>
                      <a:lnTo>
                        <a:pt x="813" y="928"/>
                      </a:lnTo>
                      <a:lnTo>
                        <a:pt x="860" y="927"/>
                      </a:lnTo>
                      <a:lnTo>
                        <a:pt x="872" y="946"/>
                      </a:lnTo>
                      <a:lnTo>
                        <a:pt x="860" y="988"/>
                      </a:lnTo>
                      <a:lnTo>
                        <a:pt x="872" y="1004"/>
                      </a:lnTo>
                      <a:lnTo>
                        <a:pt x="922" y="961"/>
                      </a:lnTo>
                      <a:lnTo>
                        <a:pt x="984" y="918"/>
                      </a:lnTo>
                      <a:lnTo>
                        <a:pt x="1028" y="923"/>
                      </a:lnTo>
                      <a:lnTo>
                        <a:pt x="1073" y="951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3" name="Freeform 14"/>
                <p:cNvSpPr/>
                <p:nvPr/>
              </p:nvSpPr>
              <p:spPr bwMode="auto">
                <a:xfrm>
                  <a:off x="4607910" y="3921224"/>
                  <a:ext cx="633413" cy="542925"/>
                </a:xfrm>
                <a:custGeom>
                  <a:avLst/>
                  <a:gdLst>
                    <a:gd name="T0" fmla="*/ 67 w 580"/>
                    <a:gd name="T1" fmla="*/ 352 h 507"/>
                    <a:gd name="T2" fmla="*/ 151 w 580"/>
                    <a:gd name="T3" fmla="*/ 423 h 507"/>
                    <a:gd name="T4" fmla="*/ 220 w 580"/>
                    <a:gd name="T5" fmla="*/ 437 h 507"/>
                    <a:gd name="T6" fmla="*/ 282 w 580"/>
                    <a:gd name="T7" fmla="*/ 430 h 507"/>
                    <a:gd name="T8" fmla="*/ 303 w 580"/>
                    <a:gd name="T9" fmla="*/ 437 h 507"/>
                    <a:gd name="T10" fmla="*/ 326 w 580"/>
                    <a:gd name="T11" fmla="*/ 425 h 507"/>
                    <a:gd name="T12" fmla="*/ 340 w 580"/>
                    <a:gd name="T13" fmla="*/ 443 h 507"/>
                    <a:gd name="T14" fmla="*/ 347 w 580"/>
                    <a:gd name="T15" fmla="*/ 465 h 507"/>
                    <a:gd name="T16" fmla="*/ 378 w 580"/>
                    <a:gd name="T17" fmla="*/ 480 h 507"/>
                    <a:gd name="T18" fmla="*/ 418 w 580"/>
                    <a:gd name="T19" fmla="*/ 480 h 507"/>
                    <a:gd name="T20" fmla="*/ 448 w 580"/>
                    <a:gd name="T21" fmla="*/ 506 h 507"/>
                    <a:gd name="T22" fmla="*/ 475 w 580"/>
                    <a:gd name="T23" fmla="*/ 494 h 507"/>
                    <a:gd name="T24" fmla="*/ 496 w 580"/>
                    <a:gd name="T25" fmla="*/ 506 h 507"/>
                    <a:gd name="T26" fmla="*/ 513 w 580"/>
                    <a:gd name="T27" fmla="*/ 471 h 507"/>
                    <a:gd name="T28" fmla="*/ 538 w 580"/>
                    <a:gd name="T29" fmla="*/ 460 h 507"/>
                    <a:gd name="T30" fmla="*/ 543 w 580"/>
                    <a:gd name="T31" fmla="*/ 432 h 507"/>
                    <a:gd name="T32" fmla="*/ 533 w 580"/>
                    <a:gd name="T33" fmla="*/ 382 h 507"/>
                    <a:gd name="T34" fmla="*/ 529 w 580"/>
                    <a:gd name="T35" fmla="*/ 378 h 507"/>
                    <a:gd name="T36" fmla="*/ 503 w 580"/>
                    <a:gd name="T37" fmla="*/ 405 h 507"/>
                    <a:gd name="T38" fmla="*/ 465 w 580"/>
                    <a:gd name="T39" fmla="*/ 374 h 507"/>
                    <a:gd name="T40" fmla="*/ 437 w 580"/>
                    <a:gd name="T41" fmla="*/ 340 h 507"/>
                    <a:gd name="T42" fmla="*/ 465 w 580"/>
                    <a:gd name="T43" fmla="*/ 320 h 507"/>
                    <a:gd name="T44" fmla="*/ 474 w 580"/>
                    <a:gd name="T45" fmla="*/ 286 h 507"/>
                    <a:gd name="T46" fmla="*/ 490 w 580"/>
                    <a:gd name="T47" fmla="*/ 274 h 507"/>
                    <a:gd name="T48" fmla="*/ 489 w 580"/>
                    <a:gd name="T49" fmla="*/ 227 h 507"/>
                    <a:gd name="T50" fmla="*/ 501 w 580"/>
                    <a:gd name="T51" fmla="*/ 217 h 507"/>
                    <a:gd name="T52" fmla="*/ 524 w 580"/>
                    <a:gd name="T53" fmla="*/ 235 h 507"/>
                    <a:gd name="T54" fmla="*/ 538 w 580"/>
                    <a:gd name="T55" fmla="*/ 254 h 507"/>
                    <a:gd name="T56" fmla="*/ 569 w 580"/>
                    <a:gd name="T57" fmla="*/ 235 h 507"/>
                    <a:gd name="T58" fmla="*/ 579 w 580"/>
                    <a:gd name="T59" fmla="*/ 223 h 507"/>
                    <a:gd name="T60" fmla="*/ 574 w 580"/>
                    <a:gd name="T61" fmla="*/ 199 h 507"/>
                    <a:gd name="T62" fmla="*/ 538 w 580"/>
                    <a:gd name="T63" fmla="*/ 181 h 507"/>
                    <a:gd name="T64" fmla="*/ 530 w 580"/>
                    <a:gd name="T65" fmla="*/ 155 h 507"/>
                    <a:gd name="T66" fmla="*/ 469 w 580"/>
                    <a:gd name="T67" fmla="*/ 164 h 507"/>
                    <a:gd name="T68" fmla="*/ 428 w 580"/>
                    <a:gd name="T69" fmla="*/ 131 h 507"/>
                    <a:gd name="T70" fmla="*/ 410 w 580"/>
                    <a:gd name="T71" fmla="*/ 127 h 507"/>
                    <a:gd name="T72" fmla="*/ 410 w 580"/>
                    <a:gd name="T73" fmla="*/ 103 h 507"/>
                    <a:gd name="T74" fmla="*/ 498 w 580"/>
                    <a:gd name="T75" fmla="*/ 9 h 507"/>
                    <a:gd name="T76" fmla="*/ 465 w 580"/>
                    <a:gd name="T77" fmla="*/ 17 h 507"/>
                    <a:gd name="T78" fmla="*/ 445 w 580"/>
                    <a:gd name="T79" fmla="*/ 28 h 507"/>
                    <a:gd name="T80" fmla="*/ 437 w 580"/>
                    <a:gd name="T81" fmla="*/ 17 h 507"/>
                    <a:gd name="T82" fmla="*/ 437 w 580"/>
                    <a:gd name="T83" fmla="*/ 4 h 507"/>
                    <a:gd name="T84" fmla="*/ 423 w 580"/>
                    <a:gd name="T85" fmla="*/ 0 h 507"/>
                    <a:gd name="T86" fmla="*/ 383 w 580"/>
                    <a:gd name="T87" fmla="*/ 14 h 507"/>
                    <a:gd name="T88" fmla="*/ 282 w 580"/>
                    <a:gd name="T89" fmla="*/ 2 h 507"/>
                    <a:gd name="T90" fmla="*/ 277 w 580"/>
                    <a:gd name="T91" fmla="*/ 82 h 507"/>
                    <a:gd name="T92" fmla="*/ 230 w 580"/>
                    <a:gd name="T93" fmla="*/ 121 h 507"/>
                    <a:gd name="T94" fmla="*/ 163 w 580"/>
                    <a:gd name="T95" fmla="*/ 131 h 507"/>
                    <a:gd name="T96" fmla="*/ 72 w 580"/>
                    <a:gd name="T97" fmla="*/ 190 h 507"/>
                    <a:gd name="T98" fmla="*/ 0 w 580"/>
                    <a:gd name="T99" fmla="*/ 211 h 507"/>
                    <a:gd name="T100" fmla="*/ 0 w 580"/>
                    <a:gd name="T101" fmla="*/ 223 h 507"/>
                    <a:gd name="T102" fmla="*/ 67 w 580"/>
                    <a:gd name="T103" fmla="*/ 322 h 507"/>
                    <a:gd name="T104" fmla="*/ 67 w 580"/>
                    <a:gd name="T105" fmla="*/ 352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80" h="507">
                      <a:moveTo>
                        <a:pt x="67" y="352"/>
                      </a:moveTo>
                      <a:lnTo>
                        <a:pt x="151" y="423"/>
                      </a:lnTo>
                      <a:lnTo>
                        <a:pt x="220" y="437"/>
                      </a:lnTo>
                      <a:lnTo>
                        <a:pt x="282" y="430"/>
                      </a:lnTo>
                      <a:lnTo>
                        <a:pt x="303" y="437"/>
                      </a:lnTo>
                      <a:lnTo>
                        <a:pt x="326" y="425"/>
                      </a:lnTo>
                      <a:lnTo>
                        <a:pt x="340" y="443"/>
                      </a:lnTo>
                      <a:lnTo>
                        <a:pt x="347" y="465"/>
                      </a:lnTo>
                      <a:lnTo>
                        <a:pt x="378" y="480"/>
                      </a:lnTo>
                      <a:lnTo>
                        <a:pt x="418" y="480"/>
                      </a:lnTo>
                      <a:lnTo>
                        <a:pt x="448" y="506"/>
                      </a:lnTo>
                      <a:lnTo>
                        <a:pt x="475" y="494"/>
                      </a:lnTo>
                      <a:lnTo>
                        <a:pt x="496" y="506"/>
                      </a:lnTo>
                      <a:lnTo>
                        <a:pt x="513" y="471"/>
                      </a:lnTo>
                      <a:lnTo>
                        <a:pt x="538" y="460"/>
                      </a:lnTo>
                      <a:lnTo>
                        <a:pt x="543" y="432"/>
                      </a:lnTo>
                      <a:lnTo>
                        <a:pt x="533" y="382"/>
                      </a:lnTo>
                      <a:lnTo>
                        <a:pt x="529" y="378"/>
                      </a:lnTo>
                      <a:lnTo>
                        <a:pt x="503" y="405"/>
                      </a:lnTo>
                      <a:lnTo>
                        <a:pt x="465" y="374"/>
                      </a:lnTo>
                      <a:lnTo>
                        <a:pt x="437" y="340"/>
                      </a:lnTo>
                      <a:lnTo>
                        <a:pt x="465" y="320"/>
                      </a:lnTo>
                      <a:lnTo>
                        <a:pt x="474" y="286"/>
                      </a:lnTo>
                      <a:lnTo>
                        <a:pt x="490" y="274"/>
                      </a:lnTo>
                      <a:lnTo>
                        <a:pt x="489" y="227"/>
                      </a:lnTo>
                      <a:lnTo>
                        <a:pt x="501" y="217"/>
                      </a:lnTo>
                      <a:lnTo>
                        <a:pt x="524" y="235"/>
                      </a:lnTo>
                      <a:lnTo>
                        <a:pt x="538" y="254"/>
                      </a:lnTo>
                      <a:lnTo>
                        <a:pt x="569" y="235"/>
                      </a:lnTo>
                      <a:lnTo>
                        <a:pt x="579" y="223"/>
                      </a:lnTo>
                      <a:lnTo>
                        <a:pt x="574" y="199"/>
                      </a:lnTo>
                      <a:lnTo>
                        <a:pt x="538" y="181"/>
                      </a:lnTo>
                      <a:lnTo>
                        <a:pt x="530" y="155"/>
                      </a:lnTo>
                      <a:lnTo>
                        <a:pt x="469" y="164"/>
                      </a:lnTo>
                      <a:lnTo>
                        <a:pt x="428" y="131"/>
                      </a:lnTo>
                      <a:lnTo>
                        <a:pt x="410" y="127"/>
                      </a:lnTo>
                      <a:lnTo>
                        <a:pt x="410" y="103"/>
                      </a:lnTo>
                      <a:lnTo>
                        <a:pt x="498" y="9"/>
                      </a:lnTo>
                      <a:lnTo>
                        <a:pt x="465" y="17"/>
                      </a:lnTo>
                      <a:lnTo>
                        <a:pt x="445" y="28"/>
                      </a:lnTo>
                      <a:lnTo>
                        <a:pt x="437" y="17"/>
                      </a:lnTo>
                      <a:lnTo>
                        <a:pt x="437" y="4"/>
                      </a:lnTo>
                      <a:lnTo>
                        <a:pt x="423" y="0"/>
                      </a:lnTo>
                      <a:lnTo>
                        <a:pt x="383" y="14"/>
                      </a:lnTo>
                      <a:lnTo>
                        <a:pt x="282" y="2"/>
                      </a:lnTo>
                      <a:lnTo>
                        <a:pt x="277" y="82"/>
                      </a:lnTo>
                      <a:lnTo>
                        <a:pt x="230" y="121"/>
                      </a:lnTo>
                      <a:lnTo>
                        <a:pt x="163" y="131"/>
                      </a:lnTo>
                      <a:lnTo>
                        <a:pt x="72" y="190"/>
                      </a:lnTo>
                      <a:lnTo>
                        <a:pt x="0" y="211"/>
                      </a:lnTo>
                      <a:lnTo>
                        <a:pt x="0" y="223"/>
                      </a:lnTo>
                      <a:lnTo>
                        <a:pt x="67" y="322"/>
                      </a:lnTo>
                      <a:lnTo>
                        <a:pt x="67" y="352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4" name="Freeform 15"/>
                <p:cNvSpPr/>
                <p:nvPr/>
              </p:nvSpPr>
              <p:spPr bwMode="auto">
                <a:xfrm>
                  <a:off x="2571148" y="3594199"/>
                  <a:ext cx="1317625" cy="915987"/>
                </a:xfrm>
                <a:custGeom>
                  <a:avLst/>
                  <a:gdLst>
                    <a:gd name="T0" fmla="*/ 98 w 1202"/>
                    <a:gd name="T1" fmla="*/ 320 h 856"/>
                    <a:gd name="T2" fmla="*/ 154 w 1202"/>
                    <a:gd name="T3" fmla="*/ 281 h 856"/>
                    <a:gd name="T4" fmla="*/ 129 w 1202"/>
                    <a:gd name="T5" fmla="*/ 266 h 856"/>
                    <a:gd name="T6" fmla="*/ 166 w 1202"/>
                    <a:gd name="T7" fmla="*/ 232 h 856"/>
                    <a:gd name="T8" fmla="*/ 122 w 1202"/>
                    <a:gd name="T9" fmla="*/ 140 h 856"/>
                    <a:gd name="T10" fmla="*/ 149 w 1202"/>
                    <a:gd name="T11" fmla="*/ 56 h 856"/>
                    <a:gd name="T12" fmla="*/ 392 w 1202"/>
                    <a:gd name="T13" fmla="*/ 0 h 856"/>
                    <a:gd name="T14" fmla="*/ 539 w 1202"/>
                    <a:gd name="T15" fmla="*/ 31 h 856"/>
                    <a:gd name="T16" fmla="*/ 623 w 1202"/>
                    <a:gd name="T17" fmla="*/ 80 h 856"/>
                    <a:gd name="T18" fmla="*/ 705 w 1202"/>
                    <a:gd name="T19" fmla="*/ 49 h 856"/>
                    <a:gd name="T20" fmla="*/ 811 w 1202"/>
                    <a:gd name="T21" fmla="*/ 37 h 856"/>
                    <a:gd name="T22" fmla="*/ 944 w 1202"/>
                    <a:gd name="T23" fmla="*/ 73 h 856"/>
                    <a:gd name="T24" fmla="*/ 1028 w 1202"/>
                    <a:gd name="T25" fmla="*/ 169 h 856"/>
                    <a:gd name="T26" fmla="*/ 1103 w 1202"/>
                    <a:gd name="T27" fmla="*/ 197 h 856"/>
                    <a:gd name="T28" fmla="*/ 1175 w 1202"/>
                    <a:gd name="T29" fmla="*/ 329 h 856"/>
                    <a:gd name="T30" fmla="*/ 1193 w 1202"/>
                    <a:gd name="T31" fmla="*/ 423 h 856"/>
                    <a:gd name="T32" fmla="*/ 1154 w 1202"/>
                    <a:gd name="T33" fmla="*/ 484 h 856"/>
                    <a:gd name="T34" fmla="*/ 1108 w 1202"/>
                    <a:gd name="T35" fmla="*/ 526 h 856"/>
                    <a:gd name="T36" fmla="*/ 1088 w 1202"/>
                    <a:gd name="T37" fmla="*/ 587 h 856"/>
                    <a:gd name="T38" fmla="*/ 1037 w 1202"/>
                    <a:gd name="T39" fmla="*/ 557 h 856"/>
                    <a:gd name="T40" fmla="*/ 1040 w 1202"/>
                    <a:gd name="T41" fmla="*/ 601 h 856"/>
                    <a:gd name="T42" fmla="*/ 1117 w 1202"/>
                    <a:gd name="T43" fmla="*/ 643 h 856"/>
                    <a:gd name="T44" fmla="*/ 1156 w 1202"/>
                    <a:gd name="T45" fmla="*/ 663 h 856"/>
                    <a:gd name="T46" fmla="*/ 1141 w 1202"/>
                    <a:gd name="T47" fmla="*/ 700 h 856"/>
                    <a:gd name="T48" fmla="*/ 1088 w 1202"/>
                    <a:gd name="T49" fmla="*/ 713 h 856"/>
                    <a:gd name="T50" fmla="*/ 1033 w 1202"/>
                    <a:gd name="T51" fmla="*/ 703 h 856"/>
                    <a:gd name="T52" fmla="*/ 1023 w 1202"/>
                    <a:gd name="T53" fmla="*/ 753 h 856"/>
                    <a:gd name="T54" fmla="*/ 934 w 1202"/>
                    <a:gd name="T55" fmla="*/ 709 h 856"/>
                    <a:gd name="T56" fmla="*/ 880 w 1202"/>
                    <a:gd name="T57" fmla="*/ 699 h 856"/>
                    <a:gd name="T58" fmla="*/ 711 w 1202"/>
                    <a:gd name="T59" fmla="*/ 694 h 856"/>
                    <a:gd name="T60" fmla="*/ 695 w 1202"/>
                    <a:gd name="T61" fmla="*/ 735 h 856"/>
                    <a:gd name="T62" fmla="*/ 677 w 1202"/>
                    <a:gd name="T63" fmla="*/ 780 h 856"/>
                    <a:gd name="T64" fmla="*/ 519 w 1202"/>
                    <a:gd name="T65" fmla="*/ 835 h 856"/>
                    <a:gd name="T66" fmla="*/ 451 w 1202"/>
                    <a:gd name="T67" fmla="*/ 749 h 856"/>
                    <a:gd name="T68" fmla="*/ 256 w 1202"/>
                    <a:gd name="T69" fmla="*/ 718 h 856"/>
                    <a:gd name="T70" fmla="*/ 182 w 1202"/>
                    <a:gd name="T71" fmla="*/ 672 h 856"/>
                    <a:gd name="T72" fmla="*/ 1 w 1202"/>
                    <a:gd name="T73" fmla="*/ 506 h 856"/>
                    <a:gd name="T74" fmla="*/ 28 w 1202"/>
                    <a:gd name="T75" fmla="*/ 454 h 856"/>
                    <a:gd name="T76" fmla="*/ 51 w 1202"/>
                    <a:gd name="T77" fmla="*/ 356 h 856"/>
                    <a:gd name="T78" fmla="*/ 58 w 1202"/>
                    <a:gd name="T79" fmla="*/ 304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02" h="856">
                      <a:moveTo>
                        <a:pt x="58" y="304"/>
                      </a:moveTo>
                      <a:lnTo>
                        <a:pt x="98" y="320"/>
                      </a:lnTo>
                      <a:lnTo>
                        <a:pt x="164" y="294"/>
                      </a:lnTo>
                      <a:lnTo>
                        <a:pt x="154" y="281"/>
                      </a:lnTo>
                      <a:lnTo>
                        <a:pt x="136" y="281"/>
                      </a:lnTo>
                      <a:lnTo>
                        <a:pt x="129" y="266"/>
                      </a:lnTo>
                      <a:lnTo>
                        <a:pt x="134" y="248"/>
                      </a:lnTo>
                      <a:lnTo>
                        <a:pt x="166" y="232"/>
                      </a:lnTo>
                      <a:lnTo>
                        <a:pt x="189" y="197"/>
                      </a:lnTo>
                      <a:lnTo>
                        <a:pt x="122" y="140"/>
                      </a:lnTo>
                      <a:lnTo>
                        <a:pt x="117" y="80"/>
                      </a:lnTo>
                      <a:lnTo>
                        <a:pt x="149" y="56"/>
                      </a:lnTo>
                      <a:lnTo>
                        <a:pt x="376" y="11"/>
                      </a:lnTo>
                      <a:lnTo>
                        <a:pt x="392" y="0"/>
                      </a:lnTo>
                      <a:lnTo>
                        <a:pt x="425" y="4"/>
                      </a:lnTo>
                      <a:lnTo>
                        <a:pt x="539" y="31"/>
                      </a:lnTo>
                      <a:lnTo>
                        <a:pt x="573" y="51"/>
                      </a:lnTo>
                      <a:lnTo>
                        <a:pt x="623" y="80"/>
                      </a:lnTo>
                      <a:lnTo>
                        <a:pt x="656" y="77"/>
                      </a:lnTo>
                      <a:lnTo>
                        <a:pt x="705" y="49"/>
                      </a:lnTo>
                      <a:lnTo>
                        <a:pt x="769" y="58"/>
                      </a:lnTo>
                      <a:lnTo>
                        <a:pt x="811" y="37"/>
                      </a:lnTo>
                      <a:lnTo>
                        <a:pt x="897" y="89"/>
                      </a:lnTo>
                      <a:lnTo>
                        <a:pt x="944" y="73"/>
                      </a:lnTo>
                      <a:lnTo>
                        <a:pt x="968" y="131"/>
                      </a:lnTo>
                      <a:lnTo>
                        <a:pt x="1028" y="169"/>
                      </a:lnTo>
                      <a:lnTo>
                        <a:pt x="1072" y="208"/>
                      </a:lnTo>
                      <a:lnTo>
                        <a:pt x="1103" y="197"/>
                      </a:lnTo>
                      <a:lnTo>
                        <a:pt x="1163" y="277"/>
                      </a:lnTo>
                      <a:lnTo>
                        <a:pt x="1175" y="329"/>
                      </a:lnTo>
                      <a:lnTo>
                        <a:pt x="1201" y="360"/>
                      </a:lnTo>
                      <a:lnTo>
                        <a:pt x="1193" y="423"/>
                      </a:lnTo>
                      <a:lnTo>
                        <a:pt x="1144" y="459"/>
                      </a:lnTo>
                      <a:lnTo>
                        <a:pt x="1154" y="484"/>
                      </a:lnTo>
                      <a:lnTo>
                        <a:pt x="1135" y="503"/>
                      </a:lnTo>
                      <a:lnTo>
                        <a:pt x="1108" y="526"/>
                      </a:lnTo>
                      <a:lnTo>
                        <a:pt x="1108" y="568"/>
                      </a:lnTo>
                      <a:lnTo>
                        <a:pt x="1088" y="587"/>
                      </a:lnTo>
                      <a:lnTo>
                        <a:pt x="1060" y="577"/>
                      </a:lnTo>
                      <a:lnTo>
                        <a:pt x="1037" y="557"/>
                      </a:lnTo>
                      <a:lnTo>
                        <a:pt x="1025" y="580"/>
                      </a:lnTo>
                      <a:lnTo>
                        <a:pt x="1040" y="601"/>
                      </a:lnTo>
                      <a:lnTo>
                        <a:pt x="1081" y="606"/>
                      </a:lnTo>
                      <a:lnTo>
                        <a:pt x="1117" y="643"/>
                      </a:lnTo>
                      <a:lnTo>
                        <a:pt x="1139" y="643"/>
                      </a:lnTo>
                      <a:lnTo>
                        <a:pt x="1156" y="663"/>
                      </a:lnTo>
                      <a:lnTo>
                        <a:pt x="1141" y="699"/>
                      </a:lnTo>
                      <a:lnTo>
                        <a:pt x="1141" y="700"/>
                      </a:lnTo>
                      <a:lnTo>
                        <a:pt x="1108" y="699"/>
                      </a:lnTo>
                      <a:lnTo>
                        <a:pt x="1088" y="713"/>
                      </a:lnTo>
                      <a:lnTo>
                        <a:pt x="1072" y="687"/>
                      </a:lnTo>
                      <a:lnTo>
                        <a:pt x="1033" y="703"/>
                      </a:lnTo>
                      <a:lnTo>
                        <a:pt x="1023" y="723"/>
                      </a:lnTo>
                      <a:lnTo>
                        <a:pt x="1023" y="753"/>
                      </a:lnTo>
                      <a:lnTo>
                        <a:pt x="985" y="759"/>
                      </a:lnTo>
                      <a:lnTo>
                        <a:pt x="934" y="709"/>
                      </a:lnTo>
                      <a:lnTo>
                        <a:pt x="919" y="685"/>
                      </a:lnTo>
                      <a:lnTo>
                        <a:pt x="880" y="699"/>
                      </a:lnTo>
                      <a:lnTo>
                        <a:pt x="813" y="677"/>
                      </a:lnTo>
                      <a:lnTo>
                        <a:pt x="711" y="694"/>
                      </a:lnTo>
                      <a:lnTo>
                        <a:pt x="705" y="703"/>
                      </a:lnTo>
                      <a:lnTo>
                        <a:pt x="695" y="735"/>
                      </a:lnTo>
                      <a:lnTo>
                        <a:pt x="675" y="748"/>
                      </a:lnTo>
                      <a:lnTo>
                        <a:pt x="677" y="780"/>
                      </a:lnTo>
                      <a:lnTo>
                        <a:pt x="619" y="855"/>
                      </a:lnTo>
                      <a:lnTo>
                        <a:pt x="519" y="835"/>
                      </a:lnTo>
                      <a:lnTo>
                        <a:pt x="512" y="798"/>
                      </a:lnTo>
                      <a:lnTo>
                        <a:pt x="451" y="749"/>
                      </a:lnTo>
                      <a:lnTo>
                        <a:pt x="314" y="727"/>
                      </a:lnTo>
                      <a:lnTo>
                        <a:pt x="256" y="718"/>
                      </a:lnTo>
                      <a:lnTo>
                        <a:pt x="233" y="715"/>
                      </a:lnTo>
                      <a:lnTo>
                        <a:pt x="182" y="672"/>
                      </a:lnTo>
                      <a:lnTo>
                        <a:pt x="76" y="648"/>
                      </a:lnTo>
                      <a:lnTo>
                        <a:pt x="1" y="506"/>
                      </a:lnTo>
                      <a:lnTo>
                        <a:pt x="0" y="467"/>
                      </a:lnTo>
                      <a:lnTo>
                        <a:pt x="28" y="454"/>
                      </a:lnTo>
                      <a:lnTo>
                        <a:pt x="28" y="410"/>
                      </a:lnTo>
                      <a:lnTo>
                        <a:pt x="51" y="356"/>
                      </a:lnTo>
                      <a:lnTo>
                        <a:pt x="27" y="330"/>
                      </a:lnTo>
                      <a:lnTo>
                        <a:pt x="58" y="304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5" name="Freeform 16"/>
                <p:cNvSpPr/>
                <p:nvPr/>
              </p:nvSpPr>
              <p:spPr bwMode="auto">
                <a:xfrm>
                  <a:off x="4036410" y="3618011"/>
                  <a:ext cx="271463" cy="474663"/>
                </a:xfrm>
                <a:custGeom>
                  <a:avLst/>
                  <a:gdLst>
                    <a:gd name="T0" fmla="*/ 232 w 252"/>
                    <a:gd name="T1" fmla="*/ 247 h 443"/>
                    <a:gd name="T2" fmla="*/ 236 w 252"/>
                    <a:gd name="T3" fmla="*/ 200 h 443"/>
                    <a:gd name="T4" fmla="*/ 251 w 252"/>
                    <a:gd name="T5" fmla="*/ 178 h 443"/>
                    <a:gd name="T6" fmla="*/ 246 w 252"/>
                    <a:gd name="T7" fmla="*/ 156 h 443"/>
                    <a:gd name="T8" fmla="*/ 165 w 252"/>
                    <a:gd name="T9" fmla="*/ 127 h 443"/>
                    <a:gd name="T10" fmla="*/ 174 w 252"/>
                    <a:gd name="T11" fmla="*/ 96 h 443"/>
                    <a:gd name="T12" fmla="*/ 196 w 252"/>
                    <a:gd name="T13" fmla="*/ 61 h 443"/>
                    <a:gd name="T14" fmla="*/ 181 w 252"/>
                    <a:gd name="T15" fmla="*/ 7 h 443"/>
                    <a:gd name="T16" fmla="*/ 174 w 252"/>
                    <a:gd name="T17" fmla="*/ 0 h 443"/>
                    <a:gd name="T18" fmla="*/ 124 w 252"/>
                    <a:gd name="T19" fmla="*/ 34 h 443"/>
                    <a:gd name="T20" fmla="*/ 102 w 252"/>
                    <a:gd name="T21" fmla="*/ 111 h 443"/>
                    <a:gd name="T22" fmla="*/ 91 w 252"/>
                    <a:gd name="T23" fmla="*/ 165 h 443"/>
                    <a:gd name="T24" fmla="*/ 52 w 252"/>
                    <a:gd name="T25" fmla="*/ 200 h 443"/>
                    <a:gd name="T26" fmla="*/ 28 w 252"/>
                    <a:gd name="T27" fmla="*/ 210 h 443"/>
                    <a:gd name="T28" fmla="*/ 0 w 252"/>
                    <a:gd name="T29" fmla="*/ 214 h 443"/>
                    <a:gd name="T30" fmla="*/ 63 w 252"/>
                    <a:gd name="T31" fmla="*/ 299 h 443"/>
                    <a:gd name="T32" fmla="*/ 80 w 252"/>
                    <a:gd name="T33" fmla="*/ 356 h 443"/>
                    <a:gd name="T34" fmla="*/ 72 w 252"/>
                    <a:gd name="T35" fmla="*/ 389 h 443"/>
                    <a:gd name="T36" fmla="*/ 115 w 252"/>
                    <a:gd name="T37" fmla="*/ 413 h 443"/>
                    <a:gd name="T38" fmla="*/ 115 w 252"/>
                    <a:gd name="T39" fmla="*/ 429 h 443"/>
                    <a:gd name="T40" fmla="*/ 156 w 252"/>
                    <a:gd name="T41" fmla="*/ 442 h 443"/>
                    <a:gd name="T42" fmla="*/ 169 w 252"/>
                    <a:gd name="T43" fmla="*/ 442 h 443"/>
                    <a:gd name="T44" fmla="*/ 169 w 252"/>
                    <a:gd name="T45" fmla="*/ 408 h 443"/>
                    <a:gd name="T46" fmla="*/ 200 w 252"/>
                    <a:gd name="T47" fmla="*/ 402 h 443"/>
                    <a:gd name="T48" fmla="*/ 210 w 252"/>
                    <a:gd name="T49" fmla="*/ 361 h 443"/>
                    <a:gd name="T50" fmla="*/ 186 w 252"/>
                    <a:gd name="T51" fmla="*/ 344 h 443"/>
                    <a:gd name="T52" fmla="*/ 169 w 252"/>
                    <a:gd name="T53" fmla="*/ 327 h 443"/>
                    <a:gd name="T54" fmla="*/ 176 w 252"/>
                    <a:gd name="T55" fmla="*/ 251 h 443"/>
                    <a:gd name="T56" fmla="*/ 192 w 252"/>
                    <a:gd name="T57" fmla="*/ 239 h 443"/>
                    <a:gd name="T58" fmla="*/ 223 w 252"/>
                    <a:gd name="T59" fmla="*/ 252 h 443"/>
                    <a:gd name="T60" fmla="*/ 232 w 252"/>
                    <a:gd name="T61" fmla="*/ 247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52" h="443">
                      <a:moveTo>
                        <a:pt x="232" y="247"/>
                      </a:moveTo>
                      <a:lnTo>
                        <a:pt x="236" y="200"/>
                      </a:lnTo>
                      <a:lnTo>
                        <a:pt x="251" y="178"/>
                      </a:lnTo>
                      <a:lnTo>
                        <a:pt x="246" y="156"/>
                      </a:lnTo>
                      <a:lnTo>
                        <a:pt x="165" y="127"/>
                      </a:lnTo>
                      <a:lnTo>
                        <a:pt x="174" y="96"/>
                      </a:lnTo>
                      <a:lnTo>
                        <a:pt x="196" y="61"/>
                      </a:lnTo>
                      <a:lnTo>
                        <a:pt x="181" y="7"/>
                      </a:lnTo>
                      <a:lnTo>
                        <a:pt x="174" y="0"/>
                      </a:lnTo>
                      <a:lnTo>
                        <a:pt x="124" y="34"/>
                      </a:lnTo>
                      <a:lnTo>
                        <a:pt x="102" y="111"/>
                      </a:lnTo>
                      <a:lnTo>
                        <a:pt x="91" y="165"/>
                      </a:lnTo>
                      <a:lnTo>
                        <a:pt x="52" y="200"/>
                      </a:lnTo>
                      <a:lnTo>
                        <a:pt x="28" y="210"/>
                      </a:lnTo>
                      <a:lnTo>
                        <a:pt x="0" y="214"/>
                      </a:lnTo>
                      <a:lnTo>
                        <a:pt x="63" y="299"/>
                      </a:lnTo>
                      <a:lnTo>
                        <a:pt x="80" y="356"/>
                      </a:lnTo>
                      <a:lnTo>
                        <a:pt x="72" y="389"/>
                      </a:lnTo>
                      <a:lnTo>
                        <a:pt x="115" y="413"/>
                      </a:lnTo>
                      <a:lnTo>
                        <a:pt x="115" y="429"/>
                      </a:lnTo>
                      <a:lnTo>
                        <a:pt x="156" y="442"/>
                      </a:lnTo>
                      <a:lnTo>
                        <a:pt x="169" y="442"/>
                      </a:lnTo>
                      <a:lnTo>
                        <a:pt x="169" y="408"/>
                      </a:lnTo>
                      <a:lnTo>
                        <a:pt x="200" y="402"/>
                      </a:lnTo>
                      <a:lnTo>
                        <a:pt x="210" y="361"/>
                      </a:lnTo>
                      <a:lnTo>
                        <a:pt x="186" y="344"/>
                      </a:lnTo>
                      <a:lnTo>
                        <a:pt x="169" y="327"/>
                      </a:lnTo>
                      <a:lnTo>
                        <a:pt x="176" y="251"/>
                      </a:lnTo>
                      <a:lnTo>
                        <a:pt x="192" y="239"/>
                      </a:lnTo>
                      <a:lnTo>
                        <a:pt x="223" y="252"/>
                      </a:lnTo>
                      <a:lnTo>
                        <a:pt x="232" y="247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6" name="Freeform 17"/>
                <p:cNvSpPr/>
                <p:nvPr/>
              </p:nvSpPr>
              <p:spPr bwMode="auto">
                <a:xfrm>
                  <a:off x="4861910" y="3148111"/>
                  <a:ext cx="557213" cy="785813"/>
                </a:xfrm>
                <a:custGeom>
                  <a:avLst/>
                  <a:gdLst>
                    <a:gd name="T0" fmla="*/ 201 w 507"/>
                    <a:gd name="T1" fmla="*/ 710 h 733"/>
                    <a:gd name="T2" fmla="*/ 243 w 507"/>
                    <a:gd name="T3" fmla="*/ 572 h 733"/>
                    <a:gd name="T4" fmla="*/ 336 w 507"/>
                    <a:gd name="T5" fmla="*/ 514 h 733"/>
                    <a:gd name="T6" fmla="*/ 359 w 507"/>
                    <a:gd name="T7" fmla="*/ 457 h 733"/>
                    <a:gd name="T8" fmla="*/ 317 w 507"/>
                    <a:gd name="T9" fmla="*/ 434 h 733"/>
                    <a:gd name="T10" fmla="*/ 268 w 507"/>
                    <a:gd name="T11" fmla="*/ 411 h 733"/>
                    <a:gd name="T12" fmla="*/ 242 w 507"/>
                    <a:gd name="T13" fmla="*/ 340 h 733"/>
                    <a:gd name="T14" fmla="*/ 195 w 507"/>
                    <a:gd name="T15" fmla="*/ 346 h 733"/>
                    <a:gd name="T16" fmla="*/ 146 w 507"/>
                    <a:gd name="T17" fmla="*/ 334 h 733"/>
                    <a:gd name="T18" fmla="*/ 183 w 507"/>
                    <a:gd name="T19" fmla="*/ 261 h 733"/>
                    <a:gd name="T20" fmla="*/ 221 w 507"/>
                    <a:gd name="T21" fmla="*/ 186 h 733"/>
                    <a:gd name="T22" fmla="*/ 293 w 507"/>
                    <a:gd name="T23" fmla="*/ 216 h 733"/>
                    <a:gd name="T24" fmla="*/ 318 w 507"/>
                    <a:gd name="T25" fmla="*/ 266 h 733"/>
                    <a:gd name="T26" fmla="*/ 324 w 507"/>
                    <a:gd name="T27" fmla="*/ 309 h 733"/>
                    <a:gd name="T28" fmla="*/ 364 w 507"/>
                    <a:gd name="T29" fmla="*/ 354 h 733"/>
                    <a:gd name="T30" fmla="*/ 464 w 507"/>
                    <a:gd name="T31" fmla="*/ 326 h 733"/>
                    <a:gd name="T32" fmla="*/ 506 w 507"/>
                    <a:gd name="T33" fmla="*/ 243 h 733"/>
                    <a:gd name="T34" fmla="*/ 455 w 507"/>
                    <a:gd name="T35" fmla="*/ 199 h 733"/>
                    <a:gd name="T36" fmla="*/ 428 w 507"/>
                    <a:gd name="T37" fmla="*/ 128 h 733"/>
                    <a:gd name="T38" fmla="*/ 336 w 507"/>
                    <a:gd name="T39" fmla="*/ 80 h 733"/>
                    <a:gd name="T40" fmla="*/ 286 w 507"/>
                    <a:gd name="T41" fmla="*/ 0 h 733"/>
                    <a:gd name="T42" fmla="*/ 221 w 507"/>
                    <a:gd name="T43" fmla="*/ 46 h 733"/>
                    <a:gd name="T44" fmla="*/ 224 w 507"/>
                    <a:gd name="T45" fmla="*/ 82 h 733"/>
                    <a:gd name="T46" fmla="*/ 163 w 507"/>
                    <a:gd name="T47" fmla="*/ 103 h 733"/>
                    <a:gd name="T48" fmla="*/ 129 w 507"/>
                    <a:gd name="T49" fmla="*/ 112 h 733"/>
                    <a:gd name="T50" fmla="*/ 73 w 507"/>
                    <a:gd name="T51" fmla="*/ 130 h 733"/>
                    <a:gd name="T52" fmla="*/ 58 w 507"/>
                    <a:gd name="T53" fmla="*/ 82 h 733"/>
                    <a:gd name="T54" fmla="*/ 9 w 507"/>
                    <a:gd name="T55" fmla="*/ 150 h 733"/>
                    <a:gd name="T56" fmla="*/ 32 w 507"/>
                    <a:gd name="T57" fmla="*/ 258 h 733"/>
                    <a:gd name="T58" fmla="*/ 58 w 507"/>
                    <a:gd name="T59" fmla="*/ 326 h 733"/>
                    <a:gd name="T60" fmla="*/ 68 w 507"/>
                    <a:gd name="T61" fmla="*/ 406 h 733"/>
                    <a:gd name="T62" fmla="*/ 7 w 507"/>
                    <a:gd name="T63" fmla="*/ 496 h 733"/>
                    <a:gd name="T64" fmla="*/ 65 w 507"/>
                    <a:gd name="T65" fmla="*/ 584 h 733"/>
                    <a:gd name="T66" fmla="*/ 45 w 507"/>
                    <a:gd name="T67" fmla="*/ 644 h 733"/>
                    <a:gd name="T68" fmla="*/ 23 w 507"/>
                    <a:gd name="T69" fmla="*/ 691 h 733"/>
                    <a:gd name="T70" fmla="*/ 143 w 507"/>
                    <a:gd name="T71" fmla="*/ 732 h 733"/>
                    <a:gd name="T72" fmla="*/ 197 w 507"/>
                    <a:gd name="T73" fmla="*/ 722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07" h="733">
                      <a:moveTo>
                        <a:pt x="197" y="722"/>
                      </a:moveTo>
                      <a:lnTo>
                        <a:pt x="201" y="710"/>
                      </a:lnTo>
                      <a:lnTo>
                        <a:pt x="185" y="681"/>
                      </a:lnTo>
                      <a:lnTo>
                        <a:pt x="243" y="572"/>
                      </a:lnTo>
                      <a:lnTo>
                        <a:pt x="297" y="524"/>
                      </a:lnTo>
                      <a:lnTo>
                        <a:pt x="336" y="514"/>
                      </a:lnTo>
                      <a:lnTo>
                        <a:pt x="374" y="466"/>
                      </a:lnTo>
                      <a:lnTo>
                        <a:pt x="359" y="457"/>
                      </a:lnTo>
                      <a:lnTo>
                        <a:pt x="345" y="423"/>
                      </a:lnTo>
                      <a:lnTo>
                        <a:pt x="317" y="434"/>
                      </a:lnTo>
                      <a:lnTo>
                        <a:pt x="270" y="423"/>
                      </a:lnTo>
                      <a:lnTo>
                        <a:pt x="268" y="411"/>
                      </a:lnTo>
                      <a:lnTo>
                        <a:pt x="266" y="331"/>
                      </a:lnTo>
                      <a:lnTo>
                        <a:pt x="242" y="340"/>
                      </a:lnTo>
                      <a:lnTo>
                        <a:pt x="227" y="356"/>
                      </a:lnTo>
                      <a:lnTo>
                        <a:pt x="195" y="346"/>
                      </a:lnTo>
                      <a:lnTo>
                        <a:pt x="153" y="354"/>
                      </a:lnTo>
                      <a:lnTo>
                        <a:pt x="146" y="334"/>
                      </a:lnTo>
                      <a:lnTo>
                        <a:pt x="151" y="297"/>
                      </a:lnTo>
                      <a:lnTo>
                        <a:pt x="183" y="261"/>
                      </a:lnTo>
                      <a:lnTo>
                        <a:pt x="190" y="218"/>
                      </a:lnTo>
                      <a:lnTo>
                        <a:pt x="221" y="186"/>
                      </a:lnTo>
                      <a:lnTo>
                        <a:pt x="279" y="216"/>
                      </a:lnTo>
                      <a:lnTo>
                        <a:pt x="293" y="216"/>
                      </a:lnTo>
                      <a:lnTo>
                        <a:pt x="303" y="258"/>
                      </a:lnTo>
                      <a:lnTo>
                        <a:pt x="318" y="266"/>
                      </a:lnTo>
                      <a:lnTo>
                        <a:pt x="327" y="292"/>
                      </a:lnTo>
                      <a:lnTo>
                        <a:pt x="324" y="309"/>
                      </a:lnTo>
                      <a:lnTo>
                        <a:pt x="359" y="334"/>
                      </a:lnTo>
                      <a:lnTo>
                        <a:pt x="364" y="354"/>
                      </a:lnTo>
                      <a:lnTo>
                        <a:pt x="393" y="366"/>
                      </a:lnTo>
                      <a:lnTo>
                        <a:pt x="464" y="326"/>
                      </a:lnTo>
                      <a:lnTo>
                        <a:pt x="464" y="304"/>
                      </a:lnTo>
                      <a:lnTo>
                        <a:pt x="506" y="243"/>
                      </a:lnTo>
                      <a:lnTo>
                        <a:pt x="476" y="201"/>
                      </a:lnTo>
                      <a:lnTo>
                        <a:pt x="455" y="199"/>
                      </a:lnTo>
                      <a:lnTo>
                        <a:pt x="413" y="172"/>
                      </a:lnTo>
                      <a:lnTo>
                        <a:pt x="428" y="128"/>
                      </a:lnTo>
                      <a:lnTo>
                        <a:pt x="364" y="123"/>
                      </a:lnTo>
                      <a:lnTo>
                        <a:pt x="336" y="80"/>
                      </a:lnTo>
                      <a:lnTo>
                        <a:pt x="340" y="60"/>
                      </a:lnTo>
                      <a:lnTo>
                        <a:pt x="286" y="0"/>
                      </a:lnTo>
                      <a:lnTo>
                        <a:pt x="251" y="18"/>
                      </a:lnTo>
                      <a:lnTo>
                        <a:pt x="221" y="46"/>
                      </a:lnTo>
                      <a:lnTo>
                        <a:pt x="232" y="68"/>
                      </a:lnTo>
                      <a:lnTo>
                        <a:pt x="224" y="82"/>
                      </a:lnTo>
                      <a:lnTo>
                        <a:pt x="183" y="85"/>
                      </a:lnTo>
                      <a:lnTo>
                        <a:pt x="163" y="103"/>
                      </a:lnTo>
                      <a:lnTo>
                        <a:pt x="146" y="94"/>
                      </a:lnTo>
                      <a:lnTo>
                        <a:pt x="129" y="112"/>
                      </a:lnTo>
                      <a:lnTo>
                        <a:pt x="89" y="142"/>
                      </a:lnTo>
                      <a:lnTo>
                        <a:pt x="73" y="130"/>
                      </a:lnTo>
                      <a:lnTo>
                        <a:pt x="73" y="90"/>
                      </a:lnTo>
                      <a:lnTo>
                        <a:pt x="58" y="82"/>
                      </a:lnTo>
                      <a:lnTo>
                        <a:pt x="37" y="92"/>
                      </a:lnTo>
                      <a:lnTo>
                        <a:pt x="9" y="150"/>
                      </a:lnTo>
                      <a:lnTo>
                        <a:pt x="0" y="204"/>
                      </a:lnTo>
                      <a:lnTo>
                        <a:pt x="32" y="258"/>
                      </a:lnTo>
                      <a:lnTo>
                        <a:pt x="58" y="283"/>
                      </a:lnTo>
                      <a:lnTo>
                        <a:pt x="58" y="326"/>
                      </a:lnTo>
                      <a:lnTo>
                        <a:pt x="75" y="363"/>
                      </a:lnTo>
                      <a:lnTo>
                        <a:pt x="68" y="406"/>
                      </a:lnTo>
                      <a:lnTo>
                        <a:pt x="27" y="432"/>
                      </a:lnTo>
                      <a:lnTo>
                        <a:pt x="7" y="496"/>
                      </a:lnTo>
                      <a:lnTo>
                        <a:pt x="41" y="536"/>
                      </a:lnTo>
                      <a:lnTo>
                        <a:pt x="65" y="584"/>
                      </a:lnTo>
                      <a:lnTo>
                        <a:pt x="50" y="609"/>
                      </a:lnTo>
                      <a:lnTo>
                        <a:pt x="45" y="644"/>
                      </a:lnTo>
                      <a:lnTo>
                        <a:pt x="32" y="666"/>
                      </a:lnTo>
                      <a:lnTo>
                        <a:pt x="23" y="691"/>
                      </a:lnTo>
                      <a:lnTo>
                        <a:pt x="45" y="720"/>
                      </a:lnTo>
                      <a:lnTo>
                        <a:pt x="143" y="732"/>
                      </a:lnTo>
                      <a:lnTo>
                        <a:pt x="183" y="717"/>
                      </a:lnTo>
                      <a:lnTo>
                        <a:pt x="197" y="722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7" name="Freeform 18"/>
                <p:cNvSpPr/>
                <p:nvPr/>
              </p:nvSpPr>
              <p:spPr bwMode="auto">
                <a:xfrm>
                  <a:off x="5154010" y="3424336"/>
                  <a:ext cx="114300" cy="184150"/>
                </a:xfrm>
                <a:custGeom>
                  <a:avLst/>
                  <a:gdLst>
                    <a:gd name="T0" fmla="*/ 86 w 105"/>
                    <a:gd name="T1" fmla="*/ 159 h 173"/>
                    <a:gd name="T2" fmla="*/ 60 w 105"/>
                    <a:gd name="T3" fmla="*/ 172 h 173"/>
                    <a:gd name="T4" fmla="*/ 14 w 105"/>
                    <a:gd name="T5" fmla="*/ 162 h 173"/>
                    <a:gd name="T6" fmla="*/ 3 w 105"/>
                    <a:gd name="T7" fmla="*/ 150 h 173"/>
                    <a:gd name="T8" fmla="*/ 0 w 105"/>
                    <a:gd name="T9" fmla="*/ 74 h 173"/>
                    <a:gd name="T10" fmla="*/ 41 w 105"/>
                    <a:gd name="T11" fmla="*/ 57 h 173"/>
                    <a:gd name="T12" fmla="*/ 37 w 105"/>
                    <a:gd name="T13" fmla="*/ 43 h 173"/>
                    <a:gd name="T14" fmla="*/ 44 w 105"/>
                    <a:gd name="T15" fmla="*/ 14 h 173"/>
                    <a:gd name="T16" fmla="*/ 47 w 105"/>
                    <a:gd name="T17" fmla="*/ 0 h 173"/>
                    <a:gd name="T18" fmla="*/ 62 w 105"/>
                    <a:gd name="T19" fmla="*/ 8 h 173"/>
                    <a:gd name="T20" fmla="*/ 69 w 105"/>
                    <a:gd name="T21" fmla="*/ 33 h 173"/>
                    <a:gd name="T22" fmla="*/ 66 w 105"/>
                    <a:gd name="T23" fmla="*/ 50 h 173"/>
                    <a:gd name="T24" fmla="*/ 99 w 105"/>
                    <a:gd name="T25" fmla="*/ 74 h 173"/>
                    <a:gd name="T26" fmla="*/ 104 w 105"/>
                    <a:gd name="T27" fmla="*/ 93 h 173"/>
                    <a:gd name="T28" fmla="*/ 86 w 105"/>
                    <a:gd name="T29" fmla="*/ 107 h 173"/>
                    <a:gd name="T30" fmla="*/ 78 w 105"/>
                    <a:gd name="T31" fmla="*/ 139 h 173"/>
                    <a:gd name="T32" fmla="*/ 86 w 105"/>
                    <a:gd name="T33" fmla="*/ 15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173">
                      <a:moveTo>
                        <a:pt x="86" y="159"/>
                      </a:moveTo>
                      <a:lnTo>
                        <a:pt x="60" y="172"/>
                      </a:lnTo>
                      <a:lnTo>
                        <a:pt x="14" y="162"/>
                      </a:lnTo>
                      <a:lnTo>
                        <a:pt x="3" y="150"/>
                      </a:lnTo>
                      <a:lnTo>
                        <a:pt x="0" y="74"/>
                      </a:lnTo>
                      <a:lnTo>
                        <a:pt x="41" y="57"/>
                      </a:lnTo>
                      <a:lnTo>
                        <a:pt x="37" y="43"/>
                      </a:lnTo>
                      <a:lnTo>
                        <a:pt x="44" y="14"/>
                      </a:lnTo>
                      <a:lnTo>
                        <a:pt x="47" y="0"/>
                      </a:lnTo>
                      <a:lnTo>
                        <a:pt x="62" y="8"/>
                      </a:lnTo>
                      <a:lnTo>
                        <a:pt x="69" y="33"/>
                      </a:lnTo>
                      <a:lnTo>
                        <a:pt x="66" y="50"/>
                      </a:lnTo>
                      <a:lnTo>
                        <a:pt x="99" y="74"/>
                      </a:lnTo>
                      <a:lnTo>
                        <a:pt x="104" y="93"/>
                      </a:lnTo>
                      <a:lnTo>
                        <a:pt x="86" y="107"/>
                      </a:lnTo>
                      <a:lnTo>
                        <a:pt x="78" y="139"/>
                      </a:lnTo>
                      <a:lnTo>
                        <a:pt x="86" y="159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8" name="Freeform 19"/>
                <p:cNvSpPr/>
                <p:nvPr/>
              </p:nvSpPr>
              <p:spPr bwMode="auto">
                <a:xfrm>
                  <a:off x="5019073" y="3344961"/>
                  <a:ext cx="180975" cy="182563"/>
                </a:xfrm>
                <a:custGeom>
                  <a:avLst/>
                  <a:gdLst>
                    <a:gd name="T0" fmla="*/ 125 w 164"/>
                    <a:gd name="T1" fmla="*/ 141 h 169"/>
                    <a:gd name="T2" fmla="*/ 124 w 164"/>
                    <a:gd name="T3" fmla="*/ 118 h 169"/>
                    <a:gd name="T4" fmla="*/ 117 w 164"/>
                    <a:gd name="T5" fmla="*/ 100 h 169"/>
                    <a:gd name="T6" fmla="*/ 159 w 164"/>
                    <a:gd name="T7" fmla="*/ 84 h 169"/>
                    <a:gd name="T8" fmla="*/ 163 w 164"/>
                    <a:gd name="T9" fmla="*/ 69 h 169"/>
                    <a:gd name="T10" fmla="*/ 152 w 164"/>
                    <a:gd name="T11" fmla="*/ 30 h 169"/>
                    <a:gd name="T12" fmla="*/ 139 w 164"/>
                    <a:gd name="T13" fmla="*/ 30 h 169"/>
                    <a:gd name="T14" fmla="*/ 74 w 164"/>
                    <a:gd name="T15" fmla="*/ 0 h 169"/>
                    <a:gd name="T16" fmla="*/ 47 w 164"/>
                    <a:gd name="T17" fmla="*/ 30 h 169"/>
                    <a:gd name="T18" fmla="*/ 35 w 164"/>
                    <a:gd name="T19" fmla="*/ 66 h 169"/>
                    <a:gd name="T20" fmla="*/ 5 w 164"/>
                    <a:gd name="T21" fmla="*/ 109 h 169"/>
                    <a:gd name="T22" fmla="*/ 0 w 164"/>
                    <a:gd name="T23" fmla="*/ 139 h 169"/>
                    <a:gd name="T24" fmla="*/ 11 w 164"/>
                    <a:gd name="T25" fmla="*/ 159 h 169"/>
                    <a:gd name="T26" fmla="*/ 57 w 164"/>
                    <a:gd name="T27" fmla="*/ 156 h 169"/>
                    <a:gd name="T28" fmla="*/ 81 w 164"/>
                    <a:gd name="T29" fmla="*/ 168 h 169"/>
                    <a:gd name="T30" fmla="*/ 103 w 164"/>
                    <a:gd name="T31" fmla="*/ 151 h 169"/>
                    <a:gd name="T32" fmla="*/ 125 w 164"/>
                    <a:gd name="T33" fmla="*/ 14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169">
                      <a:moveTo>
                        <a:pt x="125" y="141"/>
                      </a:moveTo>
                      <a:lnTo>
                        <a:pt x="124" y="118"/>
                      </a:lnTo>
                      <a:lnTo>
                        <a:pt x="117" y="100"/>
                      </a:lnTo>
                      <a:lnTo>
                        <a:pt x="159" y="84"/>
                      </a:lnTo>
                      <a:lnTo>
                        <a:pt x="163" y="69"/>
                      </a:lnTo>
                      <a:lnTo>
                        <a:pt x="152" y="30"/>
                      </a:lnTo>
                      <a:lnTo>
                        <a:pt x="139" y="30"/>
                      </a:lnTo>
                      <a:lnTo>
                        <a:pt x="74" y="0"/>
                      </a:lnTo>
                      <a:lnTo>
                        <a:pt x="47" y="30"/>
                      </a:lnTo>
                      <a:lnTo>
                        <a:pt x="35" y="66"/>
                      </a:lnTo>
                      <a:lnTo>
                        <a:pt x="5" y="109"/>
                      </a:lnTo>
                      <a:lnTo>
                        <a:pt x="0" y="139"/>
                      </a:lnTo>
                      <a:lnTo>
                        <a:pt x="11" y="159"/>
                      </a:lnTo>
                      <a:lnTo>
                        <a:pt x="57" y="156"/>
                      </a:lnTo>
                      <a:lnTo>
                        <a:pt x="81" y="168"/>
                      </a:lnTo>
                      <a:lnTo>
                        <a:pt x="103" y="151"/>
                      </a:lnTo>
                      <a:lnTo>
                        <a:pt x="125" y="141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69" name="Freeform 20"/>
                <p:cNvSpPr/>
                <p:nvPr/>
              </p:nvSpPr>
              <p:spPr bwMode="auto">
                <a:xfrm>
                  <a:off x="4590448" y="3419574"/>
                  <a:ext cx="352425" cy="717550"/>
                </a:xfrm>
                <a:custGeom>
                  <a:avLst/>
                  <a:gdLst>
                    <a:gd name="T0" fmla="*/ 21 w 323"/>
                    <a:gd name="T1" fmla="*/ 671 h 672"/>
                    <a:gd name="T2" fmla="*/ 90 w 323"/>
                    <a:gd name="T3" fmla="*/ 650 h 672"/>
                    <a:gd name="T4" fmla="*/ 179 w 323"/>
                    <a:gd name="T5" fmla="*/ 592 h 672"/>
                    <a:gd name="T6" fmla="*/ 241 w 323"/>
                    <a:gd name="T7" fmla="*/ 580 h 672"/>
                    <a:gd name="T8" fmla="*/ 288 w 323"/>
                    <a:gd name="T9" fmla="*/ 542 h 672"/>
                    <a:gd name="T10" fmla="*/ 293 w 323"/>
                    <a:gd name="T11" fmla="*/ 462 h 672"/>
                    <a:gd name="T12" fmla="*/ 270 w 323"/>
                    <a:gd name="T13" fmla="*/ 433 h 672"/>
                    <a:gd name="T14" fmla="*/ 278 w 323"/>
                    <a:gd name="T15" fmla="*/ 406 h 672"/>
                    <a:gd name="T16" fmla="*/ 293 w 323"/>
                    <a:gd name="T17" fmla="*/ 386 h 672"/>
                    <a:gd name="T18" fmla="*/ 296 w 323"/>
                    <a:gd name="T19" fmla="*/ 351 h 672"/>
                    <a:gd name="T20" fmla="*/ 312 w 323"/>
                    <a:gd name="T21" fmla="*/ 326 h 672"/>
                    <a:gd name="T22" fmla="*/ 288 w 323"/>
                    <a:gd name="T23" fmla="*/ 278 h 672"/>
                    <a:gd name="T24" fmla="*/ 253 w 323"/>
                    <a:gd name="T25" fmla="*/ 238 h 672"/>
                    <a:gd name="T26" fmla="*/ 274 w 323"/>
                    <a:gd name="T27" fmla="*/ 174 h 672"/>
                    <a:gd name="T28" fmla="*/ 314 w 323"/>
                    <a:gd name="T29" fmla="*/ 148 h 672"/>
                    <a:gd name="T30" fmla="*/ 322 w 323"/>
                    <a:gd name="T31" fmla="*/ 105 h 672"/>
                    <a:gd name="T32" fmla="*/ 305 w 323"/>
                    <a:gd name="T33" fmla="*/ 68 h 672"/>
                    <a:gd name="T34" fmla="*/ 305 w 323"/>
                    <a:gd name="T35" fmla="*/ 25 h 672"/>
                    <a:gd name="T36" fmla="*/ 278 w 323"/>
                    <a:gd name="T37" fmla="*/ 0 h 672"/>
                    <a:gd name="T38" fmla="*/ 215 w 323"/>
                    <a:gd name="T39" fmla="*/ 32 h 672"/>
                    <a:gd name="T40" fmla="*/ 205 w 323"/>
                    <a:gd name="T41" fmla="*/ 22 h 672"/>
                    <a:gd name="T42" fmla="*/ 172 w 323"/>
                    <a:gd name="T43" fmla="*/ 48 h 672"/>
                    <a:gd name="T44" fmla="*/ 144 w 323"/>
                    <a:gd name="T45" fmla="*/ 45 h 672"/>
                    <a:gd name="T46" fmla="*/ 90 w 323"/>
                    <a:gd name="T47" fmla="*/ 123 h 672"/>
                    <a:gd name="T48" fmla="*/ 75 w 323"/>
                    <a:gd name="T49" fmla="*/ 123 h 672"/>
                    <a:gd name="T50" fmla="*/ 45 w 323"/>
                    <a:gd name="T51" fmla="*/ 148 h 672"/>
                    <a:gd name="T52" fmla="*/ 47 w 323"/>
                    <a:gd name="T53" fmla="*/ 181 h 672"/>
                    <a:gd name="T54" fmla="*/ 33 w 323"/>
                    <a:gd name="T55" fmla="*/ 211 h 672"/>
                    <a:gd name="T56" fmla="*/ 28 w 323"/>
                    <a:gd name="T57" fmla="*/ 252 h 672"/>
                    <a:gd name="T58" fmla="*/ 2 w 323"/>
                    <a:gd name="T59" fmla="*/ 292 h 672"/>
                    <a:gd name="T60" fmla="*/ 31 w 323"/>
                    <a:gd name="T61" fmla="*/ 351 h 672"/>
                    <a:gd name="T62" fmla="*/ 21 w 323"/>
                    <a:gd name="T63" fmla="*/ 386 h 672"/>
                    <a:gd name="T64" fmla="*/ 0 w 323"/>
                    <a:gd name="T65" fmla="*/ 423 h 672"/>
                    <a:gd name="T66" fmla="*/ 31 w 323"/>
                    <a:gd name="T67" fmla="*/ 567 h 672"/>
                    <a:gd name="T68" fmla="*/ 10 w 323"/>
                    <a:gd name="T69" fmla="*/ 640 h 672"/>
                    <a:gd name="T70" fmla="*/ 21 w 323"/>
                    <a:gd name="T71" fmla="*/ 671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3" h="672">
                      <a:moveTo>
                        <a:pt x="21" y="671"/>
                      </a:moveTo>
                      <a:lnTo>
                        <a:pt x="90" y="650"/>
                      </a:lnTo>
                      <a:lnTo>
                        <a:pt x="179" y="592"/>
                      </a:lnTo>
                      <a:lnTo>
                        <a:pt x="241" y="580"/>
                      </a:lnTo>
                      <a:lnTo>
                        <a:pt x="288" y="542"/>
                      </a:lnTo>
                      <a:lnTo>
                        <a:pt x="293" y="462"/>
                      </a:lnTo>
                      <a:lnTo>
                        <a:pt x="270" y="433"/>
                      </a:lnTo>
                      <a:lnTo>
                        <a:pt x="278" y="406"/>
                      </a:lnTo>
                      <a:lnTo>
                        <a:pt x="293" y="386"/>
                      </a:lnTo>
                      <a:lnTo>
                        <a:pt x="296" y="351"/>
                      </a:lnTo>
                      <a:lnTo>
                        <a:pt x="312" y="326"/>
                      </a:lnTo>
                      <a:lnTo>
                        <a:pt x="288" y="278"/>
                      </a:lnTo>
                      <a:lnTo>
                        <a:pt x="253" y="238"/>
                      </a:lnTo>
                      <a:lnTo>
                        <a:pt x="274" y="174"/>
                      </a:lnTo>
                      <a:lnTo>
                        <a:pt x="314" y="148"/>
                      </a:lnTo>
                      <a:lnTo>
                        <a:pt x="322" y="105"/>
                      </a:lnTo>
                      <a:lnTo>
                        <a:pt x="305" y="68"/>
                      </a:lnTo>
                      <a:lnTo>
                        <a:pt x="305" y="25"/>
                      </a:lnTo>
                      <a:lnTo>
                        <a:pt x="278" y="0"/>
                      </a:lnTo>
                      <a:lnTo>
                        <a:pt x="215" y="32"/>
                      </a:lnTo>
                      <a:lnTo>
                        <a:pt x="205" y="22"/>
                      </a:lnTo>
                      <a:lnTo>
                        <a:pt x="172" y="48"/>
                      </a:lnTo>
                      <a:lnTo>
                        <a:pt x="144" y="45"/>
                      </a:lnTo>
                      <a:lnTo>
                        <a:pt x="90" y="123"/>
                      </a:lnTo>
                      <a:lnTo>
                        <a:pt x="75" y="123"/>
                      </a:lnTo>
                      <a:lnTo>
                        <a:pt x="45" y="148"/>
                      </a:lnTo>
                      <a:lnTo>
                        <a:pt x="47" y="181"/>
                      </a:lnTo>
                      <a:lnTo>
                        <a:pt x="33" y="211"/>
                      </a:lnTo>
                      <a:lnTo>
                        <a:pt x="28" y="252"/>
                      </a:lnTo>
                      <a:lnTo>
                        <a:pt x="2" y="292"/>
                      </a:lnTo>
                      <a:lnTo>
                        <a:pt x="31" y="351"/>
                      </a:lnTo>
                      <a:lnTo>
                        <a:pt x="21" y="386"/>
                      </a:lnTo>
                      <a:lnTo>
                        <a:pt x="0" y="423"/>
                      </a:lnTo>
                      <a:lnTo>
                        <a:pt x="31" y="567"/>
                      </a:lnTo>
                      <a:lnTo>
                        <a:pt x="10" y="640"/>
                      </a:lnTo>
                      <a:lnTo>
                        <a:pt x="21" y="671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0" name="Freeform 21"/>
                <p:cNvSpPr/>
                <p:nvPr/>
              </p:nvSpPr>
              <p:spPr bwMode="auto">
                <a:xfrm>
                  <a:off x="5155598" y="3437036"/>
                  <a:ext cx="41275" cy="58738"/>
                </a:xfrm>
                <a:custGeom>
                  <a:avLst/>
                  <a:gdLst>
                    <a:gd name="T0" fmla="*/ 37 w 38"/>
                    <a:gd name="T1" fmla="*/ 0 h 53"/>
                    <a:gd name="T2" fmla="*/ 31 w 38"/>
                    <a:gd name="T3" fmla="*/ 27 h 53"/>
                    <a:gd name="T4" fmla="*/ 34 w 38"/>
                    <a:gd name="T5" fmla="*/ 39 h 53"/>
                    <a:gd name="T6" fmla="*/ 8 w 38"/>
                    <a:gd name="T7" fmla="*/ 52 h 53"/>
                    <a:gd name="T8" fmla="*/ 5 w 38"/>
                    <a:gd name="T9" fmla="*/ 30 h 53"/>
                    <a:gd name="T10" fmla="*/ 0 w 38"/>
                    <a:gd name="T11" fmla="*/ 15 h 53"/>
                    <a:gd name="T12" fmla="*/ 37 w 38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53">
                      <a:moveTo>
                        <a:pt x="37" y="0"/>
                      </a:moveTo>
                      <a:lnTo>
                        <a:pt x="31" y="27"/>
                      </a:lnTo>
                      <a:lnTo>
                        <a:pt x="34" y="39"/>
                      </a:lnTo>
                      <a:lnTo>
                        <a:pt x="8" y="52"/>
                      </a:lnTo>
                      <a:lnTo>
                        <a:pt x="5" y="30"/>
                      </a:lnTo>
                      <a:lnTo>
                        <a:pt x="0" y="15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1" name="Freeform 22"/>
                <p:cNvSpPr/>
                <p:nvPr/>
              </p:nvSpPr>
              <p:spPr bwMode="auto">
                <a:xfrm>
                  <a:off x="5127023" y="5518249"/>
                  <a:ext cx="79375" cy="55562"/>
                </a:xfrm>
                <a:custGeom>
                  <a:avLst/>
                  <a:gdLst>
                    <a:gd name="T0" fmla="*/ 4 w 72"/>
                    <a:gd name="T1" fmla="*/ 13 h 49"/>
                    <a:gd name="T2" fmla="*/ 30 w 72"/>
                    <a:gd name="T3" fmla="*/ 18 h 49"/>
                    <a:gd name="T4" fmla="*/ 57 w 72"/>
                    <a:gd name="T5" fmla="*/ 0 h 49"/>
                    <a:gd name="T6" fmla="*/ 71 w 72"/>
                    <a:gd name="T7" fmla="*/ 36 h 49"/>
                    <a:gd name="T8" fmla="*/ 42 w 72"/>
                    <a:gd name="T9" fmla="*/ 48 h 49"/>
                    <a:gd name="T10" fmla="*/ 6 w 72"/>
                    <a:gd name="T11" fmla="*/ 45 h 49"/>
                    <a:gd name="T12" fmla="*/ 0 w 72"/>
                    <a:gd name="T13" fmla="*/ 18 h 49"/>
                    <a:gd name="T14" fmla="*/ 4 w 72"/>
                    <a:gd name="T15" fmla="*/ 1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49">
                      <a:moveTo>
                        <a:pt x="4" y="13"/>
                      </a:moveTo>
                      <a:lnTo>
                        <a:pt x="30" y="18"/>
                      </a:lnTo>
                      <a:lnTo>
                        <a:pt x="57" y="0"/>
                      </a:lnTo>
                      <a:lnTo>
                        <a:pt x="71" y="36"/>
                      </a:lnTo>
                      <a:lnTo>
                        <a:pt x="42" y="48"/>
                      </a:lnTo>
                      <a:lnTo>
                        <a:pt x="6" y="45"/>
                      </a:lnTo>
                      <a:lnTo>
                        <a:pt x="0" y="18"/>
                      </a:lnTo>
                      <a:lnTo>
                        <a:pt x="4" y="1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2" name="Freeform 23"/>
                <p:cNvSpPr/>
                <p:nvPr/>
              </p:nvSpPr>
              <p:spPr bwMode="auto">
                <a:xfrm>
                  <a:off x="4666648" y="5167411"/>
                  <a:ext cx="798512" cy="646113"/>
                </a:xfrm>
                <a:custGeom>
                  <a:avLst/>
                  <a:gdLst>
                    <a:gd name="T0" fmla="*/ 214 w 729"/>
                    <a:gd name="T1" fmla="*/ 87 h 604"/>
                    <a:gd name="T2" fmla="*/ 224 w 729"/>
                    <a:gd name="T3" fmla="*/ 49 h 604"/>
                    <a:gd name="T4" fmla="*/ 291 w 729"/>
                    <a:gd name="T5" fmla="*/ 70 h 604"/>
                    <a:gd name="T6" fmla="*/ 289 w 729"/>
                    <a:gd name="T7" fmla="*/ 39 h 604"/>
                    <a:gd name="T8" fmla="*/ 317 w 729"/>
                    <a:gd name="T9" fmla="*/ 4 h 604"/>
                    <a:gd name="T10" fmla="*/ 392 w 729"/>
                    <a:gd name="T11" fmla="*/ 0 h 604"/>
                    <a:gd name="T12" fmla="*/ 458 w 729"/>
                    <a:gd name="T13" fmla="*/ 7 h 604"/>
                    <a:gd name="T14" fmla="*/ 452 w 729"/>
                    <a:gd name="T15" fmla="*/ 44 h 604"/>
                    <a:gd name="T16" fmla="*/ 426 w 729"/>
                    <a:gd name="T17" fmla="*/ 89 h 604"/>
                    <a:gd name="T18" fmla="*/ 542 w 729"/>
                    <a:gd name="T19" fmla="*/ 59 h 604"/>
                    <a:gd name="T20" fmla="*/ 585 w 729"/>
                    <a:gd name="T21" fmla="*/ 70 h 604"/>
                    <a:gd name="T22" fmla="*/ 578 w 729"/>
                    <a:gd name="T23" fmla="*/ 34 h 604"/>
                    <a:gd name="T24" fmla="*/ 654 w 729"/>
                    <a:gd name="T25" fmla="*/ 57 h 604"/>
                    <a:gd name="T26" fmla="*/ 698 w 729"/>
                    <a:gd name="T27" fmla="*/ 89 h 604"/>
                    <a:gd name="T28" fmla="*/ 708 w 729"/>
                    <a:gd name="T29" fmla="*/ 167 h 604"/>
                    <a:gd name="T30" fmla="*/ 675 w 729"/>
                    <a:gd name="T31" fmla="*/ 206 h 604"/>
                    <a:gd name="T32" fmla="*/ 612 w 729"/>
                    <a:gd name="T33" fmla="*/ 258 h 604"/>
                    <a:gd name="T34" fmla="*/ 580 w 729"/>
                    <a:gd name="T35" fmla="*/ 268 h 604"/>
                    <a:gd name="T36" fmla="*/ 566 w 729"/>
                    <a:gd name="T37" fmla="*/ 275 h 604"/>
                    <a:gd name="T38" fmla="*/ 514 w 729"/>
                    <a:gd name="T39" fmla="*/ 293 h 604"/>
                    <a:gd name="T40" fmla="*/ 474 w 729"/>
                    <a:gd name="T41" fmla="*/ 296 h 604"/>
                    <a:gd name="T42" fmla="*/ 376 w 729"/>
                    <a:gd name="T43" fmla="*/ 285 h 604"/>
                    <a:gd name="T44" fmla="*/ 389 w 729"/>
                    <a:gd name="T45" fmla="*/ 354 h 604"/>
                    <a:gd name="T46" fmla="*/ 327 w 729"/>
                    <a:gd name="T47" fmla="*/ 399 h 604"/>
                    <a:gd name="T48" fmla="*/ 263 w 729"/>
                    <a:gd name="T49" fmla="*/ 418 h 604"/>
                    <a:gd name="T50" fmla="*/ 189 w 729"/>
                    <a:gd name="T51" fmla="*/ 450 h 604"/>
                    <a:gd name="T52" fmla="*/ 70 w 729"/>
                    <a:gd name="T53" fmla="*/ 502 h 604"/>
                    <a:gd name="T54" fmla="*/ 88 w 729"/>
                    <a:gd name="T55" fmla="*/ 582 h 604"/>
                    <a:gd name="T56" fmla="*/ 35 w 729"/>
                    <a:gd name="T57" fmla="*/ 599 h 604"/>
                    <a:gd name="T58" fmla="*/ 8 w 729"/>
                    <a:gd name="T59" fmla="*/ 491 h 604"/>
                    <a:gd name="T60" fmla="*/ 33 w 729"/>
                    <a:gd name="T61" fmla="*/ 431 h 604"/>
                    <a:gd name="T62" fmla="*/ 61 w 729"/>
                    <a:gd name="T63" fmla="*/ 403 h 604"/>
                    <a:gd name="T64" fmla="*/ 98 w 729"/>
                    <a:gd name="T65" fmla="*/ 352 h 604"/>
                    <a:gd name="T66" fmla="*/ 153 w 729"/>
                    <a:gd name="T67" fmla="*/ 246 h 604"/>
                    <a:gd name="T68" fmla="*/ 194 w 729"/>
                    <a:gd name="T69" fmla="*/ 170 h 604"/>
                    <a:gd name="T70" fmla="*/ 194 w 729"/>
                    <a:gd name="T71" fmla="*/ 103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29" h="604">
                      <a:moveTo>
                        <a:pt x="194" y="103"/>
                      </a:moveTo>
                      <a:lnTo>
                        <a:pt x="214" y="87"/>
                      </a:lnTo>
                      <a:lnTo>
                        <a:pt x="214" y="57"/>
                      </a:lnTo>
                      <a:lnTo>
                        <a:pt x="224" y="49"/>
                      </a:lnTo>
                      <a:lnTo>
                        <a:pt x="249" y="50"/>
                      </a:lnTo>
                      <a:lnTo>
                        <a:pt x="291" y="70"/>
                      </a:lnTo>
                      <a:lnTo>
                        <a:pt x="298" y="55"/>
                      </a:lnTo>
                      <a:lnTo>
                        <a:pt x="289" y="39"/>
                      </a:lnTo>
                      <a:lnTo>
                        <a:pt x="291" y="27"/>
                      </a:lnTo>
                      <a:lnTo>
                        <a:pt x="317" y="4"/>
                      </a:lnTo>
                      <a:lnTo>
                        <a:pt x="364" y="16"/>
                      </a:lnTo>
                      <a:lnTo>
                        <a:pt x="392" y="0"/>
                      </a:lnTo>
                      <a:lnTo>
                        <a:pt x="412" y="19"/>
                      </a:lnTo>
                      <a:lnTo>
                        <a:pt x="458" y="7"/>
                      </a:lnTo>
                      <a:lnTo>
                        <a:pt x="467" y="25"/>
                      </a:lnTo>
                      <a:lnTo>
                        <a:pt x="452" y="44"/>
                      </a:lnTo>
                      <a:lnTo>
                        <a:pt x="426" y="80"/>
                      </a:lnTo>
                      <a:lnTo>
                        <a:pt x="426" y="89"/>
                      </a:lnTo>
                      <a:lnTo>
                        <a:pt x="442" y="100"/>
                      </a:lnTo>
                      <a:lnTo>
                        <a:pt x="542" y="59"/>
                      </a:lnTo>
                      <a:lnTo>
                        <a:pt x="575" y="80"/>
                      </a:lnTo>
                      <a:lnTo>
                        <a:pt x="585" y="70"/>
                      </a:lnTo>
                      <a:lnTo>
                        <a:pt x="575" y="49"/>
                      </a:lnTo>
                      <a:lnTo>
                        <a:pt x="578" y="34"/>
                      </a:lnTo>
                      <a:lnTo>
                        <a:pt x="642" y="49"/>
                      </a:lnTo>
                      <a:lnTo>
                        <a:pt x="654" y="57"/>
                      </a:lnTo>
                      <a:lnTo>
                        <a:pt x="670" y="55"/>
                      </a:lnTo>
                      <a:lnTo>
                        <a:pt x="698" y="89"/>
                      </a:lnTo>
                      <a:lnTo>
                        <a:pt x="728" y="153"/>
                      </a:lnTo>
                      <a:lnTo>
                        <a:pt x="708" y="167"/>
                      </a:lnTo>
                      <a:lnTo>
                        <a:pt x="690" y="201"/>
                      </a:lnTo>
                      <a:lnTo>
                        <a:pt x="675" y="206"/>
                      </a:lnTo>
                      <a:lnTo>
                        <a:pt x="662" y="234"/>
                      </a:lnTo>
                      <a:lnTo>
                        <a:pt x="612" y="258"/>
                      </a:lnTo>
                      <a:lnTo>
                        <a:pt x="593" y="246"/>
                      </a:lnTo>
                      <a:lnTo>
                        <a:pt x="580" y="268"/>
                      </a:lnTo>
                      <a:lnTo>
                        <a:pt x="580" y="275"/>
                      </a:lnTo>
                      <a:lnTo>
                        <a:pt x="566" y="275"/>
                      </a:lnTo>
                      <a:lnTo>
                        <a:pt x="539" y="275"/>
                      </a:lnTo>
                      <a:lnTo>
                        <a:pt x="514" y="293"/>
                      </a:lnTo>
                      <a:lnTo>
                        <a:pt x="497" y="284"/>
                      </a:lnTo>
                      <a:lnTo>
                        <a:pt x="474" y="296"/>
                      </a:lnTo>
                      <a:lnTo>
                        <a:pt x="422" y="320"/>
                      </a:lnTo>
                      <a:lnTo>
                        <a:pt x="376" y="285"/>
                      </a:lnTo>
                      <a:lnTo>
                        <a:pt x="374" y="312"/>
                      </a:lnTo>
                      <a:lnTo>
                        <a:pt x="389" y="354"/>
                      </a:lnTo>
                      <a:lnTo>
                        <a:pt x="349" y="369"/>
                      </a:lnTo>
                      <a:lnTo>
                        <a:pt x="327" y="399"/>
                      </a:lnTo>
                      <a:lnTo>
                        <a:pt x="286" y="411"/>
                      </a:lnTo>
                      <a:lnTo>
                        <a:pt x="263" y="418"/>
                      </a:lnTo>
                      <a:lnTo>
                        <a:pt x="219" y="418"/>
                      </a:lnTo>
                      <a:lnTo>
                        <a:pt x="189" y="450"/>
                      </a:lnTo>
                      <a:lnTo>
                        <a:pt x="111" y="477"/>
                      </a:lnTo>
                      <a:lnTo>
                        <a:pt x="70" y="502"/>
                      </a:lnTo>
                      <a:lnTo>
                        <a:pt x="52" y="521"/>
                      </a:lnTo>
                      <a:lnTo>
                        <a:pt x="88" y="582"/>
                      </a:lnTo>
                      <a:lnTo>
                        <a:pt x="64" y="603"/>
                      </a:lnTo>
                      <a:lnTo>
                        <a:pt x="35" y="599"/>
                      </a:lnTo>
                      <a:lnTo>
                        <a:pt x="0" y="539"/>
                      </a:lnTo>
                      <a:lnTo>
                        <a:pt x="8" y="491"/>
                      </a:lnTo>
                      <a:lnTo>
                        <a:pt x="8" y="472"/>
                      </a:lnTo>
                      <a:lnTo>
                        <a:pt x="33" y="431"/>
                      </a:lnTo>
                      <a:lnTo>
                        <a:pt x="64" y="423"/>
                      </a:lnTo>
                      <a:lnTo>
                        <a:pt x="61" y="403"/>
                      </a:lnTo>
                      <a:lnTo>
                        <a:pt x="93" y="388"/>
                      </a:lnTo>
                      <a:lnTo>
                        <a:pt x="98" y="352"/>
                      </a:lnTo>
                      <a:lnTo>
                        <a:pt x="155" y="308"/>
                      </a:lnTo>
                      <a:lnTo>
                        <a:pt x="153" y="246"/>
                      </a:lnTo>
                      <a:lnTo>
                        <a:pt x="196" y="193"/>
                      </a:lnTo>
                      <a:lnTo>
                        <a:pt x="194" y="170"/>
                      </a:lnTo>
                      <a:lnTo>
                        <a:pt x="209" y="151"/>
                      </a:lnTo>
                      <a:lnTo>
                        <a:pt x="194" y="10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3" name="Freeform 24"/>
                <p:cNvSpPr/>
                <p:nvPr/>
              </p:nvSpPr>
              <p:spPr bwMode="auto">
                <a:xfrm>
                  <a:off x="4069748" y="5099149"/>
                  <a:ext cx="822325" cy="581025"/>
                </a:xfrm>
                <a:custGeom>
                  <a:avLst/>
                  <a:gdLst>
                    <a:gd name="T0" fmla="*/ 34 w 753"/>
                    <a:gd name="T1" fmla="*/ 211 h 542"/>
                    <a:gd name="T2" fmla="*/ 80 w 753"/>
                    <a:gd name="T3" fmla="*/ 187 h 542"/>
                    <a:gd name="T4" fmla="*/ 159 w 753"/>
                    <a:gd name="T5" fmla="*/ 207 h 542"/>
                    <a:gd name="T6" fmla="*/ 175 w 753"/>
                    <a:gd name="T7" fmla="*/ 173 h 542"/>
                    <a:gd name="T8" fmla="*/ 284 w 753"/>
                    <a:gd name="T9" fmla="*/ 133 h 542"/>
                    <a:gd name="T10" fmla="*/ 373 w 753"/>
                    <a:gd name="T11" fmla="*/ 107 h 542"/>
                    <a:gd name="T12" fmla="*/ 410 w 753"/>
                    <a:gd name="T13" fmla="*/ 117 h 542"/>
                    <a:gd name="T14" fmla="*/ 438 w 753"/>
                    <a:gd name="T15" fmla="*/ 95 h 542"/>
                    <a:gd name="T16" fmla="*/ 450 w 753"/>
                    <a:gd name="T17" fmla="*/ 73 h 542"/>
                    <a:gd name="T18" fmla="*/ 489 w 753"/>
                    <a:gd name="T19" fmla="*/ 46 h 542"/>
                    <a:gd name="T20" fmla="*/ 537 w 753"/>
                    <a:gd name="T21" fmla="*/ 19 h 542"/>
                    <a:gd name="T22" fmla="*/ 557 w 753"/>
                    <a:gd name="T23" fmla="*/ 44 h 542"/>
                    <a:gd name="T24" fmla="*/ 606 w 753"/>
                    <a:gd name="T25" fmla="*/ 9 h 542"/>
                    <a:gd name="T26" fmla="*/ 656 w 753"/>
                    <a:gd name="T27" fmla="*/ 9 h 542"/>
                    <a:gd name="T28" fmla="*/ 681 w 753"/>
                    <a:gd name="T29" fmla="*/ 47 h 542"/>
                    <a:gd name="T30" fmla="*/ 651 w 753"/>
                    <a:gd name="T31" fmla="*/ 119 h 542"/>
                    <a:gd name="T32" fmla="*/ 651 w 753"/>
                    <a:gd name="T33" fmla="*/ 151 h 542"/>
                    <a:gd name="T34" fmla="*/ 700 w 753"/>
                    <a:gd name="T35" fmla="*/ 176 h 542"/>
                    <a:gd name="T36" fmla="*/ 736 w 753"/>
                    <a:gd name="T37" fmla="*/ 164 h 542"/>
                    <a:gd name="T38" fmla="*/ 736 w 753"/>
                    <a:gd name="T39" fmla="*/ 231 h 542"/>
                    <a:gd name="T40" fmla="*/ 694 w 753"/>
                    <a:gd name="T41" fmla="*/ 308 h 542"/>
                    <a:gd name="T42" fmla="*/ 640 w 753"/>
                    <a:gd name="T43" fmla="*/ 413 h 542"/>
                    <a:gd name="T44" fmla="*/ 603 w 753"/>
                    <a:gd name="T45" fmla="*/ 465 h 542"/>
                    <a:gd name="T46" fmla="*/ 574 w 753"/>
                    <a:gd name="T47" fmla="*/ 493 h 542"/>
                    <a:gd name="T48" fmla="*/ 485 w 753"/>
                    <a:gd name="T49" fmla="*/ 541 h 542"/>
                    <a:gd name="T50" fmla="*/ 417 w 753"/>
                    <a:gd name="T51" fmla="*/ 503 h 542"/>
                    <a:gd name="T52" fmla="*/ 347 w 753"/>
                    <a:gd name="T53" fmla="*/ 541 h 542"/>
                    <a:gd name="T54" fmla="*/ 232 w 753"/>
                    <a:gd name="T55" fmla="*/ 499 h 542"/>
                    <a:gd name="T56" fmla="*/ 237 w 753"/>
                    <a:gd name="T57" fmla="*/ 418 h 542"/>
                    <a:gd name="T58" fmla="*/ 185 w 753"/>
                    <a:gd name="T59" fmla="*/ 404 h 542"/>
                    <a:gd name="T60" fmla="*/ 147 w 753"/>
                    <a:gd name="T61" fmla="*/ 404 h 542"/>
                    <a:gd name="T62" fmla="*/ 127 w 753"/>
                    <a:gd name="T63" fmla="*/ 346 h 542"/>
                    <a:gd name="T64" fmla="*/ 161 w 753"/>
                    <a:gd name="T65" fmla="*/ 337 h 542"/>
                    <a:gd name="T66" fmla="*/ 159 w 753"/>
                    <a:gd name="T67" fmla="*/ 289 h 542"/>
                    <a:gd name="T68" fmla="*/ 62 w 753"/>
                    <a:gd name="T69" fmla="*/ 249 h 542"/>
                    <a:gd name="T70" fmla="*/ 14 w 753"/>
                    <a:gd name="T71" fmla="*/ 249 h 542"/>
                    <a:gd name="T72" fmla="*/ 0 w 753"/>
                    <a:gd name="T73" fmla="*/ 207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3" h="542">
                      <a:moveTo>
                        <a:pt x="0" y="207"/>
                      </a:moveTo>
                      <a:lnTo>
                        <a:pt x="34" y="211"/>
                      </a:lnTo>
                      <a:lnTo>
                        <a:pt x="67" y="178"/>
                      </a:lnTo>
                      <a:lnTo>
                        <a:pt x="80" y="187"/>
                      </a:lnTo>
                      <a:lnTo>
                        <a:pt x="147" y="215"/>
                      </a:lnTo>
                      <a:lnTo>
                        <a:pt x="159" y="207"/>
                      </a:lnTo>
                      <a:lnTo>
                        <a:pt x="161" y="187"/>
                      </a:lnTo>
                      <a:lnTo>
                        <a:pt x="175" y="173"/>
                      </a:lnTo>
                      <a:lnTo>
                        <a:pt x="269" y="112"/>
                      </a:lnTo>
                      <a:lnTo>
                        <a:pt x="284" y="133"/>
                      </a:lnTo>
                      <a:lnTo>
                        <a:pt x="343" y="148"/>
                      </a:lnTo>
                      <a:lnTo>
                        <a:pt x="373" y="107"/>
                      </a:lnTo>
                      <a:lnTo>
                        <a:pt x="387" y="117"/>
                      </a:lnTo>
                      <a:lnTo>
                        <a:pt x="410" y="117"/>
                      </a:lnTo>
                      <a:lnTo>
                        <a:pt x="410" y="105"/>
                      </a:lnTo>
                      <a:lnTo>
                        <a:pt x="438" y="95"/>
                      </a:lnTo>
                      <a:lnTo>
                        <a:pt x="438" y="86"/>
                      </a:lnTo>
                      <a:lnTo>
                        <a:pt x="450" y="73"/>
                      </a:lnTo>
                      <a:lnTo>
                        <a:pt x="458" y="75"/>
                      </a:lnTo>
                      <a:lnTo>
                        <a:pt x="489" y="46"/>
                      </a:lnTo>
                      <a:lnTo>
                        <a:pt x="513" y="52"/>
                      </a:lnTo>
                      <a:lnTo>
                        <a:pt x="537" y="19"/>
                      </a:lnTo>
                      <a:lnTo>
                        <a:pt x="550" y="46"/>
                      </a:lnTo>
                      <a:lnTo>
                        <a:pt x="557" y="44"/>
                      </a:lnTo>
                      <a:lnTo>
                        <a:pt x="596" y="7"/>
                      </a:lnTo>
                      <a:lnTo>
                        <a:pt x="606" y="9"/>
                      </a:lnTo>
                      <a:lnTo>
                        <a:pt x="624" y="0"/>
                      </a:lnTo>
                      <a:lnTo>
                        <a:pt x="656" y="9"/>
                      </a:lnTo>
                      <a:lnTo>
                        <a:pt x="656" y="44"/>
                      </a:lnTo>
                      <a:lnTo>
                        <a:pt x="681" y="47"/>
                      </a:lnTo>
                      <a:lnTo>
                        <a:pt x="672" y="82"/>
                      </a:lnTo>
                      <a:lnTo>
                        <a:pt x="651" y="119"/>
                      </a:lnTo>
                      <a:lnTo>
                        <a:pt x="640" y="151"/>
                      </a:lnTo>
                      <a:lnTo>
                        <a:pt x="651" y="151"/>
                      </a:lnTo>
                      <a:lnTo>
                        <a:pt x="678" y="127"/>
                      </a:lnTo>
                      <a:lnTo>
                        <a:pt x="700" y="176"/>
                      </a:lnTo>
                      <a:lnTo>
                        <a:pt x="717" y="164"/>
                      </a:lnTo>
                      <a:lnTo>
                        <a:pt x="736" y="164"/>
                      </a:lnTo>
                      <a:lnTo>
                        <a:pt x="752" y="213"/>
                      </a:lnTo>
                      <a:lnTo>
                        <a:pt x="736" y="231"/>
                      </a:lnTo>
                      <a:lnTo>
                        <a:pt x="738" y="254"/>
                      </a:lnTo>
                      <a:lnTo>
                        <a:pt x="694" y="308"/>
                      </a:lnTo>
                      <a:lnTo>
                        <a:pt x="696" y="369"/>
                      </a:lnTo>
                      <a:lnTo>
                        <a:pt x="640" y="413"/>
                      </a:lnTo>
                      <a:lnTo>
                        <a:pt x="635" y="449"/>
                      </a:lnTo>
                      <a:lnTo>
                        <a:pt x="603" y="465"/>
                      </a:lnTo>
                      <a:lnTo>
                        <a:pt x="606" y="484"/>
                      </a:lnTo>
                      <a:lnTo>
                        <a:pt x="574" y="493"/>
                      </a:lnTo>
                      <a:lnTo>
                        <a:pt x="550" y="533"/>
                      </a:lnTo>
                      <a:lnTo>
                        <a:pt x="485" y="541"/>
                      </a:lnTo>
                      <a:lnTo>
                        <a:pt x="450" y="517"/>
                      </a:lnTo>
                      <a:lnTo>
                        <a:pt x="417" y="503"/>
                      </a:lnTo>
                      <a:lnTo>
                        <a:pt x="382" y="538"/>
                      </a:lnTo>
                      <a:lnTo>
                        <a:pt x="347" y="541"/>
                      </a:lnTo>
                      <a:lnTo>
                        <a:pt x="311" y="541"/>
                      </a:lnTo>
                      <a:lnTo>
                        <a:pt x="232" y="499"/>
                      </a:lnTo>
                      <a:lnTo>
                        <a:pt x="220" y="460"/>
                      </a:lnTo>
                      <a:lnTo>
                        <a:pt x="237" y="418"/>
                      </a:lnTo>
                      <a:lnTo>
                        <a:pt x="215" y="404"/>
                      </a:lnTo>
                      <a:lnTo>
                        <a:pt x="185" y="404"/>
                      </a:lnTo>
                      <a:lnTo>
                        <a:pt x="179" y="394"/>
                      </a:lnTo>
                      <a:lnTo>
                        <a:pt x="147" y="404"/>
                      </a:lnTo>
                      <a:lnTo>
                        <a:pt x="115" y="381"/>
                      </a:lnTo>
                      <a:lnTo>
                        <a:pt x="127" y="346"/>
                      </a:lnTo>
                      <a:lnTo>
                        <a:pt x="152" y="345"/>
                      </a:lnTo>
                      <a:lnTo>
                        <a:pt x="161" y="337"/>
                      </a:lnTo>
                      <a:lnTo>
                        <a:pt x="171" y="305"/>
                      </a:lnTo>
                      <a:lnTo>
                        <a:pt x="159" y="289"/>
                      </a:lnTo>
                      <a:lnTo>
                        <a:pt x="75" y="272"/>
                      </a:lnTo>
                      <a:lnTo>
                        <a:pt x="62" y="249"/>
                      </a:lnTo>
                      <a:lnTo>
                        <a:pt x="39" y="249"/>
                      </a:lnTo>
                      <a:lnTo>
                        <a:pt x="14" y="249"/>
                      </a:lnTo>
                      <a:lnTo>
                        <a:pt x="0" y="223"/>
                      </a:lnTo>
                      <a:lnTo>
                        <a:pt x="0" y="207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4" name="Freeform 25"/>
                <p:cNvSpPr/>
                <p:nvPr/>
              </p:nvSpPr>
              <p:spPr bwMode="auto">
                <a:xfrm>
                  <a:off x="4523773" y="4668936"/>
                  <a:ext cx="569912" cy="622300"/>
                </a:xfrm>
                <a:custGeom>
                  <a:avLst/>
                  <a:gdLst>
                    <a:gd name="T0" fmla="*/ 446 w 521"/>
                    <a:gd name="T1" fmla="*/ 70 h 582"/>
                    <a:gd name="T2" fmla="*/ 435 w 521"/>
                    <a:gd name="T3" fmla="*/ 21 h 582"/>
                    <a:gd name="T4" fmla="*/ 399 w 521"/>
                    <a:gd name="T5" fmla="*/ 28 h 582"/>
                    <a:gd name="T6" fmla="*/ 371 w 521"/>
                    <a:gd name="T7" fmla="*/ 46 h 582"/>
                    <a:gd name="T8" fmla="*/ 343 w 521"/>
                    <a:gd name="T9" fmla="*/ 26 h 582"/>
                    <a:gd name="T10" fmla="*/ 295 w 521"/>
                    <a:gd name="T11" fmla="*/ 33 h 582"/>
                    <a:gd name="T12" fmla="*/ 141 w 521"/>
                    <a:gd name="T13" fmla="*/ 0 h 582"/>
                    <a:gd name="T14" fmla="*/ 151 w 521"/>
                    <a:gd name="T15" fmla="*/ 39 h 582"/>
                    <a:gd name="T16" fmla="*/ 82 w 521"/>
                    <a:gd name="T17" fmla="*/ 39 h 582"/>
                    <a:gd name="T18" fmla="*/ 25 w 521"/>
                    <a:gd name="T19" fmla="*/ 110 h 582"/>
                    <a:gd name="T20" fmla="*/ 49 w 521"/>
                    <a:gd name="T21" fmla="*/ 277 h 582"/>
                    <a:gd name="T22" fmla="*/ 4 w 521"/>
                    <a:gd name="T23" fmla="*/ 338 h 582"/>
                    <a:gd name="T24" fmla="*/ 63 w 521"/>
                    <a:gd name="T25" fmla="*/ 345 h 582"/>
                    <a:gd name="T26" fmla="*/ 76 w 521"/>
                    <a:gd name="T27" fmla="*/ 451 h 582"/>
                    <a:gd name="T28" fmla="*/ 124 w 521"/>
                    <a:gd name="T29" fmla="*/ 423 h 582"/>
                    <a:gd name="T30" fmla="*/ 144 w 521"/>
                    <a:gd name="T31" fmla="*/ 447 h 582"/>
                    <a:gd name="T32" fmla="*/ 194 w 521"/>
                    <a:gd name="T33" fmla="*/ 414 h 582"/>
                    <a:gd name="T34" fmla="*/ 242 w 521"/>
                    <a:gd name="T35" fmla="*/ 414 h 582"/>
                    <a:gd name="T36" fmla="*/ 267 w 521"/>
                    <a:gd name="T37" fmla="*/ 452 h 582"/>
                    <a:gd name="T38" fmla="*/ 237 w 521"/>
                    <a:gd name="T39" fmla="*/ 524 h 582"/>
                    <a:gd name="T40" fmla="*/ 237 w 521"/>
                    <a:gd name="T41" fmla="*/ 555 h 582"/>
                    <a:gd name="T42" fmla="*/ 288 w 521"/>
                    <a:gd name="T43" fmla="*/ 581 h 582"/>
                    <a:gd name="T44" fmla="*/ 323 w 521"/>
                    <a:gd name="T45" fmla="*/ 568 h 582"/>
                    <a:gd name="T46" fmla="*/ 343 w 521"/>
                    <a:gd name="T47" fmla="*/ 524 h 582"/>
                    <a:gd name="T48" fmla="*/ 378 w 521"/>
                    <a:gd name="T49" fmla="*/ 517 h 582"/>
                    <a:gd name="T50" fmla="*/ 426 w 521"/>
                    <a:gd name="T51" fmla="*/ 522 h 582"/>
                    <a:gd name="T52" fmla="*/ 419 w 521"/>
                    <a:gd name="T53" fmla="*/ 493 h 582"/>
                    <a:gd name="T54" fmla="*/ 492 w 521"/>
                    <a:gd name="T55" fmla="*/ 482 h 582"/>
                    <a:gd name="T56" fmla="*/ 509 w 521"/>
                    <a:gd name="T57" fmla="*/ 447 h 582"/>
                    <a:gd name="T58" fmla="*/ 517 w 521"/>
                    <a:gd name="T59" fmla="*/ 350 h 582"/>
                    <a:gd name="T60" fmla="*/ 485 w 521"/>
                    <a:gd name="T61" fmla="*/ 303 h 582"/>
                    <a:gd name="T62" fmla="*/ 476 w 521"/>
                    <a:gd name="T63" fmla="*/ 264 h 582"/>
                    <a:gd name="T64" fmla="*/ 458 w 521"/>
                    <a:gd name="T65" fmla="*/ 260 h 582"/>
                    <a:gd name="T66" fmla="*/ 485 w 521"/>
                    <a:gd name="T67" fmla="*/ 190 h 582"/>
                    <a:gd name="T68" fmla="*/ 497 w 521"/>
                    <a:gd name="T69" fmla="*/ 133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21" h="582">
                      <a:moveTo>
                        <a:pt x="468" y="75"/>
                      </a:moveTo>
                      <a:lnTo>
                        <a:pt x="446" y="70"/>
                      </a:lnTo>
                      <a:lnTo>
                        <a:pt x="435" y="55"/>
                      </a:lnTo>
                      <a:lnTo>
                        <a:pt x="435" y="21"/>
                      </a:lnTo>
                      <a:lnTo>
                        <a:pt x="423" y="4"/>
                      </a:lnTo>
                      <a:lnTo>
                        <a:pt x="399" y="28"/>
                      </a:lnTo>
                      <a:lnTo>
                        <a:pt x="387" y="46"/>
                      </a:lnTo>
                      <a:lnTo>
                        <a:pt x="371" y="46"/>
                      </a:lnTo>
                      <a:lnTo>
                        <a:pt x="366" y="19"/>
                      </a:lnTo>
                      <a:lnTo>
                        <a:pt x="343" y="26"/>
                      </a:lnTo>
                      <a:lnTo>
                        <a:pt x="313" y="46"/>
                      </a:lnTo>
                      <a:lnTo>
                        <a:pt x="295" y="33"/>
                      </a:lnTo>
                      <a:lnTo>
                        <a:pt x="254" y="7"/>
                      </a:lnTo>
                      <a:lnTo>
                        <a:pt x="141" y="0"/>
                      </a:lnTo>
                      <a:lnTo>
                        <a:pt x="129" y="12"/>
                      </a:lnTo>
                      <a:lnTo>
                        <a:pt x="151" y="39"/>
                      </a:lnTo>
                      <a:lnTo>
                        <a:pt x="124" y="55"/>
                      </a:lnTo>
                      <a:lnTo>
                        <a:pt x="82" y="39"/>
                      </a:lnTo>
                      <a:lnTo>
                        <a:pt x="39" y="75"/>
                      </a:lnTo>
                      <a:lnTo>
                        <a:pt x="25" y="110"/>
                      </a:lnTo>
                      <a:lnTo>
                        <a:pt x="27" y="190"/>
                      </a:lnTo>
                      <a:lnTo>
                        <a:pt x="49" y="277"/>
                      </a:lnTo>
                      <a:lnTo>
                        <a:pt x="0" y="331"/>
                      </a:lnTo>
                      <a:lnTo>
                        <a:pt x="4" y="338"/>
                      </a:lnTo>
                      <a:lnTo>
                        <a:pt x="49" y="326"/>
                      </a:lnTo>
                      <a:lnTo>
                        <a:pt x="63" y="345"/>
                      </a:lnTo>
                      <a:lnTo>
                        <a:pt x="50" y="406"/>
                      </a:lnTo>
                      <a:lnTo>
                        <a:pt x="76" y="451"/>
                      </a:lnTo>
                      <a:lnTo>
                        <a:pt x="100" y="457"/>
                      </a:lnTo>
                      <a:lnTo>
                        <a:pt x="124" y="423"/>
                      </a:lnTo>
                      <a:lnTo>
                        <a:pt x="136" y="451"/>
                      </a:lnTo>
                      <a:lnTo>
                        <a:pt x="144" y="447"/>
                      </a:lnTo>
                      <a:lnTo>
                        <a:pt x="183" y="411"/>
                      </a:lnTo>
                      <a:lnTo>
                        <a:pt x="194" y="414"/>
                      </a:lnTo>
                      <a:lnTo>
                        <a:pt x="212" y="404"/>
                      </a:lnTo>
                      <a:lnTo>
                        <a:pt x="242" y="414"/>
                      </a:lnTo>
                      <a:lnTo>
                        <a:pt x="242" y="447"/>
                      </a:lnTo>
                      <a:lnTo>
                        <a:pt x="267" y="452"/>
                      </a:lnTo>
                      <a:lnTo>
                        <a:pt x="259" y="487"/>
                      </a:lnTo>
                      <a:lnTo>
                        <a:pt x="237" y="524"/>
                      </a:lnTo>
                      <a:lnTo>
                        <a:pt x="226" y="555"/>
                      </a:lnTo>
                      <a:lnTo>
                        <a:pt x="237" y="555"/>
                      </a:lnTo>
                      <a:lnTo>
                        <a:pt x="265" y="531"/>
                      </a:lnTo>
                      <a:lnTo>
                        <a:pt x="288" y="581"/>
                      </a:lnTo>
                      <a:lnTo>
                        <a:pt x="303" y="568"/>
                      </a:lnTo>
                      <a:lnTo>
                        <a:pt x="323" y="568"/>
                      </a:lnTo>
                      <a:lnTo>
                        <a:pt x="343" y="553"/>
                      </a:lnTo>
                      <a:lnTo>
                        <a:pt x="343" y="524"/>
                      </a:lnTo>
                      <a:lnTo>
                        <a:pt x="353" y="514"/>
                      </a:lnTo>
                      <a:lnTo>
                        <a:pt x="378" y="517"/>
                      </a:lnTo>
                      <a:lnTo>
                        <a:pt x="419" y="536"/>
                      </a:lnTo>
                      <a:lnTo>
                        <a:pt x="426" y="522"/>
                      </a:lnTo>
                      <a:lnTo>
                        <a:pt x="416" y="505"/>
                      </a:lnTo>
                      <a:lnTo>
                        <a:pt x="419" y="493"/>
                      </a:lnTo>
                      <a:lnTo>
                        <a:pt x="446" y="470"/>
                      </a:lnTo>
                      <a:lnTo>
                        <a:pt x="492" y="482"/>
                      </a:lnTo>
                      <a:lnTo>
                        <a:pt x="520" y="465"/>
                      </a:lnTo>
                      <a:lnTo>
                        <a:pt x="509" y="447"/>
                      </a:lnTo>
                      <a:lnTo>
                        <a:pt x="520" y="409"/>
                      </a:lnTo>
                      <a:lnTo>
                        <a:pt x="517" y="350"/>
                      </a:lnTo>
                      <a:lnTo>
                        <a:pt x="499" y="343"/>
                      </a:lnTo>
                      <a:lnTo>
                        <a:pt x="485" y="303"/>
                      </a:lnTo>
                      <a:lnTo>
                        <a:pt x="485" y="268"/>
                      </a:lnTo>
                      <a:lnTo>
                        <a:pt x="476" y="264"/>
                      </a:lnTo>
                      <a:lnTo>
                        <a:pt x="465" y="268"/>
                      </a:lnTo>
                      <a:lnTo>
                        <a:pt x="458" y="260"/>
                      </a:lnTo>
                      <a:lnTo>
                        <a:pt x="463" y="208"/>
                      </a:lnTo>
                      <a:lnTo>
                        <a:pt x="485" y="190"/>
                      </a:lnTo>
                      <a:lnTo>
                        <a:pt x="499" y="160"/>
                      </a:lnTo>
                      <a:lnTo>
                        <a:pt x="497" y="133"/>
                      </a:lnTo>
                      <a:lnTo>
                        <a:pt x="468" y="75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5" name="Freeform 26"/>
                <p:cNvSpPr/>
                <p:nvPr/>
              </p:nvSpPr>
              <p:spPr bwMode="auto">
                <a:xfrm>
                  <a:off x="4457098" y="4300636"/>
                  <a:ext cx="801687" cy="490538"/>
                </a:xfrm>
                <a:custGeom>
                  <a:avLst/>
                  <a:gdLst>
                    <a:gd name="T0" fmla="*/ 99 w 733"/>
                    <a:gd name="T1" fmla="*/ 420 h 456"/>
                    <a:gd name="T2" fmla="*/ 184 w 733"/>
                    <a:gd name="T3" fmla="*/ 400 h 456"/>
                    <a:gd name="T4" fmla="*/ 189 w 733"/>
                    <a:gd name="T5" fmla="*/ 356 h 456"/>
                    <a:gd name="T6" fmla="*/ 315 w 733"/>
                    <a:gd name="T7" fmla="*/ 351 h 456"/>
                    <a:gd name="T8" fmla="*/ 375 w 733"/>
                    <a:gd name="T9" fmla="*/ 391 h 456"/>
                    <a:gd name="T10" fmla="*/ 427 w 733"/>
                    <a:gd name="T11" fmla="*/ 363 h 456"/>
                    <a:gd name="T12" fmla="*/ 448 w 733"/>
                    <a:gd name="T13" fmla="*/ 391 h 456"/>
                    <a:gd name="T14" fmla="*/ 486 w 733"/>
                    <a:gd name="T15" fmla="*/ 349 h 456"/>
                    <a:gd name="T16" fmla="*/ 498 w 733"/>
                    <a:gd name="T17" fmla="*/ 400 h 456"/>
                    <a:gd name="T18" fmla="*/ 530 w 733"/>
                    <a:gd name="T19" fmla="*/ 420 h 456"/>
                    <a:gd name="T20" fmla="*/ 591 w 733"/>
                    <a:gd name="T21" fmla="*/ 384 h 456"/>
                    <a:gd name="T22" fmla="*/ 692 w 733"/>
                    <a:gd name="T23" fmla="*/ 322 h 456"/>
                    <a:gd name="T24" fmla="*/ 684 w 733"/>
                    <a:gd name="T25" fmla="*/ 222 h 456"/>
                    <a:gd name="T26" fmla="*/ 693 w 733"/>
                    <a:gd name="T27" fmla="*/ 187 h 456"/>
                    <a:gd name="T28" fmla="*/ 628 w 733"/>
                    <a:gd name="T29" fmla="*/ 153 h 456"/>
                    <a:gd name="T30" fmla="*/ 582 w 733"/>
                    <a:gd name="T31" fmla="*/ 153 h 456"/>
                    <a:gd name="T32" fmla="*/ 513 w 733"/>
                    <a:gd name="T33" fmla="*/ 128 h 456"/>
                    <a:gd name="T34" fmla="*/ 476 w 733"/>
                    <a:gd name="T35" fmla="*/ 91 h 456"/>
                    <a:gd name="T36" fmla="*/ 439 w 733"/>
                    <a:gd name="T37" fmla="*/ 85 h 456"/>
                    <a:gd name="T38" fmla="*/ 358 w 733"/>
                    <a:gd name="T39" fmla="*/ 85 h 456"/>
                    <a:gd name="T40" fmla="*/ 210 w 733"/>
                    <a:gd name="T41" fmla="*/ 0 h 456"/>
                    <a:gd name="T42" fmla="*/ 180 w 733"/>
                    <a:gd name="T43" fmla="*/ 10 h 456"/>
                    <a:gd name="T44" fmla="*/ 87 w 733"/>
                    <a:gd name="T45" fmla="*/ 10 h 456"/>
                    <a:gd name="T46" fmla="*/ 99 w 733"/>
                    <a:gd name="T47" fmla="*/ 42 h 456"/>
                    <a:gd name="T48" fmla="*/ 142 w 733"/>
                    <a:gd name="T49" fmla="*/ 52 h 456"/>
                    <a:gd name="T50" fmla="*/ 94 w 733"/>
                    <a:gd name="T51" fmla="*/ 85 h 456"/>
                    <a:gd name="T52" fmla="*/ 94 w 733"/>
                    <a:gd name="T53" fmla="*/ 123 h 456"/>
                    <a:gd name="T54" fmla="*/ 122 w 733"/>
                    <a:gd name="T55" fmla="*/ 164 h 456"/>
                    <a:gd name="T56" fmla="*/ 154 w 733"/>
                    <a:gd name="T57" fmla="*/ 249 h 456"/>
                    <a:gd name="T58" fmla="*/ 133 w 733"/>
                    <a:gd name="T59" fmla="*/ 264 h 456"/>
                    <a:gd name="T60" fmla="*/ 19 w 733"/>
                    <a:gd name="T61" fmla="*/ 308 h 456"/>
                    <a:gd name="T62" fmla="*/ 14 w 733"/>
                    <a:gd name="T63" fmla="*/ 346 h 456"/>
                    <a:gd name="T64" fmla="*/ 36 w 733"/>
                    <a:gd name="T65" fmla="*/ 393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33" h="456">
                      <a:moveTo>
                        <a:pt x="85" y="455"/>
                      </a:moveTo>
                      <a:lnTo>
                        <a:pt x="99" y="420"/>
                      </a:lnTo>
                      <a:lnTo>
                        <a:pt x="144" y="384"/>
                      </a:lnTo>
                      <a:lnTo>
                        <a:pt x="184" y="400"/>
                      </a:lnTo>
                      <a:lnTo>
                        <a:pt x="212" y="384"/>
                      </a:lnTo>
                      <a:lnTo>
                        <a:pt x="189" y="356"/>
                      </a:lnTo>
                      <a:lnTo>
                        <a:pt x="202" y="344"/>
                      </a:lnTo>
                      <a:lnTo>
                        <a:pt x="315" y="351"/>
                      </a:lnTo>
                      <a:lnTo>
                        <a:pt x="356" y="378"/>
                      </a:lnTo>
                      <a:lnTo>
                        <a:pt x="375" y="391"/>
                      </a:lnTo>
                      <a:lnTo>
                        <a:pt x="405" y="370"/>
                      </a:lnTo>
                      <a:lnTo>
                        <a:pt x="427" y="363"/>
                      </a:lnTo>
                      <a:lnTo>
                        <a:pt x="432" y="391"/>
                      </a:lnTo>
                      <a:lnTo>
                        <a:pt x="448" y="391"/>
                      </a:lnTo>
                      <a:lnTo>
                        <a:pt x="462" y="373"/>
                      </a:lnTo>
                      <a:lnTo>
                        <a:pt x="486" y="349"/>
                      </a:lnTo>
                      <a:lnTo>
                        <a:pt x="498" y="366"/>
                      </a:lnTo>
                      <a:lnTo>
                        <a:pt x="498" y="400"/>
                      </a:lnTo>
                      <a:lnTo>
                        <a:pt x="508" y="416"/>
                      </a:lnTo>
                      <a:lnTo>
                        <a:pt x="530" y="420"/>
                      </a:lnTo>
                      <a:lnTo>
                        <a:pt x="554" y="396"/>
                      </a:lnTo>
                      <a:lnTo>
                        <a:pt x="591" y="384"/>
                      </a:lnTo>
                      <a:lnTo>
                        <a:pt x="661" y="320"/>
                      </a:lnTo>
                      <a:lnTo>
                        <a:pt x="692" y="322"/>
                      </a:lnTo>
                      <a:lnTo>
                        <a:pt x="732" y="310"/>
                      </a:lnTo>
                      <a:lnTo>
                        <a:pt x="684" y="222"/>
                      </a:lnTo>
                      <a:lnTo>
                        <a:pt x="699" y="195"/>
                      </a:lnTo>
                      <a:lnTo>
                        <a:pt x="693" y="187"/>
                      </a:lnTo>
                      <a:lnTo>
                        <a:pt x="670" y="178"/>
                      </a:lnTo>
                      <a:lnTo>
                        <a:pt x="628" y="153"/>
                      </a:lnTo>
                      <a:lnTo>
                        <a:pt x="608" y="141"/>
                      </a:lnTo>
                      <a:lnTo>
                        <a:pt x="582" y="153"/>
                      </a:lnTo>
                      <a:lnTo>
                        <a:pt x="552" y="128"/>
                      </a:lnTo>
                      <a:lnTo>
                        <a:pt x="513" y="128"/>
                      </a:lnTo>
                      <a:lnTo>
                        <a:pt x="483" y="114"/>
                      </a:lnTo>
                      <a:lnTo>
                        <a:pt x="476" y="91"/>
                      </a:lnTo>
                      <a:lnTo>
                        <a:pt x="462" y="73"/>
                      </a:lnTo>
                      <a:lnTo>
                        <a:pt x="439" y="85"/>
                      </a:lnTo>
                      <a:lnTo>
                        <a:pt x="420" y="78"/>
                      </a:lnTo>
                      <a:lnTo>
                        <a:pt x="358" y="85"/>
                      </a:lnTo>
                      <a:lnTo>
                        <a:pt x="292" y="70"/>
                      </a:lnTo>
                      <a:lnTo>
                        <a:pt x="210" y="0"/>
                      </a:lnTo>
                      <a:lnTo>
                        <a:pt x="188" y="16"/>
                      </a:lnTo>
                      <a:lnTo>
                        <a:pt x="180" y="10"/>
                      </a:lnTo>
                      <a:lnTo>
                        <a:pt x="162" y="10"/>
                      </a:lnTo>
                      <a:lnTo>
                        <a:pt x="87" y="10"/>
                      </a:lnTo>
                      <a:lnTo>
                        <a:pt x="78" y="20"/>
                      </a:lnTo>
                      <a:lnTo>
                        <a:pt x="99" y="42"/>
                      </a:lnTo>
                      <a:lnTo>
                        <a:pt x="122" y="46"/>
                      </a:lnTo>
                      <a:lnTo>
                        <a:pt x="142" y="52"/>
                      </a:lnTo>
                      <a:lnTo>
                        <a:pt x="133" y="68"/>
                      </a:lnTo>
                      <a:lnTo>
                        <a:pt x="94" y="85"/>
                      </a:lnTo>
                      <a:lnTo>
                        <a:pt x="87" y="114"/>
                      </a:lnTo>
                      <a:lnTo>
                        <a:pt x="94" y="123"/>
                      </a:lnTo>
                      <a:lnTo>
                        <a:pt x="99" y="160"/>
                      </a:lnTo>
                      <a:lnTo>
                        <a:pt x="122" y="164"/>
                      </a:lnTo>
                      <a:lnTo>
                        <a:pt x="144" y="192"/>
                      </a:lnTo>
                      <a:lnTo>
                        <a:pt x="154" y="249"/>
                      </a:lnTo>
                      <a:lnTo>
                        <a:pt x="147" y="267"/>
                      </a:lnTo>
                      <a:lnTo>
                        <a:pt x="133" y="264"/>
                      </a:lnTo>
                      <a:lnTo>
                        <a:pt x="90" y="295"/>
                      </a:lnTo>
                      <a:lnTo>
                        <a:pt x="19" y="308"/>
                      </a:lnTo>
                      <a:lnTo>
                        <a:pt x="0" y="327"/>
                      </a:lnTo>
                      <a:lnTo>
                        <a:pt x="14" y="346"/>
                      </a:lnTo>
                      <a:lnTo>
                        <a:pt x="16" y="388"/>
                      </a:lnTo>
                      <a:lnTo>
                        <a:pt x="36" y="393"/>
                      </a:lnTo>
                      <a:lnTo>
                        <a:pt x="85" y="455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6" name="Freeform 27"/>
                <p:cNvSpPr/>
                <p:nvPr/>
              </p:nvSpPr>
              <p:spPr bwMode="auto">
                <a:xfrm>
                  <a:off x="4565048" y="5851624"/>
                  <a:ext cx="258762" cy="231775"/>
                </a:xfrm>
                <a:custGeom>
                  <a:avLst/>
                  <a:gdLst>
                    <a:gd name="T0" fmla="*/ 237 w 238"/>
                    <a:gd name="T1" fmla="*/ 36 h 215"/>
                    <a:gd name="T2" fmla="*/ 192 w 238"/>
                    <a:gd name="T3" fmla="*/ 110 h 215"/>
                    <a:gd name="T4" fmla="*/ 192 w 238"/>
                    <a:gd name="T5" fmla="*/ 144 h 215"/>
                    <a:gd name="T6" fmla="*/ 105 w 238"/>
                    <a:gd name="T7" fmla="*/ 214 h 215"/>
                    <a:gd name="T8" fmla="*/ 18 w 238"/>
                    <a:gd name="T9" fmla="*/ 182 h 215"/>
                    <a:gd name="T10" fmla="*/ 0 w 238"/>
                    <a:gd name="T11" fmla="*/ 120 h 215"/>
                    <a:gd name="T12" fmla="*/ 4 w 238"/>
                    <a:gd name="T13" fmla="*/ 90 h 215"/>
                    <a:gd name="T14" fmla="*/ 54 w 238"/>
                    <a:gd name="T15" fmla="*/ 43 h 215"/>
                    <a:gd name="T16" fmla="*/ 69 w 238"/>
                    <a:gd name="T17" fmla="*/ 28 h 215"/>
                    <a:gd name="T18" fmla="*/ 150 w 238"/>
                    <a:gd name="T19" fmla="*/ 16 h 215"/>
                    <a:gd name="T20" fmla="*/ 186 w 238"/>
                    <a:gd name="T21" fmla="*/ 12 h 215"/>
                    <a:gd name="T22" fmla="*/ 198 w 238"/>
                    <a:gd name="T23" fmla="*/ 0 h 215"/>
                    <a:gd name="T24" fmla="*/ 224 w 238"/>
                    <a:gd name="T25" fmla="*/ 4 h 215"/>
                    <a:gd name="T26" fmla="*/ 237 w 238"/>
                    <a:gd name="T27" fmla="*/ 36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8" h="215">
                      <a:moveTo>
                        <a:pt x="237" y="36"/>
                      </a:moveTo>
                      <a:lnTo>
                        <a:pt x="192" y="110"/>
                      </a:lnTo>
                      <a:lnTo>
                        <a:pt x="192" y="144"/>
                      </a:lnTo>
                      <a:lnTo>
                        <a:pt x="105" y="214"/>
                      </a:lnTo>
                      <a:lnTo>
                        <a:pt x="18" y="182"/>
                      </a:lnTo>
                      <a:lnTo>
                        <a:pt x="0" y="120"/>
                      </a:lnTo>
                      <a:lnTo>
                        <a:pt x="4" y="90"/>
                      </a:lnTo>
                      <a:lnTo>
                        <a:pt x="54" y="43"/>
                      </a:lnTo>
                      <a:lnTo>
                        <a:pt x="69" y="28"/>
                      </a:lnTo>
                      <a:lnTo>
                        <a:pt x="150" y="16"/>
                      </a:lnTo>
                      <a:lnTo>
                        <a:pt x="186" y="12"/>
                      </a:lnTo>
                      <a:lnTo>
                        <a:pt x="198" y="0"/>
                      </a:lnTo>
                      <a:lnTo>
                        <a:pt x="224" y="4"/>
                      </a:lnTo>
                      <a:lnTo>
                        <a:pt x="237" y="36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7" name="Oval 28"/>
                <p:cNvSpPr>
                  <a:spLocks noChangeArrowheads="1"/>
                </p:cNvSpPr>
                <p:nvPr/>
              </p:nvSpPr>
              <p:spPr bwMode="auto">
                <a:xfrm>
                  <a:off x="5484210" y="4368899"/>
                  <a:ext cx="66675" cy="65087"/>
                </a:xfrm>
                <a:prstGeom prst="ellipse">
                  <a:avLst/>
                </a:prstGeom>
                <a:grpFill/>
                <a:ln w="9525">
                  <a:solidFill>
                    <a:sysClr val="window" lastClr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26060" rIns="0" bIns="2606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8" name="Freeform 29"/>
                <p:cNvSpPr/>
                <p:nvPr/>
              </p:nvSpPr>
              <p:spPr bwMode="auto">
                <a:xfrm>
                  <a:off x="3017235" y="3225899"/>
                  <a:ext cx="1417638" cy="1185862"/>
                </a:xfrm>
                <a:custGeom>
                  <a:avLst/>
                  <a:gdLst>
                    <a:gd name="T0" fmla="*/ 0 w 1299"/>
                    <a:gd name="T1" fmla="*/ 207 h 1107"/>
                    <a:gd name="T2" fmla="*/ 49 w 1299"/>
                    <a:gd name="T3" fmla="*/ 157 h 1107"/>
                    <a:gd name="T4" fmla="*/ 200 w 1299"/>
                    <a:gd name="T5" fmla="*/ 71 h 1107"/>
                    <a:gd name="T6" fmla="*/ 237 w 1299"/>
                    <a:gd name="T7" fmla="*/ 19 h 1107"/>
                    <a:gd name="T8" fmla="*/ 269 w 1299"/>
                    <a:gd name="T9" fmla="*/ 2 h 1107"/>
                    <a:gd name="T10" fmla="*/ 327 w 1299"/>
                    <a:gd name="T11" fmla="*/ 39 h 1107"/>
                    <a:gd name="T12" fmla="*/ 332 w 1299"/>
                    <a:gd name="T13" fmla="*/ 149 h 1107"/>
                    <a:gd name="T14" fmla="*/ 412 w 1299"/>
                    <a:gd name="T15" fmla="*/ 244 h 1107"/>
                    <a:gd name="T16" fmla="*/ 542 w 1299"/>
                    <a:gd name="T17" fmla="*/ 212 h 1107"/>
                    <a:gd name="T18" fmla="*/ 577 w 1299"/>
                    <a:gd name="T19" fmla="*/ 239 h 1107"/>
                    <a:gd name="T20" fmla="*/ 519 w 1299"/>
                    <a:gd name="T21" fmla="*/ 299 h 1107"/>
                    <a:gd name="T22" fmla="*/ 580 w 1299"/>
                    <a:gd name="T23" fmla="*/ 362 h 1107"/>
                    <a:gd name="T24" fmla="*/ 609 w 1299"/>
                    <a:gd name="T25" fmla="*/ 371 h 1107"/>
                    <a:gd name="T26" fmla="*/ 639 w 1299"/>
                    <a:gd name="T27" fmla="*/ 417 h 1107"/>
                    <a:gd name="T28" fmla="*/ 756 w 1299"/>
                    <a:gd name="T29" fmla="*/ 419 h 1107"/>
                    <a:gd name="T30" fmla="*/ 868 w 1299"/>
                    <a:gd name="T31" fmla="*/ 374 h 1107"/>
                    <a:gd name="T32" fmla="*/ 879 w 1299"/>
                    <a:gd name="T33" fmla="*/ 446 h 1107"/>
                    <a:gd name="T34" fmla="*/ 849 w 1299"/>
                    <a:gd name="T35" fmla="*/ 485 h 1107"/>
                    <a:gd name="T36" fmla="*/ 840 w 1299"/>
                    <a:gd name="T37" fmla="*/ 543 h 1107"/>
                    <a:gd name="T38" fmla="*/ 923 w 1299"/>
                    <a:gd name="T39" fmla="*/ 576 h 1107"/>
                    <a:gd name="T40" fmla="*/ 1005 w 1299"/>
                    <a:gd name="T41" fmla="*/ 719 h 1107"/>
                    <a:gd name="T42" fmla="*/ 1041 w 1299"/>
                    <a:gd name="T43" fmla="*/ 777 h 1107"/>
                    <a:gd name="T44" fmla="*/ 1083 w 1299"/>
                    <a:gd name="T45" fmla="*/ 806 h 1107"/>
                    <a:gd name="T46" fmla="*/ 1096 w 1299"/>
                    <a:gd name="T47" fmla="*/ 772 h 1107"/>
                    <a:gd name="T48" fmla="*/ 1138 w 1299"/>
                    <a:gd name="T49" fmla="*/ 724 h 1107"/>
                    <a:gd name="T50" fmla="*/ 1096 w 1299"/>
                    <a:gd name="T51" fmla="*/ 689 h 1107"/>
                    <a:gd name="T52" fmla="*/ 1120 w 1299"/>
                    <a:gd name="T53" fmla="*/ 600 h 1107"/>
                    <a:gd name="T54" fmla="*/ 1162 w 1299"/>
                    <a:gd name="T55" fmla="*/ 609 h 1107"/>
                    <a:gd name="T56" fmla="*/ 1247 w 1299"/>
                    <a:gd name="T57" fmla="*/ 662 h 1107"/>
                    <a:gd name="T58" fmla="*/ 1298 w 1299"/>
                    <a:gd name="T59" fmla="*/ 714 h 1107"/>
                    <a:gd name="T60" fmla="*/ 1288 w 1299"/>
                    <a:gd name="T61" fmla="*/ 784 h 1107"/>
                    <a:gd name="T62" fmla="*/ 1223 w 1299"/>
                    <a:gd name="T63" fmla="*/ 806 h 1107"/>
                    <a:gd name="T64" fmla="*/ 1214 w 1299"/>
                    <a:gd name="T65" fmla="*/ 824 h 1107"/>
                    <a:gd name="T66" fmla="*/ 1167 w 1299"/>
                    <a:gd name="T67" fmla="*/ 843 h 1107"/>
                    <a:gd name="T68" fmla="*/ 1113 w 1299"/>
                    <a:gd name="T69" fmla="*/ 830 h 1107"/>
                    <a:gd name="T70" fmla="*/ 1113 w 1299"/>
                    <a:gd name="T71" fmla="*/ 855 h 1107"/>
                    <a:gd name="T72" fmla="*/ 1091 w 1299"/>
                    <a:gd name="T73" fmla="*/ 892 h 1107"/>
                    <a:gd name="T74" fmla="*/ 1101 w 1299"/>
                    <a:gd name="T75" fmla="*/ 962 h 1107"/>
                    <a:gd name="T76" fmla="*/ 1106 w 1299"/>
                    <a:gd name="T77" fmla="*/ 996 h 1107"/>
                    <a:gd name="T78" fmla="*/ 1046 w 1299"/>
                    <a:gd name="T79" fmla="*/ 1008 h 1107"/>
                    <a:gd name="T80" fmla="*/ 1053 w 1299"/>
                    <a:gd name="T81" fmla="*/ 1070 h 1107"/>
                    <a:gd name="T82" fmla="*/ 1020 w 1299"/>
                    <a:gd name="T83" fmla="*/ 1095 h 1107"/>
                    <a:gd name="T84" fmla="*/ 948 w 1299"/>
                    <a:gd name="T85" fmla="*/ 1101 h 1107"/>
                    <a:gd name="T86" fmla="*/ 917 w 1299"/>
                    <a:gd name="T87" fmla="*/ 1046 h 1107"/>
                    <a:gd name="T88" fmla="*/ 881 w 1299"/>
                    <a:gd name="T89" fmla="*/ 1046 h 1107"/>
                    <a:gd name="T90" fmla="*/ 812 w 1299"/>
                    <a:gd name="T91" fmla="*/ 987 h 1107"/>
                    <a:gd name="T92" fmla="*/ 798 w 1299"/>
                    <a:gd name="T93" fmla="*/ 934 h 1107"/>
                    <a:gd name="T94" fmla="*/ 723 w 1299"/>
                    <a:gd name="T95" fmla="*/ 962 h 1107"/>
                    <a:gd name="T96" fmla="*/ 704 w 1299"/>
                    <a:gd name="T97" fmla="*/ 992 h 1107"/>
                    <a:gd name="T98" fmla="*/ 626 w 1299"/>
                    <a:gd name="T99" fmla="*/ 948 h 1107"/>
                    <a:gd name="T100" fmla="*/ 623 w 1299"/>
                    <a:gd name="T101" fmla="*/ 904 h 1107"/>
                    <a:gd name="T102" fmla="*/ 674 w 1299"/>
                    <a:gd name="T103" fmla="*/ 934 h 1107"/>
                    <a:gd name="T104" fmla="*/ 695 w 1299"/>
                    <a:gd name="T105" fmla="*/ 873 h 1107"/>
                    <a:gd name="T106" fmla="*/ 741 w 1299"/>
                    <a:gd name="T107" fmla="*/ 830 h 1107"/>
                    <a:gd name="T108" fmla="*/ 779 w 1299"/>
                    <a:gd name="T109" fmla="*/ 770 h 1107"/>
                    <a:gd name="T110" fmla="*/ 761 w 1299"/>
                    <a:gd name="T111" fmla="*/ 675 h 1107"/>
                    <a:gd name="T112" fmla="*/ 690 w 1299"/>
                    <a:gd name="T113" fmla="*/ 543 h 1107"/>
                    <a:gd name="T114" fmla="*/ 614 w 1299"/>
                    <a:gd name="T115" fmla="*/ 514 h 1107"/>
                    <a:gd name="T116" fmla="*/ 531 w 1299"/>
                    <a:gd name="T117" fmla="*/ 419 h 1107"/>
                    <a:gd name="T118" fmla="*/ 397 w 1299"/>
                    <a:gd name="T119" fmla="*/ 382 h 1107"/>
                    <a:gd name="T120" fmla="*/ 292 w 1299"/>
                    <a:gd name="T121" fmla="*/ 394 h 1107"/>
                    <a:gd name="T122" fmla="*/ 209 w 1299"/>
                    <a:gd name="T123" fmla="*/ 427 h 1107"/>
                    <a:gd name="T124" fmla="*/ 125 w 1299"/>
                    <a:gd name="T125" fmla="*/ 376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99" h="1107">
                      <a:moveTo>
                        <a:pt x="11" y="350"/>
                      </a:moveTo>
                      <a:lnTo>
                        <a:pt x="0" y="207"/>
                      </a:lnTo>
                      <a:lnTo>
                        <a:pt x="7" y="177"/>
                      </a:lnTo>
                      <a:lnTo>
                        <a:pt x="49" y="157"/>
                      </a:lnTo>
                      <a:lnTo>
                        <a:pt x="107" y="109"/>
                      </a:lnTo>
                      <a:lnTo>
                        <a:pt x="200" y="71"/>
                      </a:lnTo>
                      <a:lnTo>
                        <a:pt x="237" y="55"/>
                      </a:lnTo>
                      <a:lnTo>
                        <a:pt x="237" y="19"/>
                      </a:lnTo>
                      <a:lnTo>
                        <a:pt x="254" y="0"/>
                      </a:lnTo>
                      <a:lnTo>
                        <a:pt x="269" y="2"/>
                      </a:lnTo>
                      <a:lnTo>
                        <a:pt x="329" y="11"/>
                      </a:lnTo>
                      <a:lnTo>
                        <a:pt x="327" y="39"/>
                      </a:lnTo>
                      <a:lnTo>
                        <a:pt x="339" y="82"/>
                      </a:lnTo>
                      <a:lnTo>
                        <a:pt x="332" y="149"/>
                      </a:lnTo>
                      <a:lnTo>
                        <a:pt x="383" y="226"/>
                      </a:lnTo>
                      <a:lnTo>
                        <a:pt x="412" y="244"/>
                      </a:lnTo>
                      <a:lnTo>
                        <a:pt x="454" y="212"/>
                      </a:lnTo>
                      <a:lnTo>
                        <a:pt x="542" y="212"/>
                      </a:lnTo>
                      <a:lnTo>
                        <a:pt x="563" y="219"/>
                      </a:lnTo>
                      <a:lnTo>
                        <a:pt x="577" y="239"/>
                      </a:lnTo>
                      <a:lnTo>
                        <a:pt x="567" y="261"/>
                      </a:lnTo>
                      <a:lnTo>
                        <a:pt x="519" y="299"/>
                      </a:lnTo>
                      <a:lnTo>
                        <a:pt x="524" y="320"/>
                      </a:lnTo>
                      <a:lnTo>
                        <a:pt x="580" y="362"/>
                      </a:lnTo>
                      <a:lnTo>
                        <a:pt x="602" y="362"/>
                      </a:lnTo>
                      <a:lnTo>
                        <a:pt x="609" y="371"/>
                      </a:lnTo>
                      <a:lnTo>
                        <a:pt x="604" y="389"/>
                      </a:lnTo>
                      <a:lnTo>
                        <a:pt x="639" y="417"/>
                      </a:lnTo>
                      <a:lnTo>
                        <a:pt x="722" y="429"/>
                      </a:lnTo>
                      <a:lnTo>
                        <a:pt x="756" y="419"/>
                      </a:lnTo>
                      <a:lnTo>
                        <a:pt x="807" y="369"/>
                      </a:lnTo>
                      <a:lnTo>
                        <a:pt x="868" y="374"/>
                      </a:lnTo>
                      <a:lnTo>
                        <a:pt x="893" y="412"/>
                      </a:lnTo>
                      <a:lnTo>
                        <a:pt x="879" y="446"/>
                      </a:lnTo>
                      <a:lnTo>
                        <a:pt x="881" y="465"/>
                      </a:lnTo>
                      <a:lnTo>
                        <a:pt x="849" y="485"/>
                      </a:lnTo>
                      <a:lnTo>
                        <a:pt x="836" y="502"/>
                      </a:lnTo>
                      <a:lnTo>
                        <a:pt x="840" y="543"/>
                      </a:lnTo>
                      <a:lnTo>
                        <a:pt x="898" y="585"/>
                      </a:lnTo>
                      <a:lnTo>
                        <a:pt x="923" y="576"/>
                      </a:lnTo>
                      <a:lnTo>
                        <a:pt x="988" y="660"/>
                      </a:lnTo>
                      <a:lnTo>
                        <a:pt x="1005" y="719"/>
                      </a:lnTo>
                      <a:lnTo>
                        <a:pt x="996" y="752"/>
                      </a:lnTo>
                      <a:lnTo>
                        <a:pt x="1041" y="777"/>
                      </a:lnTo>
                      <a:lnTo>
                        <a:pt x="1041" y="794"/>
                      </a:lnTo>
                      <a:lnTo>
                        <a:pt x="1083" y="806"/>
                      </a:lnTo>
                      <a:lnTo>
                        <a:pt x="1096" y="806"/>
                      </a:lnTo>
                      <a:lnTo>
                        <a:pt x="1096" y="772"/>
                      </a:lnTo>
                      <a:lnTo>
                        <a:pt x="1128" y="765"/>
                      </a:lnTo>
                      <a:lnTo>
                        <a:pt x="1138" y="724"/>
                      </a:lnTo>
                      <a:lnTo>
                        <a:pt x="1113" y="707"/>
                      </a:lnTo>
                      <a:lnTo>
                        <a:pt x="1096" y="689"/>
                      </a:lnTo>
                      <a:lnTo>
                        <a:pt x="1103" y="612"/>
                      </a:lnTo>
                      <a:lnTo>
                        <a:pt x="1120" y="600"/>
                      </a:lnTo>
                      <a:lnTo>
                        <a:pt x="1151" y="614"/>
                      </a:lnTo>
                      <a:lnTo>
                        <a:pt x="1162" y="609"/>
                      </a:lnTo>
                      <a:lnTo>
                        <a:pt x="1170" y="623"/>
                      </a:lnTo>
                      <a:lnTo>
                        <a:pt x="1247" y="662"/>
                      </a:lnTo>
                      <a:lnTo>
                        <a:pt x="1290" y="689"/>
                      </a:lnTo>
                      <a:lnTo>
                        <a:pt x="1298" y="714"/>
                      </a:lnTo>
                      <a:lnTo>
                        <a:pt x="1275" y="747"/>
                      </a:lnTo>
                      <a:lnTo>
                        <a:pt x="1288" y="784"/>
                      </a:lnTo>
                      <a:lnTo>
                        <a:pt x="1280" y="801"/>
                      </a:lnTo>
                      <a:lnTo>
                        <a:pt x="1223" y="806"/>
                      </a:lnTo>
                      <a:lnTo>
                        <a:pt x="1211" y="812"/>
                      </a:lnTo>
                      <a:lnTo>
                        <a:pt x="1214" y="824"/>
                      </a:lnTo>
                      <a:lnTo>
                        <a:pt x="1214" y="838"/>
                      </a:lnTo>
                      <a:lnTo>
                        <a:pt x="1167" y="843"/>
                      </a:lnTo>
                      <a:lnTo>
                        <a:pt x="1143" y="830"/>
                      </a:lnTo>
                      <a:lnTo>
                        <a:pt x="1113" y="830"/>
                      </a:lnTo>
                      <a:lnTo>
                        <a:pt x="1106" y="838"/>
                      </a:lnTo>
                      <a:lnTo>
                        <a:pt x="1113" y="855"/>
                      </a:lnTo>
                      <a:lnTo>
                        <a:pt x="1096" y="873"/>
                      </a:lnTo>
                      <a:lnTo>
                        <a:pt x="1091" y="892"/>
                      </a:lnTo>
                      <a:lnTo>
                        <a:pt x="1120" y="917"/>
                      </a:lnTo>
                      <a:lnTo>
                        <a:pt x="1101" y="962"/>
                      </a:lnTo>
                      <a:lnTo>
                        <a:pt x="1108" y="983"/>
                      </a:lnTo>
                      <a:lnTo>
                        <a:pt x="1106" y="996"/>
                      </a:lnTo>
                      <a:lnTo>
                        <a:pt x="1070" y="996"/>
                      </a:lnTo>
                      <a:lnTo>
                        <a:pt x="1046" y="1008"/>
                      </a:lnTo>
                      <a:lnTo>
                        <a:pt x="1065" y="1032"/>
                      </a:lnTo>
                      <a:lnTo>
                        <a:pt x="1053" y="1070"/>
                      </a:lnTo>
                      <a:lnTo>
                        <a:pt x="1016" y="1077"/>
                      </a:lnTo>
                      <a:lnTo>
                        <a:pt x="1020" y="1095"/>
                      </a:lnTo>
                      <a:lnTo>
                        <a:pt x="1010" y="1106"/>
                      </a:lnTo>
                      <a:lnTo>
                        <a:pt x="948" y="1101"/>
                      </a:lnTo>
                      <a:lnTo>
                        <a:pt x="923" y="1084"/>
                      </a:lnTo>
                      <a:lnTo>
                        <a:pt x="917" y="1046"/>
                      </a:lnTo>
                      <a:lnTo>
                        <a:pt x="903" y="1029"/>
                      </a:lnTo>
                      <a:lnTo>
                        <a:pt x="881" y="1046"/>
                      </a:lnTo>
                      <a:lnTo>
                        <a:pt x="840" y="1008"/>
                      </a:lnTo>
                      <a:lnTo>
                        <a:pt x="812" y="987"/>
                      </a:lnTo>
                      <a:lnTo>
                        <a:pt x="807" y="958"/>
                      </a:lnTo>
                      <a:lnTo>
                        <a:pt x="798" y="934"/>
                      </a:lnTo>
                      <a:lnTo>
                        <a:pt x="782" y="934"/>
                      </a:lnTo>
                      <a:lnTo>
                        <a:pt x="723" y="962"/>
                      </a:lnTo>
                      <a:lnTo>
                        <a:pt x="726" y="992"/>
                      </a:lnTo>
                      <a:lnTo>
                        <a:pt x="704" y="992"/>
                      </a:lnTo>
                      <a:lnTo>
                        <a:pt x="666" y="953"/>
                      </a:lnTo>
                      <a:lnTo>
                        <a:pt x="626" y="948"/>
                      </a:lnTo>
                      <a:lnTo>
                        <a:pt x="611" y="927"/>
                      </a:lnTo>
                      <a:lnTo>
                        <a:pt x="623" y="904"/>
                      </a:lnTo>
                      <a:lnTo>
                        <a:pt x="646" y="924"/>
                      </a:lnTo>
                      <a:lnTo>
                        <a:pt x="674" y="934"/>
                      </a:lnTo>
                      <a:lnTo>
                        <a:pt x="695" y="915"/>
                      </a:lnTo>
                      <a:lnTo>
                        <a:pt x="695" y="873"/>
                      </a:lnTo>
                      <a:lnTo>
                        <a:pt x="722" y="850"/>
                      </a:lnTo>
                      <a:lnTo>
                        <a:pt x="741" y="830"/>
                      </a:lnTo>
                      <a:lnTo>
                        <a:pt x="731" y="806"/>
                      </a:lnTo>
                      <a:lnTo>
                        <a:pt x="779" y="770"/>
                      </a:lnTo>
                      <a:lnTo>
                        <a:pt x="786" y="707"/>
                      </a:lnTo>
                      <a:lnTo>
                        <a:pt x="761" y="675"/>
                      </a:lnTo>
                      <a:lnTo>
                        <a:pt x="750" y="623"/>
                      </a:lnTo>
                      <a:lnTo>
                        <a:pt x="690" y="543"/>
                      </a:lnTo>
                      <a:lnTo>
                        <a:pt x="658" y="554"/>
                      </a:lnTo>
                      <a:lnTo>
                        <a:pt x="614" y="514"/>
                      </a:lnTo>
                      <a:lnTo>
                        <a:pt x="554" y="477"/>
                      </a:lnTo>
                      <a:lnTo>
                        <a:pt x="531" y="419"/>
                      </a:lnTo>
                      <a:lnTo>
                        <a:pt x="483" y="436"/>
                      </a:lnTo>
                      <a:lnTo>
                        <a:pt x="397" y="382"/>
                      </a:lnTo>
                      <a:lnTo>
                        <a:pt x="355" y="404"/>
                      </a:lnTo>
                      <a:lnTo>
                        <a:pt x="292" y="394"/>
                      </a:lnTo>
                      <a:lnTo>
                        <a:pt x="242" y="424"/>
                      </a:lnTo>
                      <a:lnTo>
                        <a:pt x="209" y="427"/>
                      </a:lnTo>
                      <a:lnTo>
                        <a:pt x="159" y="397"/>
                      </a:lnTo>
                      <a:lnTo>
                        <a:pt x="125" y="376"/>
                      </a:lnTo>
                      <a:lnTo>
                        <a:pt x="11" y="350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79" name="Freeform 30"/>
                <p:cNvSpPr/>
                <p:nvPr/>
              </p:nvSpPr>
              <p:spPr bwMode="auto">
                <a:xfrm>
                  <a:off x="4158648" y="3570386"/>
                  <a:ext cx="530225" cy="908050"/>
                </a:xfrm>
                <a:custGeom>
                  <a:avLst/>
                  <a:gdLst>
                    <a:gd name="T0" fmla="*/ 401 w 482"/>
                    <a:gd name="T1" fmla="*/ 504 h 849"/>
                    <a:gd name="T2" fmla="*/ 390 w 482"/>
                    <a:gd name="T3" fmla="*/ 287 h 849"/>
                    <a:gd name="T4" fmla="*/ 424 w 482"/>
                    <a:gd name="T5" fmla="*/ 213 h 849"/>
                    <a:gd name="T6" fmla="*/ 421 w 482"/>
                    <a:gd name="T7" fmla="*/ 114 h 849"/>
                    <a:gd name="T8" fmla="*/ 441 w 482"/>
                    <a:gd name="T9" fmla="*/ 44 h 849"/>
                    <a:gd name="T10" fmla="*/ 426 w 482"/>
                    <a:gd name="T11" fmla="*/ 0 h 849"/>
                    <a:gd name="T12" fmla="*/ 353 w 482"/>
                    <a:gd name="T13" fmla="*/ 25 h 849"/>
                    <a:gd name="T14" fmla="*/ 327 w 482"/>
                    <a:gd name="T15" fmla="*/ 86 h 849"/>
                    <a:gd name="T16" fmla="*/ 299 w 482"/>
                    <a:gd name="T17" fmla="*/ 109 h 849"/>
                    <a:gd name="T18" fmla="*/ 205 w 482"/>
                    <a:gd name="T19" fmla="*/ 217 h 849"/>
                    <a:gd name="T20" fmla="*/ 136 w 482"/>
                    <a:gd name="T21" fmla="*/ 213 h 849"/>
                    <a:gd name="T22" fmla="*/ 118 w 482"/>
                    <a:gd name="T23" fmla="*/ 283 h 849"/>
                    <a:gd name="T24" fmla="*/ 205 w 482"/>
                    <a:gd name="T25" fmla="*/ 337 h 849"/>
                    <a:gd name="T26" fmla="*/ 257 w 482"/>
                    <a:gd name="T27" fmla="*/ 389 h 849"/>
                    <a:gd name="T28" fmla="*/ 247 w 482"/>
                    <a:gd name="T29" fmla="*/ 458 h 849"/>
                    <a:gd name="T30" fmla="*/ 181 w 482"/>
                    <a:gd name="T31" fmla="*/ 480 h 849"/>
                    <a:gd name="T32" fmla="*/ 171 w 482"/>
                    <a:gd name="T33" fmla="*/ 497 h 849"/>
                    <a:gd name="T34" fmla="*/ 122 w 482"/>
                    <a:gd name="T35" fmla="*/ 517 h 849"/>
                    <a:gd name="T36" fmla="*/ 68 w 482"/>
                    <a:gd name="T37" fmla="*/ 504 h 849"/>
                    <a:gd name="T38" fmla="*/ 68 w 482"/>
                    <a:gd name="T39" fmla="*/ 529 h 849"/>
                    <a:gd name="T40" fmla="*/ 45 w 482"/>
                    <a:gd name="T41" fmla="*/ 566 h 849"/>
                    <a:gd name="T42" fmla="*/ 55 w 482"/>
                    <a:gd name="T43" fmla="*/ 636 h 849"/>
                    <a:gd name="T44" fmla="*/ 60 w 482"/>
                    <a:gd name="T45" fmla="*/ 670 h 849"/>
                    <a:gd name="T46" fmla="*/ 0 w 482"/>
                    <a:gd name="T47" fmla="*/ 682 h 849"/>
                    <a:gd name="T48" fmla="*/ 7 w 482"/>
                    <a:gd name="T49" fmla="*/ 744 h 849"/>
                    <a:gd name="T50" fmla="*/ 30 w 482"/>
                    <a:gd name="T51" fmla="*/ 769 h 849"/>
                    <a:gd name="T52" fmla="*/ 113 w 482"/>
                    <a:gd name="T53" fmla="*/ 759 h 849"/>
                    <a:gd name="T54" fmla="*/ 131 w 482"/>
                    <a:gd name="T55" fmla="*/ 779 h 849"/>
                    <a:gd name="T56" fmla="*/ 213 w 482"/>
                    <a:gd name="T57" fmla="*/ 815 h 849"/>
                    <a:gd name="T58" fmla="*/ 317 w 482"/>
                    <a:gd name="T59" fmla="*/ 827 h 849"/>
                    <a:gd name="T60" fmla="*/ 367 w 482"/>
                    <a:gd name="T61" fmla="*/ 839 h 849"/>
                    <a:gd name="T62" fmla="*/ 356 w 482"/>
                    <a:gd name="T63" fmla="*/ 792 h 849"/>
                    <a:gd name="T64" fmla="*/ 401 w 482"/>
                    <a:gd name="T65" fmla="*/ 747 h 849"/>
                    <a:gd name="T66" fmla="*/ 390 w 482"/>
                    <a:gd name="T67" fmla="*/ 725 h 849"/>
                    <a:gd name="T68" fmla="*/ 346 w 482"/>
                    <a:gd name="T69" fmla="*/ 697 h 849"/>
                    <a:gd name="T70" fmla="*/ 431 w 482"/>
                    <a:gd name="T71" fmla="*/ 688 h 849"/>
                    <a:gd name="T72" fmla="*/ 458 w 482"/>
                    <a:gd name="T73" fmla="*/ 694 h 849"/>
                    <a:gd name="T74" fmla="*/ 481 w 482"/>
                    <a:gd name="T75" fmla="*/ 647 h 849"/>
                    <a:gd name="T76" fmla="*/ 412 w 482"/>
                    <a:gd name="T77" fmla="*/ 534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2" h="849">
                      <a:moveTo>
                        <a:pt x="412" y="534"/>
                      </a:moveTo>
                      <a:lnTo>
                        <a:pt x="401" y="504"/>
                      </a:lnTo>
                      <a:lnTo>
                        <a:pt x="424" y="431"/>
                      </a:lnTo>
                      <a:lnTo>
                        <a:pt x="390" y="287"/>
                      </a:lnTo>
                      <a:lnTo>
                        <a:pt x="412" y="248"/>
                      </a:lnTo>
                      <a:lnTo>
                        <a:pt x="424" y="213"/>
                      </a:lnTo>
                      <a:lnTo>
                        <a:pt x="393" y="156"/>
                      </a:lnTo>
                      <a:lnTo>
                        <a:pt x="421" y="114"/>
                      </a:lnTo>
                      <a:lnTo>
                        <a:pt x="426" y="73"/>
                      </a:lnTo>
                      <a:lnTo>
                        <a:pt x="441" y="44"/>
                      </a:lnTo>
                      <a:lnTo>
                        <a:pt x="438" y="10"/>
                      </a:lnTo>
                      <a:lnTo>
                        <a:pt x="426" y="0"/>
                      </a:lnTo>
                      <a:lnTo>
                        <a:pt x="406" y="22"/>
                      </a:lnTo>
                      <a:lnTo>
                        <a:pt x="353" y="25"/>
                      </a:lnTo>
                      <a:lnTo>
                        <a:pt x="325" y="64"/>
                      </a:lnTo>
                      <a:lnTo>
                        <a:pt x="327" y="86"/>
                      </a:lnTo>
                      <a:lnTo>
                        <a:pt x="322" y="100"/>
                      </a:lnTo>
                      <a:lnTo>
                        <a:pt x="299" y="109"/>
                      </a:lnTo>
                      <a:lnTo>
                        <a:pt x="216" y="223"/>
                      </a:lnTo>
                      <a:lnTo>
                        <a:pt x="205" y="217"/>
                      </a:lnTo>
                      <a:lnTo>
                        <a:pt x="185" y="212"/>
                      </a:lnTo>
                      <a:lnTo>
                        <a:pt x="136" y="213"/>
                      </a:lnTo>
                      <a:lnTo>
                        <a:pt x="121" y="236"/>
                      </a:lnTo>
                      <a:lnTo>
                        <a:pt x="118" y="283"/>
                      </a:lnTo>
                      <a:lnTo>
                        <a:pt x="126" y="297"/>
                      </a:lnTo>
                      <a:lnTo>
                        <a:pt x="205" y="337"/>
                      </a:lnTo>
                      <a:lnTo>
                        <a:pt x="249" y="363"/>
                      </a:lnTo>
                      <a:lnTo>
                        <a:pt x="257" y="389"/>
                      </a:lnTo>
                      <a:lnTo>
                        <a:pt x="233" y="421"/>
                      </a:lnTo>
                      <a:lnTo>
                        <a:pt x="247" y="458"/>
                      </a:lnTo>
                      <a:lnTo>
                        <a:pt x="238" y="475"/>
                      </a:lnTo>
                      <a:lnTo>
                        <a:pt x="181" y="480"/>
                      </a:lnTo>
                      <a:lnTo>
                        <a:pt x="169" y="486"/>
                      </a:lnTo>
                      <a:lnTo>
                        <a:pt x="171" y="497"/>
                      </a:lnTo>
                      <a:lnTo>
                        <a:pt x="171" y="512"/>
                      </a:lnTo>
                      <a:lnTo>
                        <a:pt x="122" y="517"/>
                      </a:lnTo>
                      <a:lnTo>
                        <a:pt x="98" y="504"/>
                      </a:lnTo>
                      <a:lnTo>
                        <a:pt x="68" y="504"/>
                      </a:lnTo>
                      <a:lnTo>
                        <a:pt x="60" y="512"/>
                      </a:lnTo>
                      <a:lnTo>
                        <a:pt x="68" y="529"/>
                      </a:lnTo>
                      <a:lnTo>
                        <a:pt x="50" y="547"/>
                      </a:lnTo>
                      <a:lnTo>
                        <a:pt x="45" y="566"/>
                      </a:lnTo>
                      <a:lnTo>
                        <a:pt x="75" y="592"/>
                      </a:lnTo>
                      <a:lnTo>
                        <a:pt x="55" y="636"/>
                      </a:lnTo>
                      <a:lnTo>
                        <a:pt x="63" y="657"/>
                      </a:lnTo>
                      <a:lnTo>
                        <a:pt x="60" y="670"/>
                      </a:lnTo>
                      <a:lnTo>
                        <a:pt x="24" y="670"/>
                      </a:lnTo>
                      <a:lnTo>
                        <a:pt x="0" y="682"/>
                      </a:lnTo>
                      <a:lnTo>
                        <a:pt x="19" y="707"/>
                      </a:lnTo>
                      <a:lnTo>
                        <a:pt x="7" y="744"/>
                      </a:lnTo>
                      <a:lnTo>
                        <a:pt x="30" y="747"/>
                      </a:lnTo>
                      <a:lnTo>
                        <a:pt x="30" y="769"/>
                      </a:lnTo>
                      <a:lnTo>
                        <a:pt x="46" y="771"/>
                      </a:lnTo>
                      <a:lnTo>
                        <a:pt x="113" y="759"/>
                      </a:lnTo>
                      <a:lnTo>
                        <a:pt x="126" y="763"/>
                      </a:lnTo>
                      <a:lnTo>
                        <a:pt x="131" y="779"/>
                      </a:lnTo>
                      <a:lnTo>
                        <a:pt x="155" y="787"/>
                      </a:lnTo>
                      <a:lnTo>
                        <a:pt x="213" y="815"/>
                      </a:lnTo>
                      <a:lnTo>
                        <a:pt x="247" y="802"/>
                      </a:lnTo>
                      <a:lnTo>
                        <a:pt x="317" y="827"/>
                      </a:lnTo>
                      <a:lnTo>
                        <a:pt x="332" y="848"/>
                      </a:lnTo>
                      <a:lnTo>
                        <a:pt x="367" y="839"/>
                      </a:lnTo>
                      <a:lnTo>
                        <a:pt x="362" y="802"/>
                      </a:lnTo>
                      <a:lnTo>
                        <a:pt x="356" y="792"/>
                      </a:lnTo>
                      <a:lnTo>
                        <a:pt x="362" y="763"/>
                      </a:lnTo>
                      <a:lnTo>
                        <a:pt x="401" y="747"/>
                      </a:lnTo>
                      <a:lnTo>
                        <a:pt x="411" y="731"/>
                      </a:lnTo>
                      <a:lnTo>
                        <a:pt x="390" y="725"/>
                      </a:lnTo>
                      <a:lnTo>
                        <a:pt x="367" y="720"/>
                      </a:lnTo>
                      <a:lnTo>
                        <a:pt x="346" y="697"/>
                      </a:lnTo>
                      <a:lnTo>
                        <a:pt x="356" y="688"/>
                      </a:lnTo>
                      <a:lnTo>
                        <a:pt x="431" y="688"/>
                      </a:lnTo>
                      <a:lnTo>
                        <a:pt x="448" y="688"/>
                      </a:lnTo>
                      <a:lnTo>
                        <a:pt x="458" y="694"/>
                      </a:lnTo>
                      <a:lnTo>
                        <a:pt x="481" y="677"/>
                      </a:lnTo>
                      <a:lnTo>
                        <a:pt x="481" y="647"/>
                      </a:lnTo>
                      <a:lnTo>
                        <a:pt x="412" y="547"/>
                      </a:lnTo>
                      <a:lnTo>
                        <a:pt x="412" y="534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0" name="Freeform 31"/>
                <p:cNvSpPr/>
                <p:nvPr/>
              </p:nvSpPr>
              <p:spPr bwMode="auto">
                <a:xfrm>
                  <a:off x="5088923" y="4083149"/>
                  <a:ext cx="493712" cy="582612"/>
                </a:xfrm>
                <a:custGeom>
                  <a:avLst/>
                  <a:gdLst>
                    <a:gd name="T0" fmla="*/ 108 w 451"/>
                    <a:gd name="T1" fmla="*/ 0 h 543"/>
                    <a:gd name="T2" fmla="*/ 186 w 451"/>
                    <a:gd name="T3" fmla="*/ 46 h 543"/>
                    <a:gd name="T4" fmla="*/ 247 w 451"/>
                    <a:gd name="T5" fmla="*/ 73 h 543"/>
                    <a:gd name="T6" fmla="*/ 276 w 451"/>
                    <a:gd name="T7" fmla="*/ 77 h 543"/>
                    <a:gd name="T8" fmla="*/ 292 w 451"/>
                    <a:gd name="T9" fmla="*/ 143 h 543"/>
                    <a:gd name="T10" fmla="*/ 339 w 451"/>
                    <a:gd name="T11" fmla="*/ 171 h 543"/>
                    <a:gd name="T12" fmla="*/ 376 w 451"/>
                    <a:gd name="T13" fmla="*/ 148 h 543"/>
                    <a:gd name="T14" fmla="*/ 388 w 451"/>
                    <a:gd name="T15" fmla="*/ 187 h 543"/>
                    <a:gd name="T16" fmla="*/ 344 w 451"/>
                    <a:gd name="T17" fmla="*/ 212 h 543"/>
                    <a:gd name="T18" fmla="*/ 328 w 451"/>
                    <a:gd name="T19" fmla="*/ 244 h 543"/>
                    <a:gd name="T20" fmla="*/ 376 w 451"/>
                    <a:gd name="T21" fmla="*/ 292 h 543"/>
                    <a:gd name="T22" fmla="*/ 450 w 451"/>
                    <a:gd name="T23" fmla="*/ 328 h 543"/>
                    <a:gd name="T24" fmla="*/ 438 w 451"/>
                    <a:gd name="T25" fmla="*/ 388 h 543"/>
                    <a:gd name="T26" fmla="*/ 438 w 451"/>
                    <a:gd name="T27" fmla="*/ 418 h 543"/>
                    <a:gd name="T28" fmla="*/ 398 w 451"/>
                    <a:gd name="T29" fmla="*/ 441 h 543"/>
                    <a:gd name="T30" fmla="*/ 364 w 451"/>
                    <a:gd name="T31" fmla="*/ 534 h 543"/>
                    <a:gd name="T32" fmla="*/ 337 w 451"/>
                    <a:gd name="T33" fmla="*/ 521 h 543"/>
                    <a:gd name="T34" fmla="*/ 264 w 451"/>
                    <a:gd name="T35" fmla="*/ 496 h 543"/>
                    <a:gd name="T36" fmla="*/ 207 w 451"/>
                    <a:gd name="T37" fmla="*/ 531 h 543"/>
                    <a:gd name="T38" fmla="*/ 223 w 451"/>
                    <a:gd name="T39" fmla="*/ 490 h 543"/>
                    <a:gd name="T40" fmla="*/ 159 w 451"/>
                    <a:gd name="T41" fmla="*/ 512 h 543"/>
                    <a:gd name="T42" fmla="*/ 127 w 451"/>
                    <a:gd name="T43" fmla="*/ 398 h 543"/>
                    <a:gd name="T44" fmla="*/ 98 w 451"/>
                    <a:gd name="T45" fmla="*/ 380 h 543"/>
                    <a:gd name="T46" fmla="*/ 73 w 451"/>
                    <a:gd name="T47" fmla="*/ 320 h 543"/>
                    <a:gd name="T48" fmla="*/ 103 w 451"/>
                    <a:gd name="T49" fmla="*/ 281 h 543"/>
                    <a:gd name="T50" fmla="*/ 88 w 451"/>
                    <a:gd name="T51" fmla="*/ 226 h 543"/>
                    <a:gd name="T52" fmla="*/ 27 w 451"/>
                    <a:gd name="T53" fmla="*/ 223 h 543"/>
                    <a:gd name="T54" fmla="*/ 27 w 451"/>
                    <a:gd name="T55" fmla="*/ 169 h 543"/>
                    <a:gd name="T56" fmla="*/ 50 w 451"/>
                    <a:gd name="T57" fmla="*/ 123 h 543"/>
                    <a:gd name="T58" fmla="*/ 61 w 451"/>
                    <a:gd name="T59" fmla="*/ 65 h 543"/>
                    <a:gd name="T60" fmla="*/ 98 w 451"/>
                    <a:gd name="T61" fmla="*/ 103 h 543"/>
                    <a:gd name="T62" fmla="*/ 136 w 451"/>
                    <a:gd name="T63" fmla="*/ 71 h 543"/>
                    <a:gd name="T64" fmla="*/ 98 w 451"/>
                    <a:gd name="T65" fmla="*/ 29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1" h="543">
                      <a:moveTo>
                        <a:pt x="91" y="4"/>
                      </a:moveTo>
                      <a:lnTo>
                        <a:pt x="108" y="0"/>
                      </a:lnTo>
                      <a:lnTo>
                        <a:pt x="162" y="22"/>
                      </a:lnTo>
                      <a:lnTo>
                        <a:pt x="186" y="46"/>
                      </a:lnTo>
                      <a:lnTo>
                        <a:pt x="230" y="58"/>
                      </a:lnTo>
                      <a:lnTo>
                        <a:pt x="247" y="73"/>
                      </a:lnTo>
                      <a:lnTo>
                        <a:pt x="271" y="71"/>
                      </a:lnTo>
                      <a:lnTo>
                        <a:pt x="276" y="77"/>
                      </a:lnTo>
                      <a:lnTo>
                        <a:pt x="268" y="133"/>
                      </a:lnTo>
                      <a:lnTo>
                        <a:pt x="292" y="143"/>
                      </a:lnTo>
                      <a:lnTo>
                        <a:pt x="303" y="164"/>
                      </a:lnTo>
                      <a:lnTo>
                        <a:pt x="339" y="171"/>
                      </a:lnTo>
                      <a:lnTo>
                        <a:pt x="351" y="146"/>
                      </a:lnTo>
                      <a:lnTo>
                        <a:pt x="376" y="148"/>
                      </a:lnTo>
                      <a:lnTo>
                        <a:pt x="391" y="169"/>
                      </a:lnTo>
                      <a:lnTo>
                        <a:pt x="388" y="187"/>
                      </a:lnTo>
                      <a:lnTo>
                        <a:pt x="344" y="194"/>
                      </a:lnTo>
                      <a:lnTo>
                        <a:pt x="344" y="212"/>
                      </a:lnTo>
                      <a:lnTo>
                        <a:pt x="344" y="225"/>
                      </a:lnTo>
                      <a:lnTo>
                        <a:pt x="328" y="244"/>
                      </a:lnTo>
                      <a:lnTo>
                        <a:pt x="339" y="267"/>
                      </a:lnTo>
                      <a:lnTo>
                        <a:pt x="376" y="292"/>
                      </a:lnTo>
                      <a:lnTo>
                        <a:pt x="379" y="320"/>
                      </a:lnTo>
                      <a:lnTo>
                        <a:pt x="450" y="328"/>
                      </a:lnTo>
                      <a:lnTo>
                        <a:pt x="450" y="366"/>
                      </a:lnTo>
                      <a:lnTo>
                        <a:pt x="438" y="388"/>
                      </a:lnTo>
                      <a:lnTo>
                        <a:pt x="447" y="406"/>
                      </a:lnTo>
                      <a:lnTo>
                        <a:pt x="438" y="418"/>
                      </a:lnTo>
                      <a:lnTo>
                        <a:pt x="411" y="423"/>
                      </a:lnTo>
                      <a:lnTo>
                        <a:pt x="398" y="441"/>
                      </a:lnTo>
                      <a:lnTo>
                        <a:pt x="400" y="483"/>
                      </a:lnTo>
                      <a:lnTo>
                        <a:pt x="364" y="534"/>
                      </a:lnTo>
                      <a:lnTo>
                        <a:pt x="357" y="542"/>
                      </a:lnTo>
                      <a:lnTo>
                        <a:pt x="337" y="521"/>
                      </a:lnTo>
                      <a:lnTo>
                        <a:pt x="286" y="521"/>
                      </a:lnTo>
                      <a:lnTo>
                        <a:pt x="264" y="496"/>
                      </a:lnTo>
                      <a:lnTo>
                        <a:pt x="223" y="539"/>
                      </a:lnTo>
                      <a:lnTo>
                        <a:pt x="207" y="531"/>
                      </a:lnTo>
                      <a:lnTo>
                        <a:pt x="225" y="498"/>
                      </a:lnTo>
                      <a:lnTo>
                        <a:pt x="223" y="490"/>
                      </a:lnTo>
                      <a:lnTo>
                        <a:pt x="207" y="485"/>
                      </a:lnTo>
                      <a:lnTo>
                        <a:pt x="159" y="512"/>
                      </a:lnTo>
                      <a:lnTo>
                        <a:pt x="112" y="423"/>
                      </a:lnTo>
                      <a:lnTo>
                        <a:pt x="127" y="398"/>
                      </a:lnTo>
                      <a:lnTo>
                        <a:pt x="121" y="388"/>
                      </a:lnTo>
                      <a:lnTo>
                        <a:pt x="98" y="380"/>
                      </a:lnTo>
                      <a:lnTo>
                        <a:pt x="56" y="354"/>
                      </a:lnTo>
                      <a:lnTo>
                        <a:pt x="73" y="320"/>
                      </a:lnTo>
                      <a:lnTo>
                        <a:pt x="98" y="309"/>
                      </a:lnTo>
                      <a:lnTo>
                        <a:pt x="103" y="281"/>
                      </a:lnTo>
                      <a:lnTo>
                        <a:pt x="93" y="231"/>
                      </a:lnTo>
                      <a:lnTo>
                        <a:pt x="88" y="226"/>
                      </a:lnTo>
                      <a:lnTo>
                        <a:pt x="63" y="254"/>
                      </a:lnTo>
                      <a:lnTo>
                        <a:pt x="27" y="223"/>
                      </a:lnTo>
                      <a:lnTo>
                        <a:pt x="0" y="189"/>
                      </a:lnTo>
                      <a:lnTo>
                        <a:pt x="27" y="169"/>
                      </a:lnTo>
                      <a:lnTo>
                        <a:pt x="36" y="135"/>
                      </a:lnTo>
                      <a:lnTo>
                        <a:pt x="50" y="123"/>
                      </a:lnTo>
                      <a:lnTo>
                        <a:pt x="49" y="76"/>
                      </a:lnTo>
                      <a:lnTo>
                        <a:pt x="61" y="65"/>
                      </a:lnTo>
                      <a:lnTo>
                        <a:pt x="84" y="83"/>
                      </a:lnTo>
                      <a:lnTo>
                        <a:pt x="98" y="103"/>
                      </a:lnTo>
                      <a:lnTo>
                        <a:pt x="127" y="83"/>
                      </a:lnTo>
                      <a:lnTo>
                        <a:pt x="136" y="71"/>
                      </a:lnTo>
                      <a:lnTo>
                        <a:pt x="132" y="46"/>
                      </a:lnTo>
                      <a:lnTo>
                        <a:pt x="98" y="29"/>
                      </a:lnTo>
                      <a:lnTo>
                        <a:pt x="91" y="4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1" name="Freeform 32"/>
                <p:cNvSpPr/>
                <p:nvPr/>
              </p:nvSpPr>
              <p:spPr bwMode="auto">
                <a:xfrm>
                  <a:off x="5207985" y="3997424"/>
                  <a:ext cx="584200" cy="454025"/>
                </a:xfrm>
                <a:custGeom>
                  <a:avLst/>
                  <a:gdLst>
                    <a:gd name="T0" fmla="*/ 494 w 533"/>
                    <a:gd name="T1" fmla="*/ 338 h 427"/>
                    <a:gd name="T2" fmla="*/ 483 w 533"/>
                    <a:gd name="T3" fmla="*/ 374 h 427"/>
                    <a:gd name="T4" fmla="*/ 468 w 533"/>
                    <a:gd name="T5" fmla="*/ 394 h 427"/>
                    <a:gd name="T6" fmla="*/ 441 w 533"/>
                    <a:gd name="T7" fmla="*/ 426 h 427"/>
                    <a:gd name="T8" fmla="*/ 398 w 533"/>
                    <a:gd name="T9" fmla="*/ 418 h 427"/>
                    <a:gd name="T10" fmla="*/ 365 w 533"/>
                    <a:gd name="T11" fmla="*/ 399 h 427"/>
                    <a:gd name="T12" fmla="*/ 343 w 533"/>
                    <a:gd name="T13" fmla="*/ 409 h 427"/>
                    <a:gd name="T14" fmla="*/ 272 w 533"/>
                    <a:gd name="T15" fmla="*/ 400 h 427"/>
                    <a:gd name="T16" fmla="*/ 270 w 533"/>
                    <a:gd name="T17" fmla="*/ 373 h 427"/>
                    <a:gd name="T18" fmla="*/ 232 w 533"/>
                    <a:gd name="T19" fmla="*/ 347 h 427"/>
                    <a:gd name="T20" fmla="*/ 222 w 533"/>
                    <a:gd name="T21" fmla="*/ 324 h 427"/>
                    <a:gd name="T22" fmla="*/ 237 w 533"/>
                    <a:gd name="T23" fmla="*/ 306 h 427"/>
                    <a:gd name="T24" fmla="*/ 237 w 533"/>
                    <a:gd name="T25" fmla="*/ 292 h 427"/>
                    <a:gd name="T26" fmla="*/ 237 w 533"/>
                    <a:gd name="T27" fmla="*/ 274 h 427"/>
                    <a:gd name="T28" fmla="*/ 282 w 533"/>
                    <a:gd name="T29" fmla="*/ 267 h 427"/>
                    <a:gd name="T30" fmla="*/ 284 w 533"/>
                    <a:gd name="T31" fmla="*/ 249 h 427"/>
                    <a:gd name="T32" fmla="*/ 270 w 533"/>
                    <a:gd name="T33" fmla="*/ 229 h 427"/>
                    <a:gd name="T34" fmla="*/ 244 w 533"/>
                    <a:gd name="T35" fmla="*/ 227 h 427"/>
                    <a:gd name="T36" fmla="*/ 232 w 533"/>
                    <a:gd name="T37" fmla="*/ 251 h 427"/>
                    <a:gd name="T38" fmla="*/ 196 w 533"/>
                    <a:gd name="T39" fmla="*/ 245 h 427"/>
                    <a:gd name="T40" fmla="*/ 186 w 533"/>
                    <a:gd name="T41" fmla="*/ 225 h 427"/>
                    <a:gd name="T42" fmla="*/ 162 w 533"/>
                    <a:gd name="T43" fmla="*/ 213 h 427"/>
                    <a:gd name="T44" fmla="*/ 169 w 533"/>
                    <a:gd name="T45" fmla="*/ 158 h 427"/>
                    <a:gd name="T46" fmla="*/ 164 w 533"/>
                    <a:gd name="T47" fmla="*/ 152 h 427"/>
                    <a:gd name="T48" fmla="*/ 139 w 533"/>
                    <a:gd name="T49" fmla="*/ 154 h 427"/>
                    <a:gd name="T50" fmla="*/ 123 w 533"/>
                    <a:gd name="T51" fmla="*/ 139 h 427"/>
                    <a:gd name="T52" fmla="*/ 78 w 533"/>
                    <a:gd name="T53" fmla="*/ 127 h 427"/>
                    <a:gd name="T54" fmla="*/ 54 w 533"/>
                    <a:gd name="T55" fmla="*/ 103 h 427"/>
                    <a:gd name="T56" fmla="*/ 0 w 533"/>
                    <a:gd name="T57" fmla="*/ 80 h 427"/>
                    <a:gd name="T58" fmla="*/ 4 w 533"/>
                    <a:gd name="T59" fmla="*/ 56 h 427"/>
                    <a:gd name="T60" fmla="*/ 27 w 533"/>
                    <a:gd name="T61" fmla="*/ 49 h 427"/>
                    <a:gd name="T62" fmla="*/ 66 w 533"/>
                    <a:gd name="T63" fmla="*/ 80 h 427"/>
                    <a:gd name="T64" fmla="*/ 78 w 533"/>
                    <a:gd name="T65" fmla="*/ 80 h 427"/>
                    <a:gd name="T66" fmla="*/ 116 w 533"/>
                    <a:gd name="T67" fmla="*/ 78 h 427"/>
                    <a:gd name="T68" fmla="*/ 136 w 533"/>
                    <a:gd name="T69" fmla="*/ 61 h 427"/>
                    <a:gd name="T70" fmla="*/ 166 w 533"/>
                    <a:gd name="T71" fmla="*/ 85 h 427"/>
                    <a:gd name="T72" fmla="*/ 180 w 533"/>
                    <a:gd name="T73" fmla="*/ 63 h 427"/>
                    <a:gd name="T74" fmla="*/ 181 w 533"/>
                    <a:gd name="T75" fmla="*/ 51 h 427"/>
                    <a:gd name="T76" fmla="*/ 206 w 533"/>
                    <a:gd name="T77" fmla="*/ 36 h 427"/>
                    <a:gd name="T78" fmla="*/ 214 w 533"/>
                    <a:gd name="T79" fmla="*/ 4 h 427"/>
                    <a:gd name="T80" fmla="*/ 237 w 533"/>
                    <a:gd name="T81" fmla="*/ 0 h 427"/>
                    <a:gd name="T82" fmla="*/ 300 w 533"/>
                    <a:gd name="T83" fmla="*/ 44 h 427"/>
                    <a:gd name="T84" fmla="*/ 343 w 533"/>
                    <a:gd name="T85" fmla="*/ 61 h 427"/>
                    <a:gd name="T86" fmla="*/ 427 w 533"/>
                    <a:gd name="T87" fmla="*/ 200 h 427"/>
                    <a:gd name="T88" fmla="*/ 422 w 533"/>
                    <a:gd name="T89" fmla="*/ 213 h 427"/>
                    <a:gd name="T90" fmla="*/ 479 w 533"/>
                    <a:gd name="T91" fmla="*/ 240 h 427"/>
                    <a:gd name="T92" fmla="*/ 494 w 533"/>
                    <a:gd name="T93" fmla="*/ 264 h 427"/>
                    <a:gd name="T94" fmla="*/ 519 w 533"/>
                    <a:gd name="T95" fmla="*/ 276 h 427"/>
                    <a:gd name="T96" fmla="*/ 532 w 533"/>
                    <a:gd name="T97" fmla="*/ 302 h 427"/>
                    <a:gd name="T98" fmla="*/ 515 w 533"/>
                    <a:gd name="T99" fmla="*/ 308 h 427"/>
                    <a:gd name="T100" fmla="*/ 487 w 533"/>
                    <a:gd name="T101" fmla="*/ 298 h 427"/>
                    <a:gd name="T102" fmla="*/ 446 w 533"/>
                    <a:gd name="T103" fmla="*/ 298 h 427"/>
                    <a:gd name="T104" fmla="*/ 409 w 533"/>
                    <a:gd name="T105" fmla="*/ 286 h 427"/>
                    <a:gd name="T106" fmla="*/ 398 w 533"/>
                    <a:gd name="T107" fmla="*/ 298 h 427"/>
                    <a:gd name="T108" fmla="*/ 429 w 533"/>
                    <a:gd name="T109" fmla="*/ 308 h 427"/>
                    <a:gd name="T110" fmla="*/ 463 w 533"/>
                    <a:gd name="T111" fmla="*/ 323 h 427"/>
                    <a:gd name="T112" fmla="*/ 494 w 533"/>
                    <a:gd name="T113" fmla="*/ 338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33" h="427">
                      <a:moveTo>
                        <a:pt x="494" y="338"/>
                      </a:moveTo>
                      <a:lnTo>
                        <a:pt x="483" y="374"/>
                      </a:lnTo>
                      <a:lnTo>
                        <a:pt x="468" y="394"/>
                      </a:lnTo>
                      <a:lnTo>
                        <a:pt x="441" y="426"/>
                      </a:lnTo>
                      <a:lnTo>
                        <a:pt x="398" y="418"/>
                      </a:lnTo>
                      <a:lnTo>
                        <a:pt x="365" y="399"/>
                      </a:lnTo>
                      <a:lnTo>
                        <a:pt x="343" y="409"/>
                      </a:lnTo>
                      <a:lnTo>
                        <a:pt x="272" y="400"/>
                      </a:lnTo>
                      <a:lnTo>
                        <a:pt x="270" y="373"/>
                      </a:lnTo>
                      <a:lnTo>
                        <a:pt x="232" y="347"/>
                      </a:lnTo>
                      <a:lnTo>
                        <a:pt x="222" y="324"/>
                      </a:lnTo>
                      <a:lnTo>
                        <a:pt x="237" y="306"/>
                      </a:lnTo>
                      <a:lnTo>
                        <a:pt x="237" y="292"/>
                      </a:lnTo>
                      <a:lnTo>
                        <a:pt x="237" y="274"/>
                      </a:lnTo>
                      <a:lnTo>
                        <a:pt x="282" y="267"/>
                      </a:lnTo>
                      <a:lnTo>
                        <a:pt x="284" y="249"/>
                      </a:lnTo>
                      <a:lnTo>
                        <a:pt x="270" y="229"/>
                      </a:lnTo>
                      <a:lnTo>
                        <a:pt x="244" y="227"/>
                      </a:lnTo>
                      <a:lnTo>
                        <a:pt x="232" y="251"/>
                      </a:lnTo>
                      <a:lnTo>
                        <a:pt x="196" y="245"/>
                      </a:lnTo>
                      <a:lnTo>
                        <a:pt x="186" y="225"/>
                      </a:lnTo>
                      <a:lnTo>
                        <a:pt x="162" y="213"/>
                      </a:lnTo>
                      <a:lnTo>
                        <a:pt x="169" y="158"/>
                      </a:lnTo>
                      <a:lnTo>
                        <a:pt x="164" y="152"/>
                      </a:lnTo>
                      <a:lnTo>
                        <a:pt x="139" y="154"/>
                      </a:lnTo>
                      <a:lnTo>
                        <a:pt x="123" y="139"/>
                      </a:lnTo>
                      <a:lnTo>
                        <a:pt x="78" y="127"/>
                      </a:lnTo>
                      <a:lnTo>
                        <a:pt x="54" y="103"/>
                      </a:lnTo>
                      <a:lnTo>
                        <a:pt x="0" y="80"/>
                      </a:lnTo>
                      <a:lnTo>
                        <a:pt x="4" y="56"/>
                      </a:lnTo>
                      <a:lnTo>
                        <a:pt x="27" y="49"/>
                      </a:lnTo>
                      <a:lnTo>
                        <a:pt x="66" y="80"/>
                      </a:lnTo>
                      <a:lnTo>
                        <a:pt x="78" y="80"/>
                      </a:lnTo>
                      <a:lnTo>
                        <a:pt x="116" y="78"/>
                      </a:lnTo>
                      <a:lnTo>
                        <a:pt x="136" y="61"/>
                      </a:lnTo>
                      <a:lnTo>
                        <a:pt x="166" y="85"/>
                      </a:lnTo>
                      <a:lnTo>
                        <a:pt x="180" y="63"/>
                      </a:lnTo>
                      <a:lnTo>
                        <a:pt x="181" y="51"/>
                      </a:lnTo>
                      <a:lnTo>
                        <a:pt x="206" y="36"/>
                      </a:lnTo>
                      <a:lnTo>
                        <a:pt x="214" y="4"/>
                      </a:lnTo>
                      <a:lnTo>
                        <a:pt x="237" y="0"/>
                      </a:lnTo>
                      <a:lnTo>
                        <a:pt x="300" y="44"/>
                      </a:lnTo>
                      <a:lnTo>
                        <a:pt x="343" y="61"/>
                      </a:lnTo>
                      <a:lnTo>
                        <a:pt x="427" y="200"/>
                      </a:lnTo>
                      <a:lnTo>
                        <a:pt x="422" y="213"/>
                      </a:lnTo>
                      <a:lnTo>
                        <a:pt x="479" y="240"/>
                      </a:lnTo>
                      <a:lnTo>
                        <a:pt x="494" y="264"/>
                      </a:lnTo>
                      <a:lnTo>
                        <a:pt x="519" y="276"/>
                      </a:lnTo>
                      <a:lnTo>
                        <a:pt x="532" y="302"/>
                      </a:lnTo>
                      <a:lnTo>
                        <a:pt x="515" y="308"/>
                      </a:lnTo>
                      <a:lnTo>
                        <a:pt x="487" y="298"/>
                      </a:lnTo>
                      <a:lnTo>
                        <a:pt x="446" y="298"/>
                      </a:lnTo>
                      <a:lnTo>
                        <a:pt x="409" y="286"/>
                      </a:lnTo>
                      <a:lnTo>
                        <a:pt x="398" y="298"/>
                      </a:lnTo>
                      <a:lnTo>
                        <a:pt x="429" y="308"/>
                      </a:lnTo>
                      <a:lnTo>
                        <a:pt x="463" y="323"/>
                      </a:lnTo>
                      <a:lnTo>
                        <a:pt x="494" y="338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2" name="Freeform 33"/>
                <p:cNvSpPr/>
                <p:nvPr/>
              </p:nvSpPr>
              <p:spPr bwMode="auto">
                <a:xfrm>
                  <a:off x="5727098" y="4364136"/>
                  <a:ext cx="82550" cy="85725"/>
                </a:xfrm>
                <a:custGeom>
                  <a:avLst/>
                  <a:gdLst>
                    <a:gd name="T0" fmla="*/ 32 w 76"/>
                    <a:gd name="T1" fmla="*/ 79 h 80"/>
                    <a:gd name="T2" fmla="*/ 0 w 76"/>
                    <a:gd name="T3" fmla="*/ 52 h 80"/>
                    <a:gd name="T4" fmla="*/ 14 w 76"/>
                    <a:gd name="T5" fmla="*/ 33 h 80"/>
                    <a:gd name="T6" fmla="*/ 25 w 76"/>
                    <a:gd name="T7" fmla="*/ 0 h 80"/>
                    <a:gd name="T8" fmla="*/ 58 w 76"/>
                    <a:gd name="T9" fmla="*/ 13 h 80"/>
                    <a:gd name="T10" fmla="*/ 75 w 76"/>
                    <a:gd name="T11" fmla="*/ 35 h 80"/>
                    <a:gd name="T12" fmla="*/ 64 w 76"/>
                    <a:gd name="T13" fmla="*/ 52 h 80"/>
                    <a:gd name="T14" fmla="*/ 32 w 76"/>
                    <a:gd name="T15" fmla="*/ 7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80">
                      <a:moveTo>
                        <a:pt x="32" y="79"/>
                      </a:moveTo>
                      <a:lnTo>
                        <a:pt x="0" y="52"/>
                      </a:lnTo>
                      <a:lnTo>
                        <a:pt x="14" y="33"/>
                      </a:lnTo>
                      <a:lnTo>
                        <a:pt x="25" y="0"/>
                      </a:lnTo>
                      <a:lnTo>
                        <a:pt x="58" y="13"/>
                      </a:lnTo>
                      <a:lnTo>
                        <a:pt x="75" y="35"/>
                      </a:lnTo>
                      <a:lnTo>
                        <a:pt x="64" y="52"/>
                      </a:lnTo>
                      <a:lnTo>
                        <a:pt x="32" y="79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3" name="Freeform 34"/>
                <p:cNvSpPr/>
                <p:nvPr/>
              </p:nvSpPr>
              <p:spPr bwMode="auto">
                <a:xfrm>
                  <a:off x="5306410" y="4784824"/>
                  <a:ext cx="450850" cy="550862"/>
                </a:xfrm>
                <a:custGeom>
                  <a:avLst/>
                  <a:gdLst>
                    <a:gd name="T0" fmla="*/ 0 w 410"/>
                    <a:gd name="T1" fmla="*/ 393 h 515"/>
                    <a:gd name="T2" fmla="*/ 15 w 410"/>
                    <a:gd name="T3" fmla="*/ 305 h 515"/>
                    <a:gd name="T4" fmla="*/ 30 w 410"/>
                    <a:gd name="T5" fmla="*/ 284 h 515"/>
                    <a:gd name="T6" fmla="*/ 36 w 410"/>
                    <a:gd name="T7" fmla="*/ 259 h 515"/>
                    <a:gd name="T8" fmla="*/ 52 w 410"/>
                    <a:gd name="T9" fmla="*/ 222 h 515"/>
                    <a:gd name="T10" fmla="*/ 43 w 410"/>
                    <a:gd name="T11" fmla="*/ 208 h 515"/>
                    <a:gd name="T12" fmla="*/ 45 w 410"/>
                    <a:gd name="T13" fmla="*/ 176 h 515"/>
                    <a:gd name="T14" fmla="*/ 87 w 410"/>
                    <a:gd name="T15" fmla="*/ 128 h 515"/>
                    <a:gd name="T16" fmla="*/ 86 w 410"/>
                    <a:gd name="T17" fmla="*/ 97 h 515"/>
                    <a:gd name="T18" fmla="*/ 111 w 410"/>
                    <a:gd name="T19" fmla="*/ 50 h 515"/>
                    <a:gd name="T20" fmla="*/ 139 w 410"/>
                    <a:gd name="T21" fmla="*/ 58 h 515"/>
                    <a:gd name="T22" fmla="*/ 192 w 410"/>
                    <a:gd name="T23" fmla="*/ 19 h 515"/>
                    <a:gd name="T24" fmla="*/ 202 w 410"/>
                    <a:gd name="T25" fmla="*/ 0 h 515"/>
                    <a:gd name="T26" fmla="*/ 235 w 410"/>
                    <a:gd name="T27" fmla="*/ 4 h 515"/>
                    <a:gd name="T28" fmla="*/ 251 w 410"/>
                    <a:gd name="T29" fmla="*/ 48 h 515"/>
                    <a:gd name="T30" fmla="*/ 265 w 410"/>
                    <a:gd name="T31" fmla="*/ 78 h 515"/>
                    <a:gd name="T32" fmla="*/ 300 w 410"/>
                    <a:gd name="T33" fmla="*/ 78 h 515"/>
                    <a:gd name="T34" fmla="*/ 319 w 410"/>
                    <a:gd name="T35" fmla="*/ 50 h 515"/>
                    <a:gd name="T36" fmla="*/ 352 w 410"/>
                    <a:gd name="T37" fmla="*/ 82 h 515"/>
                    <a:gd name="T38" fmla="*/ 409 w 410"/>
                    <a:gd name="T39" fmla="*/ 63 h 515"/>
                    <a:gd name="T40" fmla="*/ 374 w 410"/>
                    <a:gd name="T41" fmla="*/ 145 h 515"/>
                    <a:gd name="T42" fmla="*/ 352 w 410"/>
                    <a:gd name="T43" fmla="*/ 135 h 515"/>
                    <a:gd name="T44" fmla="*/ 340 w 410"/>
                    <a:gd name="T45" fmla="*/ 144 h 515"/>
                    <a:gd name="T46" fmla="*/ 338 w 410"/>
                    <a:gd name="T47" fmla="*/ 150 h 515"/>
                    <a:gd name="T48" fmla="*/ 357 w 410"/>
                    <a:gd name="T49" fmla="*/ 172 h 515"/>
                    <a:gd name="T50" fmla="*/ 352 w 410"/>
                    <a:gd name="T51" fmla="*/ 249 h 515"/>
                    <a:gd name="T52" fmla="*/ 357 w 410"/>
                    <a:gd name="T53" fmla="*/ 273 h 515"/>
                    <a:gd name="T54" fmla="*/ 352 w 410"/>
                    <a:gd name="T55" fmla="*/ 281 h 515"/>
                    <a:gd name="T56" fmla="*/ 327 w 410"/>
                    <a:gd name="T57" fmla="*/ 276 h 515"/>
                    <a:gd name="T58" fmla="*/ 315 w 410"/>
                    <a:gd name="T59" fmla="*/ 290 h 515"/>
                    <a:gd name="T60" fmla="*/ 324 w 410"/>
                    <a:gd name="T61" fmla="*/ 311 h 515"/>
                    <a:gd name="T62" fmla="*/ 295 w 410"/>
                    <a:gd name="T63" fmla="*/ 337 h 515"/>
                    <a:gd name="T64" fmla="*/ 303 w 410"/>
                    <a:gd name="T65" fmla="*/ 347 h 515"/>
                    <a:gd name="T66" fmla="*/ 275 w 410"/>
                    <a:gd name="T67" fmla="*/ 362 h 515"/>
                    <a:gd name="T68" fmla="*/ 279 w 410"/>
                    <a:gd name="T69" fmla="*/ 381 h 515"/>
                    <a:gd name="T70" fmla="*/ 270 w 410"/>
                    <a:gd name="T71" fmla="*/ 391 h 515"/>
                    <a:gd name="T72" fmla="*/ 235 w 410"/>
                    <a:gd name="T73" fmla="*/ 391 h 515"/>
                    <a:gd name="T74" fmla="*/ 215 w 410"/>
                    <a:gd name="T75" fmla="*/ 408 h 515"/>
                    <a:gd name="T76" fmla="*/ 212 w 410"/>
                    <a:gd name="T77" fmla="*/ 415 h 515"/>
                    <a:gd name="T78" fmla="*/ 229 w 410"/>
                    <a:gd name="T79" fmla="*/ 427 h 515"/>
                    <a:gd name="T80" fmla="*/ 210 w 410"/>
                    <a:gd name="T81" fmla="*/ 457 h 515"/>
                    <a:gd name="T82" fmla="*/ 185 w 410"/>
                    <a:gd name="T83" fmla="*/ 489 h 515"/>
                    <a:gd name="T84" fmla="*/ 173 w 410"/>
                    <a:gd name="T85" fmla="*/ 485 h 515"/>
                    <a:gd name="T86" fmla="*/ 149 w 410"/>
                    <a:gd name="T87" fmla="*/ 514 h 515"/>
                    <a:gd name="T88" fmla="*/ 119 w 410"/>
                    <a:gd name="T89" fmla="*/ 450 h 515"/>
                    <a:gd name="T90" fmla="*/ 92 w 410"/>
                    <a:gd name="T91" fmla="*/ 415 h 515"/>
                    <a:gd name="T92" fmla="*/ 75 w 410"/>
                    <a:gd name="T93" fmla="*/ 417 h 515"/>
                    <a:gd name="T94" fmla="*/ 63 w 410"/>
                    <a:gd name="T95" fmla="*/ 408 h 515"/>
                    <a:gd name="T96" fmla="*/ 0 w 410"/>
                    <a:gd name="T97" fmla="*/ 393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0" h="515">
                      <a:moveTo>
                        <a:pt x="0" y="393"/>
                      </a:moveTo>
                      <a:lnTo>
                        <a:pt x="15" y="305"/>
                      </a:lnTo>
                      <a:lnTo>
                        <a:pt x="30" y="284"/>
                      </a:lnTo>
                      <a:lnTo>
                        <a:pt x="36" y="259"/>
                      </a:lnTo>
                      <a:lnTo>
                        <a:pt x="52" y="222"/>
                      </a:lnTo>
                      <a:lnTo>
                        <a:pt x="43" y="208"/>
                      </a:lnTo>
                      <a:lnTo>
                        <a:pt x="45" y="176"/>
                      </a:lnTo>
                      <a:lnTo>
                        <a:pt x="87" y="128"/>
                      </a:lnTo>
                      <a:lnTo>
                        <a:pt x="86" y="97"/>
                      </a:lnTo>
                      <a:lnTo>
                        <a:pt x="111" y="50"/>
                      </a:lnTo>
                      <a:lnTo>
                        <a:pt x="139" y="58"/>
                      </a:lnTo>
                      <a:lnTo>
                        <a:pt x="192" y="19"/>
                      </a:lnTo>
                      <a:lnTo>
                        <a:pt x="202" y="0"/>
                      </a:lnTo>
                      <a:lnTo>
                        <a:pt x="235" y="4"/>
                      </a:lnTo>
                      <a:lnTo>
                        <a:pt x="251" y="48"/>
                      </a:lnTo>
                      <a:lnTo>
                        <a:pt x="265" y="78"/>
                      </a:lnTo>
                      <a:lnTo>
                        <a:pt x="300" y="78"/>
                      </a:lnTo>
                      <a:lnTo>
                        <a:pt x="319" y="50"/>
                      </a:lnTo>
                      <a:lnTo>
                        <a:pt x="352" y="82"/>
                      </a:lnTo>
                      <a:lnTo>
                        <a:pt x="409" y="63"/>
                      </a:lnTo>
                      <a:lnTo>
                        <a:pt x="374" y="145"/>
                      </a:lnTo>
                      <a:lnTo>
                        <a:pt x="352" y="135"/>
                      </a:lnTo>
                      <a:lnTo>
                        <a:pt x="340" y="144"/>
                      </a:lnTo>
                      <a:lnTo>
                        <a:pt x="338" y="150"/>
                      </a:lnTo>
                      <a:lnTo>
                        <a:pt x="357" y="172"/>
                      </a:lnTo>
                      <a:lnTo>
                        <a:pt x="352" y="249"/>
                      </a:lnTo>
                      <a:lnTo>
                        <a:pt x="357" y="273"/>
                      </a:lnTo>
                      <a:lnTo>
                        <a:pt x="352" y="281"/>
                      </a:lnTo>
                      <a:lnTo>
                        <a:pt x="327" y="276"/>
                      </a:lnTo>
                      <a:lnTo>
                        <a:pt x="315" y="290"/>
                      </a:lnTo>
                      <a:lnTo>
                        <a:pt x="324" y="311"/>
                      </a:lnTo>
                      <a:lnTo>
                        <a:pt x="295" y="337"/>
                      </a:lnTo>
                      <a:lnTo>
                        <a:pt x="303" y="347"/>
                      </a:lnTo>
                      <a:lnTo>
                        <a:pt x="275" y="362"/>
                      </a:lnTo>
                      <a:lnTo>
                        <a:pt x="279" y="381"/>
                      </a:lnTo>
                      <a:lnTo>
                        <a:pt x="270" y="391"/>
                      </a:lnTo>
                      <a:lnTo>
                        <a:pt x="235" y="391"/>
                      </a:lnTo>
                      <a:lnTo>
                        <a:pt x="215" y="408"/>
                      </a:lnTo>
                      <a:lnTo>
                        <a:pt x="212" y="415"/>
                      </a:lnTo>
                      <a:lnTo>
                        <a:pt x="229" y="427"/>
                      </a:lnTo>
                      <a:lnTo>
                        <a:pt x="210" y="457"/>
                      </a:lnTo>
                      <a:lnTo>
                        <a:pt x="185" y="489"/>
                      </a:lnTo>
                      <a:lnTo>
                        <a:pt x="173" y="485"/>
                      </a:lnTo>
                      <a:lnTo>
                        <a:pt x="149" y="514"/>
                      </a:lnTo>
                      <a:lnTo>
                        <a:pt x="119" y="450"/>
                      </a:lnTo>
                      <a:lnTo>
                        <a:pt x="92" y="415"/>
                      </a:lnTo>
                      <a:lnTo>
                        <a:pt x="75" y="417"/>
                      </a:lnTo>
                      <a:lnTo>
                        <a:pt x="63" y="408"/>
                      </a:lnTo>
                      <a:lnTo>
                        <a:pt x="0" y="39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4" name="Freeform 35"/>
                <p:cNvSpPr/>
                <p:nvPr/>
              </p:nvSpPr>
              <p:spPr bwMode="auto">
                <a:xfrm>
                  <a:off x="5447698" y="4403824"/>
                  <a:ext cx="395287" cy="452437"/>
                </a:xfrm>
                <a:custGeom>
                  <a:avLst/>
                  <a:gdLst>
                    <a:gd name="T0" fmla="*/ 261 w 361"/>
                    <a:gd name="T1" fmla="*/ 399 h 420"/>
                    <a:gd name="T2" fmla="*/ 205 w 361"/>
                    <a:gd name="T3" fmla="*/ 419 h 420"/>
                    <a:gd name="T4" fmla="*/ 172 w 361"/>
                    <a:gd name="T5" fmla="*/ 386 h 420"/>
                    <a:gd name="T6" fmla="*/ 152 w 361"/>
                    <a:gd name="T7" fmla="*/ 414 h 420"/>
                    <a:gd name="T8" fmla="*/ 118 w 361"/>
                    <a:gd name="T9" fmla="*/ 414 h 420"/>
                    <a:gd name="T10" fmla="*/ 104 w 361"/>
                    <a:gd name="T11" fmla="*/ 384 h 420"/>
                    <a:gd name="T12" fmla="*/ 88 w 361"/>
                    <a:gd name="T13" fmla="*/ 340 h 420"/>
                    <a:gd name="T14" fmla="*/ 55 w 361"/>
                    <a:gd name="T15" fmla="*/ 336 h 420"/>
                    <a:gd name="T16" fmla="*/ 22 w 361"/>
                    <a:gd name="T17" fmla="*/ 272 h 420"/>
                    <a:gd name="T18" fmla="*/ 0 w 361"/>
                    <a:gd name="T19" fmla="*/ 241 h 420"/>
                    <a:gd name="T20" fmla="*/ 15 w 361"/>
                    <a:gd name="T21" fmla="*/ 226 h 420"/>
                    <a:gd name="T22" fmla="*/ 22 w 361"/>
                    <a:gd name="T23" fmla="*/ 219 h 420"/>
                    <a:gd name="T24" fmla="*/ 57 w 361"/>
                    <a:gd name="T25" fmla="*/ 168 h 420"/>
                    <a:gd name="T26" fmla="*/ 55 w 361"/>
                    <a:gd name="T27" fmla="*/ 126 h 420"/>
                    <a:gd name="T28" fmla="*/ 68 w 361"/>
                    <a:gd name="T29" fmla="*/ 108 h 420"/>
                    <a:gd name="T30" fmla="*/ 94 w 361"/>
                    <a:gd name="T31" fmla="*/ 104 h 420"/>
                    <a:gd name="T32" fmla="*/ 104 w 361"/>
                    <a:gd name="T33" fmla="*/ 92 h 420"/>
                    <a:gd name="T34" fmla="*/ 94 w 361"/>
                    <a:gd name="T35" fmla="*/ 73 h 420"/>
                    <a:gd name="T36" fmla="*/ 106 w 361"/>
                    <a:gd name="T37" fmla="*/ 51 h 420"/>
                    <a:gd name="T38" fmla="*/ 106 w 361"/>
                    <a:gd name="T39" fmla="*/ 14 h 420"/>
                    <a:gd name="T40" fmla="*/ 128 w 361"/>
                    <a:gd name="T41" fmla="*/ 4 h 420"/>
                    <a:gd name="T42" fmla="*/ 160 w 361"/>
                    <a:gd name="T43" fmla="*/ 24 h 420"/>
                    <a:gd name="T44" fmla="*/ 205 w 361"/>
                    <a:gd name="T45" fmla="*/ 31 h 420"/>
                    <a:gd name="T46" fmla="*/ 230 w 361"/>
                    <a:gd name="T47" fmla="*/ 0 h 420"/>
                    <a:gd name="T48" fmla="*/ 266 w 361"/>
                    <a:gd name="T49" fmla="*/ 28 h 420"/>
                    <a:gd name="T50" fmla="*/ 250 w 361"/>
                    <a:gd name="T51" fmla="*/ 37 h 420"/>
                    <a:gd name="T52" fmla="*/ 232 w 361"/>
                    <a:gd name="T53" fmla="*/ 64 h 420"/>
                    <a:gd name="T54" fmla="*/ 205 w 361"/>
                    <a:gd name="T55" fmla="*/ 73 h 420"/>
                    <a:gd name="T56" fmla="*/ 198 w 361"/>
                    <a:gd name="T57" fmla="*/ 79 h 420"/>
                    <a:gd name="T58" fmla="*/ 220 w 361"/>
                    <a:gd name="T59" fmla="*/ 94 h 420"/>
                    <a:gd name="T60" fmla="*/ 270 w 361"/>
                    <a:gd name="T61" fmla="*/ 73 h 420"/>
                    <a:gd name="T62" fmla="*/ 350 w 361"/>
                    <a:gd name="T63" fmla="*/ 105 h 420"/>
                    <a:gd name="T64" fmla="*/ 360 w 361"/>
                    <a:gd name="T65" fmla="*/ 174 h 420"/>
                    <a:gd name="T66" fmla="*/ 326 w 361"/>
                    <a:gd name="T67" fmla="*/ 174 h 420"/>
                    <a:gd name="T68" fmla="*/ 324 w 361"/>
                    <a:gd name="T69" fmla="*/ 194 h 420"/>
                    <a:gd name="T70" fmla="*/ 340 w 361"/>
                    <a:gd name="T71" fmla="*/ 224 h 420"/>
                    <a:gd name="T72" fmla="*/ 326 w 361"/>
                    <a:gd name="T73" fmla="*/ 241 h 420"/>
                    <a:gd name="T74" fmla="*/ 343 w 361"/>
                    <a:gd name="T75" fmla="*/ 266 h 420"/>
                    <a:gd name="T76" fmla="*/ 316 w 361"/>
                    <a:gd name="T77" fmla="*/ 300 h 420"/>
                    <a:gd name="T78" fmla="*/ 306 w 361"/>
                    <a:gd name="T79" fmla="*/ 284 h 420"/>
                    <a:gd name="T80" fmla="*/ 266 w 361"/>
                    <a:gd name="T81" fmla="*/ 384 h 420"/>
                    <a:gd name="T82" fmla="*/ 261 w 361"/>
                    <a:gd name="T83" fmla="*/ 399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1" h="420">
                      <a:moveTo>
                        <a:pt x="261" y="399"/>
                      </a:moveTo>
                      <a:lnTo>
                        <a:pt x="205" y="419"/>
                      </a:lnTo>
                      <a:lnTo>
                        <a:pt x="172" y="386"/>
                      </a:lnTo>
                      <a:lnTo>
                        <a:pt x="152" y="414"/>
                      </a:lnTo>
                      <a:lnTo>
                        <a:pt x="118" y="414"/>
                      </a:lnTo>
                      <a:lnTo>
                        <a:pt x="104" y="384"/>
                      </a:lnTo>
                      <a:lnTo>
                        <a:pt x="88" y="340"/>
                      </a:lnTo>
                      <a:lnTo>
                        <a:pt x="55" y="336"/>
                      </a:lnTo>
                      <a:lnTo>
                        <a:pt x="22" y="272"/>
                      </a:lnTo>
                      <a:lnTo>
                        <a:pt x="0" y="241"/>
                      </a:lnTo>
                      <a:lnTo>
                        <a:pt x="15" y="226"/>
                      </a:lnTo>
                      <a:lnTo>
                        <a:pt x="22" y="219"/>
                      </a:lnTo>
                      <a:lnTo>
                        <a:pt x="57" y="168"/>
                      </a:lnTo>
                      <a:lnTo>
                        <a:pt x="55" y="126"/>
                      </a:lnTo>
                      <a:lnTo>
                        <a:pt x="68" y="108"/>
                      </a:lnTo>
                      <a:lnTo>
                        <a:pt x="94" y="104"/>
                      </a:lnTo>
                      <a:lnTo>
                        <a:pt x="104" y="92"/>
                      </a:lnTo>
                      <a:lnTo>
                        <a:pt x="94" y="73"/>
                      </a:lnTo>
                      <a:lnTo>
                        <a:pt x="106" y="51"/>
                      </a:lnTo>
                      <a:lnTo>
                        <a:pt x="106" y="14"/>
                      </a:lnTo>
                      <a:lnTo>
                        <a:pt x="128" y="4"/>
                      </a:lnTo>
                      <a:lnTo>
                        <a:pt x="160" y="24"/>
                      </a:lnTo>
                      <a:lnTo>
                        <a:pt x="205" y="31"/>
                      </a:lnTo>
                      <a:lnTo>
                        <a:pt x="230" y="0"/>
                      </a:lnTo>
                      <a:lnTo>
                        <a:pt x="266" y="28"/>
                      </a:lnTo>
                      <a:lnTo>
                        <a:pt x="250" y="37"/>
                      </a:lnTo>
                      <a:lnTo>
                        <a:pt x="232" y="64"/>
                      </a:lnTo>
                      <a:lnTo>
                        <a:pt x="205" y="73"/>
                      </a:lnTo>
                      <a:lnTo>
                        <a:pt x="198" y="79"/>
                      </a:lnTo>
                      <a:lnTo>
                        <a:pt x="220" y="94"/>
                      </a:lnTo>
                      <a:lnTo>
                        <a:pt x="270" y="73"/>
                      </a:lnTo>
                      <a:lnTo>
                        <a:pt x="350" y="105"/>
                      </a:lnTo>
                      <a:lnTo>
                        <a:pt x="360" y="174"/>
                      </a:lnTo>
                      <a:lnTo>
                        <a:pt x="326" y="174"/>
                      </a:lnTo>
                      <a:lnTo>
                        <a:pt x="324" y="194"/>
                      </a:lnTo>
                      <a:lnTo>
                        <a:pt x="340" y="224"/>
                      </a:lnTo>
                      <a:lnTo>
                        <a:pt x="326" y="241"/>
                      </a:lnTo>
                      <a:lnTo>
                        <a:pt x="343" y="266"/>
                      </a:lnTo>
                      <a:lnTo>
                        <a:pt x="316" y="300"/>
                      </a:lnTo>
                      <a:lnTo>
                        <a:pt x="306" y="284"/>
                      </a:lnTo>
                      <a:lnTo>
                        <a:pt x="266" y="384"/>
                      </a:lnTo>
                      <a:lnTo>
                        <a:pt x="261" y="399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5" name="Freeform 36"/>
                <p:cNvSpPr/>
                <p:nvPr/>
              </p:nvSpPr>
              <p:spPr bwMode="auto">
                <a:xfrm>
                  <a:off x="5803298" y="5132486"/>
                  <a:ext cx="168275" cy="333375"/>
                </a:xfrm>
                <a:custGeom>
                  <a:avLst/>
                  <a:gdLst>
                    <a:gd name="T0" fmla="*/ 0 w 152"/>
                    <a:gd name="T1" fmla="*/ 151 h 313"/>
                    <a:gd name="T2" fmla="*/ 0 w 152"/>
                    <a:gd name="T3" fmla="*/ 200 h 313"/>
                    <a:gd name="T4" fmla="*/ 10 w 152"/>
                    <a:gd name="T5" fmla="*/ 252 h 313"/>
                    <a:gd name="T6" fmla="*/ 40 w 152"/>
                    <a:gd name="T7" fmla="*/ 271 h 313"/>
                    <a:gd name="T8" fmla="*/ 59 w 152"/>
                    <a:gd name="T9" fmla="*/ 312 h 313"/>
                    <a:gd name="T10" fmla="*/ 70 w 152"/>
                    <a:gd name="T11" fmla="*/ 252 h 313"/>
                    <a:gd name="T12" fmla="*/ 99 w 152"/>
                    <a:gd name="T13" fmla="*/ 217 h 313"/>
                    <a:gd name="T14" fmla="*/ 151 w 152"/>
                    <a:gd name="T15" fmla="*/ 65 h 313"/>
                    <a:gd name="T16" fmla="*/ 151 w 152"/>
                    <a:gd name="T17" fmla="*/ 16 h 313"/>
                    <a:gd name="T18" fmla="*/ 124 w 152"/>
                    <a:gd name="T19" fmla="*/ 0 h 313"/>
                    <a:gd name="T20" fmla="*/ 75 w 152"/>
                    <a:gd name="T21" fmla="*/ 21 h 313"/>
                    <a:gd name="T22" fmla="*/ 0 w 152"/>
                    <a:gd name="T23" fmla="*/ 151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2" h="313">
                      <a:moveTo>
                        <a:pt x="0" y="151"/>
                      </a:moveTo>
                      <a:lnTo>
                        <a:pt x="0" y="200"/>
                      </a:lnTo>
                      <a:lnTo>
                        <a:pt x="10" y="252"/>
                      </a:lnTo>
                      <a:lnTo>
                        <a:pt x="40" y="271"/>
                      </a:lnTo>
                      <a:lnTo>
                        <a:pt x="59" y="312"/>
                      </a:lnTo>
                      <a:lnTo>
                        <a:pt x="70" y="252"/>
                      </a:lnTo>
                      <a:lnTo>
                        <a:pt x="99" y="217"/>
                      </a:lnTo>
                      <a:lnTo>
                        <a:pt x="151" y="65"/>
                      </a:lnTo>
                      <a:lnTo>
                        <a:pt x="151" y="16"/>
                      </a:lnTo>
                      <a:lnTo>
                        <a:pt x="124" y="0"/>
                      </a:lnTo>
                      <a:lnTo>
                        <a:pt x="75" y="21"/>
                      </a:lnTo>
                      <a:lnTo>
                        <a:pt x="0" y="15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" lastClr="FFFFFF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6" name="Freeform 37"/>
                <p:cNvSpPr/>
                <p:nvPr/>
              </p:nvSpPr>
              <p:spPr bwMode="auto">
                <a:xfrm>
                  <a:off x="5046060" y="3648174"/>
                  <a:ext cx="692150" cy="447675"/>
                </a:xfrm>
                <a:custGeom>
                  <a:avLst/>
                  <a:gdLst>
                    <a:gd name="T0" fmla="*/ 139 w 629"/>
                    <a:gd name="T1" fmla="*/ 403 h 418"/>
                    <a:gd name="T2" fmla="*/ 144 w 629"/>
                    <a:gd name="T3" fmla="*/ 380 h 418"/>
                    <a:gd name="T4" fmla="*/ 166 w 629"/>
                    <a:gd name="T5" fmla="*/ 373 h 418"/>
                    <a:gd name="T6" fmla="*/ 206 w 629"/>
                    <a:gd name="T7" fmla="*/ 403 h 418"/>
                    <a:gd name="T8" fmla="*/ 219 w 629"/>
                    <a:gd name="T9" fmla="*/ 403 h 418"/>
                    <a:gd name="T10" fmla="*/ 258 w 629"/>
                    <a:gd name="T11" fmla="*/ 401 h 418"/>
                    <a:gd name="T12" fmla="*/ 279 w 629"/>
                    <a:gd name="T13" fmla="*/ 384 h 418"/>
                    <a:gd name="T14" fmla="*/ 310 w 629"/>
                    <a:gd name="T15" fmla="*/ 408 h 418"/>
                    <a:gd name="T16" fmla="*/ 323 w 629"/>
                    <a:gd name="T17" fmla="*/ 386 h 418"/>
                    <a:gd name="T18" fmla="*/ 325 w 629"/>
                    <a:gd name="T19" fmla="*/ 376 h 418"/>
                    <a:gd name="T20" fmla="*/ 350 w 629"/>
                    <a:gd name="T21" fmla="*/ 360 h 418"/>
                    <a:gd name="T22" fmla="*/ 359 w 629"/>
                    <a:gd name="T23" fmla="*/ 327 h 418"/>
                    <a:gd name="T24" fmla="*/ 382 w 629"/>
                    <a:gd name="T25" fmla="*/ 322 h 418"/>
                    <a:gd name="T26" fmla="*/ 454 w 629"/>
                    <a:gd name="T27" fmla="*/ 208 h 418"/>
                    <a:gd name="T28" fmla="*/ 440 w 629"/>
                    <a:gd name="T29" fmla="*/ 190 h 418"/>
                    <a:gd name="T30" fmla="*/ 454 w 629"/>
                    <a:gd name="T31" fmla="*/ 178 h 418"/>
                    <a:gd name="T32" fmla="*/ 470 w 629"/>
                    <a:gd name="T33" fmla="*/ 183 h 418"/>
                    <a:gd name="T34" fmla="*/ 491 w 629"/>
                    <a:gd name="T35" fmla="*/ 172 h 418"/>
                    <a:gd name="T36" fmla="*/ 503 w 629"/>
                    <a:gd name="T37" fmla="*/ 144 h 418"/>
                    <a:gd name="T38" fmla="*/ 560 w 629"/>
                    <a:gd name="T39" fmla="*/ 94 h 418"/>
                    <a:gd name="T40" fmla="*/ 604 w 629"/>
                    <a:gd name="T41" fmla="*/ 78 h 418"/>
                    <a:gd name="T42" fmla="*/ 628 w 629"/>
                    <a:gd name="T43" fmla="*/ 59 h 418"/>
                    <a:gd name="T44" fmla="*/ 621 w 629"/>
                    <a:gd name="T45" fmla="*/ 18 h 418"/>
                    <a:gd name="T46" fmla="*/ 592 w 629"/>
                    <a:gd name="T47" fmla="*/ 15 h 418"/>
                    <a:gd name="T48" fmla="*/ 522 w 629"/>
                    <a:gd name="T49" fmla="*/ 22 h 418"/>
                    <a:gd name="T50" fmla="*/ 476 w 629"/>
                    <a:gd name="T51" fmla="*/ 0 h 418"/>
                    <a:gd name="T52" fmla="*/ 449 w 629"/>
                    <a:gd name="T53" fmla="*/ 4 h 418"/>
                    <a:gd name="T54" fmla="*/ 378 w 629"/>
                    <a:gd name="T55" fmla="*/ 94 h 418"/>
                    <a:gd name="T56" fmla="*/ 359 w 629"/>
                    <a:gd name="T57" fmla="*/ 104 h 418"/>
                    <a:gd name="T58" fmla="*/ 312 w 629"/>
                    <a:gd name="T59" fmla="*/ 86 h 418"/>
                    <a:gd name="T60" fmla="*/ 310 w 629"/>
                    <a:gd name="T61" fmla="*/ 63 h 418"/>
                    <a:gd name="T62" fmla="*/ 300 w 629"/>
                    <a:gd name="T63" fmla="*/ 25 h 418"/>
                    <a:gd name="T64" fmla="*/ 274 w 629"/>
                    <a:gd name="T65" fmla="*/ 9 h 418"/>
                    <a:gd name="T66" fmla="*/ 235 w 629"/>
                    <a:gd name="T67" fmla="*/ 20 h 418"/>
                    <a:gd name="T68" fmla="*/ 209 w 629"/>
                    <a:gd name="T69" fmla="*/ 2 h 418"/>
                    <a:gd name="T70" fmla="*/ 171 w 629"/>
                    <a:gd name="T71" fmla="*/ 49 h 418"/>
                    <a:gd name="T72" fmla="*/ 131 w 629"/>
                    <a:gd name="T73" fmla="*/ 59 h 418"/>
                    <a:gd name="T74" fmla="*/ 75 w 629"/>
                    <a:gd name="T75" fmla="*/ 107 h 418"/>
                    <a:gd name="T76" fmla="*/ 16 w 629"/>
                    <a:gd name="T77" fmla="*/ 216 h 418"/>
                    <a:gd name="T78" fmla="*/ 32 w 629"/>
                    <a:gd name="T79" fmla="*/ 244 h 418"/>
                    <a:gd name="T80" fmla="*/ 28 w 629"/>
                    <a:gd name="T81" fmla="*/ 256 h 418"/>
                    <a:gd name="T82" fmla="*/ 28 w 629"/>
                    <a:gd name="T83" fmla="*/ 269 h 418"/>
                    <a:gd name="T84" fmla="*/ 36 w 629"/>
                    <a:gd name="T85" fmla="*/ 280 h 418"/>
                    <a:gd name="T86" fmla="*/ 55 w 629"/>
                    <a:gd name="T87" fmla="*/ 269 h 418"/>
                    <a:gd name="T88" fmla="*/ 88 w 629"/>
                    <a:gd name="T89" fmla="*/ 261 h 418"/>
                    <a:gd name="T90" fmla="*/ 0 w 629"/>
                    <a:gd name="T91" fmla="*/ 355 h 418"/>
                    <a:gd name="T92" fmla="*/ 0 w 629"/>
                    <a:gd name="T93" fmla="*/ 380 h 418"/>
                    <a:gd name="T94" fmla="*/ 18 w 629"/>
                    <a:gd name="T95" fmla="*/ 384 h 418"/>
                    <a:gd name="T96" fmla="*/ 59 w 629"/>
                    <a:gd name="T97" fmla="*/ 417 h 418"/>
                    <a:gd name="T98" fmla="*/ 121 w 629"/>
                    <a:gd name="T99" fmla="*/ 408 h 418"/>
                    <a:gd name="T100" fmla="*/ 139 w 629"/>
                    <a:gd name="T101" fmla="*/ 40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29" h="418">
                      <a:moveTo>
                        <a:pt x="139" y="403"/>
                      </a:moveTo>
                      <a:lnTo>
                        <a:pt x="144" y="380"/>
                      </a:lnTo>
                      <a:lnTo>
                        <a:pt x="166" y="373"/>
                      </a:lnTo>
                      <a:lnTo>
                        <a:pt x="206" y="403"/>
                      </a:lnTo>
                      <a:lnTo>
                        <a:pt x="219" y="403"/>
                      </a:lnTo>
                      <a:lnTo>
                        <a:pt x="258" y="401"/>
                      </a:lnTo>
                      <a:lnTo>
                        <a:pt x="279" y="384"/>
                      </a:lnTo>
                      <a:lnTo>
                        <a:pt x="310" y="408"/>
                      </a:lnTo>
                      <a:lnTo>
                        <a:pt x="323" y="386"/>
                      </a:lnTo>
                      <a:lnTo>
                        <a:pt x="325" y="376"/>
                      </a:lnTo>
                      <a:lnTo>
                        <a:pt x="350" y="360"/>
                      </a:lnTo>
                      <a:lnTo>
                        <a:pt x="359" y="327"/>
                      </a:lnTo>
                      <a:lnTo>
                        <a:pt x="382" y="322"/>
                      </a:lnTo>
                      <a:lnTo>
                        <a:pt x="454" y="208"/>
                      </a:lnTo>
                      <a:lnTo>
                        <a:pt x="440" y="190"/>
                      </a:lnTo>
                      <a:lnTo>
                        <a:pt x="454" y="178"/>
                      </a:lnTo>
                      <a:lnTo>
                        <a:pt x="470" y="183"/>
                      </a:lnTo>
                      <a:lnTo>
                        <a:pt x="491" y="172"/>
                      </a:lnTo>
                      <a:lnTo>
                        <a:pt x="503" y="144"/>
                      </a:lnTo>
                      <a:lnTo>
                        <a:pt x="560" y="94"/>
                      </a:lnTo>
                      <a:lnTo>
                        <a:pt x="604" y="78"/>
                      </a:lnTo>
                      <a:lnTo>
                        <a:pt x="628" y="59"/>
                      </a:lnTo>
                      <a:lnTo>
                        <a:pt x="621" y="18"/>
                      </a:lnTo>
                      <a:lnTo>
                        <a:pt x="592" y="15"/>
                      </a:lnTo>
                      <a:lnTo>
                        <a:pt x="522" y="22"/>
                      </a:lnTo>
                      <a:lnTo>
                        <a:pt x="476" y="0"/>
                      </a:lnTo>
                      <a:lnTo>
                        <a:pt x="449" y="4"/>
                      </a:lnTo>
                      <a:lnTo>
                        <a:pt x="378" y="94"/>
                      </a:lnTo>
                      <a:lnTo>
                        <a:pt x="359" y="104"/>
                      </a:lnTo>
                      <a:lnTo>
                        <a:pt x="312" y="86"/>
                      </a:lnTo>
                      <a:lnTo>
                        <a:pt x="310" y="63"/>
                      </a:lnTo>
                      <a:lnTo>
                        <a:pt x="300" y="25"/>
                      </a:lnTo>
                      <a:lnTo>
                        <a:pt x="274" y="9"/>
                      </a:lnTo>
                      <a:lnTo>
                        <a:pt x="235" y="20"/>
                      </a:lnTo>
                      <a:lnTo>
                        <a:pt x="209" y="2"/>
                      </a:lnTo>
                      <a:lnTo>
                        <a:pt x="171" y="49"/>
                      </a:lnTo>
                      <a:lnTo>
                        <a:pt x="131" y="59"/>
                      </a:lnTo>
                      <a:lnTo>
                        <a:pt x="75" y="107"/>
                      </a:lnTo>
                      <a:lnTo>
                        <a:pt x="16" y="216"/>
                      </a:lnTo>
                      <a:lnTo>
                        <a:pt x="32" y="244"/>
                      </a:lnTo>
                      <a:lnTo>
                        <a:pt x="28" y="256"/>
                      </a:lnTo>
                      <a:lnTo>
                        <a:pt x="28" y="269"/>
                      </a:lnTo>
                      <a:lnTo>
                        <a:pt x="36" y="280"/>
                      </a:lnTo>
                      <a:lnTo>
                        <a:pt x="55" y="269"/>
                      </a:lnTo>
                      <a:lnTo>
                        <a:pt x="88" y="261"/>
                      </a:lnTo>
                      <a:lnTo>
                        <a:pt x="0" y="355"/>
                      </a:lnTo>
                      <a:lnTo>
                        <a:pt x="0" y="380"/>
                      </a:lnTo>
                      <a:lnTo>
                        <a:pt x="18" y="384"/>
                      </a:lnTo>
                      <a:lnTo>
                        <a:pt x="59" y="417"/>
                      </a:lnTo>
                      <a:lnTo>
                        <a:pt x="121" y="408"/>
                      </a:lnTo>
                      <a:lnTo>
                        <a:pt x="139" y="403"/>
                      </a:lnTo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287" name="Freeform 38"/>
                <p:cNvSpPr>
                  <a:spLocks noChangeAspect="1"/>
                </p:cNvSpPr>
                <p:nvPr/>
              </p:nvSpPr>
              <p:spPr bwMode="auto">
                <a:xfrm>
                  <a:off x="4077685" y="4422874"/>
                  <a:ext cx="544513" cy="488950"/>
                </a:xfrm>
                <a:custGeom>
                  <a:avLst/>
                  <a:gdLst>
                    <a:gd name="T0" fmla="*/ 87 w 353"/>
                    <a:gd name="T1" fmla="*/ 307 h 330"/>
                    <a:gd name="T2" fmla="*/ 117 w 353"/>
                    <a:gd name="T3" fmla="*/ 285 h 330"/>
                    <a:gd name="T4" fmla="*/ 156 w 353"/>
                    <a:gd name="T5" fmla="*/ 253 h 330"/>
                    <a:gd name="T6" fmla="*/ 215 w 353"/>
                    <a:gd name="T7" fmla="*/ 261 h 330"/>
                    <a:gd name="T8" fmla="*/ 219 w 353"/>
                    <a:gd name="T9" fmla="*/ 285 h 330"/>
                    <a:gd name="T10" fmla="*/ 296 w 353"/>
                    <a:gd name="T11" fmla="*/ 316 h 330"/>
                    <a:gd name="T12" fmla="*/ 255 w 353"/>
                    <a:gd name="T13" fmla="*/ 208 h 330"/>
                    <a:gd name="T14" fmla="*/ 236 w 353"/>
                    <a:gd name="T15" fmla="*/ 169 h 330"/>
                    <a:gd name="T16" fmla="*/ 239 w 353"/>
                    <a:gd name="T17" fmla="*/ 136 h 330"/>
                    <a:gd name="T18" fmla="*/ 294 w 353"/>
                    <a:gd name="T19" fmla="*/ 129 h 330"/>
                    <a:gd name="T20" fmla="*/ 336 w 353"/>
                    <a:gd name="T21" fmla="*/ 102 h 330"/>
                    <a:gd name="T22" fmla="*/ 353 w 353"/>
                    <a:gd name="T23" fmla="*/ 91 h 330"/>
                    <a:gd name="T24" fmla="*/ 344 w 353"/>
                    <a:gd name="T25" fmla="*/ 52 h 330"/>
                    <a:gd name="T26" fmla="*/ 302 w 353"/>
                    <a:gd name="T27" fmla="*/ 24 h 330"/>
                    <a:gd name="T28" fmla="*/ 260 w 353"/>
                    <a:gd name="T29" fmla="*/ 15 h 330"/>
                    <a:gd name="T30" fmla="*/ 215 w 353"/>
                    <a:gd name="T31" fmla="*/ 0 h 330"/>
                    <a:gd name="T32" fmla="*/ 221 w 353"/>
                    <a:gd name="T33" fmla="*/ 31 h 330"/>
                    <a:gd name="T34" fmla="*/ 222 w 353"/>
                    <a:gd name="T35" fmla="*/ 48 h 330"/>
                    <a:gd name="T36" fmla="*/ 204 w 353"/>
                    <a:gd name="T37" fmla="*/ 66 h 330"/>
                    <a:gd name="T38" fmla="*/ 195 w 353"/>
                    <a:gd name="T39" fmla="*/ 94 h 330"/>
                    <a:gd name="T40" fmla="*/ 183 w 353"/>
                    <a:gd name="T41" fmla="*/ 115 h 330"/>
                    <a:gd name="T42" fmla="*/ 153 w 353"/>
                    <a:gd name="T43" fmla="*/ 117 h 330"/>
                    <a:gd name="T44" fmla="*/ 150 w 353"/>
                    <a:gd name="T45" fmla="*/ 138 h 330"/>
                    <a:gd name="T46" fmla="*/ 132 w 353"/>
                    <a:gd name="T47" fmla="*/ 172 h 330"/>
                    <a:gd name="T48" fmla="*/ 107 w 353"/>
                    <a:gd name="T49" fmla="*/ 178 h 330"/>
                    <a:gd name="T50" fmla="*/ 101 w 353"/>
                    <a:gd name="T51" fmla="*/ 153 h 330"/>
                    <a:gd name="T52" fmla="*/ 69 w 353"/>
                    <a:gd name="T53" fmla="*/ 168 h 330"/>
                    <a:gd name="T54" fmla="*/ 44 w 353"/>
                    <a:gd name="T55" fmla="*/ 147 h 330"/>
                    <a:gd name="T56" fmla="*/ 26 w 353"/>
                    <a:gd name="T57" fmla="*/ 163 h 330"/>
                    <a:gd name="T58" fmla="*/ 24 w 353"/>
                    <a:gd name="T59" fmla="*/ 193 h 330"/>
                    <a:gd name="T60" fmla="*/ 6 w 353"/>
                    <a:gd name="T61" fmla="*/ 208 h 330"/>
                    <a:gd name="T62" fmla="*/ 11 w 353"/>
                    <a:gd name="T63" fmla="*/ 229 h 330"/>
                    <a:gd name="T64" fmla="*/ 30 w 353"/>
                    <a:gd name="T65" fmla="*/ 243 h 330"/>
                    <a:gd name="T66" fmla="*/ 39 w 353"/>
                    <a:gd name="T67" fmla="*/ 268 h 330"/>
                    <a:gd name="T68" fmla="*/ 63 w 353"/>
                    <a:gd name="T69" fmla="*/ 273 h 330"/>
                    <a:gd name="T70" fmla="*/ 77 w 353"/>
                    <a:gd name="T71" fmla="*/ 298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3" h="330">
                      <a:moveTo>
                        <a:pt x="72" y="310"/>
                      </a:moveTo>
                      <a:lnTo>
                        <a:pt x="87" y="307"/>
                      </a:lnTo>
                      <a:lnTo>
                        <a:pt x="95" y="318"/>
                      </a:lnTo>
                      <a:lnTo>
                        <a:pt x="117" y="285"/>
                      </a:lnTo>
                      <a:lnTo>
                        <a:pt x="144" y="286"/>
                      </a:lnTo>
                      <a:lnTo>
                        <a:pt x="156" y="253"/>
                      </a:lnTo>
                      <a:lnTo>
                        <a:pt x="182" y="267"/>
                      </a:lnTo>
                      <a:lnTo>
                        <a:pt x="215" y="261"/>
                      </a:lnTo>
                      <a:lnTo>
                        <a:pt x="221" y="274"/>
                      </a:lnTo>
                      <a:lnTo>
                        <a:pt x="219" y="285"/>
                      </a:lnTo>
                      <a:lnTo>
                        <a:pt x="269" y="330"/>
                      </a:lnTo>
                      <a:lnTo>
                        <a:pt x="296" y="316"/>
                      </a:lnTo>
                      <a:lnTo>
                        <a:pt x="293" y="256"/>
                      </a:lnTo>
                      <a:lnTo>
                        <a:pt x="255" y="208"/>
                      </a:lnTo>
                      <a:lnTo>
                        <a:pt x="233" y="198"/>
                      </a:lnTo>
                      <a:lnTo>
                        <a:pt x="236" y="169"/>
                      </a:lnTo>
                      <a:lnTo>
                        <a:pt x="221" y="150"/>
                      </a:lnTo>
                      <a:lnTo>
                        <a:pt x="239" y="136"/>
                      </a:lnTo>
                      <a:lnTo>
                        <a:pt x="272" y="133"/>
                      </a:lnTo>
                      <a:lnTo>
                        <a:pt x="294" y="129"/>
                      </a:lnTo>
                      <a:lnTo>
                        <a:pt x="320" y="109"/>
                      </a:lnTo>
                      <a:lnTo>
                        <a:pt x="336" y="102"/>
                      </a:lnTo>
                      <a:lnTo>
                        <a:pt x="345" y="109"/>
                      </a:lnTo>
                      <a:lnTo>
                        <a:pt x="353" y="91"/>
                      </a:lnTo>
                      <a:lnTo>
                        <a:pt x="344" y="63"/>
                      </a:lnTo>
                      <a:lnTo>
                        <a:pt x="344" y="52"/>
                      </a:lnTo>
                      <a:lnTo>
                        <a:pt x="321" y="27"/>
                      </a:lnTo>
                      <a:lnTo>
                        <a:pt x="302" y="24"/>
                      </a:lnTo>
                      <a:lnTo>
                        <a:pt x="275" y="30"/>
                      </a:lnTo>
                      <a:lnTo>
                        <a:pt x="260" y="15"/>
                      </a:lnTo>
                      <a:lnTo>
                        <a:pt x="231" y="3"/>
                      </a:lnTo>
                      <a:lnTo>
                        <a:pt x="215" y="0"/>
                      </a:lnTo>
                      <a:lnTo>
                        <a:pt x="215" y="10"/>
                      </a:lnTo>
                      <a:lnTo>
                        <a:pt x="221" y="31"/>
                      </a:lnTo>
                      <a:lnTo>
                        <a:pt x="231" y="33"/>
                      </a:lnTo>
                      <a:lnTo>
                        <a:pt x="222" y="48"/>
                      </a:lnTo>
                      <a:lnTo>
                        <a:pt x="206" y="54"/>
                      </a:lnTo>
                      <a:lnTo>
                        <a:pt x="204" y="66"/>
                      </a:lnTo>
                      <a:lnTo>
                        <a:pt x="195" y="82"/>
                      </a:lnTo>
                      <a:lnTo>
                        <a:pt x="195" y="94"/>
                      </a:lnTo>
                      <a:lnTo>
                        <a:pt x="191" y="106"/>
                      </a:lnTo>
                      <a:lnTo>
                        <a:pt x="183" y="115"/>
                      </a:lnTo>
                      <a:lnTo>
                        <a:pt x="173" y="106"/>
                      </a:lnTo>
                      <a:lnTo>
                        <a:pt x="153" y="117"/>
                      </a:lnTo>
                      <a:lnTo>
                        <a:pt x="156" y="129"/>
                      </a:lnTo>
                      <a:lnTo>
                        <a:pt x="150" y="138"/>
                      </a:lnTo>
                      <a:lnTo>
                        <a:pt x="140" y="165"/>
                      </a:lnTo>
                      <a:lnTo>
                        <a:pt x="132" y="172"/>
                      </a:lnTo>
                      <a:lnTo>
                        <a:pt x="120" y="174"/>
                      </a:lnTo>
                      <a:lnTo>
                        <a:pt x="107" y="178"/>
                      </a:lnTo>
                      <a:lnTo>
                        <a:pt x="107" y="162"/>
                      </a:lnTo>
                      <a:lnTo>
                        <a:pt x="101" y="153"/>
                      </a:lnTo>
                      <a:lnTo>
                        <a:pt x="80" y="154"/>
                      </a:lnTo>
                      <a:lnTo>
                        <a:pt x="69" y="168"/>
                      </a:lnTo>
                      <a:lnTo>
                        <a:pt x="63" y="159"/>
                      </a:lnTo>
                      <a:lnTo>
                        <a:pt x="44" y="147"/>
                      </a:lnTo>
                      <a:lnTo>
                        <a:pt x="30" y="153"/>
                      </a:lnTo>
                      <a:lnTo>
                        <a:pt x="26" y="163"/>
                      </a:lnTo>
                      <a:lnTo>
                        <a:pt x="30" y="183"/>
                      </a:lnTo>
                      <a:lnTo>
                        <a:pt x="24" y="193"/>
                      </a:lnTo>
                      <a:lnTo>
                        <a:pt x="17" y="204"/>
                      </a:lnTo>
                      <a:lnTo>
                        <a:pt x="6" y="208"/>
                      </a:lnTo>
                      <a:lnTo>
                        <a:pt x="0" y="222"/>
                      </a:lnTo>
                      <a:lnTo>
                        <a:pt x="11" y="229"/>
                      </a:lnTo>
                      <a:lnTo>
                        <a:pt x="17" y="243"/>
                      </a:lnTo>
                      <a:lnTo>
                        <a:pt x="30" y="243"/>
                      </a:lnTo>
                      <a:lnTo>
                        <a:pt x="29" y="253"/>
                      </a:lnTo>
                      <a:lnTo>
                        <a:pt x="39" y="268"/>
                      </a:lnTo>
                      <a:lnTo>
                        <a:pt x="53" y="268"/>
                      </a:lnTo>
                      <a:lnTo>
                        <a:pt x="63" y="273"/>
                      </a:lnTo>
                      <a:lnTo>
                        <a:pt x="72" y="288"/>
                      </a:lnTo>
                      <a:lnTo>
                        <a:pt x="77" y="298"/>
                      </a:lnTo>
                      <a:lnTo>
                        <a:pt x="72" y="310"/>
                      </a:lnTo>
                      <a:close/>
                    </a:path>
                  </a:pathLst>
                </a:custGeom>
                <a:grpFill/>
                <a:ln w="1270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</p:grpSp>
          <p:sp>
            <p:nvSpPr>
              <p:cNvPr id="225" name="椭圆 224"/>
              <p:cNvSpPr/>
              <p:nvPr/>
            </p:nvSpPr>
            <p:spPr>
              <a:xfrm rot="19744375">
                <a:off x="6383605" y="5033242"/>
                <a:ext cx="483932" cy="41532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 rot="21130931">
                <a:off x="7094333" y="4120659"/>
                <a:ext cx="382483" cy="37446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</p:grpSp>
        <p:sp>
          <p:nvSpPr>
            <p:cNvPr id="288" name="椭圆 287"/>
            <p:cNvSpPr/>
            <p:nvPr/>
          </p:nvSpPr>
          <p:spPr>
            <a:xfrm rot="19744375">
              <a:off x="9677299" y="5467957"/>
              <a:ext cx="451963" cy="356914"/>
            </a:xfrm>
            <a:prstGeom prst="ellipse">
              <a:avLst/>
            </a:prstGeom>
            <a:noFill/>
            <a:ln w="19050" cap="flat" cmpd="sng" algn="ctr">
              <a:solidFill>
                <a:srgbClr val="000000">
                  <a:lumMod val="85000"/>
                  <a:lumOff val="15000"/>
                </a:srgbClr>
              </a:solidFill>
              <a:prstDash val="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91" name="椭圆 290"/>
            <p:cNvSpPr/>
            <p:nvPr/>
          </p:nvSpPr>
          <p:spPr>
            <a:xfrm rot="21130931">
              <a:off x="10624595" y="4006668"/>
              <a:ext cx="357216" cy="321802"/>
            </a:xfrm>
            <a:prstGeom prst="ellipse">
              <a:avLst/>
            </a:prstGeom>
            <a:noFill/>
            <a:ln w="19050" cap="flat" cmpd="sng" algn="ctr">
              <a:solidFill>
                <a:srgbClr val="000000">
                  <a:lumMod val="85000"/>
                  <a:lumOff val="15000"/>
                </a:srgbClr>
              </a:solidFill>
              <a:prstDash val="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6" name="矩形标注 5"/>
            <p:cNvSpPr/>
            <p:nvPr/>
          </p:nvSpPr>
          <p:spPr>
            <a:xfrm>
              <a:off x="9364648" y="3716349"/>
              <a:ext cx="1260461" cy="276761"/>
            </a:xfrm>
            <a:prstGeom prst="wedgeRectCallout">
              <a:avLst>
                <a:gd name="adj1" fmla="val 50560"/>
                <a:gd name="adj2" fmla="val 81272"/>
              </a:avLst>
            </a:prstGeom>
            <a:solidFill>
              <a:srgbClr val="F9D3B9">
                <a:alpha val="60000"/>
              </a:srgbClr>
            </a:solidFill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lvl="0" algn="ctr"/>
              <a:r>
                <a:rPr lang="zh-CN" altLang="en-US" sz="1200" b="1" kern="0" dirty="0">
                  <a:solidFill>
                    <a:schemeClr val="tx1"/>
                  </a:solidFill>
                </a:rPr>
                <a:t>上海</a:t>
              </a:r>
              <a:r>
                <a:rPr lang="zh-CN" altLang="zh-CN" sz="1200" b="1" dirty="0">
                  <a:solidFill>
                    <a:schemeClr val="tx1"/>
                  </a:solidFill>
                </a:rPr>
                <a:t>临港新片</a:t>
              </a:r>
              <a:r>
                <a:rPr lang="zh-CN" altLang="zh-CN" sz="1200" b="1" dirty="0" smtClean="0">
                  <a:solidFill>
                    <a:schemeClr val="tx1"/>
                  </a:solidFill>
                </a:rPr>
                <a:t>区</a:t>
              </a:r>
              <a:endParaRPr lang="zh-CN" altLang="en-US" sz="120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294" name="矩形标注 293"/>
            <p:cNvSpPr/>
            <p:nvPr/>
          </p:nvSpPr>
          <p:spPr>
            <a:xfrm>
              <a:off x="9237902" y="4118470"/>
              <a:ext cx="1260461" cy="276761"/>
            </a:xfrm>
            <a:prstGeom prst="wedgeRectCallout">
              <a:avLst>
                <a:gd name="adj1" fmla="val 75291"/>
                <a:gd name="adj2" fmla="val 62500"/>
              </a:avLst>
            </a:prstGeom>
            <a:solidFill>
              <a:srgbClr val="F9D3B9">
                <a:alpha val="60000"/>
              </a:srgbClr>
            </a:solidFill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lvl="0" algn="ctr"/>
              <a:r>
                <a:rPr lang="zh-CN" altLang="en-US" sz="1200" b="1" kern="0" dirty="0">
                  <a:solidFill>
                    <a:schemeClr val="tx1"/>
                  </a:solidFill>
                </a:rPr>
                <a:t>浙江宁波北仑区</a:t>
              </a:r>
              <a:endParaRPr lang="zh-CN" altLang="en-US" sz="120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295" name="矩形标注 294"/>
            <p:cNvSpPr/>
            <p:nvPr/>
          </p:nvSpPr>
          <p:spPr>
            <a:xfrm>
              <a:off x="8966484" y="4811111"/>
              <a:ext cx="1347438" cy="276761"/>
            </a:xfrm>
            <a:prstGeom prst="wedgeRectCallout">
              <a:avLst>
                <a:gd name="adj1" fmla="val 43832"/>
                <a:gd name="adj2" fmla="val 88781"/>
              </a:avLst>
            </a:prstGeom>
            <a:solidFill>
              <a:srgbClr val="F9D3B9">
                <a:alpha val="60000"/>
              </a:srgbClr>
            </a:solidFill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lvl="0">
                <a:defRPr/>
              </a:pPr>
              <a:r>
                <a:rPr lang="zh-CN" altLang="en-US" sz="1200" b="1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广东南沙新区片区</a:t>
              </a:r>
              <a:endPara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296" name="矩形标注 295"/>
            <p:cNvSpPr/>
            <p:nvPr/>
          </p:nvSpPr>
          <p:spPr>
            <a:xfrm>
              <a:off x="8048964" y="5277034"/>
              <a:ext cx="1522534" cy="276761"/>
            </a:xfrm>
            <a:prstGeom prst="wedgeRectCallout">
              <a:avLst>
                <a:gd name="adj1" fmla="val 69021"/>
                <a:gd name="adj2" fmla="val 62500"/>
              </a:avLst>
            </a:prstGeom>
            <a:solidFill>
              <a:srgbClr val="F9D3B9">
                <a:alpha val="60000"/>
              </a:srgbClr>
            </a:solidFill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lvl="0">
                <a:defRPr/>
              </a:pPr>
              <a:r>
                <a:rPr lang="zh-CN" altLang="en-US" sz="1200" b="1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海南洋浦经济开发区</a:t>
              </a:r>
              <a:endPara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297" name="文本框 296"/>
            <p:cNvSpPr txBox="1"/>
            <p:nvPr/>
          </p:nvSpPr>
          <p:spPr>
            <a:xfrm>
              <a:off x="7732306" y="1730812"/>
              <a:ext cx="3269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跨境贸易投资高水平开放试点区域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99" name="文本框 298"/>
          <p:cNvSpPr txBox="1"/>
          <p:nvPr/>
        </p:nvSpPr>
        <p:spPr>
          <a:xfrm>
            <a:off x="2391302" y="547959"/>
            <a:ext cx="950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 b="1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 lvl="0">
              <a:defRPr/>
            </a:pPr>
            <a:r>
              <a:rPr lang="zh-CN" altLang="en-US" dirty="0"/>
              <a:t>南沙</a:t>
            </a:r>
            <a:r>
              <a:rPr lang="zh-CN" altLang="en-US" dirty="0" smtClean="0"/>
              <a:t>等四地</a:t>
            </a:r>
            <a:r>
              <a:rPr lang="zh-CN" altLang="en-US" dirty="0"/>
              <a:t>开展跨境贸易投资高水平开放试点，</a:t>
            </a:r>
            <a:r>
              <a:rPr lang="zh-CN" altLang="en-US" dirty="0" smtClean="0"/>
              <a:t>优化营商环境</a:t>
            </a:r>
            <a:endParaRPr lang="en-US" altLang="zh-CN" dirty="0" smtClean="0"/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——1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月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4</a:t>
            </a:r>
            <a:r>
              <a:rPr lang="zh-CN" altLang="en-US" sz="1200" b="0" dirty="0"/>
              <a:t>日，国家外汇管理局发布</a:t>
            </a:r>
            <a:r>
              <a:rPr lang="zh-CN" altLang="en-US" sz="1200" b="0" dirty="0" smtClean="0"/>
              <a:t>通知：经</a:t>
            </a:r>
            <a:r>
              <a:rPr lang="zh-CN" altLang="en-US" sz="1200" b="0" dirty="0"/>
              <a:t>国务院批准</a:t>
            </a:r>
            <a:r>
              <a:rPr lang="zh-CN" altLang="en-US" sz="1200" b="0" dirty="0" smtClean="0"/>
              <a:t>，将在</a:t>
            </a:r>
            <a:r>
              <a:rPr lang="zh-CN" altLang="en-US" sz="1200" b="0" dirty="0"/>
              <a:t>上海自由贸易试验区临港新片区、广东自由贸易试验区南沙新区片区、海南自由贸易港洋浦经济开发区、浙江省宁波市北仑区等区域开展跨境贸易投资高水平开放试点</a:t>
            </a:r>
            <a:r>
              <a:rPr lang="zh-CN" altLang="en-US" sz="1200" b="0" dirty="0" smtClean="0"/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8765" y="1716518"/>
            <a:ext cx="6412542" cy="4277459"/>
            <a:chOff x="374073" y="1550262"/>
            <a:chExt cx="6412542" cy="4277459"/>
          </a:xfrm>
        </p:grpSpPr>
        <p:grpSp>
          <p:nvGrpSpPr>
            <p:cNvPr id="311" name="组合 310"/>
            <p:cNvGrpSpPr/>
            <p:nvPr/>
          </p:nvGrpSpPr>
          <p:grpSpPr>
            <a:xfrm>
              <a:off x="559221" y="2038830"/>
              <a:ext cx="6227394" cy="3788891"/>
              <a:chOff x="271335" y="1991602"/>
              <a:chExt cx="6039891" cy="3254698"/>
            </a:xfrm>
          </p:grpSpPr>
          <p:grpSp>
            <p:nvGrpSpPr>
              <p:cNvPr id="312" name="组合 311"/>
              <p:cNvGrpSpPr/>
              <p:nvPr/>
            </p:nvGrpSpPr>
            <p:grpSpPr>
              <a:xfrm>
                <a:off x="271335" y="1991602"/>
                <a:ext cx="2216597" cy="3254698"/>
                <a:chOff x="271335" y="2050594"/>
                <a:chExt cx="2216597" cy="3359732"/>
              </a:xfrm>
            </p:grpSpPr>
            <p:sp>
              <p:nvSpPr>
                <p:cNvPr id="321" name="流程图: 可选过程 320"/>
                <p:cNvSpPr/>
                <p:nvPr/>
              </p:nvSpPr>
              <p:spPr>
                <a:xfrm>
                  <a:off x="271335" y="2297720"/>
                  <a:ext cx="1911426" cy="542736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rIns="36000" rtlCol="0" anchor="ctr"/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资本项目改革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322" name="流程图: 可选过程 321"/>
                <p:cNvSpPr/>
                <p:nvPr/>
              </p:nvSpPr>
              <p:spPr>
                <a:xfrm>
                  <a:off x="271335" y="3287574"/>
                  <a:ext cx="1911426" cy="542736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rIns="36000" rtlCol="0" anchor="ctr"/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经常项目</a:t>
                  </a:r>
                  <a:r>
                    <a:rPr lang="zh-CN" altLang="en-US" sz="1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便利化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323" name="流程图: 可选过程 322"/>
                <p:cNvSpPr/>
                <p:nvPr/>
              </p:nvSpPr>
              <p:spPr>
                <a:xfrm>
                  <a:off x="271335" y="4272553"/>
                  <a:ext cx="1911426" cy="542736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57150">
                  <a:solidFill>
                    <a:srgbClr val="38A0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rIns="36000" rtlCol="0" anchor="ctr"/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风险防</a:t>
                  </a:r>
                  <a:r>
                    <a:rPr lang="zh-CN" altLang="en-US" sz="1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控与监管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325" name="椭圆 324"/>
                <p:cNvSpPr/>
                <p:nvPr/>
              </p:nvSpPr>
              <p:spPr>
                <a:xfrm>
                  <a:off x="1857828" y="2050594"/>
                  <a:ext cx="612000" cy="612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rtlCol="0" anchor="ctr"/>
                <a:lstStyle/>
                <a:p>
                  <a:pPr algn="ctr"/>
                  <a:endPara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326" name="椭圆 325"/>
                <p:cNvSpPr/>
                <p:nvPr/>
              </p:nvSpPr>
              <p:spPr>
                <a:xfrm>
                  <a:off x="1875932" y="2981572"/>
                  <a:ext cx="612000" cy="612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rtlCol="0" anchor="ctr"/>
                <a:lstStyle/>
                <a:p>
                  <a:pPr algn="ctr"/>
                  <a:endPara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327" name="椭圆 326"/>
                <p:cNvSpPr/>
                <p:nvPr/>
              </p:nvSpPr>
              <p:spPr>
                <a:xfrm>
                  <a:off x="1857828" y="3982178"/>
                  <a:ext cx="612000" cy="612000"/>
                </a:xfrm>
                <a:prstGeom prst="ellipse">
                  <a:avLst/>
                </a:prstGeom>
                <a:solidFill>
                  <a:srgbClr val="38A0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rtlCol="0" anchor="ctr"/>
                <a:lstStyle/>
                <a:p>
                  <a:pPr algn="ctr"/>
                  <a:endPara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</a:endParaRPr>
                </a:p>
              </p:txBody>
            </p:sp>
            <p:sp>
              <p:nvSpPr>
                <p:cNvPr id="329" name="manager-avatar_76828"/>
                <p:cNvSpPr>
                  <a:spLocks noChangeAspect="1"/>
                </p:cNvSpPr>
                <p:nvPr/>
              </p:nvSpPr>
              <p:spPr bwMode="auto">
                <a:xfrm>
                  <a:off x="1985644" y="2131500"/>
                  <a:ext cx="360000" cy="403374"/>
                </a:xfrm>
                <a:custGeom>
                  <a:avLst/>
                  <a:gdLst>
                    <a:gd name="T0" fmla="*/ 1931 w 2597"/>
                    <a:gd name="T1" fmla="*/ 807 h 2914"/>
                    <a:gd name="T2" fmla="*/ 1741 w 2597"/>
                    <a:gd name="T3" fmla="*/ 141 h 2914"/>
                    <a:gd name="T4" fmla="*/ 1037 w 2597"/>
                    <a:gd name="T5" fmla="*/ 90 h 2914"/>
                    <a:gd name="T6" fmla="*/ 646 w 2597"/>
                    <a:gd name="T7" fmla="*/ 436 h 2914"/>
                    <a:gd name="T8" fmla="*/ 665 w 2597"/>
                    <a:gd name="T9" fmla="*/ 807 h 2914"/>
                    <a:gd name="T10" fmla="*/ 593 w 2597"/>
                    <a:gd name="T11" fmla="*/ 1085 h 2914"/>
                    <a:gd name="T12" fmla="*/ 989 w 2597"/>
                    <a:gd name="T13" fmla="*/ 1588 h 2914"/>
                    <a:gd name="T14" fmla="*/ 1298 w 2597"/>
                    <a:gd name="T15" fmla="*/ 1696 h 2914"/>
                    <a:gd name="T16" fmla="*/ 1608 w 2597"/>
                    <a:gd name="T17" fmla="*/ 1588 h 2914"/>
                    <a:gd name="T18" fmla="*/ 2003 w 2597"/>
                    <a:gd name="T19" fmla="*/ 1085 h 2914"/>
                    <a:gd name="T20" fmla="*/ 1874 w 2597"/>
                    <a:gd name="T21" fmla="*/ 1052 h 2914"/>
                    <a:gd name="T22" fmla="*/ 1766 w 2597"/>
                    <a:gd name="T23" fmla="*/ 1173 h 2914"/>
                    <a:gd name="T24" fmla="*/ 1517 w 2597"/>
                    <a:gd name="T25" fmla="*/ 1490 h 2914"/>
                    <a:gd name="T26" fmla="*/ 1156 w 2597"/>
                    <a:gd name="T27" fmla="*/ 1536 h 2914"/>
                    <a:gd name="T28" fmla="*/ 903 w 2597"/>
                    <a:gd name="T29" fmla="*/ 1210 h 2914"/>
                    <a:gd name="T30" fmla="*/ 830 w 2597"/>
                    <a:gd name="T31" fmla="*/ 1173 h 2914"/>
                    <a:gd name="T32" fmla="*/ 722 w 2597"/>
                    <a:gd name="T33" fmla="*/ 1052 h 2914"/>
                    <a:gd name="T34" fmla="*/ 745 w 2597"/>
                    <a:gd name="T35" fmla="*/ 916 h 2914"/>
                    <a:gd name="T36" fmla="*/ 800 w 2597"/>
                    <a:gd name="T37" fmla="*/ 765 h 2914"/>
                    <a:gd name="T38" fmla="*/ 1052 w 2597"/>
                    <a:gd name="T39" fmla="*/ 526 h 2914"/>
                    <a:gd name="T40" fmla="*/ 1795 w 2597"/>
                    <a:gd name="T41" fmla="*/ 746 h 2914"/>
                    <a:gd name="T42" fmla="*/ 1851 w 2597"/>
                    <a:gd name="T43" fmla="*/ 916 h 2914"/>
                    <a:gd name="T44" fmla="*/ 1874 w 2597"/>
                    <a:gd name="T45" fmla="*/ 1052 h 2914"/>
                    <a:gd name="T46" fmla="*/ 1719 w 2597"/>
                    <a:gd name="T47" fmla="*/ 1709 h 2914"/>
                    <a:gd name="T48" fmla="*/ 1632 w 2597"/>
                    <a:gd name="T49" fmla="*/ 1748 h 2914"/>
                    <a:gd name="T50" fmla="*/ 1456 w 2597"/>
                    <a:gd name="T51" fmla="*/ 2070 h 2914"/>
                    <a:gd name="T52" fmla="*/ 1496 w 2597"/>
                    <a:gd name="T53" fmla="*/ 1895 h 2914"/>
                    <a:gd name="T54" fmla="*/ 1156 w 2597"/>
                    <a:gd name="T55" fmla="*/ 1865 h 2914"/>
                    <a:gd name="T56" fmla="*/ 1094 w 2597"/>
                    <a:gd name="T57" fmla="*/ 1957 h 2914"/>
                    <a:gd name="T58" fmla="*/ 1111 w 2597"/>
                    <a:gd name="T59" fmla="*/ 2153 h 2914"/>
                    <a:gd name="T60" fmla="*/ 929 w 2597"/>
                    <a:gd name="T61" fmla="*/ 1710 h 2914"/>
                    <a:gd name="T62" fmla="*/ 294 w 2597"/>
                    <a:gd name="T63" fmla="*/ 1942 h 2914"/>
                    <a:gd name="T64" fmla="*/ 0 w 2597"/>
                    <a:gd name="T65" fmla="*/ 2848 h 2914"/>
                    <a:gd name="T66" fmla="*/ 2530 w 2597"/>
                    <a:gd name="T67" fmla="*/ 2914 h 2914"/>
                    <a:gd name="T68" fmla="*/ 2597 w 2597"/>
                    <a:gd name="T69" fmla="*/ 2377 h 2914"/>
                    <a:gd name="T70" fmla="*/ 2282 w 2597"/>
                    <a:gd name="T71" fmla="*/ 2570 h 2914"/>
                    <a:gd name="T72" fmla="*/ 1767 w 2597"/>
                    <a:gd name="T73" fmla="*/ 2636 h 2914"/>
                    <a:gd name="T74" fmla="*/ 1701 w 2597"/>
                    <a:gd name="T75" fmla="*/ 2362 h 2914"/>
                    <a:gd name="T76" fmla="*/ 2215 w 2597"/>
                    <a:gd name="T77" fmla="*/ 2295 h 2914"/>
                    <a:gd name="T78" fmla="*/ 2282 w 2597"/>
                    <a:gd name="T79" fmla="*/ 2570 h 2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597" h="2914">
                      <a:moveTo>
                        <a:pt x="1985" y="861"/>
                      </a:moveTo>
                      <a:cubicBezTo>
                        <a:pt x="1969" y="836"/>
                        <a:pt x="1949" y="819"/>
                        <a:pt x="1931" y="807"/>
                      </a:cubicBezTo>
                      <a:cubicBezTo>
                        <a:pt x="1931" y="776"/>
                        <a:pt x="1929" y="732"/>
                        <a:pt x="1922" y="682"/>
                      </a:cubicBezTo>
                      <a:cubicBezTo>
                        <a:pt x="1927" y="622"/>
                        <a:pt x="1944" y="290"/>
                        <a:pt x="1741" y="141"/>
                      </a:cubicBezTo>
                      <a:cubicBezTo>
                        <a:pt x="1616" y="49"/>
                        <a:pt x="1477" y="0"/>
                        <a:pt x="1338" y="0"/>
                      </a:cubicBezTo>
                      <a:cubicBezTo>
                        <a:pt x="1226" y="0"/>
                        <a:pt x="1119" y="32"/>
                        <a:pt x="1037" y="90"/>
                      </a:cubicBezTo>
                      <a:cubicBezTo>
                        <a:pt x="963" y="142"/>
                        <a:pt x="922" y="199"/>
                        <a:pt x="900" y="239"/>
                      </a:cubicBezTo>
                      <a:cubicBezTo>
                        <a:pt x="837" y="241"/>
                        <a:pt x="705" y="267"/>
                        <a:pt x="646" y="436"/>
                      </a:cubicBezTo>
                      <a:cubicBezTo>
                        <a:pt x="591" y="595"/>
                        <a:pt x="636" y="693"/>
                        <a:pt x="668" y="739"/>
                      </a:cubicBezTo>
                      <a:cubicBezTo>
                        <a:pt x="666" y="765"/>
                        <a:pt x="665" y="789"/>
                        <a:pt x="665" y="807"/>
                      </a:cubicBezTo>
                      <a:cubicBezTo>
                        <a:pt x="647" y="819"/>
                        <a:pt x="628" y="836"/>
                        <a:pt x="611" y="861"/>
                      </a:cubicBezTo>
                      <a:cubicBezTo>
                        <a:pt x="575" y="917"/>
                        <a:pt x="569" y="993"/>
                        <a:pt x="593" y="1085"/>
                      </a:cubicBezTo>
                      <a:cubicBezTo>
                        <a:pt x="638" y="1259"/>
                        <a:pt x="744" y="1297"/>
                        <a:pt x="801" y="1305"/>
                      </a:cubicBezTo>
                      <a:cubicBezTo>
                        <a:pt x="836" y="1374"/>
                        <a:pt x="912" y="1516"/>
                        <a:pt x="989" y="1588"/>
                      </a:cubicBezTo>
                      <a:cubicBezTo>
                        <a:pt x="1019" y="1616"/>
                        <a:pt x="1059" y="1641"/>
                        <a:pt x="1107" y="1659"/>
                      </a:cubicBezTo>
                      <a:cubicBezTo>
                        <a:pt x="1168" y="1684"/>
                        <a:pt x="1232" y="1696"/>
                        <a:pt x="1298" y="1696"/>
                      </a:cubicBezTo>
                      <a:cubicBezTo>
                        <a:pt x="1364" y="1696"/>
                        <a:pt x="1429" y="1684"/>
                        <a:pt x="1490" y="1659"/>
                      </a:cubicBezTo>
                      <a:cubicBezTo>
                        <a:pt x="1538" y="1641"/>
                        <a:pt x="1577" y="1616"/>
                        <a:pt x="1608" y="1588"/>
                      </a:cubicBezTo>
                      <a:cubicBezTo>
                        <a:pt x="1684" y="1516"/>
                        <a:pt x="1761" y="1374"/>
                        <a:pt x="1796" y="1305"/>
                      </a:cubicBezTo>
                      <a:cubicBezTo>
                        <a:pt x="1852" y="1297"/>
                        <a:pt x="1958" y="1259"/>
                        <a:pt x="2003" y="1085"/>
                      </a:cubicBezTo>
                      <a:cubicBezTo>
                        <a:pt x="2028" y="993"/>
                        <a:pt x="2022" y="917"/>
                        <a:pt x="1985" y="861"/>
                      </a:cubicBezTo>
                      <a:close/>
                      <a:moveTo>
                        <a:pt x="1874" y="1052"/>
                      </a:moveTo>
                      <a:cubicBezTo>
                        <a:pt x="1847" y="1157"/>
                        <a:pt x="1797" y="1173"/>
                        <a:pt x="1770" y="1173"/>
                      </a:cubicBezTo>
                      <a:cubicBezTo>
                        <a:pt x="1768" y="1173"/>
                        <a:pt x="1767" y="1173"/>
                        <a:pt x="1766" y="1173"/>
                      </a:cubicBezTo>
                      <a:cubicBezTo>
                        <a:pt x="1735" y="1165"/>
                        <a:pt x="1707" y="1181"/>
                        <a:pt x="1693" y="1210"/>
                      </a:cubicBezTo>
                      <a:cubicBezTo>
                        <a:pt x="1667" y="1267"/>
                        <a:pt x="1584" y="1428"/>
                        <a:pt x="1517" y="1490"/>
                      </a:cubicBezTo>
                      <a:cubicBezTo>
                        <a:pt x="1499" y="1508"/>
                        <a:pt x="1473" y="1523"/>
                        <a:pt x="1441" y="1536"/>
                      </a:cubicBezTo>
                      <a:cubicBezTo>
                        <a:pt x="1350" y="1572"/>
                        <a:pt x="1246" y="1572"/>
                        <a:pt x="1156" y="1536"/>
                      </a:cubicBezTo>
                      <a:cubicBezTo>
                        <a:pt x="1124" y="1523"/>
                        <a:pt x="1098" y="1508"/>
                        <a:pt x="1080" y="1490"/>
                      </a:cubicBezTo>
                      <a:cubicBezTo>
                        <a:pt x="1013" y="1428"/>
                        <a:pt x="930" y="1267"/>
                        <a:pt x="903" y="1210"/>
                      </a:cubicBezTo>
                      <a:cubicBezTo>
                        <a:pt x="892" y="1186"/>
                        <a:pt x="870" y="1171"/>
                        <a:pt x="846" y="1171"/>
                      </a:cubicBezTo>
                      <a:cubicBezTo>
                        <a:pt x="841" y="1171"/>
                        <a:pt x="835" y="1172"/>
                        <a:pt x="830" y="1173"/>
                      </a:cubicBezTo>
                      <a:cubicBezTo>
                        <a:pt x="829" y="1173"/>
                        <a:pt x="828" y="1173"/>
                        <a:pt x="826" y="1173"/>
                      </a:cubicBezTo>
                      <a:cubicBezTo>
                        <a:pt x="799" y="1173"/>
                        <a:pt x="750" y="1157"/>
                        <a:pt x="722" y="1052"/>
                      </a:cubicBezTo>
                      <a:cubicBezTo>
                        <a:pt x="708" y="1000"/>
                        <a:pt x="708" y="958"/>
                        <a:pt x="722" y="935"/>
                      </a:cubicBezTo>
                      <a:cubicBezTo>
                        <a:pt x="730" y="921"/>
                        <a:pt x="742" y="917"/>
                        <a:pt x="745" y="916"/>
                      </a:cubicBezTo>
                      <a:cubicBezTo>
                        <a:pt x="781" y="912"/>
                        <a:pt x="803" y="880"/>
                        <a:pt x="800" y="844"/>
                      </a:cubicBezTo>
                      <a:cubicBezTo>
                        <a:pt x="800" y="843"/>
                        <a:pt x="797" y="812"/>
                        <a:pt x="800" y="765"/>
                      </a:cubicBezTo>
                      <a:cubicBezTo>
                        <a:pt x="846" y="745"/>
                        <a:pt x="920" y="707"/>
                        <a:pt x="981" y="640"/>
                      </a:cubicBezTo>
                      <a:cubicBezTo>
                        <a:pt x="1013" y="606"/>
                        <a:pt x="1036" y="564"/>
                        <a:pt x="1052" y="526"/>
                      </a:cubicBezTo>
                      <a:cubicBezTo>
                        <a:pt x="1097" y="562"/>
                        <a:pt x="1160" y="605"/>
                        <a:pt x="1244" y="642"/>
                      </a:cubicBezTo>
                      <a:cubicBezTo>
                        <a:pt x="1387" y="706"/>
                        <a:pt x="1674" y="736"/>
                        <a:pt x="1795" y="746"/>
                      </a:cubicBezTo>
                      <a:cubicBezTo>
                        <a:pt x="1800" y="804"/>
                        <a:pt x="1797" y="843"/>
                        <a:pt x="1797" y="844"/>
                      </a:cubicBezTo>
                      <a:cubicBezTo>
                        <a:pt x="1793" y="880"/>
                        <a:pt x="1815" y="912"/>
                        <a:pt x="1851" y="916"/>
                      </a:cubicBezTo>
                      <a:cubicBezTo>
                        <a:pt x="1855" y="917"/>
                        <a:pt x="1866" y="921"/>
                        <a:pt x="1874" y="935"/>
                      </a:cubicBezTo>
                      <a:cubicBezTo>
                        <a:pt x="1888" y="958"/>
                        <a:pt x="1888" y="1000"/>
                        <a:pt x="1874" y="1052"/>
                      </a:cubicBezTo>
                      <a:close/>
                      <a:moveTo>
                        <a:pt x="2302" y="1942"/>
                      </a:moveTo>
                      <a:lnTo>
                        <a:pt x="1719" y="1709"/>
                      </a:lnTo>
                      <a:cubicBezTo>
                        <a:pt x="1702" y="1702"/>
                        <a:pt x="1684" y="1703"/>
                        <a:pt x="1667" y="1710"/>
                      </a:cubicBezTo>
                      <a:cubicBezTo>
                        <a:pt x="1651" y="1717"/>
                        <a:pt x="1638" y="1731"/>
                        <a:pt x="1632" y="1748"/>
                      </a:cubicBezTo>
                      <a:lnTo>
                        <a:pt x="1485" y="2153"/>
                      </a:lnTo>
                      <a:lnTo>
                        <a:pt x="1456" y="2070"/>
                      </a:lnTo>
                      <a:lnTo>
                        <a:pt x="1502" y="1957"/>
                      </a:lnTo>
                      <a:cubicBezTo>
                        <a:pt x="1511" y="1936"/>
                        <a:pt x="1508" y="1913"/>
                        <a:pt x="1496" y="1895"/>
                      </a:cubicBezTo>
                      <a:cubicBezTo>
                        <a:pt x="1484" y="1876"/>
                        <a:pt x="1463" y="1865"/>
                        <a:pt x="1441" y="1865"/>
                      </a:cubicBezTo>
                      <a:lnTo>
                        <a:pt x="1156" y="1865"/>
                      </a:lnTo>
                      <a:cubicBezTo>
                        <a:pt x="1134" y="1865"/>
                        <a:pt x="1113" y="1876"/>
                        <a:pt x="1101" y="1895"/>
                      </a:cubicBezTo>
                      <a:cubicBezTo>
                        <a:pt x="1088" y="1913"/>
                        <a:pt x="1086" y="1936"/>
                        <a:pt x="1094" y="1957"/>
                      </a:cubicBezTo>
                      <a:lnTo>
                        <a:pt x="1140" y="2070"/>
                      </a:lnTo>
                      <a:lnTo>
                        <a:pt x="1111" y="2153"/>
                      </a:lnTo>
                      <a:lnTo>
                        <a:pt x="965" y="1748"/>
                      </a:lnTo>
                      <a:cubicBezTo>
                        <a:pt x="959" y="1731"/>
                        <a:pt x="946" y="1717"/>
                        <a:pt x="929" y="1710"/>
                      </a:cubicBezTo>
                      <a:cubicBezTo>
                        <a:pt x="913" y="1703"/>
                        <a:pt x="894" y="1702"/>
                        <a:pt x="877" y="1709"/>
                      </a:cubicBezTo>
                      <a:lnTo>
                        <a:pt x="294" y="1942"/>
                      </a:lnTo>
                      <a:cubicBezTo>
                        <a:pt x="115" y="2014"/>
                        <a:pt x="0" y="2184"/>
                        <a:pt x="0" y="2377"/>
                      </a:cubicBezTo>
                      <a:lnTo>
                        <a:pt x="0" y="2848"/>
                      </a:lnTo>
                      <a:cubicBezTo>
                        <a:pt x="0" y="2885"/>
                        <a:pt x="30" y="2914"/>
                        <a:pt x="66" y="2914"/>
                      </a:cubicBezTo>
                      <a:lnTo>
                        <a:pt x="2530" y="2914"/>
                      </a:lnTo>
                      <a:cubicBezTo>
                        <a:pt x="2567" y="2914"/>
                        <a:pt x="2597" y="2885"/>
                        <a:pt x="2597" y="2848"/>
                      </a:cubicBezTo>
                      <a:lnTo>
                        <a:pt x="2597" y="2377"/>
                      </a:lnTo>
                      <a:cubicBezTo>
                        <a:pt x="2597" y="2184"/>
                        <a:pt x="2481" y="2014"/>
                        <a:pt x="2302" y="1942"/>
                      </a:cubicBezTo>
                      <a:close/>
                      <a:moveTo>
                        <a:pt x="2282" y="2570"/>
                      </a:moveTo>
                      <a:cubicBezTo>
                        <a:pt x="2282" y="2606"/>
                        <a:pt x="2252" y="2636"/>
                        <a:pt x="2215" y="2636"/>
                      </a:cubicBezTo>
                      <a:lnTo>
                        <a:pt x="1767" y="2636"/>
                      </a:lnTo>
                      <a:cubicBezTo>
                        <a:pt x="1731" y="2636"/>
                        <a:pt x="1701" y="2606"/>
                        <a:pt x="1701" y="2570"/>
                      </a:cubicBezTo>
                      <a:lnTo>
                        <a:pt x="1701" y="2362"/>
                      </a:lnTo>
                      <a:cubicBezTo>
                        <a:pt x="1701" y="2325"/>
                        <a:pt x="1731" y="2295"/>
                        <a:pt x="1767" y="2295"/>
                      </a:cubicBezTo>
                      <a:lnTo>
                        <a:pt x="2215" y="2295"/>
                      </a:lnTo>
                      <a:cubicBezTo>
                        <a:pt x="2252" y="2295"/>
                        <a:pt x="2282" y="2325"/>
                        <a:pt x="2282" y="2362"/>
                      </a:cubicBezTo>
                      <a:lnTo>
                        <a:pt x="2282" y="25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330" name="manager-avatar_76828"/>
                <p:cNvSpPr>
                  <a:spLocks noChangeAspect="1"/>
                </p:cNvSpPr>
                <p:nvPr/>
              </p:nvSpPr>
              <p:spPr bwMode="auto">
                <a:xfrm>
                  <a:off x="1979681" y="3077403"/>
                  <a:ext cx="403374" cy="369022"/>
                </a:xfrm>
                <a:custGeom>
                  <a:avLst/>
                  <a:gdLst>
                    <a:gd name="connsiteX0" fmla="*/ 415780 w 577818"/>
                    <a:gd name="connsiteY0" fmla="*/ 140844 h 528610"/>
                    <a:gd name="connsiteX1" fmla="*/ 438846 w 577818"/>
                    <a:gd name="connsiteY1" fmla="*/ 140844 h 528610"/>
                    <a:gd name="connsiteX2" fmla="*/ 456377 w 577818"/>
                    <a:gd name="connsiteY2" fmla="*/ 148213 h 528610"/>
                    <a:gd name="connsiteX3" fmla="*/ 468371 w 577818"/>
                    <a:gd name="connsiteY3" fmla="*/ 148213 h 528610"/>
                    <a:gd name="connsiteX4" fmla="*/ 484979 w 577818"/>
                    <a:gd name="connsiteY4" fmla="*/ 140844 h 528610"/>
                    <a:gd name="connsiteX5" fmla="*/ 508968 w 577818"/>
                    <a:gd name="connsiteY5" fmla="*/ 140844 h 528610"/>
                    <a:gd name="connsiteX6" fmla="*/ 531112 w 577818"/>
                    <a:gd name="connsiteY6" fmla="*/ 155582 h 528610"/>
                    <a:gd name="connsiteX7" fmla="*/ 576322 w 577818"/>
                    <a:gd name="connsiteY7" fmla="*/ 271643 h 528610"/>
                    <a:gd name="connsiteX8" fmla="*/ 562482 w 577818"/>
                    <a:gd name="connsiteY8" fmla="*/ 302961 h 528610"/>
                    <a:gd name="connsiteX9" fmla="*/ 531112 w 577818"/>
                    <a:gd name="connsiteY9" fmla="*/ 289144 h 528610"/>
                    <a:gd name="connsiteX10" fmla="*/ 508968 w 577818"/>
                    <a:gd name="connsiteY10" fmla="*/ 233877 h 528610"/>
                    <a:gd name="connsiteX11" fmla="*/ 508968 w 577818"/>
                    <a:gd name="connsiteY11" fmla="*/ 299277 h 528610"/>
                    <a:gd name="connsiteX12" fmla="*/ 554178 w 577818"/>
                    <a:gd name="connsiteY12" fmla="*/ 455867 h 528610"/>
                    <a:gd name="connsiteX13" fmla="*/ 537570 w 577818"/>
                    <a:gd name="connsiteY13" fmla="*/ 486264 h 528610"/>
                    <a:gd name="connsiteX14" fmla="*/ 531112 w 577818"/>
                    <a:gd name="connsiteY14" fmla="*/ 487185 h 528610"/>
                    <a:gd name="connsiteX15" fmla="*/ 507123 w 577818"/>
                    <a:gd name="connsiteY15" fmla="*/ 469684 h 528610"/>
                    <a:gd name="connsiteX16" fmla="*/ 461913 w 577818"/>
                    <a:gd name="connsiteY16" fmla="*/ 310330 h 528610"/>
                    <a:gd name="connsiteX17" fmla="*/ 419471 w 577818"/>
                    <a:gd name="connsiteY17" fmla="*/ 459551 h 528610"/>
                    <a:gd name="connsiteX18" fmla="*/ 393636 w 577818"/>
                    <a:gd name="connsiteY18" fmla="*/ 371124 h 528610"/>
                    <a:gd name="connsiteX19" fmla="*/ 402863 w 577818"/>
                    <a:gd name="connsiteY19" fmla="*/ 340727 h 528610"/>
                    <a:gd name="connsiteX20" fmla="*/ 418548 w 577818"/>
                    <a:gd name="connsiteY20" fmla="*/ 337042 h 528610"/>
                    <a:gd name="connsiteX21" fmla="*/ 449918 w 577818"/>
                    <a:gd name="connsiteY21" fmla="*/ 306646 h 528610"/>
                    <a:gd name="connsiteX22" fmla="*/ 451764 w 577818"/>
                    <a:gd name="connsiteY22" fmla="*/ 262432 h 528610"/>
                    <a:gd name="connsiteX23" fmla="*/ 404708 w 577818"/>
                    <a:gd name="connsiteY23" fmla="*/ 142686 h 528610"/>
                    <a:gd name="connsiteX24" fmla="*/ 415780 w 577818"/>
                    <a:gd name="connsiteY24" fmla="*/ 140844 h 528610"/>
                    <a:gd name="connsiteX25" fmla="*/ 68974 w 577818"/>
                    <a:gd name="connsiteY25" fmla="*/ 140844 h 528610"/>
                    <a:gd name="connsiteX26" fmla="*/ 92967 w 577818"/>
                    <a:gd name="connsiteY26" fmla="*/ 140844 h 528610"/>
                    <a:gd name="connsiteX27" fmla="*/ 109578 w 577818"/>
                    <a:gd name="connsiteY27" fmla="*/ 148213 h 528610"/>
                    <a:gd name="connsiteX28" fmla="*/ 121575 w 577818"/>
                    <a:gd name="connsiteY28" fmla="*/ 148213 h 528610"/>
                    <a:gd name="connsiteX29" fmla="*/ 138186 w 577818"/>
                    <a:gd name="connsiteY29" fmla="*/ 140844 h 528610"/>
                    <a:gd name="connsiteX30" fmla="*/ 162180 w 577818"/>
                    <a:gd name="connsiteY30" fmla="*/ 140844 h 528610"/>
                    <a:gd name="connsiteX31" fmla="*/ 172331 w 577818"/>
                    <a:gd name="connsiteY31" fmla="*/ 142686 h 528610"/>
                    <a:gd name="connsiteX32" fmla="*/ 126189 w 577818"/>
                    <a:gd name="connsiteY32" fmla="*/ 262432 h 528610"/>
                    <a:gd name="connsiteX33" fmla="*/ 127112 w 577818"/>
                    <a:gd name="connsiteY33" fmla="*/ 306646 h 528610"/>
                    <a:gd name="connsiteX34" fmla="*/ 159412 w 577818"/>
                    <a:gd name="connsiteY34" fmla="*/ 337042 h 528610"/>
                    <a:gd name="connsiteX35" fmla="*/ 175100 w 577818"/>
                    <a:gd name="connsiteY35" fmla="*/ 340727 h 528610"/>
                    <a:gd name="connsiteX36" fmla="*/ 183405 w 577818"/>
                    <a:gd name="connsiteY36" fmla="*/ 371124 h 528610"/>
                    <a:gd name="connsiteX37" fmla="*/ 158489 w 577818"/>
                    <a:gd name="connsiteY37" fmla="*/ 459551 h 528610"/>
                    <a:gd name="connsiteX38" fmla="*/ 116038 w 577818"/>
                    <a:gd name="connsiteY38" fmla="*/ 310330 h 528610"/>
                    <a:gd name="connsiteX39" fmla="*/ 69896 w 577818"/>
                    <a:gd name="connsiteY39" fmla="*/ 469684 h 528610"/>
                    <a:gd name="connsiteX40" fmla="*/ 46826 w 577818"/>
                    <a:gd name="connsiteY40" fmla="*/ 487185 h 528610"/>
                    <a:gd name="connsiteX41" fmla="*/ 40366 w 577818"/>
                    <a:gd name="connsiteY41" fmla="*/ 486264 h 528610"/>
                    <a:gd name="connsiteX42" fmla="*/ 22832 w 577818"/>
                    <a:gd name="connsiteY42" fmla="*/ 455867 h 528610"/>
                    <a:gd name="connsiteX43" fmla="*/ 68051 w 577818"/>
                    <a:gd name="connsiteY43" fmla="*/ 299277 h 528610"/>
                    <a:gd name="connsiteX44" fmla="*/ 68051 w 577818"/>
                    <a:gd name="connsiteY44" fmla="*/ 233877 h 528610"/>
                    <a:gd name="connsiteX45" fmla="*/ 46826 w 577818"/>
                    <a:gd name="connsiteY45" fmla="*/ 289144 h 528610"/>
                    <a:gd name="connsiteX46" fmla="*/ 15449 w 577818"/>
                    <a:gd name="connsiteY46" fmla="*/ 302961 h 528610"/>
                    <a:gd name="connsiteX47" fmla="*/ 1607 w 577818"/>
                    <a:gd name="connsiteY47" fmla="*/ 271643 h 528610"/>
                    <a:gd name="connsiteX48" fmla="*/ 45903 w 577818"/>
                    <a:gd name="connsiteY48" fmla="*/ 156503 h 528610"/>
                    <a:gd name="connsiteX49" fmla="*/ 68974 w 577818"/>
                    <a:gd name="connsiteY49" fmla="*/ 140844 h 528610"/>
                    <a:gd name="connsiteX50" fmla="*/ 233235 w 577818"/>
                    <a:gd name="connsiteY50" fmla="*/ 116877 h 528610"/>
                    <a:gd name="connsiteX51" fmla="*/ 261828 w 577818"/>
                    <a:gd name="connsiteY51" fmla="*/ 116877 h 528610"/>
                    <a:gd name="connsiteX52" fmla="*/ 282120 w 577818"/>
                    <a:gd name="connsiteY52" fmla="*/ 126088 h 528610"/>
                    <a:gd name="connsiteX53" fmla="*/ 268285 w 577818"/>
                    <a:gd name="connsiteY53" fmla="*/ 224646 h 528610"/>
                    <a:gd name="connsiteX54" fmla="*/ 288577 w 577818"/>
                    <a:gd name="connsiteY54" fmla="*/ 242147 h 528610"/>
                    <a:gd name="connsiteX55" fmla="*/ 309792 w 577818"/>
                    <a:gd name="connsiteY55" fmla="*/ 224646 h 528610"/>
                    <a:gd name="connsiteX56" fmla="*/ 295956 w 577818"/>
                    <a:gd name="connsiteY56" fmla="*/ 126088 h 528610"/>
                    <a:gd name="connsiteX57" fmla="*/ 316248 w 577818"/>
                    <a:gd name="connsiteY57" fmla="*/ 116877 h 528610"/>
                    <a:gd name="connsiteX58" fmla="*/ 344842 w 577818"/>
                    <a:gd name="connsiteY58" fmla="*/ 116877 h 528610"/>
                    <a:gd name="connsiteX59" fmla="*/ 371590 w 577818"/>
                    <a:gd name="connsiteY59" fmla="*/ 135299 h 528610"/>
                    <a:gd name="connsiteX60" fmla="*/ 424166 w 577818"/>
                    <a:gd name="connsiteY60" fmla="*/ 272543 h 528610"/>
                    <a:gd name="connsiteX61" fmla="*/ 407563 w 577818"/>
                    <a:gd name="connsiteY61" fmla="*/ 310309 h 528610"/>
                    <a:gd name="connsiteX62" fmla="*/ 370668 w 577818"/>
                    <a:gd name="connsiteY62" fmla="*/ 293729 h 528610"/>
                    <a:gd name="connsiteX63" fmla="*/ 344842 w 577818"/>
                    <a:gd name="connsiteY63" fmla="*/ 228330 h 528610"/>
                    <a:gd name="connsiteX64" fmla="*/ 344842 w 577818"/>
                    <a:gd name="connsiteY64" fmla="*/ 305703 h 528610"/>
                    <a:gd name="connsiteX65" fmla="*/ 398339 w 577818"/>
                    <a:gd name="connsiteY65" fmla="*/ 491766 h 528610"/>
                    <a:gd name="connsiteX66" fmla="*/ 378969 w 577818"/>
                    <a:gd name="connsiteY66" fmla="*/ 527689 h 528610"/>
                    <a:gd name="connsiteX67" fmla="*/ 370668 w 577818"/>
                    <a:gd name="connsiteY67" fmla="*/ 528610 h 528610"/>
                    <a:gd name="connsiteX68" fmla="*/ 342997 w 577818"/>
                    <a:gd name="connsiteY68" fmla="*/ 508346 h 528610"/>
                    <a:gd name="connsiteX69" fmla="*/ 288577 w 577818"/>
                    <a:gd name="connsiteY69" fmla="*/ 319520 h 528610"/>
                    <a:gd name="connsiteX70" fmla="*/ 235080 w 577818"/>
                    <a:gd name="connsiteY70" fmla="*/ 508346 h 528610"/>
                    <a:gd name="connsiteX71" fmla="*/ 207408 w 577818"/>
                    <a:gd name="connsiteY71" fmla="*/ 528610 h 528610"/>
                    <a:gd name="connsiteX72" fmla="*/ 199107 w 577818"/>
                    <a:gd name="connsiteY72" fmla="*/ 527689 h 528610"/>
                    <a:gd name="connsiteX73" fmla="*/ 178815 w 577818"/>
                    <a:gd name="connsiteY73" fmla="*/ 491766 h 528610"/>
                    <a:gd name="connsiteX74" fmla="*/ 232312 w 577818"/>
                    <a:gd name="connsiteY74" fmla="*/ 305703 h 528610"/>
                    <a:gd name="connsiteX75" fmla="*/ 232312 w 577818"/>
                    <a:gd name="connsiteY75" fmla="*/ 228330 h 528610"/>
                    <a:gd name="connsiteX76" fmla="*/ 207408 w 577818"/>
                    <a:gd name="connsiteY76" fmla="*/ 293729 h 528610"/>
                    <a:gd name="connsiteX77" fmla="*/ 169591 w 577818"/>
                    <a:gd name="connsiteY77" fmla="*/ 310309 h 528610"/>
                    <a:gd name="connsiteX78" fmla="*/ 152988 w 577818"/>
                    <a:gd name="connsiteY78" fmla="*/ 272543 h 528610"/>
                    <a:gd name="connsiteX79" fmla="*/ 206486 w 577818"/>
                    <a:gd name="connsiteY79" fmla="*/ 135299 h 528610"/>
                    <a:gd name="connsiteX80" fmla="*/ 233235 w 577818"/>
                    <a:gd name="connsiteY80" fmla="*/ 116877 h 528610"/>
                    <a:gd name="connsiteX81" fmla="*/ 461986 w 577818"/>
                    <a:gd name="connsiteY81" fmla="*/ 42312 h 528610"/>
                    <a:gd name="connsiteX82" fmla="*/ 505334 w 577818"/>
                    <a:gd name="connsiteY82" fmla="*/ 85586 h 528610"/>
                    <a:gd name="connsiteX83" fmla="*/ 461986 w 577818"/>
                    <a:gd name="connsiteY83" fmla="*/ 128860 h 528610"/>
                    <a:gd name="connsiteX84" fmla="*/ 418638 w 577818"/>
                    <a:gd name="connsiteY84" fmla="*/ 85586 h 528610"/>
                    <a:gd name="connsiteX85" fmla="*/ 461986 w 577818"/>
                    <a:gd name="connsiteY85" fmla="*/ 42312 h 528610"/>
                    <a:gd name="connsiteX86" fmla="*/ 115572 w 577818"/>
                    <a:gd name="connsiteY86" fmla="*/ 42312 h 528610"/>
                    <a:gd name="connsiteX87" fmla="*/ 158403 w 577818"/>
                    <a:gd name="connsiteY87" fmla="*/ 85586 h 528610"/>
                    <a:gd name="connsiteX88" fmla="*/ 115572 w 577818"/>
                    <a:gd name="connsiteY88" fmla="*/ 128860 h 528610"/>
                    <a:gd name="connsiteX89" fmla="*/ 72741 w 577818"/>
                    <a:gd name="connsiteY89" fmla="*/ 85586 h 528610"/>
                    <a:gd name="connsiteX90" fmla="*/ 115572 w 577818"/>
                    <a:gd name="connsiteY90" fmla="*/ 42312 h 528610"/>
                    <a:gd name="connsiteX91" fmla="*/ 289038 w 577818"/>
                    <a:gd name="connsiteY91" fmla="*/ 0 h 528610"/>
                    <a:gd name="connsiteX92" fmla="*/ 340227 w 577818"/>
                    <a:gd name="connsiteY92" fmla="*/ 51559 h 528610"/>
                    <a:gd name="connsiteX93" fmla="*/ 289038 w 577818"/>
                    <a:gd name="connsiteY93" fmla="*/ 103118 h 528610"/>
                    <a:gd name="connsiteX94" fmla="*/ 237849 w 577818"/>
                    <a:gd name="connsiteY94" fmla="*/ 51559 h 528610"/>
                    <a:gd name="connsiteX95" fmla="*/ 289038 w 577818"/>
                    <a:gd name="connsiteY95" fmla="*/ 0 h 52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577818" h="528610">
                      <a:moveTo>
                        <a:pt x="415780" y="140844"/>
                      </a:moveTo>
                      <a:lnTo>
                        <a:pt x="438846" y="140844"/>
                      </a:lnTo>
                      <a:cubicBezTo>
                        <a:pt x="446228" y="140844"/>
                        <a:pt x="451764" y="143607"/>
                        <a:pt x="456377" y="148213"/>
                      </a:cubicBezTo>
                      <a:lnTo>
                        <a:pt x="468371" y="148213"/>
                      </a:lnTo>
                      <a:cubicBezTo>
                        <a:pt x="472062" y="143607"/>
                        <a:pt x="478521" y="140844"/>
                        <a:pt x="484979" y="140844"/>
                      </a:cubicBezTo>
                      <a:lnTo>
                        <a:pt x="508968" y="140844"/>
                      </a:lnTo>
                      <a:cubicBezTo>
                        <a:pt x="519117" y="140844"/>
                        <a:pt x="527421" y="146371"/>
                        <a:pt x="531112" y="155582"/>
                      </a:cubicBezTo>
                      <a:lnTo>
                        <a:pt x="576322" y="271643"/>
                      </a:lnTo>
                      <a:cubicBezTo>
                        <a:pt x="580935" y="284539"/>
                        <a:pt x="574477" y="298355"/>
                        <a:pt x="562482" y="302961"/>
                      </a:cubicBezTo>
                      <a:cubicBezTo>
                        <a:pt x="549565" y="307567"/>
                        <a:pt x="535725" y="302040"/>
                        <a:pt x="531112" y="289144"/>
                      </a:cubicBezTo>
                      <a:lnTo>
                        <a:pt x="508968" y="233877"/>
                      </a:lnTo>
                      <a:lnTo>
                        <a:pt x="508968" y="299277"/>
                      </a:lnTo>
                      <a:lnTo>
                        <a:pt x="554178" y="455867"/>
                      </a:lnTo>
                      <a:cubicBezTo>
                        <a:pt x="557869" y="468763"/>
                        <a:pt x="550488" y="482579"/>
                        <a:pt x="537570" y="486264"/>
                      </a:cubicBezTo>
                      <a:cubicBezTo>
                        <a:pt x="535725" y="487185"/>
                        <a:pt x="532957" y="487185"/>
                        <a:pt x="531112" y="487185"/>
                      </a:cubicBezTo>
                      <a:cubicBezTo>
                        <a:pt x="520040" y="487185"/>
                        <a:pt x="510813" y="479816"/>
                        <a:pt x="507123" y="469684"/>
                      </a:cubicBezTo>
                      <a:lnTo>
                        <a:pt x="461913" y="310330"/>
                      </a:lnTo>
                      <a:lnTo>
                        <a:pt x="419471" y="459551"/>
                      </a:lnTo>
                      <a:lnTo>
                        <a:pt x="393636" y="371124"/>
                      </a:lnTo>
                      <a:lnTo>
                        <a:pt x="402863" y="340727"/>
                      </a:lnTo>
                      <a:cubicBezTo>
                        <a:pt x="408399" y="339806"/>
                        <a:pt x="413012" y="338885"/>
                        <a:pt x="418548" y="337042"/>
                      </a:cubicBezTo>
                      <a:cubicBezTo>
                        <a:pt x="432388" y="331516"/>
                        <a:pt x="444382" y="320462"/>
                        <a:pt x="449918" y="306646"/>
                      </a:cubicBezTo>
                      <a:cubicBezTo>
                        <a:pt x="456377" y="292829"/>
                        <a:pt x="457299" y="277170"/>
                        <a:pt x="451764" y="262432"/>
                      </a:cubicBezTo>
                      <a:lnTo>
                        <a:pt x="404708" y="142686"/>
                      </a:lnTo>
                      <a:cubicBezTo>
                        <a:pt x="408399" y="141765"/>
                        <a:pt x="412089" y="140844"/>
                        <a:pt x="415780" y="140844"/>
                      </a:cubicBezTo>
                      <a:close/>
                      <a:moveTo>
                        <a:pt x="68974" y="140844"/>
                      </a:moveTo>
                      <a:lnTo>
                        <a:pt x="92967" y="140844"/>
                      </a:lnTo>
                      <a:cubicBezTo>
                        <a:pt x="99427" y="140844"/>
                        <a:pt x="104964" y="143607"/>
                        <a:pt x="109578" y="148213"/>
                      </a:cubicBezTo>
                      <a:lnTo>
                        <a:pt x="121575" y="148213"/>
                      </a:lnTo>
                      <a:cubicBezTo>
                        <a:pt x="126189" y="143607"/>
                        <a:pt x="131726" y="140844"/>
                        <a:pt x="138186" y="140844"/>
                      </a:cubicBezTo>
                      <a:lnTo>
                        <a:pt x="162180" y="140844"/>
                      </a:lnTo>
                      <a:cubicBezTo>
                        <a:pt x="165871" y="140844"/>
                        <a:pt x="169563" y="141765"/>
                        <a:pt x="172331" y="142686"/>
                      </a:cubicBezTo>
                      <a:lnTo>
                        <a:pt x="126189" y="262432"/>
                      </a:lnTo>
                      <a:cubicBezTo>
                        <a:pt x="120652" y="277170"/>
                        <a:pt x="120652" y="292829"/>
                        <a:pt x="127112" y="306646"/>
                      </a:cubicBezTo>
                      <a:cubicBezTo>
                        <a:pt x="133572" y="320462"/>
                        <a:pt x="144646" y="331516"/>
                        <a:pt x="159412" y="337042"/>
                      </a:cubicBezTo>
                      <a:cubicBezTo>
                        <a:pt x="164026" y="338885"/>
                        <a:pt x="169563" y="340727"/>
                        <a:pt x="175100" y="340727"/>
                      </a:cubicBezTo>
                      <a:lnTo>
                        <a:pt x="183405" y="371124"/>
                      </a:lnTo>
                      <a:lnTo>
                        <a:pt x="158489" y="459551"/>
                      </a:lnTo>
                      <a:lnTo>
                        <a:pt x="116038" y="310330"/>
                      </a:lnTo>
                      <a:lnTo>
                        <a:pt x="69896" y="469684"/>
                      </a:lnTo>
                      <a:cubicBezTo>
                        <a:pt x="67128" y="479816"/>
                        <a:pt x="56977" y="487185"/>
                        <a:pt x="46826" y="487185"/>
                      </a:cubicBezTo>
                      <a:cubicBezTo>
                        <a:pt x="44057" y="487185"/>
                        <a:pt x="42212" y="487185"/>
                        <a:pt x="40366" y="486264"/>
                      </a:cubicBezTo>
                      <a:cubicBezTo>
                        <a:pt x="27446" y="482579"/>
                        <a:pt x="19141" y="468763"/>
                        <a:pt x="22832" y="455867"/>
                      </a:cubicBezTo>
                      <a:lnTo>
                        <a:pt x="68051" y="299277"/>
                      </a:lnTo>
                      <a:lnTo>
                        <a:pt x="68051" y="233877"/>
                      </a:lnTo>
                      <a:lnTo>
                        <a:pt x="46826" y="289144"/>
                      </a:lnTo>
                      <a:cubicBezTo>
                        <a:pt x="42212" y="302040"/>
                        <a:pt x="27446" y="307567"/>
                        <a:pt x="15449" y="302961"/>
                      </a:cubicBezTo>
                      <a:cubicBezTo>
                        <a:pt x="2530" y="298355"/>
                        <a:pt x="-3007" y="284539"/>
                        <a:pt x="1607" y="271643"/>
                      </a:cubicBezTo>
                      <a:lnTo>
                        <a:pt x="45903" y="156503"/>
                      </a:lnTo>
                      <a:cubicBezTo>
                        <a:pt x="49594" y="146371"/>
                        <a:pt x="58822" y="140844"/>
                        <a:pt x="68974" y="140844"/>
                      </a:cubicBezTo>
                      <a:close/>
                      <a:moveTo>
                        <a:pt x="233235" y="116877"/>
                      </a:moveTo>
                      <a:lnTo>
                        <a:pt x="261828" y="116877"/>
                      </a:lnTo>
                      <a:cubicBezTo>
                        <a:pt x="269207" y="116877"/>
                        <a:pt x="276586" y="120561"/>
                        <a:pt x="282120" y="126088"/>
                      </a:cubicBezTo>
                      <a:lnTo>
                        <a:pt x="268285" y="224646"/>
                      </a:lnTo>
                      <a:lnTo>
                        <a:pt x="288577" y="242147"/>
                      </a:lnTo>
                      <a:lnTo>
                        <a:pt x="309792" y="224646"/>
                      </a:lnTo>
                      <a:lnTo>
                        <a:pt x="295956" y="126088"/>
                      </a:lnTo>
                      <a:cubicBezTo>
                        <a:pt x="301490" y="120561"/>
                        <a:pt x="307947" y="116877"/>
                        <a:pt x="316248" y="116877"/>
                      </a:cubicBezTo>
                      <a:lnTo>
                        <a:pt x="344842" y="116877"/>
                      </a:lnTo>
                      <a:cubicBezTo>
                        <a:pt x="355910" y="116877"/>
                        <a:pt x="366979" y="124246"/>
                        <a:pt x="371590" y="135299"/>
                      </a:cubicBezTo>
                      <a:lnTo>
                        <a:pt x="424166" y="272543"/>
                      </a:lnTo>
                      <a:cubicBezTo>
                        <a:pt x="430622" y="288202"/>
                        <a:pt x="423243" y="304782"/>
                        <a:pt x="407563" y="310309"/>
                      </a:cubicBezTo>
                      <a:cubicBezTo>
                        <a:pt x="392805" y="315835"/>
                        <a:pt x="376202" y="308466"/>
                        <a:pt x="370668" y="293729"/>
                      </a:cubicBezTo>
                      <a:lnTo>
                        <a:pt x="344842" y="228330"/>
                      </a:lnTo>
                      <a:lnTo>
                        <a:pt x="344842" y="305703"/>
                      </a:lnTo>
                      <a:lnTo>
                        <a:pt x="398339" y="491766"/>
                      </a:lnTo>
                      <a:cubicBezTo>
                        <a:pt x="402951" y="507425"/>
                        <a:pt x="393727" y="523083"/>
                        <a:pt x="378969" y="527689"/>
                      </a:cubicBezTo>
                      <a:cubicBezTo>
                        <a:pt x="376202" y="528610"/>
                        <a:pt x="373435" y="528610"/>
                        <a:pt x="370668" y="528610"/>
                      </a:cubicBezTo>
                      <a:cubicBezTo>
                        <a:pt x="357755" y="528610"/>
                        <a:pt x="346686" y="520320"/>
                        <a:pt x="342997" y="508346"/>
                      </a:cubicBezTo>
                      <a:lnTo>
                        <a:pt x="288577" y="319520"/>
                      </a:lnTo>
                      <a:lnTo>
                        <a:pt x="235080" y="508346"/>
                      </a:lnTo>
                      <a:cubicBezTo>
                        <a:pt x="231390" y="520320"/>
                        <a:pt x="219399" y="528610"/>
                        <a:pt x="207408" y="528610"/>
                      </a:cubicBezTo>
                      <a:cubicBezTo>
                        <a:pt x="204641" y="528610"/>
                        <a:pt x="201874" y="528610"/>
                        <a:pt x="199107" y="527689"/>
                      </a:cubicBezTo>
                      <a:cubicBezTo>
                        <a:pt x="183427" y="523083"/>
                        <a:pt x="175125" y="507425"/>
                        <a:pt x="178815" y="491766"/>
                      </a:cubicBezTo>
                      <a:lnTo>
                        <a:pt x="232312" y="305703"/>
                      </a:lnTo>
                      <a:lnTo>
                        <a:pt x="232312" y="228330"/>
                      </a:lnTo>
                      <a:lnTo>
                        <a:pt x="207408" y="293729"/>
                      </a:lnTo>
                      <a:cubicBezTo>
                        <a:pt x="201874" y="308466"/>
                        <a:pt x="184349" y="315835"/>
                        <a:pt x="169591" y="310309"/>
                      </a:cubicBezTo>
                      <a:cubicBezTo>
                        <a:pt x="154833" y="304782"/>
                        <a:pt x="147454" y="288202"/>
                        <a:pt x="152988" y="272543"/>
                      </a:cubicBezTo>
                      <a:lnTo>
                        <a:pt x="206486" y="135299"/>
                      </a:lnTo>
                      <a:cubicBezTo>
                        <a:pt x="211098" y="124246"/>
                        <a:pt x="221244" y="116877"/>
                        <a:pt x="233235" y="116877"/>
                      </a:cubicBezTo>
                      <a:close/>
                      <a:moveTo>
                        <a:pt x="461986" y="42312"/>
                      </a:moveTo>
                      <a:cubicBezTo>
                        <a:pt x="485926" y="42312"/>
                        <a:pt x="505334" y="61686"/>
                        <a:pt x="505334" y="85586"/>
                      </a:cubicBezTo>
                      <a:cubicBezTo>
                        <a:pt x="505334" y="109486"/>
                        <a:pt x="485926" y="128860"/>
                        <a:pt x="461986" y="128860"/>
                      </a:cubicBezTo>
                      <a:cubicBezTo>
                        <a:pt x="438046" y="128860"/>
                        <a:pt x="418638" y="109486"/>
                        <a:pt x="418638" y="85586"/>
                      </a:cubicBezTo>
                      <a:cubicBezTo>
                        <a:pt x="418638" y="61686"/>
                        <a:pt x="438046" y="42312"/>
                        <a:pt x="461986" y="42312"/>
                      </a:cubicBezTo>
                      <a:close/>
                      <a:moveTo>
                        <a:pt x="115572" y="42312"/>
                      </a:moveTo>
                      <a:cubicBezTo>
                        <a:pt x="139227" y="42312"/>
                        <a:pt x="158403" y="61686"/>
                        <a:pt x="158403" y="85586"/>
                      </a:cubicBezTo>
                      <a:cubicBezTo>
                        <a:pt x="158403" y="109486"/>
                        <a:pt x="139227" y="128860"/>
                        <a:pt x="115572" y="128860"/>
                      </a:cubicBezTo>
                      <a:cubicBezTo>
                        <a:pt x="91917" y="128860"/>
                        <a:pt x="72741" y="109486"/>
                        <a:pt x="72741" y="85586"/>
                      </a:cubicBezTo>
                      <a:cubicBezTo>
                        <a:pt x="72741" y="61686"/>
                        <a:pt x="91917" y="42312"/>
                        <a:pt x="115572" y="42312"/>
                      </a:cubicBezTo>
                      <a:close/>
                      <a:moveTo>
                        <a:pt x="289038" y="0"/>
                      </a:moveTo>
                      <a:cubicBezTo>
                        <a:pt x="317309" y="0"/>
                        <a:pt x="340227" y="23084"/>
                        <a:pt x="340227" y="51559"/>
                      </a:cubicBezTo>
                      <a:cubicBezTo>
                        <a:pt x="340227" y="80034"/>
                        <a:pt x="317309" y="103118"/>
                        <a:pt x="289038" y="103118"/>
                      </a:cubicBezTo>
                      <a:cubicBezTo>
                        <a:pt x="260767" y="103118"/>
                        <a:pt x="237849" y="80034"/>
                        <a:pt x="237849" y="51559"/>
                      </a:cubicBezTo>
                      <a:cubicBezTo>
                        <a:pt x="237849" y="23084"/>
                        <a:pt x="260767" y="0"/>
                        <a:pt x="2890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manager-avatar_76828"/>
                <p:cNvSpPr>
                  <a:spLocks noChangeAspect="1"/>
                </p:cNvSpPr>
                <p:nvPr/>
              </p:nvSpPr>
              <p:spPr bwMode="auto">
                <a:xfrm>
                  <a:off x="1972318" y="4074442"/>
                  <a:ext cx="388017" cy="403374"/>
                </a:xfrm>
                <a:custGeom>
                  <a:avLst/>
                  <a:gdLst>
                    <a:gd name="connsiteX0" fmla="*/ 484996 w 585455"/>
                    <a:gd name="connsiteY0" fmla="*/ 494428 h 608626"/>
                    <a:gd name="connsiteX1" fmla="*/ 494652 w 585455"/>
                    <a:gd name="connsiteY1" fmla="*/ 565338 h 608626"/>
                    <a:gd name="connsiteX2" fmla="*/ 503844 w 585455"/>
                    <a:gd name="connsiteY2" fmla="*/ 576461 h 608626"/>
                    <a:gd name="connsiteX3" fmla="*/ 512664 w 585455"/>
                    <a:gd name="connsiteY3" fmla="*/ 576461 h 608626"/>
                    <a:gd name="connsiteX4" fmla="*/ 521670 w 585455"/>
                    <a:gd name="connsiteY4" fmla="*/ 567470 h 608626"/>
                    <a:gd name="connsiteX5" fmla="*/ 521670 w 585455"/>
                    <a:gd name="connsiteY5" fmla="*/ 494428 h 608626"/>
                    <a:gd name="connsiteX6" fmla="*/ 399764 w 585455"/>
                    <a:gd name="connsiteY6" fmla="*/ 494428 h 608626"/>
                    <a:gd name="connsiteX7" fmla="*/ 403107 w 585455"/>
                    <a:gd name="connsiteY7" fmla="*/ 567470 h 608626"/>
                    <a:gd name="connsiteX8" fmla="*/ 412113 w 585455"/>
                    <a:gd name="connsiteY8" fmla="*/ 576461 h 608626"/>
                    <a:gd name="connsiteX9" fmla="*/ 420933 w 585455"/>
                    <a:gd name="connsiteY9" fmla="*/ 576461 h 608626"/>
                    <a:gd name="connsiteX10" fmla="*/ 430125 w 585455"/>
                    <a:gd name="connsiteY10" fmla="*/ 565431 h 608626"/>
                    <a:gd name="connsiteX11" fmla="*/ 439781 w 585455"/>
                    <a:gd name="connsiteY11" fmla="*/ 494428 h 608626"/>
                    <a:gd name="connsiteX12" fmla="*/ 79441 w 585455"/>
                    <a:gd name="connsiteY12" fmla="*/ 342597 h 608626"/>
                    <a:gd name="connsiteX13" fmla="*/ 44535 w 585455"/>
                    <a:gd name="connsiteY13" fmla="*/ 377373 h 608626"/>
                    <a:gd name="connsiteX14" fmla="*/ 79441 w 585455"/>
                    <a:gd name="connsiteY14" fmla="*/ 412241 h 608626"/>
                    <a:gd name="connsiteX15" fmla="*/ 114254 w 585455"/>
                    <a:gd name="connsiteY15" fmla="*/ 377373 h 608626"/>
                    <a:gd name="connsiteX16" fmla="*/ 79441 w 585455"/>
                    <a:gd name="connsiteY16" fmla="*/ 342597 h 608626"/>
                    <a:gd name="connsiteX17" fmla="*/ 79441 w 585455"/>
                    <a:gd name="connsiteY17" fmla="*/ 310417 h 608626"/>
                    <a:gd name="connsiteX18" fmla="*/ 146467 w 585455"/>
                    <a:gd name="connsiteY18" fmla="*/ 377373 h 608626"/>
                    <a:gd name="connsiteX19" fmla="*/ 79441 w 585455"/>
                    <a:gd name="connsiteY19" fmla="*/ 444421 h 608626"/>
                    <a:gd name="connsiteX20" fmla="*/ 12322 w 585455"/>
                    <a:gd name="connsiteY20" fmla="*/ 377373 h 608626"/>
                    <a:gd name="connsiteX21" fmla="*/ 79441 w 585455"/>
                    <a:gd name="connsiteY21" fmla="*/ 310417 h 608626"/>
                    <a:gd name="connsiteX22" fmla="*/ 209177 w 585455"/>
                    <a:gd name="connsiteY22" fmla="*/ 305923 h 608626"/>
                    <a:gd name="connsiteX23" fmla="*/ 220551 w 585455"/>
                    <a:gd name="connsiteY23" fmla="*/ 310650 h 608626"/>
                    <a:gd name="connsiteX24" fmla="*/ 248964 w 585455"/>
                    <a:gd name="connsiteY24" fmla="*/ 339011 h 608626"/>
                    <a:gd name="connsiteX25" fmla="*/ 277469 w 585455"/>
                    <a:gd name="connsiteY25" fmla="*/ 310650 h 608626"/>
                    <a:gd name="connsiteX26" fmla="*/ 300218 w 585455"/>
                    <a:gd name="connsiteY26" fmla="*/ 310650 h 608626"/>
                    <a:gd name="connsiteX27" fmla="*/ 300218 w 585455"/>
                    <a:gd name="connsiteY27" fmla="*/ 333357 h 608626"/>
                    <a:gd name="connsiteX28" fmla="*/ 271713 w 585455"/>
                    <a:gd name="connsiteY28" fmla="*/ 361811 h 608626"/>
                    <a:gd name="connsiteX29" fmla="*/ 300218 w 585455"/>
                    <a:gd name="connsiteY29" fmla="*/ 390171 h 608626"/>
                    <a:gd name="connsiteX30" fmla="*/ 300218 w 585455"/>
                    <a:gd name="connsiteY30" fmla="*/ 412878 h 608626"/>
                    <a:gd name="connsiteX31" fmla="*/ 288797 w 585455"/>
                    <a:gd name="connsiteY31" fmla="*/ 417605 h 608626"/>
                    <a:gd name="connsiteX32" fmla="*/ 277469 w 585455"/>
                    <a:gd name="connsiteY32" fmla="*/ 412878 h 608626"/>
                    <a:gd name="connsiteX33" fmla="*/ 248964 w 585455"/>
                    <a:gd name="connsiteY33" fmla="*/ 384518 h 608626"/>
                    <a:gd name="connsiteX34" fmla="*/ 220551 w 585455"/>
                    <a:gd name="connsiteY34" fmla="*/ 412878 h 608626"/>
                    <a:gd name="connsiteX35" fmla="*/ 209130 w 585455"/>
                    <a:gd name="connsiteY35" fmla="*/ 417605 h 608626"/>
                    <a:gd name="connsiteX36" fmla="*/ 197802 w 585455"/>
                    <a:gd name="connsiteY36" fmla="*/ 412878 h 608626"/>
                    <a:gd name="connsiteX37" fmla="*/ 197802 w 585455"/>
                    <a:gd name="connsiteY37" fmla="*/ 390171 h 608626"/>
                    <a:gd name="connsiteX38" fmla="*/ 226215 w 585455"/>
                    <a:gd name="connsiteY38" fmla="*/ 361811 h 608626"/>
                    <a:gd name="connsiteX39" fmla="*/ 197802 w 585455"/>
                    <a:gd name="connsiteY39" fmla="*/ 333357 h 608626"/>
                    <a:gd name="connsiteX40" fmla="*/ 197802 w 585455"/>
                    <a:gd name="connsiteY40" fmla="*/ 310650 h 608626"/>
                    <a:gd name="connsiteX41" fmla="*/ 209177 w 585455"/>
                    <a:gd name="connsiteY41" fmla="*/ 305923 h 608626"/>
                    <a:gd name="connsiteX42" fmla="*/ 244062 w 585455"/>
                    <a:gd name="connsiteY42" fmla="*/ 212917 h 608626"/>
                    <a:gd name="connsiteX43" fmla="*/ 238956 w 585455"/>
                    <a:gd name="connsiteY43" fmla="*/ 217737 h 608626"/>
                    <a:gd name="connsiteX44" fmla="*/ 238863 w 585455"/>
                    <a:gd name="connsiteY44" fmla="*/ 224875 h 608626"/>
                    <a:gd name="connsiteX45" fmla="*/ 239977 w 585455"/>
                    <a:gd name="connsiteY45" fmla="*/ 239984 h 608626"/>
                    <a:gd name="connsiteX46" fmla="*/ 254275 w 585455"/>
                    <a:gd name="connsiteY46" fmla="*/ 246565 h 608626"/>
                    <a:gd name="connsiteX47" fmla="*/ 372468 w 585455"/>
                    <a:gd name="connsiteY47" fmla="*/ 268255 h 608626"/>
                    <a:gd name="connsiteX48" fmla="*/ 385744 w 585455"/>
                    <a:gd name="connsiteY48" fmla="*/ 282993 h 608626"/>
                    <a:gd name="connsiteX49" fmla="*/ 397814 w 585455"/>
                    <a:gd name="connsiteY49" fmla="*/ 462356 h 608626"/>
                    <a:gd name="connsiteX50" fmla="*/ 521670 w 585455"/>
                    <a:gd name="connsiteY50" fmla="*/ 462356 h 608626"/>
                    <a:gd name="connsiteX51" fmla="*/ 521670 w 585455"/>
                    <a:gd name="connsiteY51" fmla="*/ 372072 h 608626"/>
                    <a:gd name="connsiteX52" fmla="*/ 537825 w 585455"/>
                    <a:gd name="connsiteY52" fmla="*/ 355943 h 608626"/>
                    <a:gd name="connsiteX53" fmla="*/ 553145 w 585455"/>
                    <a:gd name="connsiteY53" fmla="*/ 355943 h 608626"/>
                    <a:gd name="connsiteX54" fmla="*/ 540611 w 585455"/>
                    <a:gd name="connsiteY54" fmla="*/ 213473 h 608626"/>
                    <a:gd name="connsiteX55" fmla="*/ 540518 w 585455"/>
                    <a:gd name="connsiteY55" fmla="*/ 212917 h 608626"/>
                    <a:gd name="connsiteX56" fmla="*/ 494745 w 585455"/>
                    <a:gd name="connsiteY56" fmla="*/ 89913 h 608626"/>
                    <a:gd name="connsiteX57" fmla="*/ 423254 w 585455"/>
                    <a:gd name="connsiteY57" fmla="*/ 113642 h 608626"/>
                    <a:gd name="connsiteX58" fmla="*/ 462435 w 585455"/>
                    <a:gd name="connsiteY58" fmla="*/ 150998 h 608626"/>
                    <a:gd name="connsiteX59" fmla="*/ 501523 w 585455"/>
                    <a:gd name="connsiteY59" fmla="*/ 111881 h 608626"/>
                    <a:gd name="connsiteX60" fmla="*/ 494745 w 585455"/>
                    <a:gd name="connsiteY60" fmla="*/ 89913 h 608626"/>
                    <a:gd name="connsiteX61" fmla="*/ 198005 w 585455"/>
                    <a:gd name="connsiteY61" fmla="*/ 61180 h 608626"/>
                    <a:gd name="connsiteX62" fmla="*/ 249242 w 585455"/>
                    <a:gd name="connsiteY62" fmla="*/ 61180 h 608626"/>
                    <a:gd name="connsiteX63" fmla="*/ 265300 w 585455"/>
                    <a:gd name="connsiteY63" fmla="*/ 77310 h 608626"/>
                    <a:gd name="connsiteX64" fmla="*/ 265300 w 585455"/>
                    <a:gd name="connsiteY64" fmla="*/ 130799 h 608626"/>
                    <a:gd name="connsiteX65" fmla="*/ 249242 w 585455"/>
                    <a:gd name="connsiteY65" fmla="*/ 146929 h 608626"/>
                    <a:gd name="connsiteX66" fmla="*/ 233091 w 585455"/>
                    <a:gd name="connsiteY66" fmla="*/ 130799 h 608626"/>
                    <a:gd name="connsiteX67" fmla="*/ 233091 w 585455"/>
                    <a:gd name="connsiteY67" fmla="*/ 116059 h 608626"/>
                    <a:gd name="connsiteX68" fmla="*/ 75388 w 585455"/>
                    <a:gd name="connsiteY68" fmla="*/ 273652 h 608626"/>
                    <a:gd name="connsiteX69" fmla="*/ 63971 w 585455"/>
                    <a:gd name="connsiteY69" fmla="*/ 278380 h 608626"/>
                    <a:gd name="connsiteX70" fmla="*/ 52554 w 585455"/>
                    <a:gd name="connsiteY70" fmla="*/ 273652 h 608626"/>
                    <a:gd name="connsiteX71" fmla="*/ 52554 w 585455"/>
                    <a:gd name="connsiteY71" fmla="*/ 250940 h 608626"/>
                    <a:gd name="connsiteX72" fmla="*/ 210350 w 585455"/>
                    <a:gd name="connsiteY72" fmla="*/ 93347 h 608626"/>
                    <a:gd name="connsiteX73" fmla="*/ 198005 w 585455"/>
                    <a:gd name="connsiteY73" fmla="*/ 93347 h 608626"/>
                    <a:gd name="connsiteX74" fmla="*/ 181947 w 585455"/>
                    <a:gd name="connsiteY74" fmla="*/ 77310 h 608626"/>
                    <a:gd name="connsiteX75" fmla="*/ 198005 w 585455"/>
                    <a:gd name="connsiteY75" fmla="*/ 61180 h 608626"/>
                    <a:gd name="connsiteX76" fmla="*/ 16109 w 585455"/>
                    <a:gd name="connsiteY76" fmla="*/ 32342 h 608626"/>
                    <a:gd name="connsiteX77" fmla="*/ 27483 w 585455"/>
                    <a:gd name="connsiteY77" fmla="*/ 37068 h 608626"/>
                    <a:gd name="connsiteX78" fmla="*/ 55897 w 585455"/>
                    <a:gd name="connsiteY78" fmla="*/ 65429 h 608626"/>
                    <a:gd name="connsiteX79" fmla="*/ 84402 w 585455"/>
                    <a:gd name="connsiteY79" fmla="*/ 37068 h 608626"/>
                    <a:gd name="connsiteX80" fmla="*/ 107151 w 585455"/>
                    <a:gd name="connsiteY80" fmla="*/ 37068 h 608626"/>
                    <a:gd name="connsiteX81" fmla="*/ 107151 w 585455"/>
                    <a:gd name="connsiteY81" fmla="*/ 59775 h 608626"/>
                    <a:gd name="connsiteX82" fmla="*/ 78646 w 585455"/>
                    <a:gd name="connsiteY82" fmla="*/ 88136 h 608626"/>
                    <a:gd name="connsiteX83" fmla="*/ 107151 w 585455"/>
                    <a:gd name="connsiteY83" fmla="*/ 116589 h 608626"/>
                    <a:gd name="connsiteX84" fmla="*/ 107151 w 585455"/>
                    <a:gd name="connsiteY84" fmla="*/ 139296 h 608626"/>
                    <a:gd name="connsiteX85" fmla="*/ 95730 w 585455"/>
                    <a:gd name="connsiteY85" fmla="*/ 144023 h 608626"/>
                    <a:gd name="connsiteX86" fmla="*/ 84402 w 585455"/>
                    <a:gd name="connsiteY86" fmla="*/ 139296 h 608626"/>
                    <a:gd name="connsiteX87" fmla="*/ 55897 w 585455"/>
                    <a:gd name="connsiteY87" fmla="*/ 110936 h 608626"/>
                    <a:gd name="connsiteX88" fmla="*/ 27483 w 585455"/>
                    <a:gd name="connsiteY88" fmla="*/ 139296 h 608626"/>
                    <a:gd name="connsiteX89" fmla="*/ 16063 w 585455"/>
                    <a:gd name="connsiteY89" fmla="*/ 144023 h 608626"/>
                    <a:gd name="connsiteX90" fmla="*/ 4735 w 585455"/>
                    <a:gd name="connsiteY90" fmla="*/ 139296 h 608626"/>
                    <a:gd name="connsiteX91" fmla="*/ 4735 w 585455"/>
                    <a:gd name="connsiteY91" fmla="*/ 116589 h 608626"/>
                    <a:gd name="connsiteX92" fmla="*/ 33147 w 585455"/>
                    <a:gd name="connsiteY92" fmla="*/ 88136 h 608626"/>
                    <a:gd name="connsiteX93" fmla="*/ 4735 w 585455"/>
                    <a:gd name="connsiteY93" fmla="*/ 59775 h 608626"/>
                    <a:gd name="connsiteX94" fmla="*/ 4735 w 585455"/>
                    <a:gd name="connsiteY94" fmla="*/ 37068 h 608626"/>
                    <a:gd name="connsiteX95" fmla="*/ 16109 w 585455"/>
                    <a:gd name="connsiteY95" fmla="*/ 32342 h 608626"/>
                    <a:gd name="connsiteX96" fmla="*/ 460764 w 585455"/>
                    <a:gd name="connsiteY96" fmla="*/ 0 h 608626"/>
                    <a:gd name="connsiteX97" fmla="*/ 507372 w 585455"/>
                    <a:gd name="connsiteY97" fmla="*/ 35316 h 608626"/>
                    <a:gd name="connsiteX98" fmla="*/ 501709 w 585455"/>
                    <a:gd name="connsiteY98" fmla="*/ 52465 h 608626"/>
                    <a:gd name="connsiteX99" fmla="*/ 533740 w 585455"/>
                    <a:gd name="connsiteY99" fmla="*/ 111881 h 608626"/>
                    <a:gd name="connsiteX100" fmla="*/ 480633 w 585455"/>
                    <a:gd name="connsiteY100" fmla="*/ 180752 h 608626"/>
                    <a:gd name="connsiteX101" fmla="*/ 541354 w 585455"/>
                    <a:gd name="connsiteY101" fmla="*/ 180752 h 608626"/>
                    <a:gd name="connsiteX102" fmla="*/ 572643 w 585455"/>
                    <a:gd name="connsiteY102" fmla="*/ 211249 h 608626"/>
                    <a:gd name="connsiteX103" fmla="*/ 585362 w 585455"/>
                    <a:gd name="connsiteY103" fmla="*/ 355387 h 608626"/>
                    <a:gd name="connsiteX104" fmla="*/ 585455 w 585455"/>
                    <a:gd name="connsiteY104" fmla="*/ 356778 h 608626"/>
                    <a:gd name="connsiteX105" fmla="*/ 554073 w 585455"/>
                    <a:gd name="connsiteY105" fmla="*/ 388108 h 608626"/>
                    <a:gd name="connsiteX106" fmla="*/ 553888 w 585455"/>
                    <a:gd name="connsiteY106" fmla="*/ 388108 h 608626"/>
                    <a:gd name="connsiteX107" fmla="*/ 553888 w 585455"/>
                    <a:gd name="connsiteY107" fmla="*/ 567470 h 608626"/>
                    <a:gd name="connsiteX108" fmla="*/ 512664 w 585455"/>
                    <a:gd name="connsiteY108" fmla="*/ 608626 h 608626"/>
                    <a:gd name="connsiteX109" fmla="*/ 503844 w 585455"/>
                    <a:gd name="connsiteY109" fmla="*/ 608626 h 608626"/>
                    <a:gd name="connsiteX110" fmla="*/ 462713 w 585455"/>
                    <a:gd name="connsiteY110" fmla="*/ 569509 h 608626"/>
                    <a:gd name="connsiteX111" fmla="*/ 462342 w 585455"/>
                    <a:gd name="connsiteY111" fmla="*/ 566821 h 608626"/>
                    <a:gd name="connsiteX112" fmla="*/ 462064 w 585455"/>
                    <a:gd name="connsiteY112" fmla="*/ 569417 h 608626"/>
                    <a:gd name="connsiteX113" fmla="*/ 420933 w 585455"/>
                    <a:gd name="connsiteY113" fmla="*/ 608626 h 608626"/>
                    <a:gd name="connsiteX114" fmla="*/ 412113 w 585455"/>
                    <a:gd name="connsiteY114" fmla="*/ 608626 h 608626"/>
                    <a:gd name="connsiteX115" fmla="*/ 370889 w 585455"/>
                    <a:gd name="connsiteY115" fmla="*/ 567470 h 608626"/>
                    <a:gd name="connsiteX116" fmla="*/ 354548 w 585455"/>
                    <a:gd name="connsiteY116" fmla="*/ 297732 h 608626"/>
                    <a:gd name="connsiteX117" fmla="*/ 247497 w 585455"/>
                    <a:gd name="connsiteY117" fmla="*/ 277988 h 608626"/>
                    <a:gd name="connsiteX118" fmla="*/ 206645 w 585455"/>
                    <a:gd name="connsiteY118" fmla="*/ 224040 h 608626"/>
                    <a:gd name="connsiteX119" fmla="*/ 206738 w 585455"/>
                    <a:gd name="connsiteY119" fmla="*/ 217737 h 608626"/>
                    <a:gd name="connsiteX120" fmla="*/ 242855 w 585455"/>
                    <a:gd name="connsiteY120" fmla="*/ 180752 h 608626"/>
                    <a:gd name="connsiteX121" fmla="*/ 243412 w 585455"/>
                    <a:gd name="connsiteY121" fmla="*/ 180752 h 608626"/>
                    <a:gd name="connsiteX122" fmla="*/ 444144 w 585455"/>
                    <a:gd name="connsiteY122" fmla="*/ 180752 h 608626"/>
                    <a:gd name="connsiteX123" fmla="*/ 391037 w 585455"/>
                    <a:gd name="connsiteY123" fmla="*/ 111881 h 608626"/>
                    <a:gd name="connsiteX124" fmla="*/ 421026 w 585455"/>
                    <a:gd name="connsiteY124" fmla="*/ 53948 h 608626"/>
                    <a:gd name="connsiteX125" fmla="*/ 414248 w 585455"/>
                    <a:gd name="connsiteY125" fmla="*/ 35316 h 608626"/>
                    <a:gd name="connsiteX126" fmla="*/ 460764 w 585455"/>
                    <a:gd name="connsiteY126" fmla="*/ 0 h 60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85455" h="608626">
                      <a:moveTo>
                        <a:pt x="484996" y="494428"/>
                      </a:moveTo>
                      <a:cubicBezTo>
                        <a:pt x="488339" y="518528"/>
                        <a:pt x="492703" y="550044"/>
                        <a:pt x="494652" y="565338"/>
                      </a:cubicBezTo>
                      <a:cubicBezTo>
                        <a:pt x="495209" y="569509"/>
                        <a:pt x="497716" y="576461"/>
                        <a:pt x="503844" y="576461"/>
                      </a:cubicBezTo>
                      <a:lnTo>
                        <a:pt x="512664" y="576461"/>
                      </a:lnTo>
                      <a:cubicBezTo>
                        <a:pt x="517678" y="576461"/>
                        <a:pt x="521670" y="572383"/>
                        <a:pt x="521670" y="567470"/>
                      </a:cubicBezTo>
                      <a:lnTo>
                        <a:pt x="521670" y="494428"/>
                      </a:lnTo>
                      <a:close/>
                      <a:moveTo>
                        <a:pt x="399764" y="494428"/>
                      </a:moveTo>
                      <a:cubicBezTo>
                        <a:pt x="401714" y="528168"/>
                        <a:pt x="403107" y="555791"/>
                        <a:pt x="403107" y="567470"/>
                      </a:cubicBezTo>
                      <a:cubicBezTo>
                        <a:pt x="403107" y="572383"/>
                        <a:pt x="407099" y="576461"/>
                        <a:pt x="412113" y="576461"/>
                      </a:cubicBezTo>
                      <a:lnTo>
                        <a:pt x="420933" y="576461"/>
                      </a:lnTo>
                      <a:cubicBezTo>
                        <a:pt x="427061" y="576461"/>
                        <a:pt x="429568" y="569509"/>
                        <a:pt x="430125" y="565431"/>
                      </a:cubicBezTo>
                      <a:cubicBezTo>
                        <a:pt x="432074" y="550136"/>
                        <a:pt x="436160" y="520660"/>
                        <a:pt x="439781" y="494428"/>
                      </a:cubicBezTo>
                      <a:close/>
                      <a:moveTo>
                        <a:pt x="79441" y="342597"/>
                      </a:moveTo>
                      <a:cubicBezTo>
                        <a:pt x="60225" y="342597"/>
                        <a:pt x="44535" y="358176"/>
                        <a:pt x="44535" y="377373"/>
                      </a:cubicBezTo>
                      <a:cubicBezTo>
                        <a:pt x="44535" y="396662"/>
                        <a:pt x="60225" y="412241"/>
                        <a:pt x="79441" y="412241"/>
                      </a:cubicBezTo>
                      <a:cubicBezTo>
                        <a:pt x="98658" y="412241"/>
                        <a:pt x="114254" y="396662"/>
                        <a:pt x="114254" y="377373"/>
                      </a:cubicBezTo>
                      <a:cubicBezTo>
                        <a:pt x="114254" y="358176"/>
                        <a:pt x="98658" y="342597"/>
                        <a:pt x="79441" y="342597"/>
                      </a:cubicBezTo>
                      <a:close/>
                      <a:moveTo>
                        <a:pt x="79441" y="310417"/>
                      </a:moveTo>
                      <a:cubicBezTo>
                        <a:pt x="116389" y="310417"/>
                        <a:pt x="146467" y="340464"/>
                        <a:pt x="146467" y="377373"/>
                      </a:cubicBezTo>
                      <a:cubicBezTo>
                        <a:pt x="146467" y="414374"/>
                        <a:pt x="116389" y="444421"/>
                        <a:pt x="79441" y="444421"/>
                      </a:cubicBezTo>
                      <a:cubicBezTo>
                        <a:pt x="42400" y="444421"/>
                        <a:pt x="12322" y="414374"/>
                        <a:pt x="12322" y="377373"/>
                      </a:cubicBezTo>
                      <a:cubicBezTo>
                        <a:pt x="12322" y="340464"/>
                        <a:pt x="42400" y="310417"/>
                        <a:pt x="79441" y="310417"/>
                      </a:cubicBezTo>
                      <a:close/>
                      <a:moveTo>
                        <a:pt x="209177" y="305923"/>
                      </a:moveTo>
                      <a:cubicBezTo>
                        <a:pt x="213285" y="305923"/>
                        <a:pt x="217394" y="307499"/>
                        <a:pt x="220551" y="310650"/>
                      </a:cubicBezTo>
                      <a:lnTo>
                        <a:pt x="248964" y="339011"/>
                      </a:lnTo>
                      <a:lnTo>
                        <a:pt x="277469" y="310650"/>
                      </a:lnTo>
                      <a:cubicBezTo>
                        <a:pt x="283690" y="304348"/>
                        <a:pt x="293904" y="304348"/>
                        <a:pt x="300218" y="310650"/>
                      </a:cubicBezTo>
                      <a:cubicBezTo>
                        <a:pt x="306439" y="316953"/>
                        <a:pt x="306439" y="327148"/>
                        <a:pt x="300218" y="333357"/>
                      </a:cubicBezTo>
                      <a:lnTo>
                        <a:pt x="271713" y="361811"/>
                      </a:lnTo>
                      <a:lnTo>
                        <a:pt x="300218" y="390171"/>
                      </a:lnTo>
                      <a:cubicBezTo>
                        <a:pt x="306439" y="396474"/>
                        <a:pt x="306439" y="406576"/>
                        <a:pt x="300218" y="412878"/>
                      </a:cubicBezTo>
                      <a:cubicBezTo>
                        <a:pt x="297061" y="416029"/>
                        <a:pt x="292976" y="417605"/>
                        <a:pt x="288797" y="417605"/>
                      </a:cubicBezTo>
                      <a:cubicBezTo>
                        <a:pt x="284712" y="417605"/>
                        <a:pt x="280626" y="416029"/>
                        <a:pt x="277469" y="412878"/>
                      </a:cubicBezTo>
                      <a:lnTo>
                        <a:pt x="248964" y="384518"/>
                      </a:lnTo>
                      <a:lnTo>
                        <a:pt x="220551" y="412878"/>
                      </a:lnTo>
                      <a:cubicBezTo>
                        <a:pt x="217394" y="416029"/>
                        <a:pt x="213309" y="417605"/>
                        <a:pt x="209130" y="417605"/>
                      </a:cubicBezTo>
                      <a:cubicBezTo>
                        <a:pt x="205045" y="417605"/>
                        <a:pt x="200959" y="416029"/>
                        <a:pt x="197802" y="412878"/>
                      </a:cubicBezTo>
                      <a:cubicBezTo>
                        <a:pt x="191488" y="406576"/>
                        <a:pt x="191488" y="396474"/>
                        <a:pt x="197802" y="390171"/>
                      </a:cubicBezTo>
                      <a:lnTo>
                        <a:pt x="226215" y="361811"/>
                      </a:lnTo>
                      <a:lnTo>
                        <a:pt x="197802" y="333357"/>
                      </a:lnTo>
                      <a:cubicBezTo>
                        <a:pt x="191488" y="327148"/>
                        <a:pt x="191488" y="316953"/>
                        <a:pt x="197802" y="310650"/>
                      </a:cubicBezTo>
                      <a:cubicBezTo>
                        <a:pt x="200959" y="307499"/>
                        <a:pt x="205068" y="305923"/>
                        <a:pt x="209177" y="305923"/>
                      </a:cubicBezTo>
                      <a:close/>
                      <a:moveTo>
                        <a:pt x="244062" y="212917"/>
                      </a:moveTo>
                      <a:cubicBezTo>
                        <a:pt x="238956" y="213381"/>
                        <a:pt x="238956" y="216069"/>
                        <a:pt x="238956" y="217737"/>
                      </a:cubicBezTo>
                      <a:cubicBezTo>
                        <a:pt x="238956" y="220240"/>
                        <a:pt x="238863" y="222557"/>
                        <a:pt x="238863" y="224875"/>
                      </a:cubicBezTo>
                      <a:cubicBezTo>
                        <a:pt x="238677" y="231178"/>
                        <a:pt x="238491" y="237110"/>
                        <a:pt x="239977" y="239984"/>
                      </a:cubicBezTo>
                      <a:cubicBezTo>
                        <a:pt x="241370" y="242486"/>
                        <a:pt x="246569" y="244896"/>
                        <a:pt x="254275" y="246565"/>
                      </a:cubicBezTo>
                      <a:cubicBezTo>
                        <a:pt x="284264" y="252961"/>
                        <a:pt x="371539" y="268070"/>
                        <a:pt x="372468" y="268255"/>
                      </a:cubicBezTo>
                      <a:cubicBezTo>
                        <a:pt x="379709" y="269553"/>
                        <a:pt x="385280" y="275578"/>
                        <a:pt x="385744" y="282993"/>
                      </a:cubicBezTo>
                      <a:cubicBezTo>
                        <a:pt x="386209" y="289204"/>
                        <a:pt x="392894" y="383010"/>
                        <a:pt x="397814" y="462356"/>
                      </a:cubicBezTo>
                      <a:lnTo>
                        <a:pt x="521670" y="462356"/>
                      </a:lnTo>
                      <a:lnTo>
                        <a:pt x="521670" y="372072"/>
                      </a:lnTo>
                      <a:cubicBezTo>
                        <a:pt x="521670" y="363173"/>
                        <a:pt x="528912" y="355943"/>
                        <a:pt x="537825" y="355943"/>
                      </a:cubicBezTo>
                      <a:lnTo>
                        <a:pt x="553145" y="355943"/>
                      </a:lnTo>
                      <a:lnTo>
                        <a:pt x="540611" y="213473"/>
                      </a:lnTo>
                      <a:cubicBezTo>
                        <a:pt x="540518" y="213288"/>
                        <a:pt x="540518" y="213103"/>
                        <a:pt x="540518" y="212917"/>
                      </a:cubicBezTo>
                      <a:close/>
                      <a:moveTo>
                        <a:pt x="494745" y="89913"/>
                      </a:moveTo>
                      <a:lnTo>
                        <a:pt x="423254" y="113642"/>
                      </a:lnTo>
                      <a:cubicBezTo>
                        <a:pt x="424183" y="134406"/>
                        <a:pt x="441359" y="150998"/>
                        <a:pt x="462435" y="150998"/>
                      </a:cubicBezTo>
                      <a:cubicBezTo>
                        <a:pt x="483975" y="150998"/>
                        <a:pt x="501523" y="133479"/>
                        <a:pt x="501523" y="111881"/>
                      </a:cubicBezTo>
                      <a:cubicBezTo>
                        <a:pt x="501523" y="103724"/>
                        <a:pt x="499016" y="96216"/>
                        <a:pt x="494745" y="89913"/>
                      </a:cubicBezTo>
                      <a:close/>
                      <a:moveTo>
                        <a:pt x="198005" y="61180"/>
                      </a:moveTo>
                      <a:lnTo>
                        <a:pt x="249242" y="61180"/>
                      </a:lnTo>
                      <a:cubicBezTo>
                        <a:pt x="263165" y="61180"/>
                        <a:pt x="265300" y="71470"/>
                        <a:pt x="265300" y="77310"/>
                      </a:cubicBezTo>
                      <a:lnTo>
                        <a:pt x="265300" y="130799"/>
                      </a:lnTo>
                      <a:cubicBezTo>
                        <a:pt x="265300" y="139698"/>
                        <a:pt x="258060" y="146929"/>
                        <a:pt x="249242" y="146929"/>
                      </a:cubicBezTo>
                      <a:cubicBezTo>
                        <a:pt x="240331" y="146929"/>
                        <a:pt x="233091" y="139698"/>
                        <a:pt x="233091" y="130799"/>
                      </a:cubicBezTo>
                      <a:lnTo>
                        <a:pt x="233091" y="116059"/>
                      </a:lnTo>
                      <a:lnTo>
                        <a:pt x="75388" y="273652"/>
                      </a:lnTo>
                      <a:cubicBezTo>
                        <a:pt x="72232" y="276804"/>
                        <a:pt x="68055" y="278380"/>
                        <a:pt x="63971" y="278380"/>
                      </a:cubicBezTo>
                      <a:cubicBezTo>
                        <a:pt x="59887" y="278380"/>
                        <a:pt x="55710" y="276804"/>
                        <a:pt x="52554" y="273652"/>
                      </a:cubicBezTo>
                      <a:cubicBezTo>
                        <a:pt x="46335" y="267349"/>
                        <a:pt x="46335" y="257151"/>
                        <a:pt x="52554" y="250940"/>
                      </a:cubicBezTo>
                      <a:lnTo>
                        <a:pt x="210350" y="93347"/>
                      </a:lnTo>
                      <a:lnTo>
                        <a:pt x="198005" y="93347"/>
                      </a:lnTo>
                      <a:cubicBezTo>
                        <a:pt x="189187" y="93347"/>
                        <a:pt x="181947" y="86117"/>
                        <a:pt x="181947" y="77310"/>
                      </a:cubicBezTo>
                      <a:cubicBezTo>
                        <a:pt x="181947" y="68411"/>
                        <a:pt x="189187" y="61180"/>
                        <a:pt x="198005" y="61180"/>
                      </a:cubicBezTo>
                      <a:close/>
                      <a:moveTo>
                        <a:pt x="16109" y="32342"/>
                      </a:moveTo>
                      <a:cubicBezTo>
                        <a:pt x="20218" y="32342"/>
                        <a:pt x="24327" y="33917"/>
                        <a:pt x="27483" y="37068"/>
                      </a:cubicBezTo>
                      <a:lnTo>
                        <a:pt x="55897" y="65429"/>
                      </a:lnTo>
                      <a:lnTo>
                        <a:pt x="84402" y="37068"/>
                      </a:lnTo>
                      <a:cubicBezTo>
                        <a:pt x="90623" y="30766"/>
                        <a:pt x="100837" y="30766"/>
                        <a:pt x="107151" y="37068"/>
                      </a:cubicBezTo>
                      <a:cubicBezTo>
                        <a:pt x="113372" y="43371"/>
                        <a:pt x="113372" y="53473"/>
                        <a:pt x="107151" y="59775"/>
                      </a:cubicBezTo>
                      <a:lnTo>
                        <a:pt x="78646" y="88136"/>
                      </a:lnTo>
                      <a:lnTo>
                        <a:pt x="107151" y="116589"/>
                      </a:lnTo>
                      <a:cubicBezTo>
                        <a:pt x="113372" y="122799"/>
                        <a:pt x="113372" y="132994"/>
                        <a:pt x="107151" y="139296"/>
                      </a:cubicBezTo>
                      <a:cubicBezTo>
                        <a:pt x="103994" y="142447"/>
                        <a:pt x="99909" y="144023"/>
                        <a:pt x="95730" y="144023"/>
                      </a:cubicBezTo>
                      <a:cubicBezTo>
                        <a:pt x="91645" y="144023"/>
                        <a:pt x="87559" y="142447"/>
                        <a:pt x="84402" y="139296"/>
                      </a:cubicBezTo>
                      <a:lnTo>
                        <a:pt x="55897" y="110936"/>
                      </a:lnTo>
                      <a:lnTo>
                        <a:pt x="27483" y="139296"/>
                      </a:lnTo>
                      <a:cubicBezTo>
                        <a:pt x="24327" y="142447"/>
                        <a:pt x="20241" y="144023"/>
                        <a:pt x="16063" y="144023"/>
                      </a:cubicBezTo>
                      <a:cubicBezTo>
                        <a:pt x="11977" y="144023"/>
                        <a:pt x="7892" y="142447"/>
                        <a:pt x="4735" y="139296"/>
                      </a:cubicBezTo>
                      <a:cubicBezTo>
                        <a:pt x="-1579" y="132994"/>
                        <a:pt x="-1579" y="122799"/>
                        <a:pt x="4735" y="116589"/>
                      </a:cubicBezTo>
                      <a:lnTo>
                        <a:pt x="33147" y="88136"/>
                      </a:lnTo>
                      <a:lnTo>
                        <a:pt x="4735" y="59775"/>
                      </a:lnTo>
                      <a:cubicBezTo>
                        <a:pt x="-1579" y="53473"/>
                        <a:pt x="-1579" y="43371"/>
                        <a:pt x="4735" y="37068"/>
                      </a:cubicBezTo>
                      <a:cubicBezTo>
                        <a:pt x="7892" y="33917"/>
                        <a:pt x="12001" y="32342"/>
                        <a:pt x="16109" y="32342"/>
                      </a:cubicBezTo>
                      <a:close/>
                      <a:moveTo>
                        <a:pt x="460764" y="0"/>
                      </a:moveTo>
                      <a:cubicBezTo>
                        <a:pt x="486946" y="0"/>
                        <a:pt x="507372" y="15480"/>
                        <a:pt x="507372" y="35316"/>
                      </a:cubicBezTo>
                      <a:cubicBezTo>
                        <a:pt x="507372" y="41619"/>
                        <a:pt x="505330" y="47459"/>
                        <a:pt x="501709" y="52465"/>
                      </a:cubicBezTo>
                      <a:cubicBezTo>
                        <a:pt x="521020" y="65256"/>
                        <a:pt x="533740" y="87132"/>
                        <a:pt x="533740" y="111881"/>
                      </a:cubicBezTo>
                      <a:cubicBezTo>
                        <a:pt x="533740" y="144880"/>
                        <a:pt x="511179" y="172688"/>
                        <a:pt x="480633" y="180752"/>
                      </a:cubicBezTo>
                      <a:lnTo>
                        <a:pt x="541354" y="180752"/>
                      </a:lnTo>
                      <a:cubicBezTo>
                        <a:pt x="558344" y="180752"/>
                        <a:pt x="572271" y="194378"/>
                        <a:pt x="572643" y="211249"/>
                      </a:cubicBezTo>
                      <a:lnTo>
                        <a:pt x="585362" y="355387"/>
                      </a:lnTo>
                      <a:cubicBezTo>
                        <a:pt x="585362" y="355851"/>
                        <a:pt x="585455" y="356314"/>
                        <a:pt x="585455" y="356778"/>
                      </a:cubicBezTo>
                      <a:cubicBezTo>
                        <a:pt x="585455" y="374019"/>
                        <a:pt x="571343" y="388108"/>
                        <a:pt x="554073" y="388108"/>
                      </a:cubicBezTo>
                      <a:lnTo>
                        <a:pt x="553888" y="388108"/>
                      </a:lnTo>
                      <a:lnTo>
                        <a:pt x="553888" y="567470"/>
                      </a:lnTo>
                      <a:cubicBezTo>
                        <a:pt x="553888" y="590180"/>
                        <a:pt x="535411" y="608626"/>
                        <a:pt x="512664" y="608626"/>
                      </a:cubicBezTo>
                      <a:lnTo>
                        <a:pt x="503844" y="608626"/>
                      </a:lnTo>
                      <a:cubicBezTo>
                        <a:pt x="482675" y="608626"/>
                        <a:pt x="465684" y="592497"/>
                        <a:pt x="462713" y="569509"/>
                      </a:cubicBezTo>
                      <a:cubicBezTo>
                        <a:pt x="462621" y="568675"/>
                        <a:pt x="462528" y="567748"/>
                        <a:pt x="462342" y="566821"/>
                      </a:cubicBezTo>
                      <a:cubicBezTo>
                        <a:pt x="462249" y="567748"/>
                        <a:pt x="462156" y="568582"/>
                        <a:pt x="462064" y="569417"/>
                      </a:cubicBezTo>
                      <a:cubicBezTo>
                        <a:pt x="459092" y="592497"/>
                        <a:pt x="442195" y="608626"/>
                        <a:pt x="420933" y="608626"/>
                      </a:cubicBezTo>
                      <a:lnTo>
                        <a:pt x="412113" y="608626"/>
                      </a:lnTo>
                      <a:cubicBezTo>
                        <a:pt x="389365" y="608626"/>
                        <a:pt x="370889" y="590180"/>
                        <a:pt x="370889" y="567470"/>
                      </a:cubicBezTo>
                      <a:cubicBezTo>
                        <a:pt x="370889" y="533451"/>
                        <a:pt x="358076" y="347972"/>
                        <a:pt x="354548" y="297732"/>
                      </a:cubicBezTo>
                      <a:cubicBezTo>
                        <a:pt x="329016" y="293282"/>
                        <a:pt x="271452" y="283086"/>
                        <a:pt x="247497" y="277988"/>
                      </a:cubicBezTo>
                      <a:cubicBezTo>
                        <a:pt x="205531" y="268904"/>
                        <a:pt x="206181" y="241930"/>
                        <a:pt x="206645" y="224040"/>
                      </a:cubicBezTo>
                      <a:cubicBezTo>
                        <a:pt x="206738" y="221908"/>
                        <a:pt x="206738" y="219776"/>
                        <a:pt x="206738" y="217737"/>
                      </a:cubicBezTo>
                      <a:cubicBezTo>
                        <a:pt x="206738" y="191598"/>
                        <a:pt x="228371" y="181309"/>
                        <a:pt x="242855" y="180752"/>
                      </a:cubicBezTo>
                      <a:cubicBezTo>
                        <a:pt x="243041" y="180752"/>
                        <a:pt x="243227" y="180752"/>
                        <a:pt x="243412" y="180752"/>
                      </a:cubicBezTo>
                      <a:lnTo>
                        <a:pt x="444144" y="180752"/>
                      </a:lnTo>
                      <a:cubicBezTo>
                        <a:pt x="413598" y="172688"/>
                        <a:pt x="391037" y="144880"/>
                        <a:pt x="391037" y="111881"/>
                      </a:cubicBezTo>
                      <a:cubicBezTo>
                        <a:pt x="391037" y="88059"/>
                        <a:pt x="402921" y="66925"/>
                        <a:pt x="421026" y="53948"/>
                      </a:cubicBezTo>
                      <a:cubicBezTo>
                        <a:pt x="416662" y="48571"/>
                        <a:pt x="414248" y="42176"/>
                        <a:pt x="414248" y="35316"/>
                      </a:cubicBezTo>
                      <a:cubicBezTo>
                        <a:pt x="414248" y="15480"/>
                        <a:pt x="434674" y="0"/>
                        <a:pt x="4607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2" name="manager-avatar_76828"/>
                <p:cNvSpPr>
                  <a:spLocks noChangeAspect="1"/>
                </p:cNvSpPr>
                <p:nvPr/>
              </p:nvSpPr>
              <p:spPr bwMode="auto">
                <a:xfrm>
                  <a:off x="1949949" y="5007561"/>
                  <a:ext cx="403374" cy="402765"/>
                </a:xfrm>
                <a:custGeom>
                  <a:avLst/>
                  <a:gdLst>
                    <a:gd name="connsiteX0" fmla="*/ 152644 w 607639"/>
                    <a:gd name="connsiteY0" fmla="*/ 353886 h 606722"/>
                    <a:gd name="connsiteX1" fmla="*/ 196613 w 607639"/>
                    <a:gd name="connsiteY1" fmla="*/ 374415 h 606722"/>
                    <a:gd name="connsiteX2" fmla="*/ 195278 w 607639"/>
                    <a:gd name="connsiteY2" fmla="*/ 414762 h 606722"/>
                    <a:gd name="connsiteX3" fmla="*/ 193498 w 607639"/>
                    <a:gd name="connsiteY3" fmla="*/ 416540 h 606722"/>
                    <a:gd name="connsiteX4" fmla="*/ 192964 w 607639"/>
                    <a:gd name="connsiteY4" fmla="*/ 427382 h 606722"/>
                    <a:gd name="connsiteX5" fmla="*/ 196791 w 607639"/>
                    <a:gd name="connsiteY5" fmla="*/ 430937 h 606722"/>
                    <a:gd name="connsiteX6" fmla="*/ 202131 w 607639"/>
                    <a:gd name="connsiteY6" fmla="*/ 448444 h 606722"/>
                    <a:gd name="connsiteX7" fmla="*/ 199639 w 607639"/>
                    <a:gd name="connsiteY7" fmla="*/ 468262 h 606722"/>
                    <a:gd name="connsiteX8" fmla="*/ 188157 w 607639"/>
                    <a:gd name="connsiteY8" fmla="*/ 485237 h 606722"/>
                    <a:gd name="connsiteX9" fmla="*/ 170623 w 607639"/>
                    <a:gd name="connsiteY9" fmla="*/ 519896 h 606722"/>
                    <a:gd name="connsiteX10" fmla="*/ 171691 w 607639"/>
                    <a:gd name="connsiteY10" fmla="*/ 524251 h 606722"/>
                    <a:gd name="connsiteX11" fmla="*/ 205157 w 607639"/>
                    <a:gd name="connsiteY11" fmla="*/ 532604 h 606722"/>
                    <a:gd name="connsiteX12" fmla="*/ 215215 w 607639"/>
                    <a:gd name="connsiteY12" fmla="*/ 536159 h 606722"/>
                    <a:gd name="connsiteX13" fmla="*/ 225273 w 607639"/>
                    <a:gd name="connsiteY13" fmla="*/ 532604 h 606722"/>
                    <a:gd name="connsiteX14" fmla="*/ 258650 w 607639"/>
                    <a:gd name="connsiteY14" fmla="*/ 524251 h 606722"/>
                    <a:gd name="connsiteX15" fmla="*/ 259985 w 607639"/>
                    <a:gd name="connsiteY15" fmla="*/ 518918 h 606722"/>
                    <a:gd name="connsiteX16" fmla="*/ 243430 w 607639"/>
                    <a:gd name="connsiteY16" fmla="*/ 485592 h 606722"/>
                    <a:gd name="connsiteX17" fmla="*/ 230702 w 607639"/>
                    <a:gd name="connsiteY17" fmla="*/ 468262 h 606722"/>
                    <a:gd name="connsiteX18" fmla="*/ 228210 w 607639"/>
                    <a:gd name="connsiteY18" fmla="*/ 448444 h 606722"/>
                    <a:gd name="connsiteX19" fmla="*/ 233728 w 607639"/>
                    <a:gd name="connsiteY19" fmla="*/ 430759 h 606722"/>
                    <a:gd name="connsiteX20" fmla="*/ 237911 w 607639"/>
                    <a:gd name="connsiteY20" fmla="*/ 427115 h 606722"/>
                    <a:gd name="connsiteX21" fmla="*/ 236665 w 607639"/>
                    <a:gd name="connsiteY21" fmla="*/ 411030 h 606722"/>
                    <a:gd name="connsiteX22" fmla="*/ 289890 w 607639"/>
                    <a:gd name="connsiteY22" fmla="*/ 363929 h 606722"/>
                    <a:gd name="connsiteX23" fmla="*/ 329854 w 607639"/>
                    <a:gd name="connsiteY23" fmla="*/ 353886 h 606722"/>
                    <a:gd name="connsiteX24" fmla="*/ 373822 w 607639"/>
                    <a:gd name="connsiteY24" fmla="*/ 374415 h 606722"/>
                    <a:gd name="connsiteX25" fmla="*/ 372487 w 607639"/>
                    <a:gd name="connsiteY25" fmla="*/ 414762 h 606722"/>
                    <a:gd name="connsiteX26" fmla="*/ 370707 w 607639"/>
                    <a:gd name="connsiteY26" fmla="*/ 416540 h 606722"/>
                    <a:gd name="connsiteX27" fmla="*/ 370173 w 607639"/>
                    <a:gd name="connsiteY27" fmla="*/ 427382 h 606722"/>
                    <a:gd name="connsiteX28" fmla="*/ 374000 w 607639"/>
                    <a:gd name="connsiteY28" fmla="*/ 430937 h 606722"/>
                    <a:gd name="connsiteX29" fmla="*/ 379341 w 607639"/>
                    <a:gd name="connsiteY29" fmla="*/ 448444 h 606722"/>
                    <a:gd name="connsiteX30" fmla="*/ 376938 w 607639"/>
                    <a:gd name="connsiteY30" fmla="*/ 468262 h 606722"/>
                    <a:gd name="connsiteX31" fmla="*/ 365367 w 607639"/>
                    <a:gd name="connsiteY31" fmla="*/ 485237 h 606722"/>
                    <a:gd name="connsiteX32" fmla="*/ 347833 w 607639"/>
                    <a:gd name="connsiteY32" fmla="*/ 519896 h 606722"/>
                    <a:gd name="connsiteX33" fmla="*/ 348901 w 607639"/>
                    <a:gd name="connsiteY33" fmla="*/ 524251 h 606722"/>
                    <a:gd name="connsiteX34" fmla="*/ 382367 w 607639"/>
                    <a:gd name="connsiteY34" fmla="*/ 532604 h 606722"/>
                    <a:gd name="connsiteX35" fmla="*/ 392424 w 607639"/>
                    <a:gd name="connsiteY35" fmla="*/ 536159 h 606722"/>
                    <a:gd name="connsiteX36" fmla="*/ 402482 w 607639"/>
                    <a:gd name="connsiteY36" fmla="*/ 532604 h 606722"/>
                    <a:gd name="connsiteX37" fmla="*/ 435948 w 607639"/>
                    <a:gd name="connsiteY37" fmla="*/ 524251 h 606722"/>
                    <a:gd name="connsiteX38" fmla="*/ 437194 w 607639"/>
                    <a:gd name="connsiteY38" fmla="*/ 518918 h 606722"/>
                    <a:gd name="connsiteX39" fmla="*/ 420639 w 607639"/>
                    <a:gd name="connsiteY39" fmla="*/ 485592 h 606722"/>
                    <a:gd name="connsiteX40" fmla="*/ 407911 w 607639"/>
                    <a:gd name="connsiteY40" fmla="*/ 468262 h 606722"/>
                    <a:gd name="connsiteX41" fmla="*/ 405419 w 607639"/>
                    <a:gd name="connsiteY41" fmla="*/ 448444 h 606722"/>
                    <a:gd name="connsiteX42" fmla="*/ 410938 w 607639"/>
                    <a:gd name="connsiteY42" fmla="*/ 430759 h 606722"/>
                    <a:gd name="connsiteX43" fmla="*/ 415121 w 607639"/>
                    <a:gd name="connsiteY43" fmla="*/ 427115 h 606722"/>
                    <a:gd name="connsiteX44" fmla="*/ 413875 w 607639"/>
                    <a:gd name="connsiteY44" fmla="*/ 411030 h 606722"/>
                    <a:gd name="connsiteX45" fmla="*/ 467189 w 607639"/>
                    <a:gd name="connsiteY45" fmla="*/ 363929 h 606722"/>
                    <a:gd name="connsiteX46" fmla="*/ 507063 w 607639"/>
                    <a:gd name="connsiteY46" fmla="*/ 353886 h 606722"/>
                    <a:gd name="connsiteX47" fmla="*/ 551032 w 607639"/>
                    <a:gd name="connsiteY47" fmla="*/ 374415 h 606722"/>
                    <a:gd name="connsiteX48" fmla="*/ 549697 w 607639"/>
                    <a:gd name="connsiteY48" fmla="*/ 414762 h 606722"/>
                    <a:gd name="connsiteX49" fmla="*/ 547917 w 607639"/>
                    <a:gd name="connsiteY49" fmla="*/ 416540 h 606722"/>
                    <a:gd name="connsiteX50" fmla="*/ 547383 w 607639"/>
                    <a:gd name="connsiteY50" fmla="*/ 427382 h 606722"/>
                    <a:gd name="connsiteX51" fmla="*/ 551299 w 607639"/>
                    <a:gd name="connsiteY51" fmla="*/ 430937 h 606722"/>
                    <a:gd name="connsiteX52" fmla="*/ 556639 w 607639"/>
                    <a:gd name="connsiteY52" fmla="*/ 448444 h 606722"/>
                    <a:gd name="connsiteX53" fmla="*/ 554147 w 607639"/>
                    <a:gd name="connsiteY53" fmla="*/ 468262 h 606722"/>
                    <a:gd name="connsiteX54" fmla="*/ 542576 w 607639"/>
                    <a:gd name="connsiteY54" fmla="*/ 485237 h 606722"/>
                    <a:gd name="connsiteX55" fmla="*/ 525042 w 607639"/>
                    <a:gd name="connsiteY55" fmla="*/ 519896 h 606722"/>
                    <a:gd name="connsiteX56" fmla="*/ 526110 w 607639"/>
                    <a:gd name="connsiteY56" fmla="*/ 524251 h 606722"/>
                    <a:gd name="connsiteX57" fmla="*/ 559576 w 607639"/>
                    <a:gd name="connsiteY57" fmla="*/ 532604 h 606722"/>
                    <a:gd name="connsiteX58" fmla="*/ 607639 w 607639"/>
                    <a:gd name="connsiteY58" fmla="*/ 594014 h 606722"/>
                    <a:gd name="connsiteX59" fmla="*/ 594911 w 607639"/>
                    <a:gd name="connsiteY59" fmla="*/ 606722 h 606722"/>
                    <a:gd name="connsiteX60" fmla="*/ 12639 w 607639"/>
                    <a:gd name="connsiteY60" fmla="*/ 606722 h 606722"/>
                    <a:gd name="connsiteX61" fmla="*/ 0 w 607639"/>
                    <a:gd name="connsiteY61" fmla="*/ 594014 h 606722"/>
                    <a:gd name="connsiteX62" fmla="*/ 47974 w 607639"/>
                    <a:gd name="connsiteY62" fmla="*/ 532604 h 606722"/>
                    <a:gd name="connsiteX63" fmla="*/ 81440 w 607639"/>
                    <a:gd name="connsiteY63" fmla="*/ 524251 h 606722"/>
                    <a:gd name="connsiteX64" fmla="*/ 82775 w 607639"/>
                    <a:gd name="connsiteY64" fmla="*/ 518918 h 606722"/>
                    <a:gd name="connsiteX65" fmla="*/ 66220 w 607639"/>
                    <a:gd name="connsiteY65" fmla="*/ 485592 h 606722"/>
                    <a:gd name="connsiteX66" fmla="*/ 53492 w 607639"/>
                    <a:gd name="connsiteY66" fmla="*/ 468262 h 606722"/>
                    <a:gd name="connsiteX67" fmla="*/ 51000 w 607639"/>
                    <a:gd name="connsiteY67" fmla="*/ 448444 h 606722"/>
                    <a:gd name="connsiteX68" fmla="*/ 56519 w 607639"/>
                    <a:gd name="connsiteY68" fmla="*/ 430759 h 606722"/>
                    <a:gd name="connsiteX69" fmla="*/ 60702 w 607639"/>
                    <a:gd name="connsiteY69" fmla="*/ 427115 h 606722"/>
                    <a:gd name="connsiteX70" fmla="*/ 59456 w 607639"/>
                    <a:gd name="connsiteY70" fmla="*/ 411030 h 606722"/>
                    <a:gd name="connsiteX71" fmla="*/ 112681 w 607639"/>
                    <a:gd name="connsiteY71" fmla="*/ 363929 h 606722"/>
                    <a:gd name="connsiteX72" fmla="*/ 152644 w 607639"/>
                    <a:gd name="connsiteY72" fmla="*/ 353886 h 606722"/>
                    <a:gd name="connsiteX73" fmla="*/ 335643 w 607639"/>
                    <a:gd name="connsiteY73" fmla="*/ 0 h 606722"/>
                    <a:gd name="connsiteX74" fmla="*/ 386738 w 607639"/>
                    <a:gd name="connsiteY74" fmla="*/ 21772 h 606722"/>
                    <a:gd name="connsiteX75" fmla="*/ 385314 w 607639"/>
                    <a:gd name="connsiteY75" fmla="*/ 65671 h 606722"/>
                    <a:gd name="connsiteX76" fmla="*/ 382822 w 607639"/>
                    <a:gd name="connsiteY76" fmla="*/ 67982 h 606722"/>
                    <a:gd name="connsiteX77" fmla="*/ 382110 w 607639"/>
                    <a:gd name="connsiteY77" fmla="*/ 80689 h 606722"/>
                    <a:gd name="connsiteX78" fmla="*/ 387985 w 607639"/>
                    <a:gd name="connsiteY78" fmla="*/ 85577 h 606722"/>
                    <a:gd name="connsiteX79" fmla="*/ 393415 w 607639"/>
                    <a:gd name="connsiteY79" fmla="*/ 103616 h 606722"/>
                    <a:gd name="connsiteX80" fmla="*/ 390388 w 607639"/>
                    <a:gd name="connsiteY80" fmla="*/ 125655 h 606722"/>
                    <a:gd name="connsiteX81" fmla="*/ 376413 w 607639"/>
                    <a:gd name="connsiteY81" fmla="*/ 143872 h 606722"/>
                    <a:gd name="connsiteX82" fmla="*/ 354781 w 607639"/>
                    <a:gd name="connsiteY82" fmla="*/ 182973 h 606722"/>
                    <a:gd name="connsiteX83" fmla="*/ 356384 w 607639"/>
                    <a:gd name="connsiteY83" fmla="*/ 188838 h 606722"/>
                    <a:gd name="connsiteX84" fmla="*/ 398934 w 607639"/>
                    <a:gd name="connsiteY84" fmla="*/ 198435 h 606722"/>
                    <a:gd name="connsiteX85" fmla="*/ 454391 w 607639"/>
                    <a:gd name="connsiteY85" fmla="*/ 252732 h 606722"/>
                    <a:gd name="connsiteX86" fmla="*/ 493737 w 607639"/>
                    <a:gd name="connsiteY86" fmla="*/ 252732 h 606722"/>
                    <a:gd name="connsiteX87" fmla="*/ 506377 w 607639"/>
                    <a:gd name="connsiteY87" fmla="*/ 265440 h 606722"/>
                    <a:gd name="connsiteX88" fmla="*/ 506377 w 607639"/>
                    <a:gd name="connsiteY88" fmla="*/ 316004 h 606722"/>
                    <a:gd name="connsiteX89" fmla="*/ 493737 w 607639"/>
                    <a:gd name="connsiteY89" fmla="*/ 328623 h 606722"/>
                    <a:gd name="connsiteX90" fmla="*/ 481007 w 607639"/>
                    <a:gd name="connsiteY90" fmla="*/ 316004 h 606722"/>
                    <a:gd name="connsiteX91" fmla="*/ 481007 w 607639"/>
                    <a:gd name="connsiteY91" fmla="*/ 278059 h 606722"/>
                    <a:gd name="connsiteX92" fmla="*/ 316504 w 607639"/>
                    <a:gd name="connsiteY92" fmla="*/ 278059 h 606722"/>
                    <a:gd name="connsiteX93" fmla="*/ 316504 w 607639"/>
                    <a:gd name="connsiteY93" fmla="*/ 316004 h 606722"/>
                    <a:gd name="connsiteX94" fmla="*/ 303775 w 607639"/>
                    <a:gd name="connsiteY94" fmla="*/ 328623 h 606722"/>
                    <a:gd name="connsiteX95" fmla="*/ 291134 w 607639"/>
                    <a:gd name="connsiteY95" fmla="*/ 316004 h 606722"/>
                    <a:gd name="connsiteX96" fmla="*/ 291134 w 607639"/>
                    <a:gd name="connsiteY96" fmla="*/ 278059 h 606722"/>
                    <a:gd name="connsiteX97" fmla="*/ 126542 w 607639"/>
                    <a:gd name="connsiteY97" fmla="*/ 278059 h 606722"/>
                    <a:gd name="connsiteX98" fmla="*/ 126542 w 607639"/>
                    <a:gd name="connsiteY98" fmla="*/ 316004 h 606722"/>
                    <a:gd name="connsiteX99" fmla="*/ 113902 w 607639"/>
                    <a:gd name="connsiteY99" fmla="*/ 328623 h 606722"/>
                    <a:gd name="connsiteX100" fmla="*/ 101261 w 607639"/>
                    <a:gd name="connsiteY100" fmla="*/ 316004 h 606722"/>
                    <a:gd name="connsiteX101" fmla="*/ 101261 w 607639"/>
                    <a:gd name="connsiteY101" fmla="*/ 265440 h 606722"/>
                    <a:gd name="connsiteX102" fmla="*/ 113902 w 607639"/>
                    <a:gd name="connsiteY102" fmla="*/ 252732 h 606722"/>
                    <a:gd name="connsiteX103" fmla="*/ 153247 w 607639"/>
                    <a:gd name="connsiteY103" fmla="*/ 252732 h 606722"/>
                    <a:gd name="connsiteX104" fmla="*/ 208705 w 607639"/>
                    <a:gd name="connsiteY104" fmla="*/ 198435 h 606722"/>
                    <a:gd name="connsiteX105" fmla="*/ 251255 w 607639"/>
                    <a:gd name="connsiteY105" fmla="*/ 188838 h 606722"/>
                    <a:gd name="connsiteX106" fmla="*/ 253124 w 607639"/>
                    <a:gd name="connsiteY106" fmla="*/ 181907 h 606722"/>
                    <a:gd name="connsiteX107" fmla="*/ 232739 w 607639"/>
                    <a:gd name="connsiteY107" fmla="*/ 144228 h 606722"/>
                    <a:gd name="connsiteX108" fmla="*/ 217339 w 607639"/>
                    <a:gd name="connsiteY108" fmla="*/ 125655 h 606722"/>
                    <a:gd name="connsiteX109" fmla="*/ 214313 w 607639"/>
                    <a:gd name="connsiteY109" fmla="*/ 103705 h 606722"/>
                    <a:gd name="connsiteX110" fmla="*/ 219832 w 607639"/>
                    <a:gd name="connsiteY110" fmla="*/ 85488 h 606722"/>
                    <a:gd name="connsiteX111" fmla="*/ 226152 w 607639"/>
                    <a:gd name="connsiteY111" fmla="*/ 80334 h 606722"/>
                    <a:gd name="connsiteX112" fmla="*/ 224550 w 607639"/>
                    <a:gd name="connsiteY112" fmla="*/ 62116 h 606722"/>
                    <a:gd name="connsiteX113" fmla="*/ 288019 w 607639"/>
                    <a:gd name="connsiteY113" fmla="*/ 11108 h 606722"/>
                    <a:gd name="connsiteX114" fmla="*/ 335643 w 607639"/>
                    <a:gd name="connsiteY114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607639" h="606722">
                      <a:moveTo>
                        <a:pt x="152644" y="353886"/>
                      </a:moveTo>
                      <a:cubicBezTo>
                        <a:pt x="177833" y="353886"/>
                        <a:pt x="190472" y="365084"/>
                        <a:pt x="196613" y="374415"/>
                      </a:cubicBezTo>
                      <a:cubicBezTo>
                        <a:pt x="210231" y="395122"/>
                        <a:pt x="200173" y="409519"/>
                        <a:pt x="195278" y="414762"/>
                      </a:cubicBezTo>
                      <a:lnTo>
                        <a:pt x="193498" y="416540"/>
                      </a:lnTo>
                      <a:lnTo>
                        <a:pt x="192964" y="427382"/>
                      </a:lnTo>
                      <a:cubicBezTo>
                        <a:pt x="194388" y="428448"/>
                        <a:pt x="195723" y="429604"/>
                        <a:pt x="196791" y="430937"/>
                      </a:cubicBezTo>
                      <a:cubicBezTo>
                        <a:pt x="201063" y="435736"/>
                        <a:pt x="202932" y="442134"/>
                        <a:pt x="202131" y="448444"/>
                      </a:cubicBezTo>
                      <a:lnTo>
                        <a:pt x="199639" y="468262"/>
                      </a:lnTo>
                      <a:cubicBezTo>
                        <a:pt x="198749" y="475639"/>
                        <a:pt x="194299" y="481859"/>
                        <a:pt x="188157" y="485237"/>
                      </a:cubicBezTo>
                      <a:cubicBezTo>
                        <a:pt x="185487" y="497945"/>
                        <a:pt x="179257" y="510209"/>
                        <a:pt x="170623" y="519896"/>
                      </a:cubicBezTo>
                      <a:lnTo>
                        <a:pt x="171691" y="524251"/>
                      </a:lnTo>
                      <a:lnTo>
                        <a:pt x="205157" y="532604"/>
                      </a:lnTo>
                      <a:cubicBezTo>
                        <a:pt x="208540" y="533493"/>
                        <a:pt x="211833" y="534648"/>
                        <a:pt x="215215" y="536159"/>
                      </a:cubicBezTo>
                      <a:cubicBezTo>
                        <a:pt x="218597" y="534648"/>
                        <a:pt x="221890" y="533493"/>
                        <a:pt x="225273" y="532604"/>
                      </a:cubicBezTo>
                      <a:lnTo>
                        <a:pt x="258650" y="524251"/>
                      </a:lnTo>
                      <a:lnTo>
                        <a:pt x="259985" y="518918"/>
                      </a:lnTo>
                      <a:cubicBezTo>
                        <a:pt x="251885" y="509498"/>
                        <a:pt x="246100" y="497767"/>
                        <a:pt x="243430" y="485592"/>
                      </a:cubicBezTo>
                      <a:cubicBezTo>
                        <a:pt x="236398" y="482304"/>
                        <a:pt x="231681" y="475905"/>
                        <a:pt x="230702" y="468262"/>
                      </a:cubicBezTo>
                      <a:lnTo>
                        <a:pt x="228210" y="448444"/>
                      </a:lnTo>
                      <a:cubicBezTo>
                        <a:pt x="227409" y="442046"/>
                        <a:pt x="229456" y="435647"/>
                        <a:pt x="233728" y="430759"/>
                      </a:cubicBezTo>
                      <a:cubicBezTo>
                        <a:pt x="234974" y="429337"/>
                        <a:pt x="236398" y="428093"/>
                        <a:pt x="237911" y="427115"/>
                      </a:cubicBezTo>
                      <a:cubicBezTo>
                        <a:pt x="237288" y="421250"/>
                        <a:pt x="236665" y="414407"/>
                        <a:pt x="236665" y="411030"/>
                      </a:cubicBezTo>
                      <a:cubicBezTo>
                        <a:pt x="236665" y="380281"/>
                        <a:pt x="253576" y="365262"/>
                        <a:pt x="289890" y="363929"/>
                      </a:cubicBezTo>
                      <a:cubicBezTo>
                        <a:pt x="304042" y="355130"/>
                        <a:pt x="318550" y="353886"/>
                        <a:pt x="329854" y="353886"/>
                      </a:cubicBezTo>
                      <a:cubicBezTo>
                        <a:pt x="355042" y="353886"/>
                        <a:pt x="367681" y="365084"/>
                        <a:pt x="373822" y="374415"/>
                      </a:cubicBezTo>
                      <a:cubicBezTo>
                        <a:pt x="387440" y="395122"/>
                        <a:pt x="377383" y="409519"/>
                        <a:pt x="372487" y="414762"/>
                      </a:cubicBezTo>
                      <a:lnTo>
                        <a:pt x="370707" y="416540"/>
                      </a:lnTo>
                      <a:lnTo>
                        <a:pt x="370173" y="427382"/>
                      </a:lnTo>
                      <a:cubicBezTo>
                        <a:pt x="371597" y="428448"/>
                        <a:pt x="372932" y="429604"/>
                        <a:pt x="374000" y="430937"/>
                      </a:cubicBezTo>
                      <a:cubicBezTo>
                        <a:pt x="378273" y="435736"/>
                        <a:pt x="380231" y="442134"/>
                        <a:pt x="379341" y="448444"/>
                      </a:cubicBezTo>
                      <a:lnTo>
                        <a:pt x="376938" y="468262"/>
                      </a:lnTo>
                      <a:cubicBezTo>
                        <a:pt x="375959" y="475639"/>
                        <a:pt x="371508" y="481859"/>
                        <a:pt x="365367" y="485237"/>
                      </a:cubicBezTo>
                      <a:cubicBezTo>
                        <a:pt x="362697" y="497945"/>
                        <a:pt x="356466" y="510209"/>
                        <a:pt x="347833" y="519896"/>
                      </a:cubicBezTo>
                      <a:lnTo>
                        <a:pt x="348901" y="524251"/>
                      </a:lnTo>
                      <a:lnTo>
                        <a:pt x="382367" y="532604"/>
                      </a:lnTo>
                      <a:cubicBezTo>
                        <a:pt x="385749" y="533493"/>
                        <a:pt x="389042" y="534648"/>
                        <a:pt x="392424" y="536159"/>
                      </a:cubicBezTo>
                      <a:cubicBezTo>
                        <a:pt x="395807" y="534648"/>
                        <a:pt x="399100" y="533493"/>
                        <a:pt x="402482" y="532604"/>
                      </a:cubicBezTo>
                      <a:lnTo>
                        <a:pt x="435948" y="524251"/>
                      </a:lnTo>
                      <a:lnTo>
                        <a:pt x="437194" y="518918"/>
                      </a:lnTo>
                      <a:cubicBezTo>
                        <a:pt x="429095" y="509498"/>
                        <a:pt x="423309" y="497767"/>
                        <a:pt x="420639" y="485592"/>
                      </a:cubicBezTo>
                      <a:cubicBezTo>
                        <a:pt x="413697" y="482304"/>
                        <a:pt x="408890" y="475905"/>
                        <a:pt x="407911" y="468262"/>
                      </a:cubicBezTo>
                      <a:lnTo>
                        <a:pt x="405419" y="448444"/>
                      </a:lnTo>
                      <a:cubicBezTo>
                        <a:pt x="404618" y="442046"/>
                        <a:pt x="406665" y="435647"/>
                        <a:pt x="410938" y="430759"/>
                      </a:cubicBezTo>
                      <a:cubicBezTo>
                        <a:pt x="412184" y="429337"/>
                        <a:pt x="413608" y="428093"/>
                        <a:pt x="415121" y="427115"/>
                      </a:cubicBezTo>
                      <a:cubicBezTo>
                        <a:pt x="414498" y="421250"/>
                        <a:pt x="413875" y="414407"/>
                        <a:pt x="413875" y="411030"/>
                      </a:cubicBezTo>
                      <a:cubicBezTo>
                        <a:pt x="413875" y="380281"/>
                        <a:pt x="430786" y="365262"/>
                        <a:pt x="467189" y="363929"/>
                      </a:cubicBezTo>
                      <a:cubicBezTo>
                        <a:pt x="481341" y="355130"/>
                        <a:pt x="495849" y="353886"/>
                        <a:pt x="507063" y="353886"/>
                      </a:cubicBezTo>
                      <a:cubicBezTo>
                        <a:pt x="532252" y="353886"/>
                        <a:pt x="544891" y="365084"/>
                        <a:pt x="551032" y="374415"/>
                      </a:cubicBezTo>
                      <a:cubicBezTo>
                        <a:pt x="564650" y="395122"/>
                        <a:pt x="554592" y="409519"/>
                        <a:pt x="549697" y="414762"/>
                      </a:cubicBezTo>
                      <a:lnTo>
                        <a:pt x="547917" y="416540"/>
                      </a:lnTo>
                      <a:lnTo>
                        <a:pt x="547383" y="427382"/>
                      </a:lnTo>
                      <a:cubicBezTo>
                        <a:pt x="548807" y="428448"/>
                        <a:pt x="550142" y="429604"/>
                        <a:pt x="551299" y="430937"/>
                      </a:cubicBezTo>
                      <a:cubicBezTo>
                        <a:pt x="555482" y="435736"/>
                        <a:pt x="557440" y="442134"/>
                        <a:pt x="556639" y="448444"/>
                      </a:cubicBezTo>
                      <a:lnTo>
                        <a:pt x="554147" y="468262"/>
                      </a:lnTo>
                      <a:cubicBezTo>
                        <a:pt x="553168" y="475639"/>
                        <a:pt x="548718" y="481859"/>
                        <a:pt x="542576" y="485237"/>
                      </a:cubicBezTo>
                      <a:cubicBezTo>
                        <a:pt x="539906" y="497945"/>
                        <a:pt x="533676" y="510209"/>
                        <a:pt x="525042" y="519896"/>
                      </a:cubicBezTo>
                      <a:lnTo>
                        <a:pt x="526110" y="524251"/>
                      </a:lnTo>
                      <a:lnTo>
                        <a:pt x="559576" y="532604"/>
                      </a:lnTo>
                      <a:cubicBezTo>
                        <a:pt x="587880" y="539714"/>
                        <a:pt x="607639" y="564953"/>
                        <a:pt x="607639" y="594014"/>
                      </a:cubicBezTo>
                      <a:cubicBezTo>
                        <a:pt x="607639" y="601035"/>
                        <a:pt x="601943" y="606722"/>
                        <a:pt x="594911" y="606722"/>
                      </a:cubicBezTo>
                      <a:lnTo>
                        <a:pt x="12639" y="606722"/>
                      </a:lnTo>
                      <a:cubicBezTo>
                        <a:pt x="5697" y="606722"/>
                        <a:pt x="0" y="601035"/>
                        <a:pt x="0" y="594014"/>
                      </a:cubicBezTo>
                      <a:cubicBezTo>
                        <a:pt x="0" y="564953"/>
                        <a:pt x="19759" y="539714"/>
                        <a:pt x="47974" y="532604"/>
                      </a:cubicBezTo>
                      <a:lnTo>
                        <a:pt x="81440" y="524251"/>
                      </a:lnTo>
                      <a:lnTo>
                        <a:pt x="82775" y="518918"/>
                      </a:lnTo>
                      <a:cubicBezTo>
                        <a:pt x="74676" y="509498"/>
                        <a:pt x="68890" y="497767"/>
                        <a:pt x="66220" y="485592"/>
                      </a:cubicBezTo>
                      <a:cubicBezTo>
                        <a:pt x="59189" y="482304"/>
                        <a:pt x="54471" y="475905"/>
                        <a:pt x="53492" y="468262"/>
                      </a:cubicBezTo>
                      <a:lnTo>
                        <a:pt x="51000" y="448444"/>
                      </a:lnTo>
                      <a:cubicBezTo>
                        <a:pt x="50199" y="442046"/>
                        <a:pt x="52246" y="435647"/>
                        <a:pt x="56519" y="430759"/>
                      </a:cubicBezTo>
                      <a:cubicBezTo>
                        <a:pt x="57765" y="429337"/>
                        <a:pt x="59189" y="428093"/>
                        <a:pt x="60702" y="427115"/>
                      </a:cubicBezTo>
                      <a:cubicBezTo>
                        <a:pt x="60079" y="421250"/>
                        <a:pt x="59456" y="414407"/>
                        <a:pt x="59456" y="411030"/>
                      </a:cubicBezTo>
                      <a:cubicBezTo>
                        <a:pt x="59456" y="380281"/>
                        <a:pt x="76367" y="365262"/>
                        <a:pt x="112681" y="363929"/>
                      </a:cubicBezTo>
                      <a:cubicBezTo>
                        <a:pt x="126833" y="355130"/>
                        <a:pt x="141341" y="353886"/>
                        <a:pt x="152644" y="353886"/>
                      </a:cubicBezTo>
                      <a:close/>
                      <a:moveTo>
                        <a:pt x="335643" y="0"/>
                      </a:moveTo>
                      <a:cubicBezTo>
                        <a:pt x="359232" y="0"/>
                        <a:pt x="376413" y="7287"/>
                        <a:pt x="386738" y="21772"/>
                      </a:cubicBezTo>
                      <a:cubicBezTo>
                        <a:pt x="403118" y="44343"/>
                        <a:pt x="391189" y="59984"/>
                        <a:pt x="385314" y="65671"/>
                      </a:cubicBezTo>
                      <a:lnTo>
                        <a:pt x="382822" y="67982"/>
                      </a:lnTo>
                      <a:lnTo>
                        <a:pt x="382110" y="80689"/>
                      </a:lnTo>
                      <a:cubicBezTo>
                        <a:pt x="384335" y="81933"/>
                        <a:pt x="386293" y="83622"/>
                        <a:pt x="387985" y="85577"/>
                      </a:cubicBezTo>
                      <a:cubicBezTo>
                        <a:pt x="392347" y="90553"/>
                        <a:pt x="394305" y="97218"/>
                        <a:pt x="393415" y="103616"/>
                      </a:cubicBezTo>
                      <a:lnTo>
                        <a:pt x="390388" y="125655"/>
                      </a:lnTo>
                      <a:cubicBezTo>
                        <a:pt x="389231" y="133831"/>
                        <a:pt x="383801" y="140584"/>
                        <a:pt x="376413" y="143872"/>
                      </a:cubicBezTo>
                      <a:cubicBezTo>
                        <a:pt x="373119" y="158268"/>
                        <a:pt x="365552" y="172131"/>
                        <a:pt x="354781" y="182973"/>
                      </a:cubicBezTo>
                      <a:lnTo>
                        <a:pt x="356384" y="188838"/>
                      </a:lnTo>
                      <a:lnTo>
                        <a:pt x="398934" y="198435"/>
                      </a:lnTo>
                      <a:cubicBezTo>
                        <a:pt x="427864" y="205011"/>
                        <a:pt x="449139" y="226517"/>
                        <a:pt x="454391" y="252732"/>
                      </a:cubicBezTo>
                      <a:lnTo>
                        <a:pt x="493737" y="252732"/>
                      </a:lnTo>
                      <a:cubicBezTo>
                        <a:pt x="500680" y="252732"/>
                        <a:pt x="506377" y="258419"/>
                        <a:pt x="506377" y="265440"/>
                      </a:cubicBezTo>
                      <a:lnTo>
                        <a:pt x="506377" y="316004"/>
                      </a:lnTo>
                      <a:cubicBezTo>
                        <a:pt x="506377" y="322935"/>
                        <a:pt x="500680" y="328623"/>
                        <a:pt x="493737" y="328623"/>
                      </a:cubicBezTo>
                      <a:cubicBezTo>
                        <a:pt x="486704" y="328623"/>
                        <a:pt x="481007" y="322935"/>
                        <a:pt x="481007" y="316004"/>
                      </a:cubicBezTo>
                      <a:lnTo>
                        <a:pt x="481007" y="278059"/>
                      </a:lnTo>
                      <a:lnTo>
                        <a:pt x="316504" y="278059"/>
                      </a:lnTo>
                      <a:lnTo>
                        <a:pt x="316504" y="316004"/>
                      </a:lnTo>
                      <a:cubicBezTo>
                        <a:pt x="316504" y="322935"/>
                        <a:pt x="310807" y="328623"/>
                        <a:pt x="303775" y="328623"/>
                      </a:cubicBezTo>
                      <a:cubicBezTo>
                        <a:pt x="296831" y="328623"/>
                        <a:pt x="291134" y="322935"/>
                        <a:pt x="291134" y="316004"/>
                      </a:cubicBezTo>
                      <a:lnTo>
                        <a:pt x="291134" y="278059"/>
                      </a:lnTo>
                      <a:lnTo>
                        <a:pt x="126542" y="278059"/>
                      </a:lnTo>
                      <a:lnTo>
                        <a:pt x="126542" y="316004"/>
                      </a:lnTo>
                      <a:cubicBezTo>
                        <a:pt x="126542" y="322935"/>
                        <a:pt x="120934" y="328623"/>
                        <a:pt x="113902" y="328623"/>
                      </a:cubicBezTo>
                      <a:cubicBezTo>
                        <a:pt x="106869" y="328623"/>
                        <a:pt x="101261" y="322935"/>
                        <a:pt x="101261" y="316004"/>
                      </a:cubicBezTo>
                      <a:lnTo>
                        <a:pt x="101261" y="265440"/>
                      </a:lnTo>
                      <a:cubicBezTo>
                        <a:pt x="101261" y="258419"/>
                        <a:pt x="106869" y="252732"/>
                        <a:pt x="113902" y="252732"/>
                      </a:cubicBezTo>
                      <a:lnTo>
                        <a:pt x="153247" y="252732"/>
                      </a:lnTo>
                      <a:cubicBezTo>
                        <a:pt x="158499" y="226517"/>
                        <a:pt x="179774" y="205011"/>
                        <a:pt x="208705" y="198435"/>
                      </a:cubicBezTo>
                      <a:lnTo>
                        <a:pt x="251255" y="188838"/>
                      </a:lnTo>
                      <a:lnTo>
                        <a:pt x="253124" y="181907"/>
                      </a:lnTo>
                      <a:cubicBezTo>
                        <a:pt x="243065" y="171332"/>
                        <a:pt x="235855" y="158002"/>
                        <a:pt x="232739" y="144228"/>
                      </a:cubicBezTo>
                      <a:cubicBezTo>
                        <a:pt x="224283" y="141029"/>
                        <a:pt x="218497" y="134097"/>
                        <a:pt x="217339" y="125655"/>
                      </a:cubicBezTo>
                      <a:lnTo>
                        <a:pt x="214313" y="103705"/>
                      </a:lnTo>
                      <a:cubicBezTo>
                        <a:pt x="213423" y="97129"/>
                        <a:pt x="215381" y="90553"/>
                        <a:pt x="219832" y="85488"/>
                      </a:cubicBezTo>
                      <a:cubicBezTo>
                        <a:pt x="221612" y="83444"/>
                        <a:pt x="223749" y="81667"/>
                        <a:pt x="226152" y="80334"/>
                      </a:cubicBezTo>
                      <a:cubicBezTo>
                        <a:pt x="225351" y="73847"/>
                        <a:pt x="224550" y="66293"/>
                        <a:pt x="224550" y="62116"/>
                      </a:cubicBezTo>
                      <a:cubicBezTo>
                        <a:pt x="224550" y="28081"/>
                        <a:pt x="244222" y="12263"/>
                        <a:pt x="288019" y="11108"/>
                      </a:cubicBezTo>
                      <a:cubicBezTo>
                        <a:pt x="307157" y="0"/>
                        <a:pt x="327008" y="0"/>
                        <a:pt x="3356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13" name="文本框 312"/>
              <p:cNvSpPr txBox="1"/>
              <p:nvPr/>
            </p:nvSpPr>
            <p:spPr>
              <a:xfrm>
                <a:off x="2888404" y="2054163"/>
                <a:ext cx="3286255" cy="768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拓宽企业跨境投融资渠道</a:t>
                </a: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，支持中小微高新技术企业一定额度内自主借用</a:t>
                </a:r>
                <a:r>
                  <a:rPr lang="zh-CN" altLang="en-US" sz="1200" dirty="0" smtClean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外债；</a:t>
                </a:r>
                <a:r>
                  <a:rPr lang="zh-CN" altLang="en-US" sz="1200" dirty="0" smtClean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提升</a:t>
                </a:r>
                <a:r>
                  <a:rPr lang="zh-CN" altLang="en-US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跨境投融资便利化水平</a:t>
                </a: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，外商投资企业境内再投资免于登记</a:t>
                </a:r>
                <a:endParaRPr lang="zh-CN" altLang="en-US" sz="1200" dirty="0"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314" name="文本框 313"/>
              <p:cNvSpPr txBox="1"/>
              <p:nvPr/>
            </p:nvSpPr>
            <p:spPr>
              <a:xfrm>
                <a:off x="2888404" y="3212168"/>
                <a:ext cx="3422822" cy="555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支持银行</a:t>
                </a:r>
                <a:r>
                  <a:rPr lang="zh-CN" altLang="en-US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优化新型国际贸易结算</a:t>
                </a: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，有序扩大贸易收支轧差净额结算企业范围</a:t>
                </a:r>
                <a:endParaRPr lang="zh-CN" altLang="en-US" sz="1200" dirty="0"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315" name="文本框 314"/>
              <p:cNvSpPr txBox="1"/>
              <p:nvPr/>
            </p:nvSpPr>
            <p:spPr>
              <a:xfrm>
                <a:off x="2867597" y="4033234"/>
                <a:ext cx="3286255" cy="793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完善外汇市场</a:t>
                </a:r>
                <a:r>
                  <a:rPr lang="zh-CN" altLang="en-US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“宏观审慎</a:t>
                </a:r>
                <a:r>
                  <a:rPr lang="en-US" altLang="zh-CN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+</a:t>
                </a:r>
                <a:r>
                  <a:rPr lang="zh-CN" altLang="en-US" sz="1200" dirty="0">
                    <a:solidFill>
                      <a:srgbClr val="C00000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微观监管”</a:t>
                </a:r>
                <a:r>
                  <a:rPr lang="zh-CN" altLang="en-US" sz="1200" dirty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两位一体管理框架；加强跨境资金流动风险监测预警和逆周期</a:t>
                </a:r>
                <a:r>
                  <a:rPr lang="zh-CN" altLang="en-US" sz="1200" dirty="0" smtClean="0">
                    <a:solidFill>
                      <a:srgbClr val="303033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调节</a:t>
                </a:r>
                <a:endParaRPr lang="zh-CN" altLang="en-US" sz="1200" dirty="0"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2605548" y="2288035"/>
                <a:ext cx="282856" cy="296434"/>
              </a:xfrm>
              <a:prstGeom prst="rect">
                <a:avLst/>
              </a:prstGeom>
              <a:solidFill>
                <a:srgbClr val="2C6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bg1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01</a:t>
                </a:r>
                <a:endParaRPr lang="zh-CN" altLang="en-US" sz="1200" b="1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2616520" y="3323699"/>
                <a:ext cx="282856" cy="296434"/>
              </a:xfrm>
              <a:prstGeom prst="rect">
                <a:avLst/>
              </a:prstGeom>
              <a:solidFill>
                <a:srgbClr val="31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bg1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02</a:t>
                </a:r>
                <a:endParaRPr lang="zh-CN" altLang="en-US" sz="1200" b="1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2609961" y="4283686"/>
                <a:ext cx="282856" cy="296434"/>
              </a:xfrm>
              <a:prstGeom prst="rect">
                <a:avLst/>
              </a:prstGeom>
              <a:solidFill>
                <a:srgbClr val="38A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bg1"/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03</a:t>
                </a:r>
                <a:endParaRPr lang="zh-CN" altLang="en-US" sz="1200" b="1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74073" y="1550262"/>
              <a:ext cx="6271736" cy="3947557"/>
              <a:chOff x="374073" y="1529480"/>
              <a:chExt cx="6271736" cy="394755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74073" y="1741203"/>
                <a:ext cx="6271736" cy="3735834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ctr"/>
              <a:lstStyle/>
              <a:p>
                <a:pPr algn="ctr"/>
                <a:endPara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32400" y="1529480"/>
                <a:ext cx="2155082" cy="401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</a:rPr>
                  <a:t>试点政策涵盖内容</a:t>
                </a:r>
                <a:endPara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68014" y="585051"/>
            <a:ext cx="9823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 b="1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 lvl="0">
              <a:defRPr/>
            </a:pPr>
            <a:r>
              <a:rPr lang="zh-CN" altLang="en-US" dirty="0"/>
              <a:t>广佛西</a:t>
            </a:r>
            <a:r>
              <a:rPr lang="zh-CN" altLang="en-US" dirty="0" smtClean="0"/>
              <a:t>环城际环</a:t>
            </a:r>
            <a:r>
              <a:rPr lang="zh-CN" altLang="en-US" dirty="0"/>
              <a:t>评公示，</a:t>
            </a:r>
            <a:r>
              <a:rPr lang="zh-CN" altLang="en-US" dirty="0" smtClean="0"/>
              <a:t>未来花都至佛山路程</a:t>
            </a:r>
            <a:r>
              <a:rPr lang="zh-CN" altLang="en-US" dirty="0"/>
              <a:t>将缩短半小时</a:t>
            </a:r>
            <a:endParaRPr lang="zh-CN" altLang="en-US" dirty="0"/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——</a:t>
            </a:r>
            <a:r>
              <a:rPr lang="zh-CN" altLang="en-US" sz="1200" b="0" dirty="0"/>
              <a:t>近日，珠三角城际轨道交通广佛环线佛山西站至广州北站段（广佛西环</a:t>
            </a:r>
            <a:r>
              <a:rPr lang="zh-CN" altLang="en-US" sz="1200" b="0" dirty="0" smtClean="0"/>
              <a:t>）环评书被广东省</a:t>
            </a:r>
            <a:r>
              <a:rPr lang="zh-CN" altLang="en-US" sz="1200" b="0" dirty="0"/>
              <a:t>生态环境厅受理并进行公示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，</a:t>
            </a:r>
            <a:r>
              <a:rPr lang="zh-CN" altLang="en-US" sz="1200" b="0" dirty="0" smtClean="0"/>
              <a:t>建成</a:t>
            </a:r>
            <a:r>
              <a:rPr lang="zh-CN" altLang="en-US" sz="1200" b="0" dirty="0"/>
              <a:t>后将组成完整的广佛环线，实现广州花都中心区与佛山市中心</a:t>
            </a:r>
            <a:r>
              <a:rPr lang="en-US" altLang="zh-CN" sz="1200" b="0" dirty="0"/>
              <a:t>30</a:t>
            </a:r>
            <a:r>
              <a:rPr lang="zh-CN" altLang="en-US" sz="1200" b="0" dirty="0"/>
              <a:t>分钟通达</a:t>
            </a:r>
            <a:r>
              <a:rPr lang="zh-CN" altLang="en-US" sz="1200" b="0" dirty="0" smtClean="0"/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328108" y="5882711"/>
            <a:ext cx="11478705" cy="79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kumimoji="0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pPr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方圆观点</a:t>
            </a:r>
            <a:r>
              <a:rPr lang="zh-CN" altLang="en-US" dirty="0"/>
              <a:t>：广佛西</a:t>
            </a:r>
            <a:r>
              <a:rPr lang="zh-CN" altLang="en-US" dirty="0" smtClean="0"/>
              <a:t>环城际是粤</a:t>
            </a:r>
            <a:r>
              <a:rPr lang="zh-CN" altLang="en-US" dirty="0"/>
              <a:t>港澳城际铁路建设规划中的一部分，也是广佛同城化建设的重要内容。</a:t>
            </a:r>
            <a:r>
              <a:rPr lang="zh-CN" altLang="en-US" dirty="0"/>
              <a:t>建成后</a:t>
            </a:r>
            <a:r>
              <a:rPr lang="zh-CN" altLang="en-US" dirty="0"/>
              <a:t>，花都中心区与佛山市中心的</a:t>
            </a:r>
            <a:r>
              <a:rPr lang="zh-CN" altLang="en-US" dirty="0"/>
              <a:t>联系将进一步加强，</a:t>
            </a:r>
            <a:r>
              <a:rPr lang="zh-CN" altLang="en-US" dirty="0" smtClean="0"/>
              <a:t>有利于沿线</a:t>
            </a:r>
            <a:r>
              <a:rPr lang="zh-CN" altLang="en-US" dirty="0"/>
              <a:t>区域承接城区外溢的居住需求。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37905" y="717821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城市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规划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9262" y="1956619"/>
            <a:ext cx="5037303" cy="3795659"/>
          </a:xfrm>
          <a:prstGeom prst="rect">
            <a:avLst/>
          </a:prstGeom>
          <a:noFill/>
          <a:ln>
            <a:solidFill>
              <a:srgbClr val="3B8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02777" y="1680935"/>
            <a:ext cx="35189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广佛环线佛山西站至广州北站段概况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（广佛西环）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4287" y="2683349"/>
            <a:ext cx="4694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线路起自佛山西站，经佛山市南海区、广州市花都区和白云区江高镇，止于广州北站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4288" y="3776890"/>
            <a:ext cx="4798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全线共设车站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座，分别为狮山东站、大榄站、官窑南站、和桂站、炭步站、花都港站、神山北站，其中狮山东站为地下中间站，其余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座车站为高架中间站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箭头: 五边形 7"/>
          <p:cNvSpPr/>
          <p:nvPr/>
        </p:nvSpPr>
        <p:spPr>
          <a:xfrm>
            <a:off x="912174" y="2349209"/>
            <a:ext cx="1458909" cy="3680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线路走向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箭头: 五边形 8"/>
          <p:cNvSpPr/>
          <p:nvPr/>
        </p:nvSpPr>
        <p:spPr>
          <a:xfrm>
            <a:off x="912174" y="3403244"/>
            <a:ext cx="1458909" cy="3680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站点</a:t>
            </a:r>
            <a:r>
              <a:rPr lang="zh-CN" altLang="en-US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设置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>
            <a:off x="915845" y="4789859"/>
            <a:ext cx="1458909" cy="3680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建设计划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4287" y="5176745"/>
            <a:ext cx="4087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2022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年开工建设，总投资约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245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亿元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，建设总工期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个月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62143" y="1600714"/>
            <a:ext cx="5655061" cy="4151564"/>
            <a:chOff x="5821212" y="1101436"/>
            <a:chExt cx="4860643" cy="48579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grayscl/>
            </a:blip>
            <a:stretch>
              <a:fillRect/>
            </a:stretch>
          </p:blipFill>
          <p:spPr>
            <a:xfrm>
              <a:off x="5821212" y="1524086"/>
              <a:ext cx="4466225" cy="443525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50" y="1101436"/>
              <a:ext cx="4394005" cy="4781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/>
          <p:cNvSpPr txBox="1"/>
          <p:nvPr/>
        </p:nvSpPr>
        <p:spPr>
          <a:xfrm>
            <a:off x="328245" y="731296"/>
            <a:ext cx="144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土地市场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2910008" y="741830"/>
            <a:ext cx="782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</a:t>
            </a:r>
            <a:r>
              <a:rPr lang="en-US" altLang="zh-CN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宗非工业用地挂牌；</a:t>
            </a:r>
            <a:r>
              <a:rPr lang="en-US" altLang="zh-CN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宗非工业地块出让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6" name="文本框 23"/>
          <p:cNvSpPr txBox="1"/>
          <p:nvPr/>
        </p:nvSpPr>
        <p:spPr>
          <a:xfrm>
            <a:off x="2694121" y="1637683"/>
            <a:ext cx="8761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供应：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广州本周挂牌出让</a:t>
            </a:r>
            <a:r>
              <a:rPr lang="en-US" altLang="zh-CN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宗黄埔知识城商办地块，占地</a:t>
            </a:r>
            <a:r>
              <a:rPr lang="en-US" altLang="zh-CN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2.3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㎡</a:t>
            </a:r>
            <a:r>
              <a:rPr lang="en-US" altLang="zh-CN" sz="140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，总建</a:t>
            </a:r>
            <a:r>
              <a:rPr lang="en-US" altLang="zh-CN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8.2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㎡</a:t>
            </a:r>
            <a:r>
              <a:rPr lang="en-US" altLang="zh-CN" sz="140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  <a:endParaRPr lang="en-US" altLang="zh-CN" sz="1400" dirty="0" smtClean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成交：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广州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本周出让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宗黄埔开发区商办地块，占地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1.6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㎡ 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，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总建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7.2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㎡</a:t>
            </a:r>
            <a:r>
              <a:rPr lang="en-US" altLang="zh-CN" sz="140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  <a:endParaRPr lang="en-US" altLang="zh-CN" sz="1400" dirty="0" smtClean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31685" y="1383174"/>
            <a:ext cx="0" cy="12517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2492" y="1428632"/>
            <a:ext cx="2129193" cy="115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5000"/>
              </a:lnSpc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供应</a:t>
            </a:r>
            <a:r>
              <a:rPr lang="zh-CN" alt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：</a:t>
            </a:r>
            <a:r>
              <a:rPr lang="en-US" altLang="zh-CN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8.2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万㎡</a:t>
            </a:r>
            <a:endParaRPr lang="en-US" altLang="zh-CN" sz="2400" b="1" dirty="0" smtClean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成交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：</a:t>
            </a:r>
            <a:r>
              <a:rPr lang="en-US" altLang="zh-CN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7.2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万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㎡</a:t>
            </a:r>
            <a:endParaRPr lang="zh-CN" altLang="en-US"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15881" y="6422658"/>
            <a:ext cx="3990173" cy="246211"/>
          </a:xfrm>
          <a:prstGeom prst="rect">
            <a:avLst/>
          </a:prstGeom>
          <a:noFill/>
          <a:ln>
            <a:noFill/>
          </a:ln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数据来源：广州公共资源交易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中心   方圆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生活服务市场研究中心整理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20" name="图表 19"/>
          <p:cNvGraphicFramePr>
            <a:graphicFrameLocks noChangeAspect="1"/>
          </p:cNvGraphicFramePr>
          <p:nvPr/>
        </p:nvGraphicFramePr>
        <p:xfrm>
          <a:off x="402492" y="3002549"/>
          <a:ext cx="11435316" cy="317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文本框 4"/>
          <p:cNvSpPr txBox="1"/>
          <p:nvPr/>
        </p:nvSpPr>
        <p:spPr>
          <a:xfrm>
            <a:off x="1000461" y="4621356"/>
            <a:ext cx="1003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方圆生活服务市场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研究中心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8238" y="720663"/>
            <a:ext cx="24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 smtClean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土地情况</a:t>
            </a:r>
            <a:endParaRPr kumimoji="0" lang="zh-CN" altLang="en-US" sz="2400" b="1" i="0" kern="1200" cap="none" spc="0" normalizeH="0" baseline="0" noProof="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15881" y="6642298"/>
            <a:ext cx="3990173" cy="246211"/>
          </a:xfrm>
          <a:prstGeom prst="rect">
            <a:avLst/>
          </a:prstGeom>
          <a:noFill/>
          <a:ln>
            <a:noFill/>
          </a:ln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数据来源：广州公共资源交易中心   方圆生活服务市场研究中心整理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734363" y="734366"/>
            <a:ext cx="55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本周黄埔区挂牌、出让各</a:t>
            </a:r>
            <a:r>
              <a:rPr lang="en-US" altLang="zh-CN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宗商办用地</a:t>
            </a:r>
            <a:endParaRPr kumimoji="0" lang="zh-CN" altLang="en-US" sz="2400" b="1" i="0" kern="1200" cap="none" spc="0" normalizeH="0" baseline="0" noProof="0" dirty="0" smtClean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4567689" y="2057498"/>
            <a:ext cx="258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kern="1200" cap="none" spc="0" normalizeH="0" baseline="0" noProof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本周</a:t>
            </a:r>
            <a:r>
              <a:rPr kumimoji="0" lang="zh-CN" altLang="en-US" sz="1400" b="1" i="0" kern="1200" cap="none" spc="0" normalizeH="0" baseline="0" noProof="0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挂牌</a:t>
            </a:r>
            <a:r>
              <a:rPr kumimoji="0" lang="zh-CN" altLang="en-US" sz="1400" b="1" i="0" kern="1200" cap="none" spc="0" normalizeH="0" baseline="0" noProof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非工业用地情况一览</a:t>
            </a:r>
            <a:endParaRPr kumimoji="0" lang="zh-CN" altLang="en-US" sz="1400" b="1" i="0" kern="1200" cap="none" spc="0" normalizeH="0" baseline="0" noProof="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2900" y="2329877"/>
          <a:ext cx="11477093" cy="1116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765"/>
                <a:gridCol w="856466"/>
                <a:gridCol w="2849530"/>
                <a:gridCol w="1249697"/>
                <a:gridCol w="1192238"/>
                <a:gridCol w="1450798"/>
                <a:gridCol w="1364610"/>
                <a:gridCol w="1694989"/>
              </a:tblGrid>
              <a:tr h="583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区域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板块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地块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土地类型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占地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面积（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建筑面积（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起拍总价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（万元）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起拍楼面地价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（元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</a:tr>
              <a:tr h="532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区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知识城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中新广州知识城科教创新区内，改革大道以东，科教一路以北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ZSCKD-D2-2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商办用地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23387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81855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31889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3896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2900" y="4515104"/>
          <a:ext cx="11471565" cy="1158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666"/>
                <a:gridCol w="638257"/>
                <a:gridCol w="2228767"/>
                <a:gridCol w="1054097"/>
                <a:gridCol w="1203447"/>
                <a:gridCol w="1203447"/>
                <a:gridCol w="1203447"/>
                <a:gridCol w="1203447"/>
                <a:gridCol w="880133"/>
                <a:gridCol w="1333857"/>
              </a:tblGrid>
              <a:tr h="591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区域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板块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地块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土地类型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占地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面积（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建筑面积（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成交总价</a:t>
                      </a:r>
                      <a:endParaRPr lang="en-US" altLang="zh-CN" sz="1200" b="1" dirty="0" smtClean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（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万元）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成交楼面地价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（元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溢价率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竞得人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F82"/>
                    </a:solidFill>
                  </a:tcPr>
                </a:tc>
              </a:tr>
              <a:tr h="5667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黄埔区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开发区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黄埔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区穗东街电厂东路以西、港前路以北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HP-SD-04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商办用地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15986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71937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43417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6035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0%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广州高新区投资控股有限公司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本框 12"/>
          <p:cNvSpPr txBox="1"/>
          <p:nvPr/>
        </p:nvSpPr>
        <p:spPr>
          <a:xfrm>
            <a:off x="4679154" y="4250854"/>
            <a:ext cx="2593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kern="1200" cap="none" spc="0" normalizeH="0" baseline="0" noProof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本周</a:t>
            </a:r>
            <a:r>
              <a:rPr kumimoji="0" lang="zh-CN" altLang="en-US" sz="1400" b="1" i="0" kern="1200" cap="none" spc="0" normalizeH="0" baseline="0" noProof="0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出让</a:t>
            </a:r>
            <a:r>
              <a:rPr kumimoji="0" lang="zh-CN" altLang="en-US" sz="1400" b="1" i="0" kern="1200" cap="none" spc="0" normalizeH="0" baseline="0" noProof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非工业用地情况一览</a:t>
            </a:r>
            <a:endParaRPr kumimoji="0" lang="zh-CN" altLang="en-US" sz="1400" b="1" i="0" kern="1200" cap="none" spc="0" normalizeH="0" baseline="0" noProof="0" dirty="0">
              <a:solidFill>
                <a:srgbClr val="000000">
                  <a:lumMod val="85000"/>
                  <a:lumOff val="15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28245" y="731296"/>
            <a:ext cx="144783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住宅市场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48281" y="6413000"/>
            <a:ext cx="3229610" cy="274320"/>
          </a:xfrm>
          <a:prstGeom prst="rect">
            <a:avLst/>
          </a:prstGeom>
          <a:noFill/>
          <a:ln>
            <a:noFill/>
          </a:ln>
        </p:spPr>
        <p:txBody>
          <a:bodyPr wrap="none" lIns="91429" tIns="45715" rIns="91429" bIns="4571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数据来源：阳光家缘，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市场研究中心整理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2604135" y="1628775"/>
            <a:ext cx="3810" cy="10636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358093" y="731151"/>
            <a:ext cx="990519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本周全市供应量下降</a:t>
            </a:r>
            <a:r>
              <a:rPr lang="en-US" altLang="zh-CN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53%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黄埔成为全市供应主力</a:t>
            </a:r>
            <a:endParaRPr lang="zh-CN" altLang="en-US"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621826" y="1753422"/>
            <a:ext cx="8802370" cy="7372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-263525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本周住宅供应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993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套，环比大幅下降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53%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。全市仅黄埔、白云、番禺三区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有新增住宅供应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，其中黄埔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共计获批预售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838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套，占比全市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84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%，分别来自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【升龙学府上城】及【合生中央城】，支撑区域成为全市供应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主力。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76714" y="1632909"/>
            <a:ext cx="1680845" cy="977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供应：</a:t>
            </a:r>
            <a:r>
              <a:rPr lang="en-US" altLang="zh-CN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993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套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环比 </a:t>
            </a:r>
            <a:r>
              <a:rPr lang="en-US" altLang="zh-CN" sz="2400" b="1" noProof="0" dirty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53</a:t>
            </a:r>
            <a:r>
              <a:rPr lang="en-US" altLang="zh-CN" sz="2400" b="1" dirty="0" smtClean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%</a:t>
            </a:r>
            <a:endParaRPr lang="en-US" altLang="zh-CN" sz="2400" b="1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aphicFrame>
        <p:nvGraphicFramePr>
          <p:cNvPr id="8" name="图表 7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28243" y="3006702"/>
          <a:ext cx="7874979" cy="344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下箭头 2"/>
          <p:cNvSpPr/>
          <p:nvPr/>
        </p:nvSpPr>
        <p:spPr>
          <a:xfrm>
            <a:off x="1996552" y="2153321"/>
            <a:ext cx="258184" cy="404028"/>
          </a:xfrm>
          <a:prstGeom prst="downArrow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470842" y="2987652"/>
          <a:ext cx="3306960" cy="343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4"/>
          <p:cNvSpPr txBox="1"/>
          <p:nvPr>
            <p:custDataLst>
              <p:tags r:id="rId10"/>
            </p:custDataLst>
          </p:nvPr>
        </p:nvSpPr>
        <p:spPr>
          <a:xfrm>
            <a:off x="1205807" y="4635978"/>
            <a:ext cx="9993135" cy="64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方圆生活服务市场研究中心</a:t>
            </a:r>
            <a:endParaRPr kumimoji="0" lang="zh-CN" altLang="en-US" sz="32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8245" y="731296"/>
            <a:ext cx="1447832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住宅市场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2798692" y="1506651"/>
            <a:ext cx="0" cy="12517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4137" y="6447025"/>
            <a:ext cx="4769618" cy="26461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数据来源：阳光家缘，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  <a:sym typeface="+mn-ea"/>
              </a:rPr>
              <a:t>市场研究中心整理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92430" y="1599764"/>
            <a:ext cx="192392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成交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：</a:t>
            </a:r>
            <a:r>
              <a:rPr lang="en-US" altLang="zh-CN" sz="2400" b="1" noProof="0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1406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7F82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57F82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899707" y="1716135"/>
            <a:ext cx="882777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年末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冲刺季过后，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2021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年首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周市场热度整体有所下滑，开发商推货节奏放缓，市场以持销或零星加推为主，影响本周全市成交量环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比下降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70%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592430" y="2125017"/>
            <a:ext cx="1935073" cy="50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环比</a:t>
            </a:r>
            <a:r>
              <a:rPr kumimoji="0" lang="zh-CN" altLang="en-US" sz="1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 </a:t>
            </a:r>
            <a:r>
              <a:rPr lang="en-US" altLang="zh-CN" sz="2400" b="1" noProof="0" dirty="0" smtClean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70</a:t>
            </a:r>
            <a:r>
              <a:rPr lang="en-US" altLang="zh-CN" sz="2400" b="1" dirty="0" smtClean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%</a:t>
            </a:r>
            <a:endParaRPr lang="en-US" altLang="zh-CN" sz="2400" b="1" dirty="0" smtClean="0">
              <a:solidFill>
                <a:srgbClr val="00B05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文本框 4"/>
          <p:cNvSpPr txBox="1"/>
          <p:nvPr>
            <p:custDataLst>
              <p:tags r:id="rId8"/>
            </p:custDataLst>
          </p:nvPr>
        </p:nvSpPr>
        <p:spPr>
          <a:xfrm>
            <a:off x="1205807" y="4098768"/>
            <a:ext cx="9993135" cy="64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</a:prstClr>
                  </a:solidFill>
                </a:ln>
                <a:noFill/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cs"/>
              </a:rPr>
              <a:t>方圆生活服务市场研究中心</a:t>
            </a:r>
            <a:endParaRPr kumimoji="0" lang="zh-CN" altLang="en-US" sz="32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noFill/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516558" y="703356"/>
            <a:ext cx="96754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年末冲刺季过后，开发商推货节奏放缓，本周全市成交环</a:t>
            </a:r>
            <a:r>
              <a:rPr lang="zh-CN" altLang="en-US" sz="2400" b="1" dirty="0" smtClean="0">
                <a:solidFill>
                  <a:srgbClr val="057F8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比下降七成</a:t>
            </a:r>
            <a:endParaRPr lang="en-US" altLang="zh-CN" sz="2400" b="1" dirty="0">
              <a:solidFill>
                <a:srgbClr val="057F8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2162287" y="2190786"/>
            <a:ext cx="258184" cy="4040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aphicFrame>
        <p:nvGraphicFramePr>
          <p:cNvPr id="7" name="图表 6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28246" y="2932173"/>
          <a:ext cx="11519793" cy="34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9510;#25390;#371855;#404988;#380166;"/>
</p:tagLst>
</file>

<file path=ppt/tags/tag10.xml><?xml version="1.0" encoding="utf-8"?>
<p:tagLst xmlns:p="http://schemas.openxmlformats.org/presentationml/2006/main">
  <p:tag name="KSO_WM_FULL_TEXT_BEAUTIFY_COPY_ID" val="11"/>
</p:tagLst>
</file>

<file path=ppt/tags/tag11.xml><?xml version="1.0" encoding="utf-8"?>
<p:tagLst xmlns:p="http://schemas.openxmlformats.org/presentationml/2006/main">
  <p:tag name="KSO_WM_FULL_TEXT_BEAUTIFY_COPY_ID" val="19"/>
</p:tagLst>
</file>

<file path=ppt/tags/tag12.xml><?xml version="1.0" encoding="utf-8"?>
<p:tagLst xmlns:p="http://schemas.openxmlformats.org/presentationml/2006/main">
  <p:tag name="KSO_WM_FULL_TEXT_BEAUTIFY_COPY_ID" val="150995798"/>
</p:tagLst>
</file>

<file path=ppt/tags/tag13.xml><?xml version="1.0" encoding="utf-8"?>
<p:tagLst xmlns:p="http://schemas.openxmlformats.org/presentationml/2006/main">
  <p:tag name="KSO_WM_FULL_TEXT_BEAUTIFY_COPY_ID" val="6"/>
</p:tagLst>
</file>

<file path=ppt/tags/tag14.xml><?xml version="1.0" encoding="utf-8"?>
<p:tagLst xmlns:p="http://schemas.openxmlformats.org/presentationml/2006/main">
  <p:tag name="KSO_WM_FULL_TEXT_BEAUTIFY_COPY_ID" val="8"/>
</p:tagLst>
</file>

<file path=ppt/tags/tag15.xml><?xml version="1.0" encoding="utf-8"?>
<p:tagLst xmlns:p="http://schemas.openxmlformats.org/presentationml/2006/main">
  <p:tag name="KSO_WM_FULL_TEXT_BEAUTIFY_COPY_ID" val="23"/>
</p:tagLst>
</file>

<file path=ppt/tags/tag16.xml><?xml version="1.0" encoding="utf-8"?>
<p:tagLst xmlns:p="http://schemas.openxmlformats.org/presentationml/2006/main">
  <p:tag name="KSO_WM_FULL_TEXT_BEAUTIFY_COPY_ID" val="12"/>
</p:tagLst>
</file>

<file path=ppt/tags/tag17.xml><?xml version="1.0" encoding="utf-8"?>
<p:tagLst xmlns:p="http://schemas.openxmlformats.org/presentationml/2006/main">
  <p:tag name="KSO_WM_FULL_TEXT_BEAUTIFY_COPY_ID" val="2"/>
</p:tagLst>
</file>

<file path=ppt/tags/tag18.xml><?xml version="1.0" encoding="utf-8"?>
<p:tagLst xmlns:p="http://schemas.openxmlformats.org/presentationml/2006/main">
  <p:tag name="KSO_WM_FULL_TEXT_BEAUTIFY_COPY_ID" val="13"/>
</p:tagLst>
</file>

<file path=ppt/tags/tag19.xml><?xml version="1.0" encoding="utf-8"?>
<p:tagLst xmlns:p="http://schemas.openxmlformats.org/presentationml/2006/main">
  <p:tag name="KSO_WM_FULL_TEXT_BEAUTIFY_COPY_ID" val="14"/>
</p:tagLst>
</file>

<file path=ppt/tags/tag2.xml><?xml version="1.0" encoding="utf-8"?>
<p:tagLst xmlns:p="http://schemas.openxmlformats.org/presentationml/2006/main">
  <p:tag name="KSO_WM_UNIT_TABLE_BEAUTIFY" val="{02232071-f1f0-4a6b-8fab-7e716ce177ca}"/>
</p:tagLst>
</file>

<file path=ppt/tags/tag20.xml><?xml version="1.0" encoding="utf-8"?>
<p:tagLst xmlns:p="http://schemas.openxmlformats.org/presentationml/2006/main">
  <p:tag name="KSO_WM_FULL_TEXT_BEAUTIFY_COPY_ID" val="15"/>
</p:tagLst>
</file>

<file path=ppt/tags/tag21.xml><?xml version="1.0" encoding="utf-8"?>
<p:tagLst xmlns:p="http://schemas.openxmlformats.org/presentationml/2006/main">
  <p:tag name="KSO_WM_FULL_TEXT_BEAUTIFY_COPY_ID" val="3"/>
</p:tagLst>
</file>

<file path=ppt/tags/tag22.xml><?xml version="1.0" encoding="utf-8"?>
<p:tagLst xmlns:p="http://schemas.openxmlformats.org/presentationml/2006/main">
  <p:tag name="KSO_WM_FULL_TEXT_BEAUTIFY_COPY_ID" val="150995529"/>
</p:tagLst>
</file>

<file path=ppt/tags/tag23.xml><?xml version="1.0" encoding="utf-8"?>
<p:tagLst xmlns:p="http://schemas.openxmlformats.org/presentationml/2006/main">
  <p:tag name="KSO_WM_FULL_TEXT_BEAUTIFY_COPY_ID" val="11"/>
</p:tagLst>
</file>

<file path=ppt/tags/tag24.xml><?xml version="1.0" encoding="utf-8"?>
<p:tagLst xmlns:p="http://schemas.openxmlformats.org/presentationml/2006/main">
  <p:tag name="KSO_WM_FULL_TEXT_BEAUTIFY_COPY_ID" val="12"/>
</p:tagLst>
</file>

<file path=ppt/tags/tag25.xml><?xml version="1.0" encoding="utf-8"?>
<p:tagLst xmlns:p="http://schemas.openxmlformats.org/presentationml/2006/main">
  <p:tag name="KSO_WM_FULL_TEXT_BEAUTIFY_COPY_ID" val="6"/>
</p:tagLst>
</file>

<file path=ppt/tags/tag26.xml><?xml version="1.0" encoding="utf-8"?>
<p:tagLst xmlns:p="http://schemas.openxmlformats.org/presentationml/2006/main">
  <p:tag name="KSO_WM_FULL_TEXT_BEAUTIFY_COPY_ID" val="13"/>
</p:tagLst>
</file>

<file path=ppt/tags/tag27.xml><?xml version="1.0" encoding="utf-8"?>
<p:tagLst xmlns:p="http://schemas.openxmlformats.org/presentationml/2006/main">
  <p:tag name="KSO_WM_FULL_TEXT_BEAUTIFY_COPY_ID" val="16"/>
</p:tagLst>
</file>

<file path=ppt/tags/tag28.xml><?xml version="1.0" encoding="utf-8"?>
<p:tagLst xmlns:p="http://schemas.openxmlformats.org/presentationml/2006/main">
  <p:tag name="KSO_WM_FULL_TEXT_BEAUTIFY_COPY_ID" val="3"/>
</p:tagLst>
</file>

<file path=ppt/tags/tag29.xml><?xml version="1.0" encoding="utf-8"?>
<p:tagLst xmlns:p="http://schemas.openxmlformats.org/presentationml/2006/main">
  <p:tag name="KSO_WM_FULL_TEXT_BEAUTIFY_COPY_ID" val="2"/>
</p:tagLst>
</file>

<file path=ppt/tags/tag3.xml><?xml version="1.0" encoding="utf-8"?>
<p:tagLst xmlns:p="http://schemas.openxmlformats.org/presentationml/2006/main">
  <p:tag name="KSO_WM_UNIT_TABLE_BEAUTIFY" val="{02232071-f1f0-4a6b-8fab-7e716ce177ca}"/>
</p:tagLst>
</file>

<file path=ppt/tags/tag30.xml><?xml version="1.0" encoding="utf-8"?>
<p:tagLst xmlns:p="http://schemas.openxmlformats.org/presentationml/2006/main">
  <p:tag name="KSO_WM_FULL_TEXT_BEAUTIFY_COPY_ID" val="17"/>
</p:tagLst>
</file>

<file path=ppt/tags/tag31.xml><?xml version="1.0" encoding="utf-8"?>
<p:tagLst xmlns:p="http://schemas.openxmlformats.org/presentationml/2006/main">
  <p:tag name="KSO_WM_FULL_TEXT_BEAUTIFY_COPY_ID" val="21"/>
</p:tagLst>
</file>

<file path=ppt/tags/tag32.xml><?xml version="1.0" encoding="utf-8"?>
<p:tagLst xmlns:p="http://schemas.openxmlformats.org/presentationml/2006/main">
  <p:tag name="KSO_WM_FULL_TEXT_BEAUTIFY_COPY_ID" val="24"/>
</p:tagLst>
</file>

<file path=ppt/tags/tag33.xml><?xml version="1.0" encoding="utf-8"?>
<p:tagLst xmlns:p="http://schemas.openxmlformats.org/presentationml/2006/main">
  <p:tag name="KSO_WM_FULL_TEXT_BEAUTIFY_COPY_ID" val="15"/>
</p:tagLst>
</file>

<file path=ppt/tags/tag34.xml><?xml version="1.0" encoding="utf-8"?>
<p:tagLst xmlns:p="http://schemas.openxmlformats.org/presentationml/2006/main">
  <p:tag name="KSO_WM_FULL_TEXT_BEAUTIFY_COPY_ID" val="13"/>
</p:tagLst>
</file>

<file path=ppt/tags/tag35.xml><?xml version="1.0" encoding="utf-8"?>
<p:tagLst xmlns:p="http://schemas.openxmlformats.org/presentationml/2006/main">
  <p:tag name="ISLIDE.ICON" val="#373847;#138792;#373847;#68101;"/>
  <p:tag name="KSO_WM_FULL_TEXT_BEAUTIFY_COPY_ID" val="150995784"/>
</p:tagLst>
</file>

<file path=ppt/tags/tag36.xml><?xml version="1.0" encoding="utf-8"?>
<p:tagLst xmlns:p="http://schemas.openxmlformats.org/presentationml/2006/main">
  <p:tag name="KSO_WM_FULL_TEXT_BEAUTIFY_COPY_ID" val="6"/>
</p:tagLst>
</file>

<file path=ppt/tags/tag37.xml><?xml version="1.0" encoding="utf-8"?>
<p:tagLst xmlns:p="http://schemas.openxmlformats.org/presentationml/2006/main">
  <p:tag name="KSO_WM_FULL_TEXT_BEAUTIFY_COPY_ID" val="10"/>
</p:tagLst>
</file>

<file path=ppt/tags/tag38.xml><?xml version="1.0" encoding="utf-8"?>
<p:tagLst xmlns:p="http://schemas.openxmlformats.org/presentationml/2006/main">
  <p:tag name="KSO_WM_FULL_TEXT_BEAUTIFY_COPY_ID" val="8"/>
</p:tagLst>
</file>

<file path=ppt/tags/tag39.xml><?xml version="1.0" encoding="utf-8"?>
<p:tagLst xmlns:p="http://schemas.openxmlformats.org/presentationml/2006/main">
  <p:tag name="KSO_WM_UNIT_TABLE_BEAUTIFY" val="smartTable{fe44a649-c65d-4eac-b202-e1ab45cdb890}"/>
  <p:tag name="KSO_WM_FULL_TEXT_BEAUTIFY_COPY_ID" val="19"/>
</p:tagLst>
</file>

<file path=ppt/tags/tag4.xml><?xml version="1.0" encoding="utf-8"?>
<p:tagLst xmlns:p="http://schemas.openxmlformats.org/presentationml/2006/main">
  <p:tag name="KSO_WM_FULL_TEXT_BEAUTIFY_COPY_ID" val="6"/>
</p:tagLst>
</file>

<file path=ppt/tags/tag40.xml><?xml version="1.0" encoding="utf-8"?>
<p:tagLst xmlns:p="http://schemas.openxmlformats.org/presentationml/2006/main">
  <p:tag name="KSO_WM_FULL_TEXT_BEAUTIFY_COPY_ID" val="21"/>
</p:tagLst>
</file>

<file path=ppt/tags/tag41.xml><?xml version="1.0" encoding="utf-8"?>
<p:tagLst xmlns:p="http://schemas.openxmlformats.org/presentationml/2006/main">
  <p:tag name="KSO_WM_FULL_TEXT_BEAUTIFY_COPY_ID" val="22"/>
</p:tagLst>
</file>

<file path=ppt/tags/tag42.xml><?xml version="1.0" encoding="utf-8"?>
<p:tagLst xmlns:p="http://schemas.openxmlformats.org/presentationml/2006/main">
  <p:tag name="KSO_WM_UNIT_TABLE_BEAUTIFY" val="smartTable{569fb877-a3f1-4afa-ada5-3d8c4faec396}"/>
  <p:tag name="KSO_WM_FULL_TEXT_BEAUTIFY_COPY_ID" val="23"/>
</p:tagLst>
</file>

<file path=ppt/tags/tag43.xml><?xml version="1.0" encoding="utf-8"?>
<p:tagLst xmlns:p="http://schemas.openxmlformats.org/presentationml/2006/main">
  <p:tag name="KSO_WM_FULL_TEXT_BEAUTIFY_COPY_ID" val="30"/>
</p:tagLst>
</file>

<file path=ppt/tags/tag44.xml><?xml version="1.0" encoding="utf-8"?>
<p:tagLst xmlns:p="http://schemas.openxmlformats.org/presentationml/2006/main">
  <p:tag name="KSO_WM_FULL_TEXT_BEAUTIFY_COPY_ID" val="31"/>
</p:tagLst>
</file>

<file path=ppt/tags/tag45.xml><?xml version="1.0" encoding="utf-8"?>
<p:tagLst xmlns:p="http://schemas.openxmlformats.org/presentationml/2006/main">
  <p:tag name="KSO_WM_FULL_TEXT_BEAUTIFY_COPY_ID" val="17"/>
</p:tagLst>
</file>

<file path=ppt/tags/tag46.xml><?xml version="1.0" encoding="utf-8"?>
<p:tagLst xmlns:p="http://schemas.openxmlformats.org/presentationml/2006/main">
  <p:tag name="KSO_WM_FULL_TEXT_BEAUTIFY_COPY_ID" val="14"/>
</p:tagLst>
</file>

<file path=ppt/tags/tag47.xml><?xml version="1.0" encoding="utf-8"?>
<p:tagLst xmlns:p="http://schemas.openxmlformats.org/presentationml/2006/main">
  <p:tag name="KSO_WM_FULL_TEXT_BEAUTIFY_COPY_ID" val="2"/>
</p:tagLst>
</file>

<file path=ppt/tags/tag48.xml><?xml version="1.0" encoding="utf-8"?>
<p:tagLst xmlns:p="http://schemas.openxmlformats.org/presentationml/2006/main">
  <p:tag name="KSO_WM_FULL_TEXT_BEAUTIFY_COPY_ID" val="150995531"/>
</p:tagLst>
</file>

<file path=ppt/tags/tag49.xml><?xml version="1.0" encoding="utf-8"?>
<p:tagLst xmlns:p="http://schemas.openxmlformats.org/presentationml/2006/main">
  <p:tag name="KSO_WM_UNIT_TABLE_BEAUTIFY" val="{6324dd17-d7a9-4fa1-af42-6797b9fbe782}"/>
  <p:tag name="TABLE_ENDDRAG_ORIGIN_RECT" val="902*135"/>
  <p:tag name="TABLE_ENDDRAG_RECT" val="27*220*902*135"/>
</p:tagLst>
</file>

<file path=ppt/tags/tag5.xml><?xml version="1.0" encoding="utf-8"?>
<p:tagLst xmlns:p="http://schemas.openxmlformats.org/presentationml/2006/main">
  <p:tag name="KSO_WM_FULL_TEXT_BEAUTIFY_COPY_ID" val="13"/>
</p:tagLst>
</file>

<file path=ppt/tags/tag50.xml><?xml version="1.0" encoding="utf-8"?>
<p:tagLst xmlns:p="http://schemas.openxmlformats.org/presentationml/2006/main">
  <p:tag name="KSO_WM_FULL_TEXT_BEAUTIFY_COPY_ID" val="10"/>
</p:tagLst>
</file>

<file path=ppt/tags/tag51.xml><?xml version="1.0" encoding="utf-8"?>
<p:tagLst xmlns:p="http://schemas.openxmlformats.org/presentationml/2006/main">
  <p:tag name="KSO_WM_FULL_TEXT_BEAUTIFY_COPY_ID" val="6"/>
</p:tagLst>
</file>

<file path=ppt/tags/tag52.xml><?xml version="1.0" encoding="utf-8"?>
<p:tagLst xmlns:p="http://schemas.openxmlformats.org/presentationml/2006/main">
  <p:tag name="KSO_WM_FULL_TEXT_BEAUTIFY_COPY_ID" val="16"/>
</p:tagLst>
</file>

<file path=ppt/tags/tag53.xml><?xml version="1.0" encoding="utf-8"?>
<p:tagLst xmlns:p="http://schemas.openxmlformats.org/presentationml/2006/main">
  <p:tag name="KSO_WM_UNIT_TABLE_BEAUTIFY" val="smartTable{03401cca-b75b-4a78-a209-6508125e866d}"/>
  <p:tag name="KSO_WM_FULL_TEXT_BEAUTIFY_COPY_ID" val="17"/>
  <p:tag name="TABLE_ENDDRAG_ORIGIN_RECT" val="907*391"/>
  <p:tag name="TABLE_ENDDRAG_RECT" val="24*120*907*391"/>
</p:tagLst>
</file>

<file path=ppt/tags/tag54.xml><?xml version="1.0" encoding="utf-8"?>
<p:tagLst xmlns:p="http://schemas.openxmlformats.org/presentationml/2006/main">
  <p:tag name="KSO_WM_FULL_TEXT_BEAUTIFY_COPY_ID" val="150995724"/>
</p:tagLst>
</file>

<file path=ppt/tags/tag55.xml><?xml version="1.0" encoding="utf-8"?>
<p:tagLst xmlns:p="http://schemas.openxmlformats.org/presentationml/2006/main">
  <p:tag name="KSO_WM_FULL_TEXT_BEAUTIFY_COPY_ID" val="6"/>
</p:tagLst>
</file>

<file path=ppt/tags/tag56.xml><?xml version="1.0" encoding="utf-8"?>
<p:tagLst xmlns:p="http://schemas.openxmlformats.org/presentationml/2006/main">
  <p:tag name="KSO_WM_FULL_TEXT_BEAUTIFY_COPY_ID" val="16"/>
</p:tagLst>
</file>

<file path=ppt/tags/tag57.xml><?xml version="1.0" encoding="utf-8"?>
<p:tagLst xmlns:p="http://schemas.openxmlformats.org/presentationml/2006/main">
  <p:tag name="KSO_WM_UNIT_TABLE_BEAUTIFY" val="smartTable{500d9df5-b6bf-46cf-b396-1bfefe12cc03}"/>
  <p:tag name="KSO_WM_FULL_TEXT_BEAUTIFY_COPY_ID" val="17"/>
  <p:tag name="TABLE_ENDDRAG_ORIGIN_RECT" val="907*323"/>
  <p:tag name="TABLE_ENDDRAG_RECT" val="25*171*907*323"/>
</p:tagLst>
</file>

<file path=ppt/tags/tag58.xml><?xml version="1.0" encoding="utf-8"?>
<p:tagLst xmlns:p="http://schemas.openxmlformats.org/presentationml/2006/main">
  <p:tag name="KSO_WM_FULL_TEXT_BEAUTIFY_COPY_ID" val="150995724"/>
</p:tagLst>
</file>

<file path=ppt/tags/tag6.xml><?xml version="1.0" encoding="utf-8"?>
<p:tagLst xmlns:p="http://schemas.openxmlformats.org/presentationml/2006/main">
  <p:tag name="KSO_WM_FULL_TEXT_BEAUTIFY_COPY_ID" val="16"/>
</p:tagLst>
</file>

<file path=ppt/tags/tag7.xml><?xml version="1.0" encoding="utf-8"?>
<p:tagLst xmlns:p="http://schemas.openxmlformats.org/presentationml/2006/main">
  <p:tag name="KSO_WM_FULL_TEXT_BEAUTIFY_COPY_ID" val="4"/>
</p:tagLst>
</file>

<file path=ppt/tags/tag8.xml><?xml version="1.0" encoding="utf-8"?>
<p:tagLst xmlns:p="http://schemas.openxmlformats.org/presentationml/2006/main">
  <p:tag name="KSO_WM_FULL_TEXT_BEAUTIFY_COPY_ID" val="18"/>
</p:tagLst>
</file>

<file path=ppt/tags/tag9.xml><?xml version="1.0" encoding="utf-8"?>
<p:tagLst xmlns:p="http://schemas.openxmlformats.org/presentationml/2006/main">
  <p:tag name="KSO_WM_FULL_TEXT_BEAUTIFY_COPY_ID" val="15"/>
</p:tagLst>
</file>

<file path=ppt/theme/theme1.xml><?xml version="1.0" encoding="utf-8"?>
<a:theme xmlns:a="http://schemas.openxmlformats.org/drawingml/2006/main" name="1_Office 主题">
  <a:themeElements>
    <a:clrScheme name="黄绿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B8D87"/>
      </a:accent1>
      <a:accent2>
        <a:srgbClr val="41B9B8"/>
      </a:accent2>
      <a:accent3>
        <a:srgbClr val="337AB7"/>
      </a:accent3>
      <a:accent4>
        <a:srgbClr val="5C9DD2"/>
      </a:accent4>
      <a:accent5>
        <a:srgbClr val="A5A5A5"/>
      </a:accent5>
      <a:accent6>
        <a:srgbClr val="C9C9C9"/>
      </a:accent6>
      <a:hlink>
        <a:srgbClr val="3B8D87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7DFE1"/>
        </a:solidFill>
      </a:spPr>
      <a:bodyPr wrap="square">
        <a:spAutoFit/>
      </a:bodyPr>
      <a:lstStyle>
        <a:defPPr algn="just">
          <a:lnSpc>
            <a:spcPct val="150000"/>
          </a:lnSpc>
          <a:defRPr sz="1200" b="1" kern="10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charset="-122"/>
            <a:ea typeface="思源黑体 CN Normal" panose="020B0400000000000000" charset="-122"/>
            <a:cs typeface="Times New Roman" panose="02020603050405020304" pitchFamily="18" charset="0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黄绿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B8D87"/>
      </a:accent1>
      <a:accent2>
        <a:srgbClr val="41B9B8"/>
      </a:accent2>
      <a:accent3>
        <a:srgbClr val="337AB7"/>
      </a:accent3>
      <a:accent4>
        <a:srgbClr val="5C9DD2"/>
      </a:accent4>
      <a:accent5>
        <a:srgbClr val="A5A5A5"/>
      </a:accent5>
      <a:accent6>
        <a:srgbClr val="C9C9C9"/>
      </a:accent6>
      <a:hlink>
        <a:srgbClr val="3B8D87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D3B9">
            <a:alpha val="60000"/>
          </a:srgbClr>
        </a:solidFill>
        <a:ln>
          <a:solidFill>
            <a:srgbClr val="953735"/>
          </a:solidFill>
        </a:ln>
      </a:spPr>
      <a:bodyPr lIns="72000" rIns="36000" rtlCol="0" anchor="ctr"/>
      <a:lstStyle>
        <a:defPPr>
          <a:defRPr lang="zh-CN" altLang="en-US" sz="1200" b="1" dirty="0" smtClean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charset="-122"/>
            <a:ea typeface="思源黑体 CN Normal" panose="020B0400000000000000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黄绿色">
    <a:dk1>
      <a:srgbClr val="000000"/>
    </a:dk1>
    <a:lt1>
      <a:srgbClr val="FFFFFF"/>
    </a:lt1>
    <a:dk2>
      <a:srgbClr val="778495"/>
    </a:dk2>
    <a:lt2>
      <a:srgbClr val="F0F0F0"/>
    </a:lt2>
    <a:accent1>
      <a:srgbClr val="3B8D87"/>
    </a:accent1>
    <a:accent2>
      <a:srgbClr val="41B9B8"/>
    </a:accent2>
    <a:accent3>
      <a:srgbClr val="337AB7"/>
    </a:accent3>
    <a:accent4>
      <a:srgbClr val="5C9DD2"/>
    </a:accent4>
    <a:accent5>
      <a:srgbClr val="A5A5A5"/>
    </a:accent5>
    <a:accent6>
      <a:srgbClr val="C9C9C9"/>
    </a:accent6>
    <a:hlink>
      <a:srgbClr val="3B8D87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黄绿色">
    <a:dk1>
      <a:srgbClr val="000000"/>
    </a:dk1>
    <a:lt1>
      <a:srgbClr val="FFFFFF"/>
    </a:lt1>
    <a:dk2>
      <a:srgbClr val="778495"/>
    </a:dk2>
    <a:lt2>
      <a:srgbClr val="F0F0F0"/>
    </a:lt2>
    <a:accent1>
      <a:srgbClr val="3B8D87"/>
    </a:accent1>
    <a:accent2>
      <a:srgbClr val="41B9B8"/>
    </a:accent2>
    <a:accent3>
      <a:srgbClr val="337AB7"/>
    </a:accent3>
    <a:accent4>
      <a:srgbClr val="5C9DD2"/>
    </a:accent4>
    <a:accent5>
      <a:srgbClr val="A5A5A5"/>
    </a:accent5>
    <a:accent6>
      <a:srgbClr val="C9C9C9"/>
    </a:accent6>
    <a:hlink>
      <a:srgbClr val="3B8D87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黄绿色">
    <a:dk1>
      <a:srgbClr val="000000"/>
    </a:dk1>
    <a:lt1>
      <a:srgbClr val="FFFFFF"/>
    </a:lt1>
    <a:dk2>
      <a:srgbClr val="778495"/>
    </a:dk2>
    <a:lt2>
      <a:srgbClr val="F0F0F0"/>
    </a:lt2>
    <a:accent1>
      <a:srgbClr val="3B8D87"/>
    </a:accent1>
    <a:accent2>
      <a:srgbClr val="41B9B8"/>
    </a:accent2>
    <a:accent3>
      <a:srgbClr val="337AB7"/>
    </a:accent3>
    <a:accent4>
      <a:srgbClr val="5C9DD2"/>
    </a:accent4>
    <a:accent5>
      <a:srgbClr val="A5A5A5"/>
    </a:accent5>
    <a:accent6>
      <a:srgbClr val="C9C9C9"/>
    </a:accent6>
    <a:hlink>
      <a:srgbClr val="3B8D87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黄绿色">
    <a:dk1>
      <a:srgbClr val="000000"/>
    </a:dk1>
    <a:lt1>
      <a:srgbClr val="FFFFFF"/>
    </a:lt1>
    <a:dk2>
      <a:srgbClr val="778495"/>
    </a:dk2>
    <a:lt2>
      <a:srgbClr val="F0F0F0"/>
    </a:lt2>
    <a:accent1>
      <a:srgbClr val="3B8D87"/>
    </a:accent1>
    <a:accent2>
      <a:srgbClr val="41B9B8"/>
    </a:accent2>
    <a:accent3>
      <a:srgbClr val="337AB7"/>
    </a:accent3>
    <a:accent4>
      <a:srgbClr val="5C9DD2"/>
    </a:accent4>
    <a:accent5>
      <a:srgbClr val="A5A5A5"/>
    </a:accent5>
    <a:accent6>
      <a:srgbClr val="C9C9C9"/>
    </a:accent6>
    <a:hlink>
      <a:srgbClr val="3B8D87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4247</Words>
  <Application>WPS 演示</Application>
  <PresentationFormat>宽屏</PresentationFormat>
  <Paragraphs>755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Normal</vt:lpstr>
      <vt:lpstr>Times New Roman</vt:lpstr>
      <vt:lpstr>思源黑体 CN Bold</vt:lpstr>
      <vt:lpstr>思源黑体 CN Medium</vt:lpstr>
      <vt:lpstr>Calibri</vt:lpstr>
      <vt:lpstr>微软雅黑</vt:lpstr>
      <vt:lpstr>Wingdings</vt:lpstr>
      <vt:lpstr>Arial Unicode MS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fy</dc:creator>
  <cp:lastModifiedBy>c-婵端</cp:lastModifiedBy>
  <cp:revision>5573</cp:revision>
  <dcterms:created xsi:type="dcterms:W3CDTF">2020-04-22T07:15:00Z</dcterms:created>
  <dcterms:modified xsi:type="dcterms:W3CDTF">2022-01-09T08:48:38Z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19C62799620B4732B910F9478CB4937F</vt:lpwstr>
  </property>
</Properties>
</file>