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684" r:id="rId4"/>
    <p:sldId id="685" r:id="rId6"/>
    <p:sldId id="307" r:id="rId7"/>
    <p:sldId id="699" r:id="rId8"/>
    <p:sldId id="675" r:id="rId9"/>
    <p:sldId id="676" r:id="rId10"/>
    <p:sldId id="677" r:id="rId11"/>
    <p:sldId id="678" r:id="rId12"/>
    <p:sldId id="701" r:id="rId13"/>
    <p:sldId id="702" r:id="rId14"/>
    <p:sldId id="680" r:id="rId15"/>
    <p:sldId id="681" r:id="rId16"/>
    <p:sldId id="700" r:id="rId17"/>
    <p:sldId id="687" r:id="rId18"/>
    <p:sldId id="688" r:id="rId19"/>
    <p:sldId id="705" r:id="rId20"/>
    <p:sldId id="689" r:id="rId21"/>
    <p:sldId id="690" r:id="rId22"/>
    <p:sldId id="706" r:id="rId23"/>
    <p:sldId id="707" r:id="rId24"/>
    <p:sldId id="693" r:id="rId25"/>
    <p:sldId id="694" r:id="rId26"/>
    <p:sldId id="695" r:id="rId27"/>
    <p:sldId id="696" r:id="rId28"/>
    <p:sldId id="326" r:id="rId29"/>
    <p:sldId id="316" r:id="rId30"/>
    <p:sldId id="330" r:id="rId31"/>
    <p:sldId id="331" r:id="rId32"/>
    <p:sldId id="714" r:id="rId33"/>
    <p:sldId id="306" r:id="rId34"/>
    <p:sldId id="726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5101"/>
  </p:normalViewPr>
  <p:slideViewPr>
    <p:cSldViewPr snapToGrid="0">
      <p:cViewPr varScale="1">
        <p:scale>
          <a:sx n="84" d="100"/>
          <a:sy n="84" d="100"/>
        </p:scale>
        <p:origin x="8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gs" Target="tags/tag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AE440-E93E-4A9A-84E5-0EC19131F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4ED8F-EACE-4937-9C91-FA5EBCD5C6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ED8F-EACE-4937-9C91-FA5EBCD5C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ED8F-EACE-4937-9C91-FA5EBCD5C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4ED8F-EACE-4937-9C91-FA5EBCD5C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39707AC-8D33-49CB-B3E0-25DC72CEC18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3E6B2B6-CD76-4CEA-9778-7DD5B11C9D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868195" y="1911872"/>
            <a:ext cx="64556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4000" b="1" spc="75" noProof="1"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问诊、病史采集、病历书写</a:t>
            </a:r>
            <a:endParaRPr lang="zh-CN" altLang="en-US" sz="4000" b="1" spc="75" noProof="1"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2868194" y="4069965"/>
            <a:ext cx="6455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微软雅黑" panose="020B0503020204020204" pitchFamily="34" charset="-122"/>
              </a:rPr>
              <a:t>武汉大学第二临床学院 内科</a:t>
            </a:r>
            <a:r>
              <a:rPr lang="en-US" altLang="zh-CN" sz="2400" dirty="0">
                <a:latin typeface="微软雅黑" panose="020B0503020204020204" pitchFamily="34" charset="-122"/>
              </a:rPr>
              <a:t>/</a:t>
            </a:r>
            <a:r>
              <a:rPr lang="zh-CN" altLang="en-US" sz="2400" dirty="0">
                <a:latin typeface="微软雅黑" panose="020B0503020204020204" pitchFamily="34" charset="-122"/>
              </a:rPr>
              <a:t>诊断学教研室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728870"/>
            <a:ext cx="7729728" cy="66554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主诉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1745688"/>
            <a:ext cx="8216900" cy="2215991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为病人感受最主要的痛苦或最明显的症状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体征，也是本次就诊最主要的原因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持续时间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en-US" altLang="zh-CN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</a:t>
            </a: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字以内，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多个症状按发生先后次序列出，并记录各自的持续时间</a:t>
            </a:r>
            <a:endParaRPr lang="en-US" altLang="zh-CN" sz="24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在现病史问诊结束后提炼得出，和现病史对应。</a:t>
            </a:r>
            <a:endParaRPr lang="zh-CN" altLang="en-US" sz="24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00276" y="1495675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3900" y="4319483"/>
            <a:ext cx="8216900" cy="2498761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您腹痛有多久了？之前有类似的发作吗？最早是什么时候出现的呢？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最近加重了吗？感觉加重有多长时间呢？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出现了其他新的症状吗？比如黑便？有多久了呢？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2200276" y="4077882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99000"/>
                <a:lumOff val="1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-14748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728870"/>
            <a:ext cx="7729728" cy="66554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主诉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2722" y="2194010"/>
            <a:ext cx="6959766" cy="24526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发热、咽痛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天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寒战、咳嗽、右侧胸痛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天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活动后心慌、气短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年，双下肢水肿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周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上腹部反复疼痛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年余，呕血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小时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endParaRPr lang="zh-CN" altLang="en-US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22" y="1776725"/>
            <a:ext cx="12024506" cy="286845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689530" y="1545893"/>
            <a:ext cx="963613" cy="46166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500868"/>
            <a:ext cx="7729728" cy="59906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3-1.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1668969"/>
            <a:ext cx="8216900" cy="147732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起病情况（急骤、缓慢、渐进式加重）与患病时间</a:t>
            </a:r>
            <a:endParaRPr lang="en-US" altLang="zh-CN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急症、危症精确到分、小时</a:t>
            </a:r>
            <a:endParaRPr lang="en-US" altLang="zh-CN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慢性病以年、月记，越具体越好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00276" y="1462594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3900" y="3608388"/>
            <a:ext cx="8216900" cy="147732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 dirty="0"/>
          </a:p>
          <a:p>
            <a:pPr>
              <a:buFont typeface="Wingdings" panose="05000000000000000000" pitchFamily="2" charset="2"/>
              <a:buChar char="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胸痛是突然出现的，还是慢慢加重呢？</a:t>
            </a:r>
            <a:endParaRPr lang="zh-CN" altLang="en-US" sz="2400" b="1" dirty="0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Wingdings" panose="05000000000000000000" pitchFamily="2" charset="2"/>
              <a:buChar char="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当时有什么诱因吗？比如进食、饮酒、活动、情绪激动或者受凉之类的？</a:t>
            </a:r>
            <a:endParaRPr lang="zh-CN" altLang="en-US" sz="2400" b="1" dirty="0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2200276" y="3402014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360" y="5085716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一般描述方法：患者于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地点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诱因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急缓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)+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首发症状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患者于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(2023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日中午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在外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进食油腻食物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回到家中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突感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腹痛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341844"/>
            <a:ext cx="7729728" cy="63822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1267269"/>
            <a:ext cx="8216900" cy="139076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主要症状特点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：部位、性质、程度、持续时间、加重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缓解因素、疼痛是否向它处放射。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00276" y="1060895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3901" y="2953398"/>
            <a:ext cx="8216900" cy="295465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麻烦您指一下疼痛的部位，是这里吗？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疼痛非常剧烈吗？若按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1-10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分级，您认为可以达到几级？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是隐痛、钝痛还是刀割一样？一直存在还是阵发性发作？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每一阵持续多久？可自行缓解吗？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您感觉怎样的情况下会让疼痛加重或减轻呢？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吃点东西能缓解症状吗？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是否向其他位置放射，比如肩膀？胸前有没有压榨感？</a:t>
            </a:r>
            <a:endParaRPr lang="zh-CN" altLang="en-US" sz="2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2231136" y="2704879"/>
            <a:ext cx="1002401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0" y="5812196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中上腹痛更明显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，呈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持续性刀割样剧痛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阵发性加剧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，可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向腰背部放射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进食后腹痛加重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…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447860"/>
            <a:ext cx="7729728" cy="63822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3-3.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1568577"/>
            <a:ext cx="8216900" cy="203132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病因与诱因：病因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外伤、中毒、感染等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，诱因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气候或环境改变、情绪、饮食起居失调等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病史采集者应进行归纳和分析，不能不假思索地记入病历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00276" y="1314077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3900" y="4072259"/>
            <a:ext cx="8216900" cy="2677656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charset="0"/>
              <a:buChar char=""/>
            </a:pP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什么情况下会加重你的症状？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你觉得疼痛可能是什么引起的？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活动会加重你的气短吗？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心理压力会加剧疼痛吗？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2200276" y="3839381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00276" y="615753"/>
            <a:ext cx="7729728" cy="56207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3-4.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93900" y="1733137"/>
            <a:ext cx="8216900" cy="139076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病情发展与演变：主要症状的变化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程度的加重或减轻、频次的增多或减少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，新症状的出现。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200276" y="1526762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1200" y="3687763"/>
            <a:ext cx="8216900" cy="203132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您感觉最近症状加重还是减轻了？具体表现在哪里？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有多久了？有什么新出现的问题吗？比如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？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腹痛的部位、性质和以前相比，有不同吗？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2187576" y="348297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50" y="5812196"/>
            <a:ext cx="12191999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:2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小时前腹痛转为持续性胀痛不适，部位同前，并出现发热，体温最高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38.7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度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83262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04632" y="315338"/>
            <a:ext cx="7729728" cy="60852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3-5.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1200" y="1244917"/>
            <a:ext cx="8216900" cy="147637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伴随症状：主要症状以外的症状（最容易失分的地方）</a:t>
            </a:r>
            <a:endParaRPr lang="en-US" altLang="zh-CN" sz="24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关注阳性／阴性伴随症状，后者有鉴别意义</a:t>
            </a:r>
            <a:endParaRPr lang="zh-CN" altLang="en-US" sz="24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187576" y="991151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1200" y="3470278"/>
            <a:ext cx="8216900" cy="214866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charset="0"/>
              <a:buChar char=""/>
            </a:pP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lnSpc>
                <a:spcPts val="34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腹痛、腹泻伴粘液脓血便、里急后重可能为溃疡性结肠炎</a:t>
            </a:r>
            <a:endParaRPr lang="en-US" altLang="zh-CN" sz="2400" b="1" dirty="0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just">
              <a:lnSpc>
                <a:spcPts val="34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咯血伴心悸、呼吸困难、二尖瓣面容，可能为风心二狭</a:t>
            </a:r>
            <a:endParaRPr lang="en-US" altLang="zh-CN" sz="2400" b="1" dirty="0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 algn="just">
              <a:lnSpc>
                <a:spcPts val="34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全身皮肤巩膜黄染，但无解白陶土样大便，可排除肝外梗阻性黄疸</a:t>
            </a:r>
            <a:endParaRPr lang="en-US" altLang="zh-CN" sz="2400" b="1" dirty="0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2204632" y="3240090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5734605"/>
            <a:ext cx="12191999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伴恶心、呕吐胃内容物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次、肛门排气减少，呕吐后腹痛无明显缓解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，无寒战、呕血、黑便、反酸、嗳气腹泻、胸闷气促、肉眼血尿等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......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31136" y="381598"/>
            <a:ext cx="7729728" cy="60852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3-5.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7550" y="1380670"/>
            <a:ext cx="8216900" cy="139076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伴随症状：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如果没有把握，可以采取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弹幕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，即快速连续的列举，病人回答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lang="en-US" altLang="zh-CN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的时候，再深入询问。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200276" y="1143210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7550" y="3103135"/>
            <a:ext cx="8216900" cy="3139321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回忆一下，您发病以来有没有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从上到下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发热畏寒？头晕黑蒙？口渴多汗？恶心呕吐？反酸嗳气？吞咽困难？咳嗽咳痰？胸闷气促？心慌心悸？腹胀腹泻黑便？肌肉酸胀或腰背痛？血尿泡沫尿少尿？关节肿痛？淤青或皮疹？哪里水肿？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2200276" y="2892771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31136" y="447863"/>
            <a:ext cx="7729728" cy="624816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3-6.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7550" y="1472065"/>
            <a:ext cx="8216900" cy="147732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诊治经过：接受过的检查、结果；哪些诊断；使用过的药物、剂量、疗程和疗效</a:t>
            </a:r>
            <a:endParaRPr lang="en-US" altLang="zh-CN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既往诊断仅供参考，要有自己的临床思维</a:t>
            </a:r>
            <a:endParaRPr lang="en-US" altLang="zh-CN" sz="24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200275" y="1261168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1200" y="3219932"/>
            <a:ext cx="8216900" cy="2215991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请问您去哪看过这个病吗？比如我们院门诊或其他医院？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当时做了什么检查吗？可以给我看看吗？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当时医生给了你什么诊断呢？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开了什么药吗？请问这个药，您是怎样服用的？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您感觉效果怎么样？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2200276" y="3005620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5569854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腹痛发生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小时后曾在当地社区医院就诊，血常规检查提示白细胞升高，考虑急性胃炎，给予口服抗生素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具体不详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和奥美拉唑治疗后，症状无明显缓解，遂来我院就诊。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28590" y="350626"/>
            <a:ext cx="7729728" cy="675196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3-7.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7550" y="1323251"/>
            <a:ext cx="8216900" cy="203132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病程中的一般情况：饮食、睡眠、精神、大小便、体力、体重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来院目的，过渡到既往史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200275" y="1084835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85004" y="3625158"/>
            <a:ext cx="8216900" cy="2498761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您起病以来吃东西怎么样？睡眠休息呢？精神好不好？大小便正常吗？体力下降了吗？体重有没有变化？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我明白了，您这次来主要想要解决胸痛的问题，下面我需要采集一下您过去的健康情况，好吗？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2200276" y="3437695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6195056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患者起病以来，睡眠、精神差、食欲差，大便未解、小便正常，体力体重无明显下降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727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/>
          <p:cNvSpPr/>
          <p:nvPr/>
        </p:nvSpPr>
        <p:spPr>
          <a:xfrm>
            <a:off x="904664" y="2561839"/>
            <a:ext cx="1007878" cy="952895"/>
          </a:xfrm>
          <a:prstGeom prst="ellipse">
            <a:avLst/>
          </a:prstGeom>
          <a:solidFill>
            <a:srgbClr val="19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2125442" y="2521665"/>
            <a:ext cx="8578005" cy="89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全面描述问诊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的主要内容。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ts val="33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阐述病历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与病历书写的定义。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04664" y="4082574"/>
            <a:ext cx="1007878" cy="952895"/>
          </a:xfrm>
          <a:prstGeom prst="ellipse">
            <a:avLst/>
          </a:prstGeom>
          <a:solidFill>
            <a:srgbClr val="19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技能目标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0"/>
          <p:cNvSpPr txBox="1"/>
          <p:nvPr/>
        </p:nvSpPr>
        <p:spPr>
          <a:xfrm>
            <a:off x="2125441" y="4108089"/>
            <a:ext cx="8721987" cy="89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把握问诊方法和技巧的原则，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病史询问。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ts val="33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描述住院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病历的内容及书写格式，进行完整规范的病历书写。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04664" y="5674890"/>
            <a:ext cx="1007878" cy="952895"/>
          </a:xfrm>
          <a:prstGeom prst="ellipse">
            <a:avLst/>
          </a:prstGeom>
          <a:solidFill>
            <a:srgbClr val="19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德育目标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0"/>
          <p:cNvSpPr txBox="1"/>
          <p:nvPr/>
        </p:nvSpPr>
        <p:spPr>
          <a:xfrm>
            <a:off x="2125441" y="5914224"/>
            <a:ext cx="8721987" cy="45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问诊的医德要求，包括对病人和对同行的尊重。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459299" y="1107329"/>
            <a:ext cx="8227695" cy="8570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1967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教学目标</a:t>
            </a:r>
            <a:endParaRPr lang="zh-CN" altLang="en-US" sz="3600" b="1" dirty="0">
              <a:solidFill>
                <a:srgbClr val="19675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31136" y="686398"/>
            <a:ext cx="7729728" cy="675196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主诉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现病史小结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1200" y="1887330"/>
            <a:ext cx="8216900" cy="3323987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现病史与主诉时间一致、紧扣主诉展开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病史短的要尽量详细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病史长则重点突出、简明扼要、避免流水账</a:t>
            </a:r>
            <a:endParaRPr lang="en-US" altLang="zh-CN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"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须询问有鉴别意义的阴性症状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187576" y="1667709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31136" y="606883"/>
            <a:ext cx="7729728" cy="621221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既往史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+5.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系统回顾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595" y="1350384"/>
            <a:ext cx="5658678" cy="3138170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endParaRPr lang="zh-CN" altLang="en-US" noProof="1"/>
          </a:p>
          <a:p>
            <a:pPr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既往健康状况和所患疾病：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过去疾病与目前症状有关系，时断时续或迁延至今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现病史。过去疾病与目前症状相似或无关，无论是否治愈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既往史。</a:t>
            </a:r>
            <a:endParaRPr lang="en-US" altLang="zh-CN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-342900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手术外伤史、输血史、预防接种史、过敏史、传染病史。</a:t>
            </a:r>
            <a:r>
              <a:rPr lang="zh-CN" altLang="en-US" sz="20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容易漏项目</a:t>
            </a:r>
            <a:endParaRPr lang="zh-CN" altLang="en-US" sz="20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772025" y="1313320"/>
            <a:ext cx="1798897" cy="46166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既往史要点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52414" y="1556759"/>
            <a:ext cx="6254814" cy="1754326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endParaRPr lang="zh-CN" altLang="en-US" noProof="1"/>
          </a:p>
          <a:p>
            <a:pPr indent="-342900" algn="just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完整的系统回顾：呼吸、循环、消化、泌尿、血液、内分泌和代谢、神经精神、肌肉骨骼系统</a:t>
            </a:r>
            <a:endParaRPr lang="zh-CN" altLang="en-US" sz="2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-342900" algn="just">
              <a:lnSpc>
                <a:spcPct val="150000"/>
              </a:lnSpc>
              <a:buFont typeface="Wingdings" panose="05000000000000000000" charset="0"/>
              <a:buChar char=""/>
            </a:pPr>
            <a:r>
              <a:rPr lang="zh-CN" altLang="en-US" sz="2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先问和症状有关的系统，其他简短提问</a:t>
            </a:r>
            <a:r>
              <a:rPr lang="en-US" altLang="zh-CN" sz="20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0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举例示范</a:t>
            </a:r>
            <a:r>
              <a:rPr lang="en-US" altLang="zh-CN" sz="20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 sz="2000" b="1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13926" y="1319285"/>
            <a:ext cx="2021691" cy="46166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系统回顾要点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52414" y="3574165"/>
            <a:ext cx="6254814" cy="2831544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endParaRPr lang="zh-CN" altLang="en-US" noProof="1"/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您有心血管问题吗？如高血压、冠心病？</a:t>
            </a:r>
            <a:endParaRPr lang="zh-CN" altLang="en-US" sz="20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您有呼吸道疾病吗？如哮喘、老慢支？</a:t>
            </a:r>
            <a:endParaRPr lang="zh-CN" altLang="en-US" sz="20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您有消化系统疾病吗？如慢性胃炎、消化道溃疡？</a:t>
            </a:r>
            <a:endParaRPr lang="zh-CN" altLang="en-US" sz="20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您有泌尿道疾病吗？如结石？</a:t>
            </a:r>
            <a:endParaRPr lang="zh-CN" altLang="en-US" sz="20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您有内分泌问题吗？如糖尿病？甲减？</a:t>
            </a:r>
            <a:endParaRPr lang="zh-CN" altLang="en-US" sz="20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您有血液科问题吗？如出血不容易止，经常有淤青</a:t>
            </a:r>
            <a:endParaRPr lang="zh-CN" altLang="en-US" sz="20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您有前列腺</a:t>
            </a:r>
            <a:r>
              <a:rPr lang="en-US" altLang="zh-CN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男</a:t>
            </a:r>
            <a:r>
              <a:rPr lang="en-US" altLang="zh-CN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或妇科</a:t>
            </a:r>
            <a:r>
              <a:rPr lang="en-US" altLang="zh-CN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女</a:t>
            </a:r>
            <a:r>
              <a:rPr lang="en-US" altLang="zh-CN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问题吗？</a:t>
            </a:r>
            <a:endParaRPr lang="zh-CN" altLang="en-US" sz="20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0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您有风湿类风湿或者痛风吗？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6270272" y="3354538"/>
            <a:ext cx="2065346" cy="46166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系统回顾举例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1510" y="4391114"/>
            <a:ext cx="5658678" cy="2400657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系统回顾：</a:t>
            </a:r>
            <a:r>
              <a:rPr lang="zh-CN" altLang="en-US" sz="20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由很长的一系列直接提问组成，作为最后一遍搜集病史资料，避免问诊过程中病人或医生所忽略或遗漏的内容。</a:t>
            </a:r>
            <a:endParaRPr lang="en-US" altLang="zh-CN" sz="20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每个系统询问</a:t>
            </a:r>
            <a:r>
              <a:rPr lang="en-US" altLang="zh-CN" sz="20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2-4</a:t>
            </a:r>
            <a:r>
              <a:rPr lang="zh-CN" altLang="en-US" sz="20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个症状</a:t>
            </a:r>
            <a:r>
              <a:rPr lang="en-US" altLang="zh-CN" sz="20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000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主要情况应分别记录在现病史或既往史中。</a:t>
            </a:r>
            <a:endParaRPr lang="zh-CN" altLang="en-US" sz="2000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31136" y="646640"/>
            <a:ext cx="7729728" cy="643445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1200" y="2006600"/>
            <a:ext cx="8216900" cy="736600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吸烟、饮酒、毒品接触史、冶游史、疫区接触、居住环境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187576" y="180022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8501" y="3149600"/>
            <a:ext cx="8215313" cy="3323987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您抽不抽烟？喝不喝酒？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如有需具体询问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24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下面的私人问题，我会为您</a:t>
            </a:r>
            <a:r>
              <a:rPr lang="zh-CN" altLang="en-US" sz="2400" b="1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保密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，如果不方便，您可以不必回答。您喜不喜欢去夜店呢？习惯用点什么助兴吗？性伴侣固定吗？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年轻人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24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老伴儿身体怎么样啊？和老伴儿感情好吗？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老年人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24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一直住在武汉吗？有没有去过其他地方？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小区的卫生情况怎么样？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疫情防控需要：询问疫区旅居史</a:t>
            </a:r>
            <a:endParaRPr lang="zh-CN" altLang="en-US" sz="24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2187576" y="2935289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31164" y="304165"/>
            <a:ext cx="7156175" cy="742757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7+8.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婚姻史、月经和生育史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200" y="1945640"/>
            <a:ext cx="8216900" cy="110648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注意提问方式合理、温和，看清题卡上的性别、年龄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中年女性，先问是否停经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187576" y="173926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1200" y="3383916"/>
            <a:ext cx="8216900" cy="304698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sz="2400" b="1" noProof="1">
              <a:solidFill>
                <a:srgbClr val="000099"/>
              </a:solidFill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您结婚了吗？有几个孩子？都是顺产还是剖宫产？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我可以了解一下您的妇科情况吗？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请问您现在月经还来吗？什么时候停经的呢？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您月经规律吗？初潮年龄是几岁？多长时间一次？每一次持续多久？上一次来是什么时候？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 algn="just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有没有痛经或者经量多的情况？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您感觉和现在的病情有没有联系？</a:t>
            </a:r>
            <a:endParaRPr lang="zh-CN" altLang="en-US" sz="24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2200276" y="316801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752660"/>
            <a:ext cx="7729728" cy="612317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家族史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200" y="2006600"/>
            <a:ext cx="8216900" cy="110648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根据患者年龄选择提问方式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包括父母、兄弟姐妹、子女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187576" y="180022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1200" y="3444876"/>
            <a:ext cx="8216900" cy="267652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sz="2400" b="1" noProof="1">
              <a:solidFill>
                <a:srgbClr val="000099"/>
              </a:solidFill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请问二老还健在吗？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&gt;60</a:t>
            </a:r>
            <a:r>
              <a:rPr lang="zh-CN" altLang="en-US" sz="2400" b="1" noProof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岁）</a:t>
            </a:r>
            <a:endParaRPr lang="zh-CN" altLang="en-US" sz="2400" b="1" noProof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请问二老身体硬朗吗？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请问您的父母身体健康吗？有没有什么慢性病？比如高血压、糖尿病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请问您的父母、子女、兄弟姐妹之中，有没有出现类似的情况，有没有什么家族性的遗传病？比如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……</a:t>
            </a:r>
            <a:endParaRPr lang="en-US" altLang="zh-CN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2200276" y="322897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10678" y="243206"/>
            <a:ext cx="7063409" cy="72420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总结病情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感谢病人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200" y="1329889"/>
            <a:ext cx="8216900" cy="110648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简短的总结病情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做出初步诊断和适当的鉴别，提出未来计划，安慰并感谢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187576" y="1117165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81200" y="2792803"/>
            <a:ext cx="8216900" cy="3785652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sz="2400" b="1" noProof="1">
              <a:solidFill>
                <a:srgbClr val="000099"/>
              </a:solidFill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您的病情我大致了解，您这次因为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小时前在外进食油腻食物后出现中上腹持续性刀割样疼痛和胀痛，可向腰背放射，口服一些药物但效果不太理想。您既往有高血脂和胆囊结石病史，对吗？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您的情况我们初步考虑是急性胰腺炎发作，这是因为胰腺对自身组织消化所引起。但我们仍需完成心肌酶、淀粉酶和腹部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CT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等检查，排除心脏、上腹部等部位的其他病变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不要担心，在诊断的同时，我们尽快开始治疗，缓解您的症状，谢谢配合！有什么情况请随时和我交流。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2187576" y="255564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-135243" y="1691557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问诊方法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6895" y="1991217"/>
            <a:ext cx="6197600" cy="433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zh-CN" altLang="en-US" sz="10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8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消除恐惧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充分陈述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确诊首发时的时间与具体情况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使用过渡语言正确引导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不同病人不同提问方式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提问的系统性与目的性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适度小结 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31442" y="2403450"/>
            <a:ext cx="6197600" cy="335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轻松礼貌的交谈开始</a:t>
            </a:r>
            <a:endParaRPr lang="en-US" altLang="zh-CN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由主要症状或体征展开</a:t>
            </a:r>
            <a:endParaRPr lang="en-US" altLang="zh-CN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避免暗示逼问</a:t>
            </a:r>
            <a:endParaRPr lang="en-US" altLang="zh-CN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避免重复</a:t>
            </a:r>
            <a:endParaRPr lang="en-US" altLang="zh-CN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避免医学术语</a:t>
            </a:r>
            <a:endParaRPr lang="en-US" altLang="zh-CN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注意核实</a:t>
            </a:r>
            <a:endParaRPr lang="zh-CN" altLang="en-US" sz="24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0085" y="1671869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问诊技巧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75878" y="13429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病历书写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" y="1825252"/>
            <a:ext cx="115912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病历书写基本要求</a:t>
            </a:r>
            <a:r>
              <a:rPr lang="zh-CN" altLang="en-US" dirty="0"/>
              <a:t>：</a:t>
            </a:r>
            <a:endParaRPr lang="en-US" altLang="zh-CN" dirty="0"/>
          </a:p>
          <a:p>
            <a:pPr algn="ctr"/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内容真实，书写及时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格式规范，项目完整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表述准确，用词恰当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字迹工整，签名清晰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审阅严格，修改规范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法律意识，尊重权利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75878" y="13429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入院病历书写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8942" y="877108"/>
            <a:ext cx="2509520" cy="5914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一般项目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主诉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现病史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既往史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系统回顾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个人史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婚姻史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月经史 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家族史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1523" y="1462744"/>
            <a:ext cx="235315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i="0" u="none" strike="noStrike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全身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体格检查</a:t>
            </a:r>
            <a:endParaRPr lang="en-US" altLang="zh-CN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专科检查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6381" y="1445954"/>
            <a:ext cx="199802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病史小结或</a:t>
            </a:r>
            <a:endParaRPr lang="en-US" altLang="zh-CN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病史摘要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59104" y="1444929"/>
            <a:ext cx="1642731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endParaRPr lang="zh-CN" altLang="en-US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初步诊断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59104" y="5230493"/>
            <a:ext cx="19979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签名和日期</a:t>
            </a:r>
            <a:endParaRPr lang="zh-CN" altLang="en-US" sz="28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75878" y="13429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门（急诊）病历书写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8320" y="838815"/>
            <a:ext cx="10881360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一般项目 </a:t>
            </a:r>
            <a:endParaRPr lang="zh-CN" altLang="en-US" sz="32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主诉 </a:t>
            </a:r>
            <a:endParaRPr lang="zh-CN" altLang="en-US" sz="32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病史（</a:t>
            </a:r>
            <a:r>
              <a:rPr lang="zh-CN" altLang="en-US" sz="28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现病史，既往史，个人史，婚姻史，月经史，家族史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体格检查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实验室检查，特殊检查或会诊记录</a:t>
            </a:r>
            <a:endParaRPr lang="en-US" altLang="zh-CN" sz="32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初步诊断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3200" b="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处理措施 </a:t>
            </a:r>
            <a:endParaRPr lang="zh-CN" altLang="en-US" sz="3200" b="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44758" y="6141998"/>
            <a:ext cx="745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定期随访，法定传染病上报及签名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727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/>
          <p:cNvSpPr/>
          <p:nvPr/>
        </p:nvSpPr>
        <p:spPr>
          <a:xfrm>
            <a:off x="891411" y="2880115"/>
            <a:ext cx="1007878" cy="9528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2112188" y="2918260"/>
            <a:ext cx="5687315" cy="93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问诊的主要内容。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ts val="33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病历与病历书写的定义。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91411" y="3981121"/>
            <a:ext cx="1007878" cy="952895"/>
          </a:xfrm>
          <a:prstGeom prst="ellipse">
            <a:avLst/>
          </a:prstGeom>
          <a:solidFill>
            <a:srgbClr val="196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0"/>
          <p:cNvSpPr txBox="1"/>
          <p:nvPr/>
        </p:nvSpPr>
        <p:spPr>
          <a:xfrm>
            <a:off x="2112188" y="4216742"/>
            <a:ext cx="5687315" cy="45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问诊的方法和技巧。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446046" y="1782939"/>
            <a:ext cx="8227695" cy="8570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1967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重难点分析</a:t>
            </a:r>
            <a:endParaRPr lang="zh-CN" altLang="en-US" sz="3600" b="1" dirty="0">
              <a:solidFill>
                <a:srgbClr val="19675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31056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73548" y="649273"/>
            <a:ext cx="453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病史采集</a:t>
            </a:r>
            <a:r>
              <a:rPr kumimoji="1" lang="en-US" altLang="zh-CN" sz="4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kumimoji="1" lang="en-US" altLang="zh-CN" sz="4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Case 1</a:t>
            </a:r>
            <a:endParaRPr kumimoji="1" lang="zh-CN" altLang="en-US" sz="40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258060" y="1645920"/>
          <a:ext cx="8065770" cy="4577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565"/>
                <a:gridCol w="6085205"/>
              </a:tblGrid>
              <a:tr h="34613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基本情况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高女士，33岁。因“腹痛半天”来院。</a:t>
                      </a: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生命体征：T 3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6.9℃</a:t>
                      </a: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P 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80次/分</a:t>
                      </a: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R 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18次/分</a:t>
                      </a:r>
                      <a:endParaRPr 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BP </a:t>
                      </a: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120/80mmHg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要求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请您围绕以上基本情况进行问诊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8分钟</a:t>
                      </a:r>
                      <a:endParaRPr lang="en-US" altLang="en-US" sz="2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812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fld id="{621CDAAB-C0A6-4FD1-AA53-D3E6AAF89412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7045" y="1534160"/>
            <a:ext cx="2066290" cy="3969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一般项目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主诉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现病史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既往史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系统回顾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个人史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婚姻史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月经史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、生育史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家族史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84525" y="1567815"/>
            <a:ext cx="4984115" cy="3969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体格检查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生命体征、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一般状况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皮肤、粘膜、淋巴结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头部及其器官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颈部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胸部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肺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心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桡动脉、周围血管征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90310" y="2007235"/>
            <a:ext cx="3356610" cy="35382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腹部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肛门、直肠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外生殖器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脊柱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四肢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神经反射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专科情况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012680" y="3994150"/>
            <a:ext cx="1733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医师签名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69020" y="1567815"/>
            <a:ext cx="2771140" cy="3969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辅助检查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病历摘要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初步诊断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52145" y="6021070"/>
            <a:ext cx="1456690" cy="69977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问诊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33620" y="5996940"/>
            <a:ext cx="1456690" cy="69977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体检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498965" y="5931535"/>
            <a:ext cx="1456690" cy="69977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归纳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5" y="-21"/>
            <a:ext cx="7315005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入院记录的内容及格式</a:t>
            </a:r>
            <a:endParaRPr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2"/>
          <p:cNvPicPr>
            <a:picLocks noChangeAspect="1"/>
          </p:cNvPicPr>
          <p:nvPr/>
        </p:nvPicPr>
        <p:blipFill>
          <a:blip r:embed="rId1"/>
          <a:srcRect b="4167"/>
          <a:stretch>
            <a:fillRect/>
          </a:stretch>
        </p:blipFill>
        <p:spPr>
          <a:xfrm rot="5400000">
            <a:off x="2839720" y="1229360"/>
            <a:ext cx="3315335" cy="2548890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2"/>
          <a:srcRect t="1667"/>
          <a:stretch>
            <a:fillRect/>
          </a:stretch>
        </p:blipFill>
        <p:spPr>
          <a:xfrm rot="5400000">
            <a:off x="9116060" y="1247140"/>
            <a:ext cx="3315335" cy="2489835"/>
          </a:xfrm>
          <a:prstGeom prst="rect">
            <a:avLst/>
          </a:prstGeom>
        </p:spPr>
      </p:pic>
      <p:pic>
        <p:nvPicPr>
          <p:cNvPr id="13" name="图片 12" descr="修1"/>
          <p:cNvPicPr>
            <a:picLocks noChangeAspect="1"/>
          </p:cNvPicPr>
          <p:nvPr/>
        </p:nvPicPr>
        <p:blipFill>
          <a:blip r:embed="rId3"/>
          <a:srcRect t="16944" b="20556"/>
          <a:stretch>
            <a:fillRect/>
          </a:stretch>
        </p:blipFill>
        <p:spPr>
          <a:xfrm>
            <a:off x="278130" y="833755"/>
            <a:ext cx="2447925" cy="3314065"/>
          </a:xfrm>
          <a:prstGeom prst="rect">
            <a:avLst/>
          </a:prstGeom>
        </p:spPr>
      </p:pic>
      <p:pic>
        <p:nvPicPr>
          <p:cNvPr id="15" name="图片 14" descr="修3"/>
          <p:cNvPicPr>
            <a:picLocks noChangeAspect="1"/>
          </p:cNvPicPr>
          <p:nvPr/>
        </p:nvPicPr>
        <p:blipFill>
          <a:blip r:embed="rId4"/>
          <a:srcRect t="17222" b="19722"/>
          <a:stretch>
            <a:fillRect/>
          </a:stretch>
        </p:blipFill>
        <p:spPr>
          <a:xfrm>
            <a:off x="6434455" y="846455"/>
            <a:ext cx="2442845" cy="3335655"/>
          </a:xfrm>
          <a:prstGeom prst="rect">
            <a:avLst/>
          </a:prstGeom>
        </p:spPr>
      </p:pic>
      <p:pic>
        <p:nvPicPr>
          <p:cNvPr id="16" name="图片 15" descr="修7"/>
          <p:cNvPicPr>
            <a:picLocks noChangeAspect="1"/>
          </p:cNvPicPr>
          <p:nvPr/>
        </p:nvPicPr>
        <p:blipFill>
          <a:blip r:embed="rId5"/>
          <a:srcRect t="11944" b="27222"/>
          <a:stretch>
            <a:fillRect/>
          </a:stretch>
        </p:blipFill>
        <p:spPr>
          <a:xfrm>
            <a:off x="7896225" y="3488690"/>
            <a:ext cx="2398395" cy="3315970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/>
        </p:nvPicPr>
        <p:blipFill>
          <a:blip r:embed="rId6"/>
          <a:srcRect t="1143" b="2571"/>
          <a:stretch>
            <a:fillRect/>
          </a:stretch>
        </p:blipFill>
        <p:spPr>
          <a:xfrm rot="5400000">
            <a:off x="4143375" y="3921760"/>
            <a:ext cx="3315970" cy="2487295"/>
          </a:xfrm>
          <a:prstGeom prst="rect">
            <a:avLst/>
          </a:prstGeom>
        </p:spPr>
      </p:pic>
      <p:pic>
        <p:nvPicPr>
          <p:cNvPr id="10" name="图片 9" descr="5"/>
          <p:cNvPicPr>
            <a:picLocks noChangeAspect="1"/>
          </p:cNvPicPr>
          <p:nvPr/>
        </p:nvPicPr>
        <p:blipFill>
          <a:blip r:embed="rId7"/>
          <a:srcRect t="2500" b="3611"/>
          <a:stretch>
            <a:fillRect/>
          </a:stretch>
        </p:blipFill>
        <p:spPr>
          <a:xfrm rot="5400000">
            <a:off x="1203325" y="4037965"/>
            <a:ext cx="3282950" cy="228854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95" y="-21"/>
            <a:ext cx="7315005" cy="82994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入院记录的内容及格式</a:t>
            </a:r>
            <a:endParaRPr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75878" y="134293"/>
            <a:ext cx="619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问诊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43200" y="2438400"/>
            <a:ext cx="4206240" cy="165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问诊内容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问诊方法与技巧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-1" y="1024800"/>
            <a:ext cx="12336379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严肃认真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：认真才能给病人以信心，才能保证病人的合作，才能以科学的方式收集到完整、准确的病史资料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尊重隐私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问诊是一个非常严肃的医疗行为，对病人提供的任何情况只能作为解决病人疾苦的科学依据，绝不作他用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对任何病人一视同仁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：不因病人的经济状况、社会地位、文化程度、家庭背景、性别、年龄、种族等不同而采用不同的态度和言行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对同道不随意评价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，不在病人面前诋毁别的医生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127FB8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病人教育和健康指导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10941" y="8001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问诊的医德要求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27798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791327" y="351334"/>
            <a:ext cx="6449256" cy="709612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zh-CN" sz="3200" b="1">
                <a:latin typeface="Arial" panose="020B0604020202020204" pitchFamily="34" charset="0"/>
                <a:ea typeface="微软雅黑" panose="020B0503020204020204" pitchFamily="34" charset="-122"/>
              </a:rPr>
              <a:t>问诊</a:t>
            </a:r>
            <a:r>
              <a:rPr lang="zh-CN" altLang="en-US" sz="3200" b="1"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zh-CN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12554" y="1811337"/>
            <a:ext cx="4466052" cy="46958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一般项目</a:t>
            </a:r>
            <a:endParaRPr lang="en-US" altLang="zh-CN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主诉</a:t>
            </a:r>
            <a:endParaRPr lang="en-US" altLang="zh-CN" sz="2400" b="1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现病史</a:t>
            </a:r>
            <a:endParaRPr lang="en-US" altLang="zh-CN" sz="2400" b="1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既往史</a:t>
            </a:r>
            <a:endParaRPr lang="en-US" altLang="zh-CN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系统回顾</a:t>
            </a:r>
            <a:endParaRPr lang="en-US" altLang="zh-CN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7"/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个人史</a:t>
            </a:r>
            <a:endParaRPr lang="en-US" altLang="zh-CN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7"/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婚姻史、月经史和生育史</a:t>
            </a:r>
            <a:endParaRPr lang="en-US" altLang="zh-CN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7"/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家族史</a:t>
            </a:r>
            <a:endParaRPr lang="en-US" altLang="zh-CN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zh-CN" altLang="en-US" sz="2400" b="1" noProof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400" b="1" noProof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线箭头连接符 2"/>
          <p:cNvCxnSpPr/>
          <p:nvPr/>
        </p:nvCxnSpPr>
        <p:spPr>
          <a:xfrm>
            <a:off x="1537252" y="3193774"/>
            <a:ext cx="267693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235118" y="1299414"/>
            <a:ext cx="2967788" cy="38821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214400" y="1208615"/>
            <a:ext cx="2988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起病情况与患病时间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主要症状特点</a:t>
            </a:r>
            <a:endParaRPr kumimoji="1"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病因与诱因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病情发展与演变</a:t>
            </a:r>
            <a:endParaRPr kumimoji="1"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伴随症状</a:t>
            </a:r>
            <a:endParaRPr kumimoji="1"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诊治经过及结果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病程中的一般情况</a:t>
            </a:r>
            <a:endParaRPr kumimoji="1"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9167" r="7511" b="12083"/>
          <a:stretch>
            <a:fillRect/>
          </a:stretch>
        </p:blipFill>
        <p:spPr>
          <a:xfrm>
            <a:off x="7329640" y="1691600"/>
            <a:ext cx="4743787" cy="3124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81200" y="509588"/>
            <a:ext cx="8229600" cy="775873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zh-CN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问诊要点</a:t>
            </a:r>
            <a:endParaRPr lang="zh-CN" altLang="zh-CN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1981200" y="1563755"/>
            <a:ext cx="8115300" cy="39386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提炼主要症状，注意询问时程</a:t>
            </a:r>
            <a:endParaRPr lang="zh-CN" altLang="en-US" sz="2400" b="1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伴随症状</a:t>
            </a: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和治疗经过</a:t>
            </a:r>
            <a:endParaRPr lang="zh-CN" altLang="en-US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注意患者的检查结果</a:t>
            </a:r>
            <a:endParaRPr lang="zh-CN" altLang="en-US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问诊时</a:t>
            </a: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心中有提纲，序贯性进行</a:t>
            </a:r>
            <a:endParaRPr lang="zh-CN" altLang="en-US" sz="2400" b="1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注意和病人的互动，表示关怀</a:t>
            </a:r>
            <a:endParaRPr lang="zh-CN" altLang="en-US" sz="2400" b="1" noProof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最后进行总结，提出初步诊断、鉴别诊断和后续治疗意见</a:t>
            </a:r>
            <a:endParaRPr lang="zh-CN" altLang="en-US" sz="2400" b="1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Rectangle 3"/>
          <p:cNvSpPr>
            <a:spLocks noGrp="1"/>
          </p:cNvSpPr>
          <p:nvPr/>
        </p:nvSpPr>
        <p:spPr>
          <a:xfrm>
            <a:off x="1981201" y="1652589"/>
            <a:ext cx="8750967" cy="469582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6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530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430" indent="-4686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2400" b="1" noProof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2400" b="1" noProof="1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400" b="1" noProof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964692"/>
            <a:ext cx="7729728" cy="587886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自我介绍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核对病人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2230439"/>
            <a:ext cx="8216900" cy="104457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言简意赅，注意礼貌和称呼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/>
            <a:endParaRPr lang="zh-CN" altLang="en-US" sz="2000" b="1" noProof="1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00276" y="2024064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3900" y="3746500"/>
            <a:ext cx="8216900" cy="2522538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您好！请问您是张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女士吗？我是</a:t>
            </a:r>
            <a:r>
              <a:rPr lang="en-US" altLang="zh-CN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</a:t>
            </a: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科的陈医生，下面要针对您的病情进行问诊，希望得到您的配合。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如果遇到不便回答的问题，请您告诉我，如果需要，您可以让您的亲属在场。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/>
            <a:endParaRPr lang="zh-CN" altLang="en-US" sz="2000" b="1" noProof="1"/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2200276" y="3540126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6" y="14546"/>
            <a:ext cx="12192000" cy="6858000"/>
          </a:xfrm>
          <a:prstGeom prst="rect">
            <a:avLst/>
          </a:prstGeom>
        </p:spPr>
      </p:pic>
      <p:pic>
        <p:nvPicPr>
          <p:cNvPr id="9" name="图片 8" descr="cover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9"/>
          <a:stretch>
            <a:fillRect/>
          </a:stretch>
        </p:blipFill>
        <p:spPr bwMode="auto">
          <a:xfrm>
            <a:off x="9419590" y="0"/>
            <a:ext cx="26876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0" y="730250"/>
            <a:ext cx="12192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31136" y="964692"/>
            <a:ext cx="7729728" cy="664082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一般项目</a:t>
            </a:r>
            <a:endParaRPr lang="zh-CN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3900" y="2230438"/>
            <a:ext cx="8216900" cy="1414462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姓名、年龄、职业、工作单位、文化程度、出生地、籍贯、住址、婚否、联系人姓名和电话</a:t>
            </a:r>
            <a:endParaRPr lang="zh-CN" altLang="en-US" sz="24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/>
            <a:endParaRPr lang="zh-CN" altLang="en-US" sz="2000" b="1" noProof="1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00276" y="2024064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要 点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93900" y="4246564"/>
            <a:ext cx="8216900" cy="2153285"/>
          </a:xfrm>
          <a:prstGeom prst="rect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endParaRPr lang="zh-CN" altLang="en-US" noProof="1"/>
          </a:p>
          <a:p>
            <a:pPr marL="342900" indent="-342900">
              <a:buFont typeface="Wingdings" panose="05000000000000000000" charset="0"/>
              <a:buChar char=""/>
            </a:pPr>
            <a:r>
              <a:rPr lang="zh-CN" altLang="en-US" sz="2400" b="1" noProof="1">
                <a:solidFill>
                  <a:srgbClr val="000099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请问您多大年纪了？退休还是上班呢？工作单位是哪里？是大学毕业吗？是武汉人吗？籍贯在哪儿呢？现在住在哪里？结婚了吗？是老伴儿陪您来的吗，方便把您们的电话和联系方式都留给我吗？</a:t>
            </a:r>
            <a:endParaRPr lang="zh-CN" altLang="en-US" sz="2400" b="1" noProof="1">
              <a:solidFill>
                <a:srgbClr val="000099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"/>
            </a:pPr>
            <a:endParaRPr lang="zh-CN" altLang="en-US" sz="2000" b="1" noProof="1"/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2200276" y="4011614"/>
            <a:ext cx="963613" cy="460375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 例</a:t>
            </a:r>
            <a:endParaRPr lang="zh-CN" altLang="en-US" sz="2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2bd1387-6a73-4356-9ed1-6e1cf9ba93f4}"/>
  <p:tag name="TABLE_ENDDRAG_ORIGIN_RECT" val="635*360"/>
  <p:tag name="TABLE_ENDDRAG_RECT" val="177*129*635*360"/>
</p:tagLst>
</file>

<file path=ppt/tags/tag2.xml><?xml version="1.0" encoding="utf-8"?>
<p:tagLst xmlns:p="http://schemas.openxmlformats.org/presentationml/2006/main">
  <p:tag name="KSO_WPP_MARK_KEY" val="1af1c707-29fb-410a-99c5-ca9439e3da9c"/>
  <p:tag name="COMMONDATA" val="eyJoZGlkIjoiMzEwNTM5NzYwMDRjMzkwZTVkZjY2ODkwMGIxNGU0OTUifQ=="/>
</p:tagLst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4525</Words>
  <Application>WPS 演示</Application>
  <PresentationFormat>宽屏</PresentationFormat>
  <Paragraphs>474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Franklin Gothic Medium</vt:lpstr>
      <vt:lpstr>Times New Roman</vt:lpstr>
      <vt:lpstr>Arial</vt:lpstr>
      <vt:lpstr>Wingdings</vt:lpstr>
      <vt:lpstr>黑体</vt:lpstr>
      <vt:lpstr>Arial Unicode MS</vt:lpstr>
      <vt:lpstr>华文中宋</vt:lpstr>
      <vt:lpstr>Gill Sans MT</vt:lpstr>
      <vt:lpstr>等线</vt:lpstr>
      <vt:lpstr>Calibri</vt:lpstr>
      <vt:lpstr>包裹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Lilly</dc:creator>
  <cp:lastModifiedBy>zl</cp:lastModifiedBy>
  <cp:revision>358</cp:revision>
  <dcterms:created xsi:type="dcterms:W3CDTF">2020-09-18T00:07:00Z</dcterms:created>
  <dcterms:modified xsi:type="dcterms:W3CDTF">2024-12-10T13:49:46Z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EDD63CE6EFB34D17B365A2F01087CD18</vt:lpwstr>
  </property>
  <property fmtid="{D5CDD505-2E9C-101B-9397-08002B2CF9AE}" pid="3" name="KSOProductBuildVer">
    <vt:lpwstr>2052-11.1.0.12375</vt:lpwstr>
  </property>
</Properties>
</file>