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5" r:id="rId2"/>
    <p:sldMasterId id="2147483733" r:id="rId3"/>
  </p:sldMasterIdLst>
  <p:notesMasterIdLst>
    <p:notesMasterId r:id="rId52"/>
  </p:notesMasterIdLst>
  <p:sldIdLst>
    <p:sldId id="258" r:id="rId4"/>
    <p:sldId id="696" r:id="rId5"/>
    <p:sldId id="627" r:id="rId6"/>
    <p:sldId id="655" r:id="rId7"/>
    <p:sldId id="657" r:id="rId8"/>
    <p:sldId id="697" r:id="rId9"/>
    <p:sldId id="698" r:id="rId10"/>
    <p:sldId id="699" r:id="rId11"/>
    <p:sldId id="700" r:id="rId12"/>
    <p:sldId id="701" r:id="rId13"/>
    <p:sldId id="702" r:id="rId14"/>
    <p:sldId id="703" r:id="rId15"/>
    <p:sldId id="704" r:id="rId16"/>
    <p:sldId id="706" r:id="rId17"/>
    <p:sldId id="707" r:id="rId18"/>
    <p:sldId id="708" r:id="rId19"/>
    <p:sldId id="709" r:id="rId20"/>
    <p:sldId id="710" r:id="rId21"/>
    <p:sldId id="711" r:id="rId22"/>
    <p:sldId id="712" r:id="rId23"/>
    <p:sldId id="713" r:id="rId24"/>
    <p:sldId id="714" r:id="rId25"/>
    <p:sldId id="715" r:id="rId26"/>
    <p:sldId id="727" r:id="rId27"/>
    <p:sldId id="716" r:id="rId28"/>
    <p:sldId id="717" r:id="rId29"/>
    <p:sldId id="718" r:id="rId30"/>
    <p:sldId id="719" r:id="rId31"/>
    <p:sldId id="720" r:id="rId32"/>
    <p:sldId id="721" r:id="rId33"/>
    <p:sldId id="722" r:id="rId34"/>
    <p:sldId id="723" r:id="rId35"/>
    <p:sldId id="724" r:id="rId36"/>
    <p:sldId id="725" r:id="rId37"/>
    <p:sldId id="726" r:id="rId38"/>
    <p:sldId id="705" r:id="rId39"/>
    <p:sldId id="728" r:id="rId40"/>
    <p:sldId id="729" r:id="rId41"/>
    <p:sldId id="730" r:id="rId42"/>
    <p:sldId id="731" r:id="rId43"/>
    <p:sldId id="732" r:id="rId44"/>
    <p:sldId id="733" r:id="rId45"/>
    <p:sldId id="734" r:id="rId46"/>
    <p:sldId id="737" r:id="rId47"/>
    <p:sldId id="735" r:id="rId48"/>
    <p:sldId id="736" r:id="rId49"/>
    <p:sldId id="628" r:id="rId50"/>
    <p:sldId id="500" r:id="rId51"/>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等线"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等线"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等线"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等线"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等线"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等线"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等线"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等线"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等线" pitchFamily="2" charset="-122"/>
        <a:cs typeface="+mn-cs"/>
      </a:defRPr>
    </a:lvl9pPr>
  </p:defaultTextStyle>
  <p:extLst>
    <p:ext uri="{EFAFB233-063F-42B5-8137-9DF3F51BA10A}">
      <p15:sldGuideLst xmlns:p15="http://schemas.microsoft.com/office/powerpoint/2012/main">
        <p15:guide id="1" orient="horz" pos="219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1FF"/>
    <a:srgbClr val="D0CA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0" autoAdjust="0"/>
    <p:restoredTop sz="96824" autoAdjust="0"/>
  </p:normalViewPr>
  <p:slideViewPr>
    <p:cSldViewPr snapToGrid="0" showGuides="1">
      <p:cViewPr varScale="1">
        <p:scale>
          <a:sx n="147" d="100"/>
          <a:sy n="147" d="100"/>
        </p:scale>
        <p:origin x="138" y="162"/>
      </p:cViewPr>
      <p:guideLst>
        <p:guide orient="horz" pos="2191"/>
        <p:guide pos="2880"/>
      </p:guideLst>
    </p:cSldViewPr>
  </p:slideViewPr>
  <p:outlineViewPr>
    <p:cViewPr>
      <p:scale>
        <a:sx n="33" d="100"/>
        <a:sy n="33" d="100"/>
      </p:scale>
      <p:origin x="0" y="35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2023/4/3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2686787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1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E633D1-C5A2-4895-9181-A32697461967}" type="slidenum">
              <a:rPr lang="zh-CN" altLang="en-US" smtClean="0">
                <a:solidFill>
                  <a:prstClr val="black"/>
                </a:solidFill>
              </a:rPr>
              <a:pPr/>
              <a:t>2</a:t>
            </a:fld>
            <a:endParaRPr lang="en-US" altLang="zh-CN" smtClean="0">
              <a:solidFill>
                <a:prstClr val="black"/>
              </a:solidFill>
              <a:ea typeface="黑体" pitchFamily="49" charset="-122"/>
            </a:endParaRPr>
          </a:p>
        </p:txBody>
      </p:sp>
    </p:spTree>
    <p:extLst>
      <p:ext uri="{BB962C8B-B14F-4D97-AF65-F5344CB8AC3E}">
        <p14:creationId xmlns:p14="http://schemas.microsoft.com/office/powerpoint/2010/main" val="12812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1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E633D1-C5A2-4895-9181-A32697461967}" type="slidenum">
              <a:rPr lang="zh-CN" altLang="en-US" smtClean="0">
                <a:solidFill>
                  <a:prstClr val="black"/>
                </a:solidFill>
              </a:rPr>
              <a:pPr/>
              <a:t>3</a:t>
            </a:fld>
            <a:endParaRPr lang="en-US" altLang="zh-CN" smtClean="0">
              <a:solidFill>
                <a:prstClr val="black"/>
              </a:solidFill>
              <a:ea typeface="黑体" pitchFamily="49"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ChangeArrowheads="1" noTextEdit="1"/>
          </p:cNvSpPr>
          <p:nvPr>
            <p:ph type="sldImg" idx="4294967295"/>
          </p:nvPr>
        </p:nvSpPr>
        <p:spPr>
          <a:xfrm>
            <a:off x="1143000" y="685800"/>
            <a:ext cx="4572000" cy="3429000"/>
          </a:xfrm>
          <a:ln>
            <a:miter lim="800000"/>
          </a:ln>
        </p:spPr>
      </p:sp>
      <p:sp>
        <p:nvSpPr>
          <p:cNvPr id="29699" name="备注占位符 2"/>
          <p:cNvSpPr>
            <a:spLocks noGrp="1" noChangeArrowheads="1"/>
          </p:cNvSpPr>
          <p:nvPr>
            <p:ph type="body" idx="4294967295"/>
          </p:nvPr>
        </p:nvSpPr>
        <p:spPr/>
        <p:txBody>
          <a:bodyPr/>
          <a:lstStyle/>
          <a:p>
            <a:pPr eaLnBrk="1" hangingPunct="1"/>
            <a:endParaRPr lang="zh-CN" altLang="en-US" smtClean="0"/>
          </a:p>
        </p:txBody>
      </p:sp>
      <p:sp>
        <p:nvSpPr>
          <p:cNvPr id="297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fld id="{BBB01E75-AF5E-48B2-9381-FF5B1472F19D}" type="slidenum">
              <a:rPr lang="zh-CN" altLang="en-US" smtClean="0">
                <a:solidFill>
                  <a:prstClr val="black"/>
                </a:solidFill>
              </a:rPr>
              <a:pPr eaLnBrk="1" hangingPunct="1"/>
              <a:t>47</a:t>
            </a:fld>
            <a:endParaRPr lang="zh-CN" alt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4"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49"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ksoSlideStyle" descr="#wm#_2_01_100_1110" hidden="1"/>
          <p:cNvSpPr>
            <a:spLocks noChangeArrowheads="1"/>
          </p:cNvSpPr>
          <p:nvPr/>
        </p:nvSpPr>
        <p:spPr bwMode="auto">
          <a:xfrm>
            <a:off x="2" y="1"/>
            <a:ext cx="13097" cy="12700"/>
          </a:xfrm>
          <a:prstGeom prst="rect">
            <a:avLst/>
          </a:prstGeom>
          <a:solidFill>
            <a:schemeClr val="accent1"/>
          </a:solidFill>
          <a:ln w="9525" cap="flat"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lvl1pPr algn="ctr">
              <a:spcBef>
                <a:spcPct val="20000"/>
              </a:spcBef>
              <a:defRPr sz="2800">
                <a:solidFill>
                  <a:srgbClr val="856241"/>
                </a:solidFill>
                <a:latin typeface="Arial" panose="020B0604020202020204" pitchFamily="34" charset="0"/>
                <a:ea typeface="黑体" panose="02010609060101010101" pitchFamily="49" charset="-122"/>
                <a:sym typeface="Arial" panose="020B0604020202020204" pitchFamily="34" charset="0"/>
              </a:defRPr>
            </a:lvl1pPr>
            <a:lvl2pPr algn="ctr">
              <a:spcBef>
                <a:spcPct val="20000"/>
              </a:spcBef>
              <a:defRPr sz="2800">
                <a:solidFill>
                  <a:srgbClr val="856241"/>
                </a:solidFill>
                <a:latin typeface="Arial" panose="020B0604020202020204" pitchFamily="34" charset="0"/>
                <a:ea typeface="黑体" panose="02010609060101010101" pitchFamily="49" charset="-122"/>
              </a:defRPr>
            </a:lvl2pPr>
            <a:lvl3pPr algn="ctr">
              <a:spcBef>
                <a:spcPct val="20000"/>
              </a:spcBef>
              <a:defRPr sz="2400">
                <a:solidFill>
                  <a:srgbClr val="856241"/>
                </a:solidFill>
                <a:latin typeface="Arial" panose="020B0604020202020204" pitchFamily="34" charset="0"/>
                <a:ea typeface="黑体" panose="02010609060101010101" pitchFamily="49" charset="-122"/>
              </a:defRPr>
            </a:lvl3pPr>
            <a:lvl4pPr algn="ctr">
              <a:spcBef>
                <a:spcPct val="20000"/>
              </a:spcBef>
              <a:defRPr sz="2000">
                <a:solidFill>
                  <a:srgbClr val="856241"/>
                </a:solidFill>
                <a:latin typeface="Arial" panose="020B0604020202020204" pitchFamily="34" charset="0"/>
                <a:ea typeface="黑体" panose="02010609060101010101" pitchFamily="49" charset="-122"/>
              </a:defRPr>
            </a:lvl4pPr>
            <a:lvl5pPr algn="ctr">
              <a:spcBef>
                <a:spcPct val="20000"/>
              </a:spcBef>
              <a:defRPr sz="2000">
                <a:solidFill>
                  <a:srgbClr val="856241"/>
                </a:solidFill>
                <a:latin typeface="Arial" panose="020B0604020202020204" pitchFamily="34" charset="0"/>
                <a:ea typeface="黑体" panose="02010609060101010101" pitchFamily="49" charset="-122"/>
              </a:defRPr>
            </a:lvl5pPr>
            <a:lvl6pPr algn="ctr" eaLnBrk="0" fontAlgn="base" hangingPunct="0">
              <a:spcBef>
                <a:spcPct val="20000"/>
              </a:spcBef>
              <a:spcAft>
                <a:spcPct val="0"/>
              </a:spcAft>
              <a:defRPr sz="2000">
                <a:solidFill>
                  <a:srgbClr val="856241"/>
                </a:solidFill>
                <a:latin typeface="Arial" panose="020B0604020202020204" pitchFamily="34" charset="0"/>
                <a:ea typeface="黑体" panose="02010609060101010101" pitchFamily="49" charset="-122"/>
              </a:defRPr>
            </a:lvl6pPr>
            <a:lvl7pPr algn="ctr" eaLnBrk="0" fontAlgn="base" hangingPunct="0">
              <a:spcBef>
                <a:spcPct val="20000"/>
              </a:spcBef>
              <a:spcAft>
                <a:spcPct val="0"/>
              </a:spcAft>
              <a:defRPr sz="2000">
                <a:solidFill>
                  <a:srgbClr val="856241"/>
                </a:solidFill>
                <a:latin typeface="Arial" panose="020B0604020202020204" pitchFamily="34" charset="0"/>
                <a:ea typeface="黑体" panose="02010609060101010101" pitchFamily="49" charset="-122"/>
              </a:defRPr>
            </a:lvl7pPr>
            <a:lvl8pPr algn="ctr" eaLnBrk="0" fontAlgn="base" hangingPunct="0">
              <a:spcBef>
                <a:spcPct val="20000"/>
              </a:spcBef>
              <a:spcAft>
                <a:spcPct val="0"/>
              </a:spcAft>
              <a:defRPr sz="2000">
                <a:solidFill>
                  <a:srgbClr val="856241"/>
                </a:solidFill>
                <a:latin typeface="Arial" panose="020B0604020202020204" pitchFamily="34" charset="0"/>
                <a:ea typeface="黑体" panose="02010609060101010101" pitchFamily="49" charset="-122"/>
              </a:defRPr>
            </a:lvl8pPr>
            <a:lvl9pPr algn="ctr" eaLnBrk="0" fontAlgn="base" hangingPunct="0">
              <a:spcBef>
                <a:spcPct val="20000"/>
              </a:spcBef>
              <a:spcAft>
                <a:spcPct val="0"/>
              </a:spcAft>
              <a:defRPr sz="2000">
                <a:solidFill>
                  <a:srgbClr val="856241"/>
                </a:solidFill>
                <a:latin typeface="Arial" panose="020B0604020202020204" pitchFamily="34" charset="0"/>
                <a:ea typeface="黑体" panose="02010609060101010101" pitchFamily="49" charset="-122"/>
              </a:defRPr>
            </a:lvl9pPr>
          </a:lstStyle>
          <a:p>
            <a:pPr marL="257175" indent="-257175" algn="l" eaLnBrk="1" fontAlgn="auto" hangingPunct="1">
              <a:spcAft>
                <a:spcPts val="0"/>
              </a:spcAft>
              <a:buFontTx/>
              <a:buChar char="•"/>
              <a:defRPr/>
            </a:pPr>
            <a:endParaRPr lang="zh-CN" altLang="zh-CN" sz="2400"/>
          </a:p>
        </p:txBody>
      </p:sp>
      <p:pic>
        <p:nvPicPr>
          <p:cNvPr id="5" name="Picture 2"/>
          <p:cNvPicPr>
            <a:picLocks noChangeAspect="1" noChangeArrowheads="1"/>
          </p:cNvPicPr>
          <p:nvPr>
            <p:custDataLst>
              <p:tags r:id="rId1"/>
            </p:custDataLst>
          </p:nvPr>
        </p:nvPicPr>
        <p:blipFill>
          <a:blip r:embed="rId4" cstate="print"/>
          <a:srcRect/>
          <a:stretch>
            <a:fillRect/>
          </a:stretch>
        </p:blipFill>
        <p:spPr bwMode="auto">
          <a:xfrm>
            <a:off x="932260" y="254000"/>
            <a:ext cx="7296150" cy="4972051"/>
          </a:xfrm>
          <a:prstGeom prst="rect">
            <a:avLst/>
          </a:prstGeom>
          <a:noFill/>
          <a:ln w="9525">
            <a:noFill/>
            <a:miter lim="800000"/>
            <a:headEnd/>
            <a:tailEnd/>
          </a:ln>
        </p:spPr>
      </p:pic>
      <p:pic>
        <p:nvPicPr>
          <p:cNvPr id="6" name="Picture 3"/>
          <p:cNvPicPr>
            <a:picLocks noChangeAspect="1" noChangeArrowheads="1"/>
          </p:cNvPicPr>
          <p:nvPr>
            <p:custDataLst>
              <p:tags r:id="rId2"/>
            </p:custDataLst>
          </p:nvPr>
        </p:nvPicPr>
        <p:blipFill>
          <a:blip r:embed="rId5" cstate="print"/>
          <a:srcRect/>
          <a:stretch>
            <a:fillRect/>
          </a:stretch>
        </p:blipFill>
        <p:spPr bwMode="auto">
          <a:xfrm>
            <a:off x="1233488" y="482600"/>
            <a:ext cx="6792516" cy="4529139"/>
          </a:xfrm>
          <a:prstGeom prst="rect">
            <a:avLst/>
          </a:prstGeom>
          <a:noFill/>
          <a:ln w="9525">
            <a:noFill/>
            <a:miter lim="800000"/>
            <a:headEnd/>
            <a:tailEnd/>
          </a:ln>
        </p:spPr>
      </p:pic>
      <p:sp>
        <p:nvSpPr>
          <p:cNvPr id="2050" name="Rectangle 2"/>
          <p:cNvSpPr>
            <a:spLocks noGrp="1" noChangeArrowheads="1"/>
          </p:cNvSpPr>
          <p:nvPr>
            <p:ph type="ctrTitle"/>
          </p:nvPr>
        </p:nvSpPr>
        <p:spPr>
          <a:xfrm>
            <a:off x="669" y="5226051"/>
            <a:ext cx="9131300" cy="760916"/>
          </a:xfrm>
        </p:spPr>
        <p:txBody>
          <a:bodyPr/>
          <a:lstStyle>
            <a:lvl1pPr>
              <a:defRPr sz="3300">
                <a:sym typeface="Arial" panose="020B0604020202020204" pitchFamily="34" charset="0"/>
              </a:defRPr>
            </a:lvl1pPr>
          </a:lstStyle>
          <a:p>
            <a:pPr lvl="0"/>
            <a:r>
              <a:rPr lang="zh-CN" noProof="0" dirty="0" smtClean="0">
                <a:sym typeface="Arial" panose="020B0604020202020204" pitchFamily="34" charset="0"/>
              </a:rPr>
              <a:t>单击此处编辑母版标题样式</a:t>
            </a:r>
          </a:p>
        </p:txBody>
      </p:sp>
      <p:sp>
        <p:nvSpPr>
          <p:cNvPr id="2051" name="Rectangle 3"/>
          <p:cNvSpPr>
            <a:spLocks noGrp="1" noChangeArrowheads="1"/>
          </p:cNvSpPr>
          <p:nvPr>
            <p:ph type="subTitle" idx="1"/>
          </p:nvPr>
        </p:nvSpPr>
        <p:spPr>
          <a:xfrm>
            <a:off x="3175" y="5938837"/>
            <a:ext cx="9137650" cy="396875"/>
          </a:xfrm>
        </p:spPr>
        <p:txBody>
          <a:bodyPr/>
          <a:lstStyle>
            <a:lvl1pPr marL="0" indent="0" algn="ctr">
              <a:buFontTx/>
              <a:buNone/>
              <a:defRPr sz="1500">
                <a:sym typeface="Arial" panose="020B0604020202020204" pitchFamily="34" charset="0"/>
              </a:defRPr>
            </a:lvl1pPr>
          </a:lstStyle>
          <a:p>
            <a:pPr lvl="0"/>
            <a:r>
              <a:rPr lang="zh-CN" noProof="0" dirty="0" smtClean="0">
                <a:sym typeface="Arial" panose="020B0604020202020204" pitchFamily="34" charset="0"/>
              </a:rPr>
              <a:t>单击此处编辑母版副标题样式</a:t>
            </a:r>
          </a:p>
        </p:txBody>
      </p:sp>
      <p:sp>
        <p:nvSpPr>
          <p:cNvPr id="7" name="日期占位符 1"/>
          <p:cNvSpPr>
            <a:spLocks noGrp="1"/>
          </p:cNvSpPr>
          <p:nvPr>
            <p:ph type="dt" sz="half" idx="10"/>
          </p:nvPr>
        </p:nvSpPr>
        <p:spPr/>
        <p:txBody>
          <a:bodyPr/>
          <a:lstStyle>
            <a:lvl1pPr>
              <a:defRPr/>
            </a:lvl1pPr>
          </a:lstStyle>
          <a:p>
            <a:pPr>
              <a:defRPr/>
            </a:pPr>
            <a:fld id="{B21241E5-8FB8-4C85-A316-2CF6D053A789}" type="datetimeFigureOut">
              <a:rPr lang="zh-CN" altLang="en-US">
                <a:solidFill>
                  <a:srgbClr val="856241">
                    <a:tint val="75000"/>
                  </a:srgbClr>
                </a:solidFill>
              </a:rPr>
              <a:pPr>
                <a:defRPr/>
              </a:pPr>
              <a:t>2023/4/3</a:t>
            </a:fld>
            <a:endParaRPr lang="zh-CN" altLang="en-US">
              <a:solidFill>
                <a:srgbClr val="856241">
                  <a:tint val="75000"/>
                </a:srgbClr>
              </a:solidFill>
            </a:endParaRPr>
          </a:p>
        </p:txBody>
      </p:sp>
      <p:sp>
        <p:nvSpPr>
          <p:cNvPr id="8" name="页脚占位符 2"/>
          <p:cNvSpPr>
            <a:spLocks noGrp="1"/>
          </p:cNvSpPr>
          <p:nvPr>
            <p:ph type="ftr" sz="quarter" idx="11"/>
          </p:nvPr>
        </p:nvSpPr>
        <p:spPr/>
        <p:txBody>
          <a:bodyPr/>
          <a:lstStyle>
            <a:lvl1pPr>
              <a:defRPr/>
            </a:lvl1pPr>
          </a:lstStyle>
          <a:p>
            <a:pPr>
              <a:defRPr/>
            </a:pPr>
            <a:endParaRPr lang="zh-CN" altLang="en-US">
              <a:solidFill>
                <a:srgbClr val="856241">
                  <a:tint val="75000"/>
                </a:srgbClr>
              </a:solidFill>
            </a:endParaRPr>
          </a:p>
        </p:txBody>
      </p:sp>
      <p:sp>
        <p:nvSpPr>
          <p:cNvPr id="9" name="灯片编号占位符 3"/>
          <p:cNvSpPr>
            <a:spLocks noGrp="1"/>
          </p:cNvSpPr>
          <p:nvPr>
            <p:ph type="sldNum" sz="quarter" idx="12"/>
          </p:nvPr>
        </p:nvSpPr>
        <p:spPr/>
        <p:txBody>
          <a:bodyPr/>
          <a:lstStyle>
            <a:lvl1pPr>
              <a:defRPr/>
            </a:lvl1pPr>
          </a:lstStyle>
          <a:p>
            <a:pPr>
              <a:defRPr/>
            </a:pPr>
            <a:fld id="{6C1564AE-8EFB-4973-A4F9-767A905D5F8C}" type="slidenum">
              <a:rPr lang="zh-CN" altLang="en-US">
                <a:solidFill>
                  <a:srgbClr val="856241">
                    <a:tint val="75000"/>
                  </a:srgbClr>
                </a:solidFill>
              </a:rPr>
              <a:pPr>
                <a:defRPr/>
              </a:pPr>
              <a:t>‹#›</a:t>
            </a:fld>
            <a:endParaRPr lang="zh-CN" altLang="en-US">
              <a:solidFill>
                <a:srgbClr val="856241">
                  <a:tint val="75000"/>
                </a:srgbClr>
              </a:solidFill>
            </a:endParaRPr>
          </a:p>
        </p:txBody>
      </p:sp>
    </p:spTree>
    <p:extLst>
      <p:ext uri="{BB962C8B-B14F-4D97-AF65-F5344CB8AC3E}">
        <p14:creationId xmlns:p14="http://schemas.microsoft.com/office/powerpoint/2010/main" val="1040155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9"/>
            <a:ext cx="7886700" cy="1011237"/>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600200"/>
            <a:ext cx="7886700" cy="4503717"/>
          </a:xfrm>
        </p:spPr>
        <p:txBody>
          <a:bodyPr/>
          <a:lstStyle>
            <a:lvl1pPr>
              <a:defRPr sz="1800"/>
            </a:lvl1pPr>
            <a:lvl2pPr>
              <a:defRPr sz="1500"/>
            </a:lvl2pPr>
            <a:lvl3pPr>
              <a:defRPr sz="1400"/>
            </a:lvl3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1"/>
          <p:cNvSpPr>
            <a:spLocks noGrp="1"/>
          </p:cNvSpPr>
          <p:nvPr>
            <p:ph type="dt" sz="half" idx="10"/>
          </p:nvPr>
        </p:nvSpPr>
        <p:spPr/>
        <p:txBody>
          <a:bodyPr/>
          <a:lstStyle>
            <a:lvl1pPr>
              <a:defRPr/>
            </a:lvl1pPr>
          </a:lstStyle>
          <a:p>
            <a:pPr>
              <a:defRPr/>
            </a:pPr>
            <a:fld id="{BA8312DA-EF5F-4462-B619-7D19FD309848}" type="datetimeFigureOut">
              <a:rPr lang="zh-CN" altLang="en-US">
                <a:solidFill>
                  <a:srgbClr val="856241">
                    <a:tint val="75000"/>
                  </a:srgbClr>
                </a:solidFill>
              </a:rPr>
              <a:pPr>
                <a:defRPr/>
              </a:pPr>
              <a:t>2023/4/3</a:t>
            </a:fld>
            <a:endParaRPr lang="zh-CN" altLang="en-US">
              <a:solidFill>
                <a:srgbClr val="856241">
                  <a:tint val="75000"/>
                </a:srgbClr>
              </a:solidFill>
            </a:endParaRPr>
          </a:p>
        </p:txBody>
      </p:sp>
      <p:sp>
        <p:nvSpPr>
          <p:cNvPr id="5" name="页脚占位符 2"/>
          <p:cNvSpPr>
            <a:spLocks noGrp="1"/>
          </p:cNvSpPr>
          <p:nvPr>
            <p:ph type="ftr" sz="quarter" idx="11"/>
          </p:nvPr>
        </p:nvSpPr>
        <p:spPr/>
        <p:txBody>
          <a:bodyPr/>
          <a:lstStyle>
            <a:lvl1pPr>
              <a:defRPr/>
            </a:lvl1pPr>
          </a:lstStyle>
          <a:p>
            <a:pPr>
              <a:defRPr/>
            </a:pPr>
            <a:endParaRPr lang="zh-CN" altLang="en-US">
              <a:solidFill>
                <a:srgbClr val="856241">
                  <a:tint val="75000"/>
                </a:srgbClr>
              </a:solidFill>
            </a:endParaRPr>
          </a:p>
        </p:txBody>
      </p:sp>
      <p:sp>
        <p:nvSpPr>
          <p:cNvPr id="6" name="灯片编号占位符 3"/>
          <p:cNvSpPr>
            <a:spLocks noGrp="1"/>
          </p:cNvSpPr>
          <p:nvPr>
            <p:ph type="sldNum" sz="quarter" idx="12"/>
          </p:nvPr>
        </p:nvSpPr>
        <p:spPr/>
        <p:txBody>
          <a:bodyPr/>
          <a:lstStyle>
            <a:lvl1pPr>
              <a:defRPr/>
            </a:lvl1pPr>
          </a:lstStyle>
          <a:p>
            <a:pPr>
              <a:defRPr/>
            </a:pPr>
            <a:fld id="{6D7F282B-8504-4CB2-B844-8BCF36DE8995}" type="slidenum">
              <a:rPr lang="zh-CN" altLang="en-US">
                <a:solidFill>
                  <a:srgbClr val="856241">
                    <a:tint val="75000"/>
                  </a:srgbClr>
                </a:solidFill>
              </a:rPr>
              <a:pPr>
                <a:defRPr/>
              </a:pPr>
              <a:t>‹#›</a:t>
            </a:fld>
            <a:endParaRPr lang="zh-CN" altLang="en-US">
              <a:solidFill>
                <a:srgbClr val="856241">
                  <a:tint val="75000"/>
                </a:srgbClr>
              </a:solidFill>
            </a:endParaRPr>
          </a:p>
        </p:txBody>
      </p:sp>
    </p:spTree>
    <p:extLst>
      <p:ext uri="{BB962C8B-B14F-4D97-AF65-F5344CB8AC3E}">
        <p14:creationId xmlns:p14="http://schemas.microsoft.com/office/powerpoint/2010/main" val="2470542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 y="2716213"/>
            <a:ext cx="9143999" cy="907803"/>
          </a:xfrm>
        </p:spPr>
        <p:txBody>
          <a:bodyPr anchor="b"/>
          <a:lstStyle>
            <a:lvl1pPr algn="ctr">
              <a:defRPr sz="4100"/>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2" y="3597275"/>
            <a:ext cx="9143999" cy="520700"/>
          </a:xfrm>
        </p:spPr>
        <p:txBody>
          <a:bodyPr/>
          <a:lstStyle>
            <a:lvl1pPr marL="0" indent="0" algn="ctr">
              <a:buNone/>
              <a:defRPr sz="2100"/>
            </a:lvl1pPr>
            <a:lvl2pPr marL="342900" indent="0">
              <a:buNone/>
              <a:defRPr sz="1500"/>
            </a:lvl2pPr>
            <a:lvl3pPr marL="685800" indent="0">
              <a:buNone/>
              <a:defRPr sz="14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dirty="0" smtClean="0"/>
              <a:t>单击此处编辑母版文本样式</a:t>
            </a:r>
          </a:p>
        </p:txBody>
      </p:sp>
      <p:sp>
        <p:nvSpPr>
          <p:cNvPr id="4" name="日期占位符 1"/>
          <p:cNvSpPr>
            <a:spLocks noGrp="1"/>
          </p:cNvSpPr>
          <p:nvPr>
            <p:ph type="dt" sz="half" idx="10"/>
          </p:nvPr>
        </p:nvSpPr>
        <p:spPr/>
        <p:txBody>
          <a:bodyPr/>
          <a:lstStyle>
            <a:lvl1pPr>
              <a:defRPr/>
            </a:lvl1pPr>
          </a:lstStyle>
          <a:p>
            <a:pPr>
              <a:defRPr/>
            </a:pPr>
            <a:fld id="{72D730FA-1588-4CA2-8017-BF6F71FD2696}" type="datetimeFigureOut">
              <a:rPr lang="zh-CN" altLang="en-US">
                <a:solidFill>
                  <a:srgbClr val="856241">
                    <a:tint val="75000"/>
                  </a:srgbClr>
                </a:solidFill>
              </a:rPr>
              <a:pPr>
                <a:defRPr/>
              </a:pPr>
              <a:t>2023/4/3</a:t>
            </a:fld>
            <a:endParaRPr lang="zh-CN" altLang="en-US">
              <a:solidFill>
                <a:srgbClr val="856241">
                  <a:tint val="75000"/>
                </a:srgbClr>
              </a:solidFill>
            </a:endParaRPr>
          </a:p>
        </p:txBody>
      </p:sp>
      <p:sp>
        <p:nvSpPr>
          <p:cNvPr id="5" name="页脚占位符 2"/>
          <p:cNvSpPr>
            <a:spLocks noGrp="1"/>
          </p:cNvSpPr>
          <p:nvPr>
            <p:ph type="ftr" sz="quarter" idx="11"/>
          </p:nvPr>
        </p:nvSpPr>
        <p:spPr/>
        <p:txBody>
          <a:bodyPr/>
          <a:lstStyle>
            <a:lvl1pPr>
              <a:defRPr/>
            </a:lvl1pPr>
          </a:lstStyle>
          <a:p>
            <a:pPr>
              <a:defRPr/>
            </a:pPr>
            <a:endParaRPr lang="zh-CN" altLang="en-US">
              <a:solidFill>
                <a:srgbClr val="856241">
                  <a:tint val="75000"/>
                </a:srgbClr>
              </a:solidFill>
            </a:endParaRPr>
          </a:p>
        </p:txBody>
      </p:sp>
      <p:sp>
        <p:nvSpPr>
          <p:cNvPr id="6" name="灯片编号占位符 3"/>
          <p:cNvSpPr>
            <a:spLocks noGrp="1"/>
          </p:cNvSpPr>
          <p:nvPr>
            <p:ph type="sldNum" sz="quarter" idx="12"/>
          </p:nvPr>
        </p:nvSpPr>
        <p:spPr/>
        <p:txBody>
          <a:bodyPr/>
          <a:lstStyle>
            <a:lvl1pPr>
              <a:defRPr/>
            </a:lvl1pPr>
          </a:lstStyle>
          <a:p>
            <a:pPr>
              <a:defRPr/>
            </a:pPr>
            <a:fld id="{3930DA4D-0F61-476C-A273-F21F17A58135}" type="slidenum">
              <a:rPr lang="zh-CN" altLang="en-US">
                <a:solidFill>
                  <a:srgbClr val="856241">
                    <a:tint val="75000"/>
                  </a:srgbClr>
                </a:solidFill>
              </a:rPr>
              <a:pPr>
                <a:defRPr/>
              </a:pPr>
              <a:t>‹#›</a:t>
            </a:fld>
            <a:endParaRPr lang="zh-CN" altLang="en-US">
              <a:solidFill>
                <a:srgbClr val="856241">
                  <a:tint val="75000"/>
                </a:srgbClr>
              </a:solidFill>
            </a:endParaRPr>
          </a:p>
        </p:txBody>
      </p:sp>
    </p:spTree>
    <p:extLst>
      <p:ext uri="{BB962C8B-B14F-4D97-AF65-F5344CB8AC3E}">
        <p14:creationId xmlns:p14="http://schemas.microsoft.com/office/powerpoint/2010/main" val="1473663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600"/>
            <a:ext cx="7886700" cy="10116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602000"/>
            <a:ext cx="3841872" cy="4615920"/>
          </a:xfrm>
        </p:spPr>
        <p:txBody>
          <a:bodyPr>
            <a:normAutofit/>
          </a:bodyPr>
          <a:lstStyle>
            <a:lvl1pPr>
              <a:defRPr sz="1800"/>
            </a:lvl1pPr>
            <a:lvl2pPr>
              <a:defRPr sz="1500"/>
            </a:lvl2pPr>
            <a:lvl3pPr>
              <a:defRPr sz="1400"/>
            </a:lvl3pPr>
            <a:lvl4pPr>
              <a:defRPr sz="1400"/>
            </a:lvl4pPr>
            <a:lvl5pPr>
              <a:defRPr sz="14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73478" y="1602000"/>
            <a:ext cx="3841872" cy="4615920"/>
          </a:xfrm>
        </p:spPr>
        <p:txBody>
          <a:bodyPr>
            <a:normAutofit/>
          </a:bodyPr>
          <a:lstStyle>
            <a:lvl1pPr>
              <a:defRPr sz="1800"/>
            </a:lvl1pPr>
            <a:lvl2pPr>
              <a:defRPr sz="1500"/>
            </a:lvl2pPr>
            <a:lvl3pPr>
              <a:defRPr sz="1400"/>
            </a:lvl3pPr>
            <a:lvl4pPr>
              <a:defRPr sz="1400"/>
            </a:lvl4pPr>
            <a:lvl5pPr>
              <a:defRPr sz="14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1"/>
          <p:cNvSpPr>
            <a:spLocks noGrp="1"/>
          </p:cNvSpPr>
          <p:nvPr>
            <p:ph type="dt" sz="half" idx="10"/>
          </p:nvPr>
        </p:nvSpPr>
        <p:spPr/>
        <p:txBody>
          <a:bodyPr/>
          <a:lstStyle>
            <a:lvl1pPr>
              <a:defRPr/>
            </a:lvl1pPr>
          </a:lstStyle>
          <a:p>
            <a:pPr>
              <a:defRPr/>
            </a:pPr>
            <a:fld id="{26CA56AC-F4A0-40CC-B6AA-21F0097F32CA}" type="datetimeFigureOut">
              <a:rPr lang="zh-CN" altLang="en-US">
                <a:solidFill>
                  <a:srgbClr val="856241">
                    <a:tint val="75000"/>
                  </a:srgbClr>
                </a:solidFill>
              </a:rPr>
              <a:pPr>
                <a:defRPr/>
              </a:pPr>
              <a:t>2023/4/3</a:t>
            </a:fld>
            <a:endParaRPr lang="zh-CN" altLang="en-US">
              <a:solidFill>
                <a:srgbClr val="856241">
                  <a:tint val="75000"/>
                </a:srgbClr>
              </a:solidFill>
            </a:endParaRPr>
          </a:p>
        </p:txBody>
      </p:sp>
      <p:sp>
        <p:nvSpPr>
          <p:cNvPr id="6" name="页脚占位符 2"/>
          <p:cNvSpPr>
            <a:spLocks noGrp="1"/>
          </p:cNvSpPr>
          <p:nvPr>
            <p:ph type="ftr" sz="quarter" idx="11"/>
          </p:nvPr>
        </p:nvSpPr>
        <p:spPr/>
        <p:txBody>
          <a:bodyPr/>
          <a:lstStyle>
            <a:lvl1pPr>
              <a:defRPr/>
            </a:lvl1pPr>
          </a:lstStyle>
          <a:p>
            <a:pPr>
              <a:defRPr/>
            </a:pPr>
            <a:endParaRPr lang="zh-CN" altLang="en-US">
              <a:solidFill>
                <a:srgbClr val="856241">
                  <a:tint val="75000"/>
                </a:srgbClr>
              </a:solidFill>
            </a:endParaRPr>
          </a:p>
        </p:txBody>
      </p:sp>
      <p:sp>
        <p:nvSpPr>
          <p:cNvPr id="7" name="灯片编号占位符 3"/>
          <p:cNvSpPr>
            <a:spLocks noGrp="1"/>
          </p:cNvSpPr>
          <p:nvPr>
            <p:ph type="sldNum" sz="quarter" idx="12"/>
          </p:nvPr>
        </p:nvSpPr>
        <p:spPr/>
        <p:txBody>
          <a:bodyPr/>
          <a:lstStyle>
            <a:lvl1pPr>
              <a:defRPr/>
            </a:lvl1pPr>
          </a:lstStyle>
          <a:p>
            <a:pPr>
              <a:defRPr/>
            </a:pPr>
            <a:fld id="{04906023-9520-49DB-9D05-F92EAC6E5FB4}" type="slidenum">
              <a:rPr lang="zh-CN" altLang="en-US">
                <a:solidFill>
                  <a:srgbClr val="856241">
                    <a:tint val="75000"/>
                  </a:srgbClr>
                </a:solidFill>
              </a:rPr>
              <a:pPr>
                <a:defRPr/>
              </a:pPr>
              <a:t>‹#›</a:t>
            </a:fld>
            <a:endParaRPr lang="zh-CN" altLang="en-US">
              <a:solidFill>
                <a:srgbClr val="856241">
                  <a:tint val="75000"/>
                </a:srgbClr>
              </a:solidFill>
            </a:endParaRPr>
          </a:p>
        </p:txBody>
      </p:sp>
    </p:spTree>
    <p:extLst>
      <p:ext uri="{BB962C8B-B14F-4D97-AF65-F5344CB8AC3E}">
        <p14:creationId xmlns:p14="http://schemas.microsoft.com/office/powerpoint/2010/main" val="1909453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30239" y="2505075"/>
            <a:ext cx="3868737" cy="3684588"/>
          </a:xfrm>
        </p:spPr>
        <p:txBody>
          <a:bodyPr/>
          <a:lstStyle>
            <a:lvl1pPr>
              <a:defRPr sz="1800"/>
            </a:lvl1pPr>
            <a:lvl2pPr>
              <a:defRPr sz="1500"/>
            </a:lvl2pPr>
            <a:lvl3pPr>
              <a:defRPr sz="1400"/>
            </a:lvl3pPr>
            <a:lvl4pPr>
              <a:defRPr sz="1400"/>
            </a:lvl4pPr>
            <a:lvl5pPr>
              <a:defRPr sz="14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lvl1pPr>
              <a:defRPr sz="1800"/>
            </a:lvl1pPr>
            <a:lvl2pPr>
              <a:defRPr sz="1500"/>
            </a:lvl2pPr>
            <a:lvl3pPr>
              <a:defRPr sz="1400"/>
            </a:lvl3pPr>
            <a:lvl4pPr>
              <a:defRPr sz="1400"/>
            </a:lvl4pPr>
            <a:lvl5pPr>
              <a:defRPr sz="14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1"/>
          <p:cNvSpPr>
            <a:spLocks noGrp="1"/>
          </p:cNvSpPr>
          <p:nvPr>
            <p:ph type="dt" sz="half" idx="10"/>
          </p:nvPr>
        </p:nvSpPr>
        <p:spPr/>
        <p:txBody>
          <a:bodyPr/>
          <a:lstStyle>
            <a:lvl1pPr>
              <a:defRPr/>
            </a:lvl1pPr>
          </a:lstStyle>
          <a:p>
            <a:pPr>
              <a:defRPr/>
            </a:pPr>
            <a:fld id="{896A1060-FA2F-4111-9B0C-3AC97742C804}" type="datetimeFigureOut">
              <a:rPr lang="zh-CN" altLang="en-US">
                <a:solidFill>
                  <a:srgbClr val="856241">
                    <a:tint val="75000"/>
                  </a:srgbClr>
                </a:solidFill>
              </a:rPr>
              <a:pPr>
                <a:defRPr/>
              </a:pPr>
              <a:t>2023/4/3</a:t>
            </a:fld>
            <a:endParaRPr lang="zh-CN" altLang="en-US">
              <a:solidFill>
                <a:srgbClr val="856241">
                  <a:tint val="75000"/>
                </a:srgbClr>
              </a:solidFill>
            </a:endParaRPr>
          </a:p>
        </p:txBody>
      </p:sp>
      <p:sp>
        <p:nvSpPr>
          <p:cNvPr id="8" name="页脚占位符 2"/>
          <p:cNvSpPr>
            <a:spLocks noGrp="1"/>
          </p:cNvSpPr>
          <p:nvPr>
            <p:ph type="ftr" sz="quarter" idx="11"/>
          </p:nvPr>
        </p:nvSpPr>
        <p:spPr/>
        <p:txBody>
          <a:bodyPr/>
          <a:lstStyle>
            <a:lvl1pPr>
              <a:defRPr/>
            </a:lvl1pPr>
          </a:lstStyle>
          <a:p>
            <a:pPr>
              <a:defRPr/>
            </a:pPr>
            <a:endParaRPr lang="zh-CN" altLang="en-US">
              <a:solidFill>
                <a:srgbClr val="856241">
                  <a:tint val="75000"/>
                </a:srgbClr>
              </a:solidFill>
            </a:endParaRPr>
          </a:p>
        </p:txBody>
      </p:sp>
      <p:sp>
        <p:nvSpPr>
          <p:cNvPr id="9" name="灯片编号占位符 3"/>
          <p:cNvSpPr>
            <a:spLocks noGrp="1"/>
          </p:cNvSpPr>
          <p:nvPr>
            <p:ph type="sldNum" sz="quarter" idx="12"/>
          </p:nvPr>
        </p:nvSpPr>
        <p:spPr/>
        <p:txBody>
          <a:bodyPr/>
          <a:lstStyle>
            <a:lvl1pPr>
              <a:defRPr/>
            </a:lvl1pPr>
          </a:lstStyle>
          <a:p>
            <a:pPr>
              <a:defRPr/>
            </a:pPr>
            <a:fld id="{B6B87286-7BF8-4EB6-91A7-52230AA7770B}" type="slidenum">
              <a:rPr lang="zh-CN" altLang="en-US">
                <a:solidFill>
                  <a:srgbClr val="856241">
                    <a:tint val="75000"/>
                  </a:srgbClr>
                </a:solidFill>
              </a:rPr>
              <a:pPr>
                <a:defRPr/>
              </a:pPr>
              <a:t>‹#›</a:t>
            </a:fld>
            <a:endParaRPr lang="zh-CN" altLang="en-US">
              <a:solidFill>
                <a:srgbClr val="856241">
                  <a:tint val="75000"/>
                </a:srgbClr>
              </a:solidFill>
            </a:endParaRPr>
          </a:p>
        </p:txBody>
      </p:sp>
    </p:spTree>
    <p:extLst>
      <p:ext uri="{BB962C8B-B14F-4D97-AF65-F5344CB8AC3E}">
        <p14:creationId xmlns:p14="http://schemas.microsoft.com/office/powerpoint/2010/main" val="1094902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0" y="2772000"/>
            <a:ext cx="9144000" cy="763200"/>
          </a:xfrm>
        </p:spPr>
        <p:txBody>
          <a:bodyPr/>
          <a:lstStyle>
            <a:lvl1pPr algn="ctr">
              <a:defRPr/>
            </a:lvl1pPr>
          </a:lstStyle>
          <a:p>
            <a:r>
              <a:rPr lang="zh-CN" altLang="en-US" smtClean="0"/>
              <a:t>单击此处编辑母版标题样式</a:t>
            </a:r>
            <a:endParaRPr lang="zh-CN" altLang="en-US"/>
          </a:p>
        </p:txBody>
      </p:sp>
      <p:sp>
        <p:nvSpPr>
          <p:cNvPr id="3" name="日期占位符 1"/>
          <p:cNvSpPr>
            <a:spLocks noGrp="1"/>
          </p:cNvSpPr>
          <p:nvPr>
            <p:ph type="dt" sz="half" idx="10"/>
          </p:nvPr>
        </p:nvSpPr>
        <p:spPr/>
        <p:txBody>
          <a:bodyPr/>
          <a:lstStyle>
            <a:lvl1pPr>
              <a:defRPr/>
            </a:lvl1pPr>
          </a:lstStyle>
          <a:p>
            <a:pPr>
              <a:defRPr/>
            </a:pPr>
            <a:fld id="{3EC7837A-9B22-4781-8DDF-4D7F4EA0CD4F}" type="datetimeFigureOut">
              <a:rPr lang="zh-CN" altLang="en-US">
                <a:solidFill>
                  <a:srgbClr val="856241">
                    <a:tint val="75000"/>
                  </a:srgbClr>
                </a:solidFill>
              </a:rPr>
              <a:pPr>
                <a:defRPr/>
              </a:pPr>
              <a:t>2023/4/3</a:t>
            </a:fld>
            <a:endParaRPr lang="zh-CN" altLang="en-US">
              <a:solidFill>
                <a:srgbClr val="856241">
                  <a:tint val="75000"/>
                </a:srgbClr>
              </a:solidFill>
            </a:endParaRPr>
          </a:p>
        </p:txBody>
      </p:sp>
      <p:sp>
        <p:nvSpPr>
          <p:cNvPr id="4" name="页脚占位符 2"/>
          <p:cNvSpPr>
            <a:spLocks noGrp="1"/>
          </p:cNvSpPr>
          <p:nvPr>
            <p:ph type="ftr" sz="quarter" idx="11"/>
          </p:nvPr>
        </p:nvSpPr>
        <p:spPr/>
        <p:txBody>
          <a:bodyPr/>
          <a:lstStyle>
            <a:lvl1pPr>
              <a:defRPr/>
            </a:lvl1pPr>
          </a:lstStyle>
          <a:p>
            <a:pPr>
              <a:defRPr/>
            </a:pPr>
            <a:endParaRPr lang="zh-CN" altLang="en-US">
              <a:solidFill>
                <a:srgbClr val="856241">
                  <a:tint val="75000"/>
                </a:srgbClr>
              </a:solidFill>
            </a:endParaRPr>
          </a:p>
        </p:txBody>
      </p:sp>
      <p:sp>
        <p:nvSpPr>
          <p:cNvPr id="5" name="灯片编号占位符 3"/>
          <p:cNvSpPr>
            <a:spLocks noGrp="1"/>
          </p:cNvSpPr>
          <p:nvPr>
            <p:ph type="sldNum" sz="quarter" idx="12"/>
          </p:nvPr>
        </p:nvSpPr>
        <p:spPr/>
        <p:txBody>
          <a:bodyPr/>
          <a:lstStyle>
            <a:lvl1pPr>
              <a:defRPr/>
            </a:lvl1pPr>
          </a:lstStyle>
          <a:p>
            <a:pPr>
              <a:defRPr/>
            </a:pPr>
            <a:fld id="{918944C2-251E-41AE-BC59-BB1478FC7CF9}" type="slidenum">
              <a:rPr lang="zh-CN" altLang="en-US">
                <a:solidFill>
                  <a:srgbClr val="856241">
                    <a:tint val="75000"/>
                  </a:srgbClr>
                </a:solidFill>
              </a:rPr>
              <a:pPr>
                <a:defRPr/>
              </a:pPr>
              <a:t>‹#›</a:t>
            </a:fld>
            <a:endParaRPr lang="zh-CN" altLang="en-US">
              <a:solidFill>
                <a:srgbClr val="856241">
                  <a:tint val="75000"/>
                </a:srgbClr>
              </a:solidFill>
            </a:endParaRPr>
          </a:p>
        </p:txBody>
      </p:sp>
    </p:spTree>
    <p:extLst>
      <p:ext uri="{BB962C8B-B14F-4D97-AF65-F5344CB8AC3E}">
        <p14:creationId xmlns:p14="http://schemas.microsoft.com/office/powerpoint/2010/main" val="2843330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3CCFE167-DC62-41D8-84C9-F818306AD3CD}" type="datetimeFigureOut">
              <a:rPr lang="zh-CN" altLang="en-US">
                <a:solidFill>
                  <a:srgbClr val="856241">
                    <a:tint val="75000"/>
                  </a:srgbClr>
                </a:solidFill>
              </a:rPr>
              <a:pPr>
                <a:defRPr/>
              </a:pPr>
              <a:t>2023/4/3</a:t>
            </a:fld>
            <a:endParaRPr lang="zh-CN" altLang="en-US">
              <a:solidFill>
                <a:srgbClr val="856241">
                  <a:tint val="75000"/>
                </a:srgbClr>
              </a:solidFill>
            </a:endParaRPr>
          </a:p>
        </p:txBody>
      </p:sp>
      <p:sp>
        <p:nvSpPr>
          <p:cNvPr id="3" name="页脚占位符 2"/>
          <p:cNvSpPr>
            <a:spLocks noGrp="1"/>
          </p:cNvSpPr>
          <p:nvPr>
            <p:ph type="ftr" sz="quarter" idx="11"/>
          </p:nvPr>
        </p:nvSpPr>
        <p:spPr/>
        <p:txBody>
          <a:bodyPr/>
          <a:lstStyle>
            <a:lvl1pPr>
              <a:defRPr/>
            </a:lvl1pPr>
          </a:lstStyle>
          <a:p>
            <a:pPr>
              <a:defRPr/>
            </a:pPr>
            <a:endParaRPr lang="zh-CN" altLang="en-US">
              <a:solidFill>
                <a:srgbClr val="856241">
                  <a:tint val="75000"/>
                </a:srgbClr>
              </a:solidFill>
            </a:endParaRPr>
          </a:p>
        </p:txBody>
      </p:sp>
      <p:sp>
        <p:nvSpPr>
          <p:cNvPr id="4" name="灯片编号占位符 3"/>
          <p:cNvSpPr>
            <a:spLocks noGrp="1"/>
          </p:cNvSpPr>
          <p:nvPr>
            <p:ph type="sldNum" sz="quarter" idx="12"/>
          </p:nvPr>
        </p:nvSpPr>
        <p:spPr/>
        <p:txBody>
          <a:bodyPr/>
          <a:lstStyle>
            <a:lvl1pPr>
              <a:defRPr/>
            </a:lvl1pPr>
          </a:lstStyle>
          <a:p>
            <a:pPr>
              <a:defRPr/>
            </a:pPr>
            <a:fld id="{77776A24-8611-41A3-AD78-FCED84F9468A}" type="slidenum">
              <a:rPr lang="zh-CN" altLang="en-US">
                <a:solidFill>
                  <a:srgbClr val="856241">
                    <a:tint val="75000"/>
                  </a:srgbClr>
                </a:solidFill>
              </a:rPr>
              <a:pPr>
                <a:defRPr/>
              </a:pPr>
              <a:t>‹#›</a:t>
            </a:fld>
            <a:endParaRPr lang="zh-CN" altLang="en-US">
              <a:solidFill>
                <a:srgbClr val="856241">
                  <a:tint val="75000"/>
                </a:srgbClr>
              </a:solidFill>
            </a:endParaRPr>
          </a:p>
        </p:txBody>
      </p:sp>
    </p:spTree>
    <p:extLst>
      <p:ext uri="{BB962C8B-B14F-4D97-AF65-F5344CB8AC3E}">
        <p14:creationId xmlns:p14="http://schemas.microsoft.com/office/powerpoint/2010/main" val="2173226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7884000" cy="774000"/>
          </a:xfrm>
        </p:spPr>
        <p:txBody>
          <a:bodyPr anchor="b">
            <a:normAutofit/>
          </a:bodyPr>
          <a:lstStyle>
            <a:lvl1pPr>
              <a:defRPr sz="2400"/>
            </a:lvl1pPr>
          </a:lstStyle>
          <a:p>
            <a:r>
              <a:rPr lang="zh-CN" altLang="en-US" smtClean="0"/>
              <a:t>单击此处编辑母版标题样式</a:t>
            </a:r>
            <a:endParaRPr lang="zh-CN" altLang="en-US" dirty="0"/>
          </a:p>
        </p:txBody>
      </p:sp>
      <p:sp>
        <p:nvSpPr>
          <p:cNvPr id="3" name="图片占位符 2"/>
          <p:cNvSpPr>
            <a:spLocks noGrp="1"/>
          </p:cNvSpPr>
          <p:nvPr>
            <p:ph type="pic" idx="1"/>
          </p:nvPr>
        </p:nvSpPr>
        <p:spPr>
          <a:xfrm>
            <a:off x="630000" y="1368425"/>
            <a:ext cx="7884000" cy="4280400"/>
          </a:xfrm>
        </p:spPr>
        <p:txBody>
          <a:bodyPr>
            <a:normAutofit/>
          </a:bodyPr>
          <a:lstStyle>
            <a:lvl1pPr marL="0" indent="0">
              <a:buNone/>
              <a:defRPr sz="1800"/>
            </a:lvl1pPr>
            <a:lvl2pPr marL="257175" indent="0">
              <a:buNone/>
              <a:defRPr sz="1600"/>
            </a:lvl2pPr>
            <a:lvl3pPr marL="514350" indent="0">
              <a:buNone/>
              <a:defRPr sz="1400"/>
            </a:lvl3pPr>
            <a:lvl4pPr marL="771525" indent="0">
              <a:buNone/>
              <a:defRPr sz="1100"/>
            </a:lvl4pPr>
            <a:lvl5pPr marL="1028700" indent="0">
              <a:buNone/>
              <a:defRPr sz="1100"/>
            </a:lvl5pPr>
            <a:lvl6pPr marL="1285875" indent="0">
              <a:buNone/>
              <a:defRPr sz="1100"/>
            </a:lvl6pPr>
            <a:lvl7pPr marL="1543050" indent="0">
              <a:buNone/>
              <a:defRPr sz="1100"/>
            </a:lvl7pPr>
            <a:lvl8pPr marL="1800225" indent="0">
              <a:buNone/>
              <a:defRPr sz="1100"/>
            </a:lvl8pPr>
            <a:lvl9pPr marL="2057400" indent="0">
              <a:buNone/>
              <a:defRPr sz="11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630000" y="5740400"/>
            <a:ext cx="7884000" cy="597600"/>
          </a:xfrm>
        </p:spPr>
        <p:txBody>
          <a:bodyPr>
            <a:normAutofit/>
          </a:bodyPr>
          <a:lstStyle>
            <a:lvl1pPr marL="0" indent="0">
              <a:buNone/>
              <a:defRPr sz="1400"/>
            </a:lvl1pPr>
            <a:lvl2pPr marL="257175" indent="0">
              <a:buNone/>
              <a:defRPr sz="800"/>
            </a:lvl2pPr>
            <a:lvl3pPr marL="514350" indent="0">
              <a:buNone/>
              <a:defRPr sz="700"/>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lvl="0"/>
            <a:r>
              <a:rPr lang="zh-CN" altLang="en-US" smtClean="0"/>
              <a:t>单击此处编辑母版文本样式</a:t>
            </a:r>
          </a:p>
        </p:txBody>
      </p:sp>
      <p:sp>
        <p:nvSpPr>
          <p:cNvPr id="5" name="日期占位符 1"/>
          <p:cNvSpPr>
            <a:spLocks noGrp="1"/>
          </p:cNvSpPr>
          <p:nvPr>
            <p:ph type="dt" sz="half" idx="10"/>
          </p:nvPr>
        </p:nvSpPr>
        <p:spPr/>
        <p:txBody>
          <a:bodyPr/>
          <a:lstStyle>
            <a:lvl1pPr>
              <a:defRPr/>
            </a:lvl1pPr>
          </a:lstStyle>
          <a:p>
            <a:pPr>
              <a:defRPr/>
            </a:pPr>
            <a:fld id="{1D1CDAE4-F169-4B54-B49F-7B367AFAC230}" type="datetimeFigureOut">
              <a:rPr lang="zh-CN" altLang="en-US">
                <a:solidFill>
                  <a:srgbClr val="856241">
                    <a:tint val="75000"/>
                  </a:srgbClr>
                </a:solidFill>
              </a:rPr>
              <a:pPr>
                <a:defRPr/>
              </a:pPr>
              <a:t>2023/4/3</a:t>
            </a:fld>
            <a:endParaRPr lang="zh-CN" altLang="en-US">
              <a:solidFill>
                <a:srgbClr val="856241">
                  <a:tint val="75000"/>
                </a:srgbClr>
              </a:solidFill>
            </a:endParaRPr>
          </a:p>
        </p:txBody>
      </p:sp>
      <p:sp>
        <p:nvSpPr>
          <p:cNvPr id="6" name="页脚占位符 2"/>
          <p:cNvSpPr>
            <a:spLocks noGrp="1"/>
          </p:cNvSpPr>
          <p:nvPr>
            <p:ph type="ftr" sz="quarter" idx="11"/>
          </p:nvPr>
        </p:nvSpPr>
        <p:spPr/>
        <p:txBody>
          <a:bodyPr/>
          <a:lstStyle>
            <a:lvl1pPr>
              <a:defRPr/>
            </a:lvl1pPr>
          </a:lstStyle>
          <a:p>
            <a:pPr>
              <a:defRPr/>
            </a:pPr>
            <a:endParaRPr lang="zh-CN" altLang="en-US">
              <a:solidFill>
                <a:srgbClr val="856241">
                  <a:tint val="75000"/>
                </a:srgbClr>
              </a:solidFill>
            </a:endParaRPr>
          </a:p>
        </p:txBody>
      </p:sp>
      <p:sp>
        <p:nvSpPr>
          <p:cNvPr id="7" name="灯片编号占位符 3"/>
          <p:cNvSpPr>
            <a:spLocks noGrp="1"/>
          </p:cNvSpPr>
          <p:nvPr>
            <p:ph type="sldNum" sz="quarter" idx="12"/>
          </p:nvPr>
        </p:nvSpPr>
        <p:spPr/>
        <p:txBody>
          <a:bodyPr/>
          <a:lstStyle>
            <a:lvl1pPr>
              <a:defRPr/>
            </a:lvl1pPr>
          </a:lstStyle>
          <a:p>
            <a:pPr>
              <a:defRPr/>
            </a:pPr>
            <a:fld id="{7CF5480C-5F77-445C-A65F-45B8392713A3}" type="slidenum">
              <a:rPr lang="zh-CN" altLang="en-US">
                <a:solidFill>
                  <a:srgbClr val="856241">
                    <a:tint val="75000"/>
                  </a:srgbClr>
                </a:solidFill>
              </a:rPr>
              <a:pPr>
                <a:defRPr/>
              </a:pPr>
              <a:t>‹#›</a:t>
            </a:fld>
            <a:endParaRPr lang="zh-CN" altLang="en-US">
              <a:solidFill>
                <a:srgbClr val="856241">
                  <a:tint val="75000"/>
                </a:srgbClr>
              </a:solidFill>
            </a:endParaRPr>
          </a:p>
        </p:txBody>
      </p:sp>
    </p:spTree>
    <p:extLst>
      <p:ext uri="{BB962C8B-B14F-4D97-AF65-F5344CB8AC3E}">
        <p14:creationId xmlns:p14="http://schemas.microsoft.com/office/powerpoint/2010/main" val="26515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885950" cy="5851525"/>
          </a:xfrm>
        </p:spPr>
        <p:txBody>
          <a:bodyPr vert="eaVert"/>
          <a:lstStyle/>
          <a:p>
            <a:r>
              <a:rPr lang="zh-CN" altLang="en-US" smtClean="0"/>
              <a:t>单击此处编辑母版标题样式</a:t>
            </a:r>
            <a:endParaRPr lang="zh-CN" altLang="en-US" dirty="0"/>
          </a:p>
        </p:txBody>
      </p:sp>
      <p:sp>
        <p:nvSpPr>
          <p:cNvPr id="3" name="竖排文字占位符 2"/>
          <p:cNvSpPr>
            <a:spLocks noGrp="1"/>
          </p:cNvSpPr>
          <p:nvPr>
            <p:ph type="body" orient="vert" idx="1"/>
          </p:nvPr>
        </p:nvSpPr>
        <p:spPr>
          <a:xfrm>
            <a:off x="628650" y="274639"/>
            <a:ext cx="5848350" cy="5851525"/>
          </a:xfrm>
        </p:spPr>
        <p:txBody>
          <a:bodyPr vert="eaVert"/>
          <a:lstStyle>
            <a:lvl1pPr>
              <a:defRPr sz="1800"/>
            </a:lvl1pPr>
            <a:lvl2pPr>
              <a:defRPr sz="2100"/>
            </a:lvl2pPr>
            <a:lvl3pPr>
              <a:defRPr sz="1400"/>
            </a:lvl3pPr>
            <a:lvl4pPr>
              <a:defRPr sz="1400"/>
            </a:lvl4pPr>
            <a:lvl5pPr>
              <a:defRPr sz="14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1"/>
          <p:cNvSpPr>
            <a:spLocks noGrp="1"/>
          </p:cNvSpPr>
          <p:nvPr>
            <p:ph type="dt" sz="half" idx="10"/>
          </p:nvPr>
        </p:nvSpPr>
        <p:spPr/>
        <p:txBody>
          <a:bodyPr/>
          <a:lstStyle>
            <a:lvl1pPr>
              <a:defRPr/>
            </a:lvl1pPr>
          </a:lstStyle>
          <a:p>
            <a:pPr>
              <a:defRPr/>
            </a:pPr>
            <a:fld id="{C5210A4B-463A-48DD-9FEC-EB801D5AB6B7}" type="datetimeFigureOut">
              <a:rPr lang="zh-CN" altLang="en-US">
                <a:solidFill>
                  <a:srgbClr val="856241">
                    <a:tint val="75000"/>
                  </a:srgbClr>
                </a:solidFill>
              </a:rPr>
              <a:pPr>
                <a:defRPr/>
              </a:pPr>
              <a:t>2023/4/3</a:t>
            </a:fld>
            <a:endParaRPr lang="zh-CN" altLang="en-US">
              <a:solidFill>
                <a:srgbClr val="856241">
                  <a:tint val="75000"/>
                </a:srgbClr>
              </a:solidFill>
            </a:endParaRPr>
          </a:p>
        </p:txBody>
      </p:sp>
      <p:sp>
        <p:nvSpPr>
          <p:cNvPr id="5" name="页脚占位符 2"/>
          <p:cNvSpPr>
            <a:spLocks noGrp="1"/>
          </p:cNvSpPr>
          <p:nvPr>
            <p:ph type="ftr" sz="quarter" idx="11"/>
          </p:nvPr>
        </p:nvSpPr>
        <p:spPr/>
        <p:txBody>
          <a:bodyPr/>
          <a:lstStyle>
            <a:lvl1pPr>
              <a:defRPr/>
            </a:lvl1pPr>
          </a:lstStyle>
          <a:p>
            <a:pPr>
              <a:defRPr/>
            </a:pPr>
            <a:endParaRPr lang="zh-CN" altLang="en-US">
              <a:solidFill>
                <a:srgbClr val="856241">
                  <a:tint val="75000"/>
                </a:srgbClr>
              </a:solidFill>
            </a:endParaRPr>
          </a:p>
        </p:txBody>
      </p:sp>
      <p:sp>
        <p:nvSpPr>
          <p:cNvPr id="6" name="灯片编号占位符 3"/>
          <p:cNvSpPr>
            <a:spLocks noGrp="1"/>
          </p:cNvSpPr>
          <p:nvPr>
            <p:ph type="sldNum" sz="quarter" idx="12"/>
          </p:nvPr>
        </p:nvSpPr>
        <p:spPr/>
        <p:txBody>
          <a:bodyPr/>
          <a:lstStyle>
            <a:lvl1pPr>
              <a:defRPr/>
            </a:lvl1pPr>
          </a:lstStyle>
          <a:p>
            <a:pPr>
              <a:defRPr/>
            </a:pPr>
            <a:fld id="{8F07DFDF-3D57-410D-AE3C-DEF2C1CDCC3E}" type="slidenum">
              <a:rPr lang="zh-CN" altLang="en-US">
                <a:solidFill>
                  <a:srgbClr val="856241">
                    <a:tint val="75000"/>
                  </a:srgbClr>
                </a:solidFill>
              </a:rPr>
              <a:pPr>
                <a:defRPr/>
              </a:pPr>
              <a:t>‹#›</a:t>
            </a:fld>
            <a:endParaRPr lang="zh-CN" altLang="en-US">
              <a:solidFill>
                <a:srgbClr val="856241">
                  <a:tint val="75000"/>
                </a:srgbClr>
              </a:solidFill>
            </a:endParaRPr>
          </a:p>
        </p:txBody>
      </p:sp>
    </p:spTree>
    <p:extLst>
      <p:ext uri="{BB962C8B-B14F-4D97-AF65-F5344CB8AC3E}">
        <p14:creationId xmlns:p14="http://schemas.microsoft.com/office/powerpoint/2010/main" val="3476172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408675"/>
            <a:ext cx="7887600" cy="5810400"/>
          </a:xfrm>
        </p:spPr>
        <p:txBody>
          <a:bodyPr/>
          <a:lstStyle>
            <a:lvl1pPr>
              <a:defRPr sz="1800"/>
            </a:lvl1pPr>
            <a:lvl2pPr>
              <a:defRPr sz="1500"/>
            </a:lvl2pPr>
            <a:lvl3pPr>
              <a:defRPr sz="1400"/>
            </a:lvl3pPr>
            <a:lvl4pPr>
              <a:defRPr sz="1400"/>
            </a:lvl4pPr>
            <a:lvl5pPr>
              <a:defRPr sz="14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1"/>
          <p:cNvSpPr>
            <a:spLocks noGrp="1"/>
          </p:cNvSpPr>
          <p:nvPr>
            <p:ph type="dt" sz="half" idx="10"/>
          </p:nvPr>
        </p:nvSpPr>
        <p:spPr/>
        <p:txBody>
          <a:bodyPr/>
          <a:lstStyle>
            <a:lvl1pPr>
              <a:defRPr/>
            </a:lvl1pPr>
          </a:lstStyle>
          <a:p>
            <a:pPr>
              <a:defRPr/>
            </a:pPr>
            <a:fld id="{F7A11BA2-CB29-4AC8-AA16-E79C3F61AB3F}" type="datetimeFigureOut">
              <a:rPr lang="zh-CN" altLang="en-US">
                <a:solidFill>
                  <a:srgbClr val="856241">
                    <a:tint val="75000"/>
                  </a:srgbClr>
                </a:solidFill>
              </a:rPr>
              <a:pPr>
                <a:defRPr/>
              </a:pPr>
              <a:t>2023/4/3</a:t>
            </a:fld>
            <a:endParaRPr lang="zh-CN" altLang="en-US">
              <a:solidFill>
                <a:srgbClr val="856241">
                  <a:tint val="75000"/>
                </a:srgbClr>
              </a:solidFill>
            </a:endParaRPr>
          </a:p>
        </p:txBody>
      </p:sp>
      <p:sp>
        <p:nvSpPr>
          <p:cNvPr id="5" name="页脚占位符 2"/>
          <p:cNvSpPr>
            <a:spLocks noGrp="1"/>
          </p:cNvSpPr>
          <p:nvPr>
            <p:ph type="ftr" sz="quarter" idx="11"/>
          </p:nvPr>
        </p:nvSpPr>
        <p:spPr/>
        <p:txBody>
          <a:bodyPr/>
          <a:lstStyle>
            <a:lvl1pPr>
              <a:defRPr/>
            </a:lvl1pPr>
          </a:lstStyle>
          <a:p>
            <a:pPr>
              <a:defRPr/>
            </a:pPr>
            <a:endParaRPr lang="zh-CN" altLang="en-US">
              <a:solidFill>
                <a:srgbClr val="856241">
                  <a:tint val="75000"/>
                </a:srgbClr>
              </a:solidFill>
            </a:endParaRPr>
          </a:p>
        </p:txBody>
      </p:sp>
      <p:sp>
        <p:nvSpPr>
          <p:cNvPr id="6" name="灯片编号占位符 3"/>
          <p:cNvSpPr>
            <a:spLocks noGrp="1"/>
          </p:cNvSpPr>
          <p:nvPr>
            <p:ph type="sldNum" sz="quarter" idx="12"/>
          </p:nvPr>
        </p:nvSpPr>
        <p:spPr/>
        <p:txBody>
          <a:bodyPr/>
          <a:lstStyle>
            <a:lvl1pPr>
              <a:defRPr/>
            </a:lvl1pPr>
          </a:lstStyle>
          <a:p>
            <a:pPr>
              <a:defRPr/>
            </a:pPr>
            <a:fld id="{A3B1DE2F-3AF5-41D6-9900-72A2B7EE11F9}" type="slidenum">
              <a:rPr lang="zh-CN" altLang="en-US">
                <a:solidFill>
                  <a:srgbClr val="856241">
                    <a:tint val="75000"/>
                  </a:srgbClr>
                </a:solidFill>
              </a:rPr>
              <a:pPr>
                <a:defRPr/>
              </a:pPr>
              <a:t>‹#›</a:t>
            </a:fld>
            <a:endParaRPr lang="zh-CN" altLang="en-US">
              <a:solidFill>
                <a:srgbClr val="856241">
                  <a:tint val="75000"/>
                </a:srgbClr>
              </a:solidFill>
            </a:endParaRPr>
          </a:p>
        </p:txBody>
      </p:sp>
    </p:spTree>
    <p:extLst>
      <p:ext uri="{BB962C8B-B14F-4D97-AF65-F5344CB8AC3E}">
        <p14:creationId xmlns:p14="http://schemas.microsoft.com/office/powerpoint/2010/main" val="102609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lipArt">
  <p:cSld name="标题，文本与剪贴画">
    <p:bg>
      <p:bgPr>
        <a:solidFill>
          <a:srgbClr val="C9F1FF"/>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76835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648200" y="1981200"/>
            <a:ext cx="3810000" cy="4114800"/>
          </a:xfrm>
        </p:spPr>
        <p:txBody>
          <a:bodyPr vert="horz" wrap="square" lIns="91440" tIns="45720" rIns="91440" bIns="45720" numCol="1" anchor="t" anchorCtr="0" compatLnSpc="1"/>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等线"/>
            </a:endParaRPr>
          </a:p>
        </p:txBody>
      </p:sp>
      <p:sp>
        <p:nvSpPr>
          <p:cNvPr id="7" name="日期占位符 4"/>
          <p:cNvSpPr>
            <a:spLocks noGrp="1"/>
          </p:cNvSpPr>
          <p:nvPr>
            <p:ph type="dt" sz="half" idx="12"/>
          </p:nvPr>
        </p:nvSpPr>
        <p:spPr>
          <a:xfrm>
            <a:off x="665163" y="6367463"/>
            <a:ext cx="1905000" cy="45720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8" name="页脚占位符 5"/>
          <p:cNvSpPr>
            <a:spLocks noGrp="1"/>
          </p:cNvSpPr>
          <p:nvPr>
            <p:ph type="ftr" sz="quarter" idx="3"/>
          </p:nvPr>
        </p:nvSpPr>
        <p:spPr>
          <a:xfrm>
            <a:off x="3103563" y="6367463"/>
            <a:ext cx="2895600" cy="457200"/>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9" name="灯片编号占位符 6"/>
          <p:cNvSpPr>
            <a:spLocks noGrp="1"/>
          </p:cNvSpPr>
          <p:nvPr>
            <p:ph type="sldNum" sz="quarter" idx="4"/>
          </p:nvPr>
        </p:nvSpPr>
        <p:spPr>
          <a:xfrm>
            <a:off x="6532563" y="6367463"/>
            <a:ext cx="1905000" cy="457200"/>
          </a:xfrm>
          <a:prstGeom prst="rect">
            <a:avLst/>
          </a:prstGeom>
        </p:spPr>
        <p:txBody>
          <a:bodyPr vert="horz" wrap="square" lIns="91440" tIns="45720" rIns="91440" bIns="45720" numCol="1" anchor="ctr" anchorCtr="0" compatLnSpc="1"/>
          <a:lstStyle/>
          <a:p>
            <a:pPr algn="r" eaLnBrk="1" hangingPunct="1"/>
            <a:fld id="{9A0DB2DC-4C9A-4742-B13C-FB6460FD3503}" type="slidenum">
              <a:rPr lang="en-US" altLang="zh-CN" dirty="0">
                <a:latin typeface="等线" pitchFamily="2" charset="-122"/>
              </a:rPr>
              <a:pPr algn="r" eaLnBrk="1" hangingPunct="1"/>
              <a:t>‹#›</a:t>
            </a:fld>
            <a:endParaRPr lang="en-US" altLang="zh-CN" dirty="0">
              <a:latin typeface="等线"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6B96ADB-E6B7-4C7C-9D63-F468A8A09E93}" type="datetimeFigureOut">
              <a:rPr lang="zh-CN" altLang="en-US"/>
              <a:pPr>
                <a:defRPr/>
              </a:pPr>
              <a:t>2023/4/3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5263343-1023-4ABD-8293-7BD84B151487}" type="slidenum">
              <a:rPr lang="zh-CN" altLang="en-US"/>
              <a:pPr>
                <a:defRPr/>
              </a:pPr>
              <a:t>‹#›</a:t>
            </a:fld>
            <a:endParaRPr lang="zh-CN" altLang="en-US"/>
          </a:p>
        </p:txBody>
      </p:sp>
    </p:spTree>
    <p:extLst>
      <p:ext uri="{BB962C8B-B14F-4D97-AF65-F5344CB8AC3E}">
        <p14:creationId xmlns:p14="http://schemas.microsoft.com/office/powerpoint/2010/main" val="730652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086A0DD-875A-42C9-9E86-6B9BD3B6A9FB}" type="datetimeFigureOut">
              <a:rPr lang="zh-CN" altLang="en-US"/>
              <a:pPr>
                <a:defRPr/>
              </a:pPr>
              <a:t>2023/4/3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5BC62EF-3A6F-4B85-8D49-96CE78FBF172}" type="slidenum">
              <a:rPr lang="zh-CN" altLang="en-US"/>
              <a:pPr>
                <a:defRPr/>
              </a:pPr>
              <a:t>‹#›</a:t>
            </a:fld>
            <a:endParaRPr lang="zh-CN" altLang="en-US"/>
          </a:p>
        </p:txBody>
      </p:sp>
    </p:spTree>
    <p:extLst>
      <p:ext uri="{BB962C8B-B14F-4D97-AF65-F5344CB8AC3E}">
        <p14:creationId xmlns:p14="http://schemas.microsoft.com/office/powerpoint/2010/main" val="4046957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9" y="1709739"/>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9"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lvl1pPr>
              <a:defRPr/>
            </a:lvl1pPr>
          </a:lstStyle>
          <a:p>
            <a:pPr>
              <a:defRPr/>
            </a:pPr>
            <a:fld id="{E008195E-C2B5-4095-AF73-6558D1090D16}" type="datetimeFigureOut">
              <a:rPr lang="zh-CN" altLang="en-US"/>
              <a:pPr>
                <a:defRPr/>
              </a:pPr>
              <a:t>2023/4/3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30731D2-34C3-4B8D-83A1-FAAFE3FADDC8}" type="slidenum">
              <a:rPr lang="zh-CN" altLang="en-US"/>
              <a:pPr>
                <a:defRPr/>
              </a:pPr>
              <a:t>‹#›</a:t>
            </a:fld>
            <a:endParaRPr lang="zh-CN" altLang="en-US"/>
          </a:p>
        </p:txBody>
      </p:sp>
    </p:spTree>
    <p:extLst>
      <p:ext uri="{BB962C8B-B14F-4D97-AF65-F5344CB8AC3E}">
        <p14:creationId xmlns:p14="http://schemas.microsoft.com/office/powerpoint/2010/main" val="619564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1"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1"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D725C691-809A-4137-A488-81B7F7B05D98}" type="datetimeFigureOut">
              <a:rPr lang="zh-CN" altLang="en-US"/>
              <a:pPr>
                <a:defRPr/>
              </a:pPr>
              <a:t>2023/4/3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CAF96D9-5E8D-4112-9526-2A9DA3F74067}" type="slidenum">
              <a:rPr lang="zh-CN" altLang="en-US"/>
              <a:pPr>
                <a:defRPr/>
              </a:pPr>
              <a:t>‹#›</a:t>
            </a:fld>
            <a:endParaRPr lang="zh-CN" altLang="en-US"/>
          </a:p>
        </p:txBody>
      </p:sp>
    </p:spTree>
    <p:extLst>
      <p:ext uri="{BB962C8B-B14F-4D97-AF65-F5344CB8AC3E}">
        <p14:creationId xmlns:p14="http://schemas.microsoft.com/office/powerpoint/2010/main" val="356351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2"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29842" y="2505076"/>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29152" y="2505076"/>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4D694DD3-F478-4264-82D2-52D4645E8232}" type="datetimeFigureOut">
              <a:rPr lang="zh-CN" altLang="en-US"/>
              <a:pPr>
                <a:defRPr/>
              </a:pPr>
              <a:t>2023/4/3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B666043-4187-487D-94E4-325E6DF1EA3F}" type="slidenum">
              <a:rPr lang="zh-CN" altLang="en-US"/>
              <a:pPr>
                <a:defRPr/>
              </a:pPr>
              <a:t>‹#›</a:t>
            </a:fld>
            <a:endParaRPr lang="zh-CN" altLang="en-US"/>
          </a:p>
        </p:txBody>
      </p:sp>
    </p:spTree>
    <p:extLst>
      <p:ext uri="{BB962C8B-B14F-4D97-AF65-F5344CB8AC3E}">
        <p14:creationId xmlns:p14="http://schemas.microsoft.com/office/powerpoint/2010/main" val="9986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44C4A40-B9B2-4E33-A2C9-4E93A13162CD}" type="datetimeFigureOut">
              <a:rPr lang="zh-CN" altLang="en-US"/>
              <a:pPr>
                <a:defRPr/>
              </a:pPr>
              <a:t>2023/4/3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2A376E5-3D55-4E14-B52B-D47AF7DB3DEF}" type="slidenum">
              <a:rPr lang="zh-CN" altLang="en-US"/>
              <a:pPr>
                <a:defRPr/>
              </a:pPr>
              <a:t>‹#›</a:t>
            </a:fld>
            <a:endParaRPr lang="zh-CN" altLang="en-US"/>
          </a:p>
        </p:txBody>
      </p:sp>
    </p:spTree>
    <p:extLst>
      <p:ext uri="{BB962C8B-B14F-4D97-AF65-F5344CB8AC3E}">
        <p14:creationId xmlns:p14="http://schemas.microsoft.com/office/powerpoint/2010/main" val="2298544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E135A0A-B32E-4180-B462-B443AACB3394}" type="datetimeFigureOut">
              <a:rPr lang="zh-CN" altLang="en-US"/>
              <a:pPr>
                <a:defRPr/>
              </a:pPr>
              <a:t>2023/4/3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4C70B47-DB6C-42E7-AA27-B693E834809A}" type="slidenum">
              <a:rPr lang="zh-CN" altLang="en-US"/>
              <a:pPr>
                <a:defRPr/>
              </a:pPr>
              <a:t>‹#›</a:t>
            </a:fld>
            <a:endParaRPr lang="zh-CN" altLang="en-US"/>
          </a:p>
        </p:txBody>
      </p:sp>
    </p:spTree>
    <p:extLst>
      <p:ext uri="{BB962C8B-B14F-4D97-AF65-F5344CB8AC3E}">
        <p14:creationId xmlns:p14="http://schemas.microsoft.com/office/powerpoint/2010/main" val="39501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9" y="1709739"/>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9"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3" y="457200"/>
            <a:ext cx="294917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3"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3"/>
          <p:cNvSpPr>
            <a:spLocks noGrp="1"/>
          </p:cNvSpPr>
          <p:nvPr>
            <p:ph type="dt" sz="half" idx="10"/>
          </p:nvPr>
        </p:nvSpPr>
        <p:spPr/>
        <p:txBody>
          <a:bodyPr/>
          <a:lstStyle>
            <a:lvl1pPr>
              <a:defRPr/>
            </a:lvl1pPr>
          </a:lstStyle>
          <a:p>
            <a:pPr>
              <a:defRPr/>
            </a:pPr>
            <a:fld id="{5A1070E2-CE88-4521-9407-816771DD21DA}" type="datetimeFigureOut">
              <a:rPr lang="zh-CN" altLang="en-US"/>
              <a:pPr>
                <a:defRPr/>
              </a:pPr>
              <a:t>2023/4/3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BC32243-FB3D-4553-B79A-C4068247266F}" type="slidenum">
              <a:rPr lang="zh-CN" altLang="en-US"/>
              <a:pPr>
                <a:defRPr/>
              </a:pPr>
              <a:t>‹#›</a:t>
            </a:fld>
            <a:endParaRPr lang="zh-CN" altLang="en-US"/>
          </a:p>
        </p:txBody>
      </p:sp>
    </p:spTree>
    <p:extLst>
      <p:ext uri="{BB962C8B-B14F-4D97-AF65-F5344CB8AC3E}">
        <p14:creationId xmlns:p14="http://schemas.microsoft.com/office/powerpoint/2010/main" val="1519110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3" y="457200"/>
            <a:ext cx="294917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1"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29843"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3"/>
          <p:cNvSpPr>
            <a:spLocks noGrp="1"/>
          </p:cNvSpPr>
          <p:nvPr>
            <p:ph type="dt" sz="half" idx="10"/>
          </p:nvPr>
        </p:nvSpPr>
        <p:spPr/>
        <p:txBody>
          <a:bodyPr/>
          <a:lstStyle>
            <a:lvl1pPr>
              <a:defRPr/>
            </a:lvl1pPr>
          </a:lstStyle>
          <a:p>
            <a:pPr>
              <a:defRPr/>
            </a:pPr>
            <a:fld id="{166CE972-81B9-4074-9DE5-9197E819E872}" type="datetimeFigureOut">
              <a:rPr lang="zh-CN" altLang="en-US"/>
              <a:pPr>
                <a:defRPr/>
              </a:pPr>
              <a:t>2023/4/3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9FE9ED2-5B39-4772-BFE5-3E43DE5240D2}" type="slidenum">
              <a:rPr lang="zh-CN" altLang="en-US"/>
              <a:pPr>
                <a:defRPr/>
              </a:pPr>
              <a:t>‹#›</a:t>
            </a:fld>
            <a:endParaRPr lang="zh-CN" altLang="en-US"/>
          </a:p>
        </p:txBody>
      </p:sp>
    </p:spTree>
    <p:extLst>
      <p:ext uri="{BB962C8B-B14F-4D97-AF65-F5344CB8AC3E}">
        <p14:creationId xmlns:p14="http://schemas.microsoft.com/office/powerpoint/2010/main" val="1732436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C15166D-BBFC-4FCD-B122-F6842C5D4712}" type="datetimeFigureOut">
              <a:rPr lang="zh-CN" altLang="en-US"/>
              <a:pPr>
                <a:defRPr/>
              </a:pPr>
              <a:t>2023/4/3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0756A46-5167-45B9-BE05-9E07999C8E88}" type="slidenum">
              <a:rPr lang="zh-CN" altLang="en-US"/>
              <a:pPr>
                <a:defRPr/>
              </a:pPr>
              <a:t>‹#›</a:t>
            </a:fld>
            <a:endParaRPr lang="zh-CN" altLang="en-US"/>
          </a:p>
        </p:txBody>
      </p:sp>
    </p:spTree>
    <p:extLst>
      <p:ext uri="{BB962C8B-B14F-4D97-AF65-F5344CB8AC3E}">
        <p14:creationId xmlns:p14="http://schemas.microsoft.com/office/powerpoint/2010/main" val="2264269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4"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49"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0C60EF8-E56D-4D25-ACF9-0732968BED77}" type="datetimeFigureOut">
              <a:rPr lang="zh-CN" altLang="en-US"/>
              <a:pPr>
                <a:defRPr/>
              </a:pPr>
              <a:t>2023/4/3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2EC01DA-9844-4941-8CCD-FEAE3FD264D6}" type="slidenum">
              <a:rPr lang="zh-CN" altLang="en-US"/>
              <a:pPr>
                <a:defRPr/>
              </a:pPr>
              <a:t>‹#›</a:t>
            </a:fld>
            <a:endParaRPr lang="zh-CN" altLang="en-US"/>
          </a:p>
        </p:txBody>
      </p:sp>
    </p:spTree>
    <p:extLst>
      <p:ext uri="{BB962C8B-B14F-4D97-AF65-F5344CB8AC3E}">
        <p14:creationId xmlns:p14="http://schemas.microsoft.com/office/powerpoint/2010/main" val="1871855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685800" y="76835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剪贴画占位符 3"/>
          <p:cNvSpPr>
            <a:spLocks noGrp="1"/>
          </p:cNvSpPr>
          <p:nvPr>
            <p:ph type="clipArt" sz="half" idx="2"/>
          </p:nvPr>
        </p:nvSpPr>
        <p:spPr>
          <a:xfrm>
            <a:off x="4648200" y="1981200"/>
            <a:ext cx="3810000" cy="4114800"/>
          </a:xfrm>
        </p:spPr>
        <p:txBody>
          <a:bodyPr/>
          <a:lstStyle/>
          <a:p>
            <a:pPr lvl="0"/>
            <a:endParaRPr lang="zh-CN" altLang="en-US" noProof="0"/>
          </a:p>
        </p:txBody>
      </p:sp>
      <p:sp>
        <p:nvSpPr>
          <p:cNvPr id="5" name="日期占位符 4"/>
          <p:cNvSpPr>
            <a:spLocks noGrp="1"/>
          </p:cNvSpPr>
          <p:nvPr>
            <p:ph type="dt" sz="half" idx="10"/>
          </p:nvPr>
        </p:nvSpPr>
        <p:spPr>
          <a:xfrm>
            <a:off x="665163" y="6367463"/>
            <a:ext cx="1905000" cy="457200"/>
          </a:xfrm>
        </p:spPr>
        <p:txBody>
          <a:bodyPr/>
          <a:lstStyle>
            <a:lvl1pPr>
              <a:defRPr/>
            </a:lvl1pPr>
          </a:lstStyle>
          <a:p>
            <a:pPr>
              <a:defRPr/>
            </a:pPr>
            <a:endParaRPr lang="en-US" altLang="zh-CN"/>
          </a:p>
        </p:txBody>
      </p:sp>
      <p:sp>
        <p:nvSpPr>
          <p:cNvPr id="6" name="页脚占位符 5"/>
          <p:cNvSpPr>
            <a:spLocks noGrp="1"/>
          </p:cNvSpPr>
          <p:nvPr>
            <p:ph type="ftr" sz="quarter" idx="11"/>
          </p:nvPr>
        </p:nvSpPr>
        <p:spPr>
          <a:xfrm>
            <a:off x="3103563" y="6367463"/>
            <a:ext cx="2895600" cy="457200"/>
          </a:xfrm>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a:xfrm>
            <a:off x="6532563" y="6367463"/>
            <a:ext cx="1905000" cy="457200"/>
          </a:xfrm>
        </p:spPr>
        <p:txBody>
          <a:bodyPr/>
          <a:lstStyle>
            <a:lvl1pPr>
              <a:defRPr/>
            </a:lvl1pPr>
          </a:lstStyle>
          <a:p>
            <a:pPr>
              <a:defRPr/>
            </a:pPr>
            <a:fld id="{F14AD346-3080-4E06-9905-E754E8F260C0}" type="slidenum">
              <a:rPr lang="en-US" altLang="zh-CN"/>
              <a:pPr>
                <a:defRPr/>
              </a:pPr>
              <a:t>‹#›</a:t>
            </a:fld>
            <a:endParaRPr lang="en-US" altLang="zh-CN"/>
          </a:p>
        </p:txBody>
      </p:sp>
    </p:spTree>
    <p:extLst>
      <p:ext uri="{BB962C8B-B14F-4D97-AF65-F5344CB8AC3E}">
        <p14:creationId xmlns:p14="http://schemas.microsoft.com/office/powerpoint/2010/main" val="96671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1"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4629151"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2"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629842" y="2505076"/>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4629152" y="2505076"/>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3" y="457200"/>
            <a:ext cx="294917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987426"/>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3"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3" y="457200"/>
            <a:ext cx="294917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1"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等线"/>
            </a:endParaRPr>
          </a:p>
        </p:txBody>
      </p:sp>
      <p:sp>
        <p:nvSpPr>
          <p:cNvPr id="4" name="文本占位符 3"/>
          <p:cNvSpPr>
            <a:spLocks noGrp="1"/>
          </p:cNvSpPr>
          <p:nvPr>
            <p:ph type="body" sz="half" idx="2" hasCustomPrompt="1"/>
          </p:nvPr>
        </p:nvSpPr>
        <p:spPr>
          <a:xfrm>
            <a:off x="629843"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pPr lvl="0" eaLnBrk="1" hangingPunct="1"/>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9F1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28650" y="365125"/>
            <a:ext cx="7886700" cy="1325563"/>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628650" y="1825625"/>
            <a:ext cx="7886700" cy="4351338"/>
          </a:xfrm>
          <a:prstGeom prst="rect">
            <a:avLst/>
          </a:prstGeom>
          <a:noFill/>
          <a:ln w="9525">
            <a:noFill/>
          </a:ln>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latin typeface="等线" pitchFamily="2" charset="-122"/>
              </a:defRPr>
            </a:lvl1pPr>
          </a:lstStyle>
          <a:p>
            <a:pPr lvl="0" eaLnBrk="1" hangingPunct="1"/>
            <a:fld id="{9A0DB2DC-4C9A-4742-B13C-FB6460FD3503}" type="slidenum">
              <a:rPr lang="zh-CN" altLang="en-US" dirty="0"/>
              <a:pPr lvl="0" eaLnBrk="1" hangingPunct="1"/>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2pPr>
      <a:lvl3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3pPr>
      <a:lvl4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4pPr>
      <a:lvl5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5pPr>
      <a:lvl6pPr marL="457200" algn="l" rtl="0" fontAlgn="base">
        <a:lnSpc>
          <a:spcPct val="90000"/>
        </a:lnSpc>
        <a:spcBef>
          <a:spcPct val="0"/>
        </a:spcBef>
        <a:spcAft>
          <a:spcPct val="0"/>
        </a:spcAft>
        <a:defRPr sz="4400">
          <a:solidFill>
            <a:schemeClr val="tx1"/>
          </a:solidFill>
          <a:latin typeface="等线 Light"/>
          <a:ea typeface="等线 Light"/>
          <a:cs typeface="等线 Light"/>
        </a:defRPr>
      </a:lvl6pPr>
      <a:lvl7pPr marL="914400" algn="l" rtl="0" fontAlgn="base">
        <a:lnSpc>
          <a:spcPct val="90000"/>
        </a:lnSpc>
        <a:spcBef>
          <a:spcPct val="0"/>
        </a:spcBef>
        <a:spcAft>
          <a:spcPct val="0"/>
        </a:spcAft>
        <a:defRPr sz="4400">
          <a:solidFill>
            <a:schemeClr val="tx1"/>
          </a:solidFill>
          <a:latin typeface="等线 Light"/>
          <a:ea typeface="等线 Light"/>
          <a:cs typeface="等线 Light"/>
        </a:defRPr>
      </a:lvl7pPr>
      <a:lvl8pPr marL="1371600" algn="l" rtl="0" fontAlgn="base">
        <a:lnSpc>
          <a:spcPct val="90000"/>
        </a:lnSpc>
        <a:spcBef>
          <a:spcPct val="0"/>
        </a:spcBef>
        <a:spcAft>
          <a:spcPct val="0"/>
        </a:spcAft>
        <a:defRPr sz="4400">
          <a:solidFill>
            <a:schemeClr val="tx1"/>
          </a:solidFill>
          <a:latin typeface="等线 Light"/>
          <a:ea typeface="等线 Light"/>
          <a:cs typeface="等线 Light"/>
        </a:defRPr>
      </a:lvl8pPr>
      <a:lvl9pPr marL="1828800" algn="l" rtl="0" fontAlgn="base">
        <a:lnSpc>
          <a:spcPct val="90000"/>
        </a:lnSpc>
        <a:spcBef>
          <a:spcPct val="0"/>
        </a:spcBef>
        <a:spcAft>
          <a:spcPct val="0"/>
        </a:spcAft>
        <a:defRPr sz="4400">
          <a:solidFill>
            <a:schemeClr val="tx1"/>
          </a:solidFill>
          <a:latin typeface="等线 Light"/>
          <a:ea typeface="等线 Light"/>
          <a:cs typeface="等线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8650" y="274639"/>
            <a:ext cx="7886700" cy="11430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p>
            <a:pPr lvl="0"/>
            <a:r>
              <a:rPr lang="zh-CN" smtClean="0">
                <a:sym typeface="Arial" pitchFamily="34" charset="0"/>
              </a:rPr>
              <a:t>单击此处编辑母版标题样式</a:t>
            </a:r>
          </a:p>
        </p:txBody>
      </p:sp>
      <p:sp>
        <p:nvSpPr>
          <p:cNvPr id="1027" name="Rectangle 3"/>
          <p:cNvSpPr>
            <a:spLocks noGrp="1" noChangeArrowheads="1"/>
          </p:cNvSpPr>
          <p:nvPr>
            <p:ph type="body" idx="1"/>
          </p:nvPr>
        </p:nvSpPr>
        <p:spPr bwMode="auto">
          <a:xfrm>
            <a:off x="628650" y="1600201"/>
            <a:ext cx="7886700" cy="4525963"/>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lvl="0"/>
            <a:r>
              <a:rPr lang="zh-CN" smtClean="0">
                <a:sym typeface="Arial" pitchFamily="34" charset="0"/>
              </a:rPr>
              <a:t>单击此处编辑母版文本样式</a:t>
            </a:r>
          </a:p>
          <a:p>
            <a:pPr lvl="1"/>
            <a:r>
              <a:rPr lang="zh-CN" smtClean="0">
                <a:sym typeface="Arial" pitchFamily="34" charset="0"/>
              </a:rPr>
              <a:t>第二级</a:t>
            </a:r>
          </a:p>
          <a:p>
            <a:pPr lvl="2"/>
            <a:r>
              <a:rPr lang="zh-CN" smtClean="0">
                <a:sym typeface="Arial" pitchFamily="34" charset="0"/>
              </a:rPr>
              <a:t>第三级</a:t>
            </a:r>
          </a:p>
          <a:p>
            <a:pPr lvl="3"/>
            <a:r>
              <a:rPr lang="zh-CN" smtClean="0">
                <a:sym typeface="Arial" pitchFamily="34" charset="0"/>
              </a:rPr>
              <a:t>第四级</a:t>
            </a:r>
          </a:p>
          <a:p>
            <a:pPr lvl="4"/>
            <a:r>
              <a:rPr lang="zh-CN" smtClean="0">
                <a:sym typeface="Arial" pitchFamily="34" charset="0"/>
              </a:rPr>
              <a:t>第五级</a:t>
            </a:r>
          </a:p>
        </p:txBody>
      </p:sp>
      <p:sp>
        <p:nvSpPr>
          <p:cNvPr id="2" name="日期占位符 1"/>
          <p:cNvSpPr>
            <a:spLocks noGrp="1"/>
          </p:cNvSpPr>
          <p:nvPr>
            <p:ph type="dt" sz="half" idx="2"/>
          </p:nvPr>
        </p:nvSpPr>
        <p:spPr>
          <a:xfrm>
            <a:off x="628650" y="6356351"/>
            <a:ext cx="2057400" cy="365125"/>
          </a:xfrm>
          <a:prstGeom prst="rect">
            <a:avLst/>
          </a:prstGeom>
        </p:spPr>
        <p:txBody>
          <a:bodyPr vert="horz" lIns="68580" tIns="34290" rIns="68580" bIns="34290" rtlCol="0" anchor="ctr"/>
          <a:lstStyle>
            <a:lvl1pPr algn="l" fontAlgn="auto">
              <a:spcBef>
                <a:spcPts val="0"/>
              </a:spcBef>
              <a:spcAft>
                <a:spcPts val="0"/>
              </a:spcAft>
              <a:defRPr sz="900">
                <a:solidFill>
                  <a:schemeClr val="tx1">
                    <a:tint val="75000"/>
                  </a:schemeClr>
                </a:solidFill>
                <a:latin typeface="+mn-lt"/>
                <a:ea typeface="+mn-ea"/>
              </a:defRPr>
            </a:lvl1pPr>
          </a:lstStyle>
          <a:p>
            <a:pPr eaLnBrk="1" hangingPunct="1">
              <a:defRPr/>
            </a:pPr>
            <a:fld id="{FD3AE81F-B6B3-43B0-A2D7-F5BBF748E090}" type="datetimeFigureOut">
              <a:rPr lang="zh-CN" altLang="en-US">
                <a:solidFill>
                  <a:srgbClr val="856241">
                    <a:tint val="75000"/>
                  </a:srgbClr>
                </a:solidFill>
              </a:rPr>
              <a:pPr eaLnBrk="1" hangingPunct="1">
                <a:defRPr/>
              </a:pPr>
              <a:t>2023/4/3</a:t>
            </a:fld>
            <a:endParaRPr lang="zh-CN" altLang="en-US">
              <a:solidFill>
                <a:srgbClr val="856241">
                  <a:tint val="75000"/>
                </a:srgbClr>
              </a:solidFill>
            </a:endParaRPr>
          </a:p>
        </p:txBody>
      </p:sp>
      <p:sp>
        <p:nvSpPr>
          <p:cNvPr id="3" name="页脚占位符 2"/>
          <p:cNvSpPr>
            <a:spLocks noGrp="1"/>
          </p:cNvSpPr>
          <p:nvPr>
            <p:ph type="ftr" sz="quarter" idx="3"/>
          </p:nvPr>
        </p:nvSpPr>
        <p:spPr>
          <a:xfrm>
            <a:off x="3028950" y="6356351"/>
            <a:ext cx="3086100" cy="365125"/>
          </a:xfrm>
          <a:prstGeom prst="rect">
            <a:avLst/>
          </a:prstGeom>
        </p:spPr>
        <p:txBody>
          <a:bodyPr vert="horz" lIns="68580" tIns="34290" rIns="68580" bIns="34290" rtlCol="0" anchor="ctr"/>
          <a:lstStyle>
            <a:lvl1pPr algn="ctr" fontAlgn="auto">
              <a:spcBef>
                <a:spcPts val="0"/>
              </a:spcBef>
              <a:spcAft>
                <a:spcPts val="0"/>
              </a:spcAft>
              <a:defRPr sz="900">
                <a:solidFill>
                  <a:schemeClr val="tx1">
                    <a:tint val="75000"/>
                  </a:schemeClr>
                </a:solidFill>
                <a:latin typeface="+mn-lt"/>
                <a:ea typeface="+mn-ea"/>
              </a:defRPr>
            </a:lvl1pPr>
          </a:lstStyle>
          <a:p>
            <a:pPr eaLnBrk="1" hangingPunct="1">
              <a:defRPr/>
            </a:pPr>
            <a:endParaRPr lang="zh-CN" altLang="en-US">
              <a:solidFill>
                <a:srgbClr val="856241">
                  <a:tint val="75000"/>
                </a:srgbClr>
              </a:solidFill>
            </a:endParaRPr>
          </a:p>
        </p:txBody>
      </p:sp>
      <p:sp>
        <p:nvSpPr>
          <p:cNvPr id="4" name="灯片编号占位符 3"/>
          <p:cNvSpPr>
            <a:spLocks noGrp="1"/>
          </p:cNvSpPr>
          <p:nvPr>
            <p:ph type="sldNum" sz="quarter" idx="4"/>
          </p:nvPr>
        </p:nvSpPr>
        <p:spPr>
          <a:xfrm>
            <a:off x="6457950" y="6356351"/>
            <a:ext cx="2057400" cy="365125"/>
          </a:xfrm>
          <a:prstGeom prst="rect">
            <a:avLst/>
          </a:prstGeom>
        </p:spPr>
        <p:txBody>
          <a:bodyPr vert="horz" lIns="68580" tIns="34290" rIns="68580" bIns="34290" rtlCol="0" anchor="ctr"/>
          <a:lstStyle>
            <a:lvl1pPr algn="r" fontAlgn="auto">
              <a:spcBef>
                <a:spcPts val="0"/>
              </a:spcBef>
              <a:spcAft>
                <a:spcPts val="0"/>
              </a:spcAft>
              <a:defRPr sz="900">
                <a:solidFill>
                  <a:schemeClr val="tx1">
                    <a:tint val="75000"/>
                  </a:schemeClr>
                </a:solidFill>
                <a:latin typeface="+mn-lt"/>
                <a:ea typeface="+mn-ea"/>
              </a:defRPr>
            </a:lvl1pPr>
          </a:lstStyle>
          <a:p>
            <a:pPr eaLnBrk="1" hangingPunct="1">
              <a:defRPr/>
            </a:pPr>
            <a:fld id="{620F2753-8B35-4110-BEF5-D8366371D752}" type="slidenum">
              <a:rPr lang="zh-CN" altLang="en-US">
                <a:solidFill>
                  <a:srgbClr val="856241">
                    <a:tint val="75000"/>
                  </a:srgbClr>
                </a:solidFill>
              </a:rPr>
              <a:pPr eaLnBrk="1" hangingPunct="1">
                <a:defRPr/>
              </a:pPr>
              <a:t>‹#›</a:t>
            </a:fld>
            <a:endParaRPr lang="zh-CN" altLang="en-US">
              <a:solidFill>
                <a:srgbClr val="856241">
                  <a:tint val="75000"/>
                </a:srgbClr>
              </a:solidFill>
            </a:endParaRPr>
          </a:p>
        </p:txBody>
      </p:sp>
    </p:spTree>
    <p:extLst>
      <p:ext uri="{BB962C8B-B14F-4D97-AF65-F5344CB8AC3E}">
        <p14:creationId xmlns:p14="http://schemas.microsoft.com/office/powerpoint/2010/main" val="165050163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eaLnBrk="0" fontAlgn="base" hangingPunct="0">
        <a:spcBef>
          <a:spcPct val="0"/>
        </a:spcBef>
        <a:spcAft>
          <a:spcPct val="0"/>
        </a:spcAft>
        <a:defRPr sz="3300" kern="1200">
          <a:solidFill>
            <a:srgbClr val="856241"/>
          </a:solidFill>
          <a:latin typeface="Arial" panose="020B0604020202020204" pitchFamily="34" charset="0"/>
          <a:ea typeface="黑体" panose="02010609060101010101" pitchFamily="49" charset="-122"/>
          <a:cs typeface="+mj-cs"/>
          <a:sym typeface="Arial" pitchFamily="34" charset="0"/>
        </a:defRPr>
      </a:lvl1pPr>
      <a:lvl2pPr algn="ctr" rtl="0" eaLnBrk="0" fontAlgn="base" hangingPunct="0">
        <a:spcBef>
          <a:spcPct val="0"/>
        </a:spcBef>
        <a:spcAft>
          <a:spcPct val="0"/>
        </a:spcAft>
        <a:defRPr sz="3300">
          <a:solidFill>
            <a:srgbClr val="856241"/>
          </a:solidFill>
          <a:latin typeface="Arial" panose="020B0604020202020204" pitchFamily="34" charset="0"/>
          <a:ea typeface="黑体" panose="02010609060101010101" pitchFamily="49" charset="-122"/>
          <a:sym typeface="Arial" pitchFamily="34" charset="0"/>
        </a:defRPr>
      </a:lvl2pPr>
      <a:lvl3pPr algn="ctr" rtl="0" eaLnBrk="0" fontAlgn="base" hangingPunct="0">
        <a:spcBef>
          <a:spcPct val="0"/>
        </a:spcBef>
        <a:spcAft>
          <a:spcPct val="0"/>
        </a:spcAft>
        <a:defRPr sz="3300">
          <a:solidFill>
            <a:srgbClr val="856241"/>
          </a:solidFill>
          <a:latin typeface="Arial" panose="020B0604020202020204" pitchFamily="34" charset="0"/>
          <a:ea typeface="黑体" panose="02010609060101010101" pitchFamily="49" charset="-122"/>
          <a:sym typeface="Arial" pitchFamily="34" charset="0"/>
        </a:defRPr>
      </a:lvl3pPr>
      <a:lvl4pPr algn="ctr" rtl="0" eaLnBrk="0" fontAlgn="base" hangingPunct="0">
        <a:spcBef>
          <a:spcPct val="0"/>
        </a:spcBef>
        <a:spcAft>
          <a:spcPct val="0"/>
        </a:spcAft>
        <a:defRPr sz="3300">
          <a:solidFill>
            <a:srgbClr val="856241"/>
          </a:solidFill>
          <a:latin typeface="Arial" panose="020B0604020202020204" pitchFamily="34" charset="0"/>
          <a:ea typeface="黑体" panose="02010609060101010101" pitchFamily="49" charset="-122"/>
          <a:sym typeface="Arial" pitchFamily="34" charset="0"/>
        </a:defRPr>
      </a:lvl4pPr>
      <a:lvl5pPr algn="ctr" rtl="0" eaLnBrk="0" fontAlgn="base" hangingPunct="0">
        <a:spcBef>
          <a:spcPct val="0"/>
        </a:spcBef>
        <a:spcAft>
          <a:spcPct val="0"/>
        </a:spcAft>
        <a:defRPr sz="3300">
          <a:solidFill>
            <a:srgbClr val="856241"/>
          </a:solidFill>
          <a:latin typeface="Arial" panose="020B0604020202020204" pitchFamily="34" charset="0"/>
          <a:ea typeface="黑体" panose="02010609060101010101" pitchFamily="49" charset="-122"/>
          <a:sym typeface="Arial" pitchFamily="34" charset="0"/>
        </a:defRPr>
      </a:lvl5pPr>
      <a:lvl6pPr marL="342900" algn="ctr" rtl="0" eaLnBrk="0" fontAlgn="base" hangingPunct="0">
        <a:spcBef>
          <a:spcPct val="0"/>
        </a:spcBef>
        <a:spcAft>
          <a:spcPct val="0"/>
        </a:spcAft>
        <a:defRPr sz="3300">
          <a:solidFill>
            <a:srgbClr val="856241"/>
          </a:solidFill>
          <a:latin typeface="Arial" panose="020B0604020202020204" pitchFamily="34" charset="0"/>
          <a:ea typeface="黑体" panose="02010609060101010101" pitchFamily="49" charset="-122"/>
        </a:defRPr>
      </a:lvl6pPr>
      <a:lvl7pPr marL="685800" algn="ctr" rtl="0" eaLnBrk="0" fontAlgn="base" hangingPunct="0">
        <a:spcBef>
          <a:spcPct val="0"/>
        </a:spcBef>
        <a:spcAft>
          <a:spcPct val="0"/>
        </a:spcAft>
        <a:defRPr sz="3300">
          <a:solidFill>
            <a:srgbClr val="856241"/>
          </a:solidFill>
          <a:latin typeface="Arial" panose="020B0604020202020204" pitchFamily="34" charset="0"/>
          <a:ea typeface="黑体" panose="02010609060101010101" pitchFamily="49" charset="-122"/>
        </a:defRPr>
      </a:lvl7pPr>
      <a:lvl8pPr marL="1028700" algn="ctr" rtl="0" eaLnBrk="0" fontAlgn="base" hangingPunct="0">
        <a:spcBef>
          <a:spcPct val="0"/>
        </a:spcBef>
        <a:spcAft>
          <a:spcPct val="0"/>
        </a:spcAft>
        <a:defRPr sz="3300">
          <a:solidFill>
            <a:srgbClr val="856241"/>
          </a:solidFill>
          <a:latin typeface="Arial" panose="020B0604020202020204" pitchFamily="34" charset="0"/>
          <a:ea typeface="黑体" panose="02010609060101010101" pitchFamily="49" charset="-122"/>
        </a:defRPr>
      </a:lvl8pPr>
      <a:lvl9pPr marL="1371600" algn="ctr" rtl="0" eaLnBrk="0" fontAlgn="base" hangingPunct="0">
        <a:spcBef>
          <a:spcPct val="0"/>
        </a:spcBef>
        <a:spcAft>
          <a:spcPct val="0"/>
        </a:spcAft>
        <a:defRPr sz="3300">
          <a:solidFill>
            <a:srgbClr val="856241"/>
          </a:solidFill>
          <a:latin typeface="Arial" panose="020B0604020202020204" pitchFamily="34" charset="0"/>
          <a:ea typeface="黑体" panose="02010609060101010101" pitchFamily="49" charset="-122"/>
        </a:defRPr>
      </a:lvl9pPr>
    </p:titleStyle>
    <p:bodyStyle>
      <a:lvl1pPr marL="257175" indent="-257175" algn="l" rtl="0" eaLnBrk="0" fontAlgn="base" hangingPunct="0">
        <a:spcBef>
          <a:spcPct val="20000"/>
        </a:spcBef>
        <a:spcAft>
          <a:spcPct val="0"/>
        </a:spcAft>
        <a:buChar char="•"/>
        <a:defRPr sz="2100" kern="1200">
          <a:solidFill>
            <a:srgbClr val="856241"/>
          </a:solidFill>
          <a:latin typeface="Arial" panose="020B0604020202020204" pitchFamily="34" charset="0"/>
          <a:ea typeface="黑体" panose="02010609060101010101" pitchFamily="49" charset="-122"/>
          <a:cs typeface="+mn-cs"/>
          <a:sym typeface="Arial" pitchFamily="34" charset="0"/>
        </a:defRPr>
      </a:lvl1pPr>
      <a:lvl2pPr marL="557213" indent="-214313" algn="l" rtl="0" eaLnBrk="0" fontAlgn="base" hangingPunct="0">
        <a:spcBef>
          <a:spcPct val="20000"/>
        </a:spcBef>
        <a:spcAft>
          <a:spcPct val="0"/>
        </a:spcAft>
        <a:buChar char="–"/>
        <a:defRPr sz="1800" kern="1200">
          <a:solidFill>
            <a:srgbClr val="856241"/>
          </a:solidFill>
          <a:latin typeface="Arial" panose="020B0604020202020204" pitchFamily="34" charset="0"/>
          <a:ea typeface="黑体" panose="02010609060101010101" pitchFamily="49" charset="-122"/>
          <a:cs typeface="+mn-cs"/>
          <a:sym typeface="Arial" pitchFamily="34" charset="0"/>
        </a:defRPr>
      </a:lvl2pPr>
      <a:lvl3pPr marL="857250" indent="-171450" algn="l" rtl="0" eaLnBrk="0" fontAlgn="base" hangingPunct="0">
        <a:spcBef>
          <a:spcPct val="20000"/>
        </a:spcBef>
        <a:spcAft>
          <a:spcPct val="0"/>
        </a:spcAft>
        <a:buChar char="•"/>
        <a:defRPr sz="1500" kern="1200">
          <a:solidFill>
            <a:srgbClr val="856241"/>
          </a:solidFill>
          <a:latin typeface="Arial" panose="020B0604020202020204" pitchFamily="34" charset="0"/>
          <a:ea typeface="黑体" panose="02010609060101010101" pitchFamily="49" charset="-122"/>
          <a:cs typeface="+mn-cs"/>
          <a:sym typeface="Arial" pitchFamily="34" charset="0"/>
        </a:defRPr>
      </a:lvl3pPr>
      <a:lvl4pPr marL="1200150" indent="-171450" algn="l" rtl="0" eaLnBrk="0" fontAlgn="base" hangingPunct="0">
        <a:spcBef>
          <a:spcPct val="20000"/>
        </a:spcBef>
        <a:spcAft>
          <a:spcPct val="0"/>
        </a:spcAft>
        <a:buChar char="–"/>
        <a:defRPr kern="1200">
          <a:solidFill>
            <a:srgbClr val="856241"/>
          </a:solidFill>
          <a:latin typeface="Arial" panose="020B0604020202020204" pitchFamily="34" charset="0"/>
          <a:ea typeface="黑体" panose="02010609060101010101" pitchFamily="49" charset="-122"/>
          <a:cs typeface="+mn-cs"/>
          <a:sym typeface="Arial" pitchFamily="34" charset="0"/>
        </a:defRPr>
      </a:lvl4pPr>
      <a:lvl5pPr marL="1543050" indent="-171450" algn="l" rtl="0" eaLnBrk="0" fontAlgn="base" hangingPunct="0">
        <a:spcBef>
          <a:spcPct val="20000"/>
        </a:spcBef>
        <a:spcAft>
          <a:spcPct val="0"/>
        </a:spcAft>
        <a:buChar char="»"/>
        <a:defRPr kern="1200">
          <a:solidFill>
            <a:srgbClr val="856241"/>
          </a:solidFill>
          <a:latin typeface="Arial" panose="020B0604020202020204" pitchFamily="34" charset="0"/>
          <a:ea typeface="黑体" panose="02010609060101010101" pitchFamily="49" charset="-122"/>
          <a:cs typeface="+mn-cs"/>
          <a:sym typeface="Arial"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9F1FF"/>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4EB65A0E-5194-45F1-9006-A618CE1CA6AD}" type="datetimeFigureOut">
              <a:rPr lang="zh-CN" altLang="en-US"/>
              <a:pPr>
                <a:defRPr/>
              </a:pPr>
              <a:t>2023/4/3</a:t>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等线" pitchFamily="2" charset="-122"/>
              </a:defRPr>
            </a:lvl1pPr>
          </a:lstStyle>
          <a:p>
            <a:pPr>
              <a:defRPr/>
            </a:pPr>
            <a:fld id="{E5763E6C-6135-4E17-9030-D814FE545485}" type="slidenum">
              <a:rPr lang="zh-CN" altLang="en-US"/>
              <a:pPr>
                <a:defRPr/>
              </a:pPr>
              <a:t>‹#›</a:t>
            </a:fld>
            <a:endParaRPr lang="zh-CN" altLang="en-US"/>
          </a:p>
        </p:txBody>
      </p:sp>
    </p:spTree>
    <p:extLst>
      <p:ext uri="{BB962C8B-B14F-4D97-AF65-F5344CB8AC3E}">
        <p14:creationId xmlns:p14="http://schemas.microsoft.com/office/powerpoint/2010/main" val="87104928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2pPr>
      <a:lvl3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3pPr>
      <a:lvl4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4pPr>
      <a:lvl5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5pPr>
      <a:lvl6pPr marL="457200" algn="l" rtl="0" fontAlgn="base">
        <a:lnSpc>
          <a:spcPct val="90000"/>
        </a:lnSpc>
        <a:spcBef>
          <a:spcPct val="0"/>
        </a:spcBef>
        <a:spcAft>
          <a:spcPct val="0"/>
        </a:spcAft>
        <a:defRPr sz="4400">
          <a:solidFill>
            <a:schemeClr val="tx1"/>
          </a:solidFill>
          <a:latin typeface="等线 Light"/>
          <a:ea typeface="等线 Light"/>
          <a:cs typeface="等线 Light"/>
        </a:defRPr>
      </a:lvl6pPr>
      <a:lvl7pPr marL="914400" algn="l" rtl="0" fontAlgn="base">
        <a:lnSpc>
          <a:spcPct val="90000"/>
        </a:lnSpc>
        <a:spcBef>
          <a:spcPct val="0"/>
        </a:spcBef>
        <a:spcAft>
          <a:spcPct val="0"/>
        </a:spcAft>
        <a:defRPr sz="4400">
          <a:solidFill>
            <a:schemeClr val="tx1"/>
          </a:solidFill>
          <a:latin typeface="等线 Light"/>
          <a:ea typeface="等线 Light"/>
          <a:cs typeface="等线 Light"/>
        </a:defRPr>
      </a:lvl7pPr>
      <a:lvl8pPr marL="1371600" algn="l" rtl="0" fontAlgn="base">
        <a:lnSpc>
          <a:spcPct val="90000"/>
        </a:lnSpc>
        <a:spcBef>
          <a:spcPct val="0"/>
        </a:spcBef>
        <a:spcAft>
          <a:spcPct val="0"/>
        </a:spcAft>
        <a:defRPr sz="4400">
          <a:solidFill>
            <a:schemeClr val="tx1"/>
          </a:solidFill>
          <a:latin typeface="等线 Light"/>
          <a:ea typeface="等线 Light"/>
          <a:cs typeface="等线 Light"/>
        </a:defRPr>
      </a:lvl8pPr>
      <a:lvl9pPr marL="1828800" algn="l" rtl="0" fontAlgn="base">
        <a:lnSpc>
          <a:spcPct val="90000"/>
        </a:lnSpc>
        <a:spcBef>
          <a:spcPct val="0"/>
        </a:spcBef>
        <a:spcAft>
          <a:spcPct val="0"/>
        </a:spcAft>
        <a:defRPr sz="4400">
          <a:solidFill>
            <a:schemeClr val="tx1"/>
          </a:solidFill>
          <a:latin typeface="等线 Light"/>
          <a:ea typeface="等线 Light"/>
          <a:cs typeface="等线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等线"/>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2.xml"/><Relationship Id="rId1" Type="http://schemas.openxmlformats.org/officeDocument/2006/relationships/themeOverride" Target="../theme/themeOverride2.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各类活动照片\东一东二照片\东一效果图\ts2.jpg"/>
          <p:cNvPicPr>
            <a:picLocks noChangeAspect="1"/>
          </p:cNvPicPr>
          <p:nvPr/>
        </p:nvPicPr>
        <p:blipFill>
          <a:blip r:embed="rId2" cstate="print"/>
          <a:srcRect t="15974"/>
          <a:stretch>
            <a:fillRect/>
          </a:stretch>
        </p:blipFill>
        <p:spPr>
          <a:xfrm>
            <a:off x="0" y="0"/>
            <a:ext cx="9144000" cy="4564063"/>
          </a:xfrm>
          <a:prstGeom prst="rect">
            <a:avLst/>
          </a:prstGeom>
          <a:noFill/>
          <a:ln w="9525">
            <a:noFill/>
          </a:ln>
        </p:spPr>
      </p:pic>
      <p:grpSp>
        <p:nvGrpSpPr>
          <p:cNvPr id="2" name="Group 4"/>
          <p:cNvGrpSpPr>
            <a:grpSpLocks noChangeAspect="1"/>
          </p:cNvGrpSpPr>
          <p:nvPr/>
        </p:nvGrpSpPr>
        <p:grpSpPr bwMode="auto">
          <a:xfrm>
            <a:off x="7639730" y="271207"/>
            <a:ext cx="1297442" cy="594889"/>
            <a:chOff x="388" y="221"/>
            <a:chExt cx="2844" cy="978"/>
          </a:xfrm>
          <a:solidFill>
            <a:srgbClr val="661825"/>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4" name="Freeform 7"/>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5" name="Freeform 8"/>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6" name="Freeform 9"/>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7" name="Freeform 10"/>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grpSp>
      <p:sp>
        <p:nvSpPr>
          <p:cNvPr id="9" name="矩形 8"/>
          <p:cNvSpPr/>
          <p:nvPr/>
        </p:nvSpPr>
        <p:spPr>
          <a:xfrm>
            <a:off x="0" y="4340225"/>
            <a:ext cx="9144000" cy="2517775"/>
          </a:xfrm>
          <a:prstGeom prst="rect">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01" name="矩形 5"/>
          <p:cNvSpPr/>
          <p:nvPr/>
        </p:nvSpPr>
        <p:spPr>
          <a:xfrm>
            <a:off x="434975" y="4676809"/>
            <a:ext cx="8358188" cy="954107"/>
          </a:xfrm>
          <a:prstGeom prst="rect">
            <a:avLst/>
          </a:prstGeom>
          <a:noFill/>
          <a:ln w="9525">
            <a:noFill/>
          </a:ln>
        </p:spPr>
        <p:txBody>
          <a:bodyPr>
            <a:spAutoFit/>
          </a:bodyPr>
          <a:lstStyle/>
          <a:p>
            <a:pPr algn="ctr" eaLnBrk="1" hangingPunct="1"/>
            <a:r>
              <a:rPr lang="zh-CN" altLang="en-US" sz="2800" b="1" dirty="0">
                <a:solidFill>
                  <a:schemeClr val="bg1"/>
                </a:solidFill>
                <a:latin typeface="等线" pitchFamily="2" charset="-122"/>
              </a:rPr>
              <a:t>杭州市公共建筑绿色与节能设计施工图专</a:t>
            </a:r>
            <a:r>
              <a:rPr lang="zh-CN" altLang="en-US" sz="2800" b="1" dirty="0" smtClean="0">
                <a:solidFill>
                  <a:schemeClr val="bg1"/>
                </a:solidFill>
                <a:latin typeface="等线" pitchFamily="2" charset="-122"/>
              </a:rPr>
              <a:t>篇</a:t>
            </a:r>
            <a:endParaRPr lang="en-US" altLang="zh-CN" sz="2800" b="1" dirty="0" smtClean="0">
              <a:solidFill>
                <a:schemeClr val="bg1"/>
              </a:solidFill>
              <a:latin typeface="等线" pitchFamily="2" charset="-122"/>
            </a:endParaRPr>
          </a:p>
          <a:p>
            <a:pPr algn="ctr" eaLnBrk="1" hangingPunct="1"/>
            <a:r>
              <a:rPr lang="zh-CN" altLang="en-US" sz="2800" b="1" dirty="0" smtClean="0">
                <a:solidFill>
                  <a:schemeClr val="bg1"/>
                </a:solidFill>
                <a:latin typeface="等线" pitchFamily="2" charset="-122"/>
              </a:rPr>
              <a:t>（</a:t>
            </a:r>
            <a:r>
              <a:rPr lang="en-US" altLang="zh-CN" sz="2800" b="1" dirty="0">
                <a:solidFill>
                  <a:schemeClr val="bg1"/>
                </a:solidFill>
                <a:latin typeface="等线" pitchFamily="2" charset="-122"/>
              </a:rPr>
              <a:t>2022</a:t>
            </a:r>
            <a:r>
              <a:rPr lang="zh-CN" altLang="en-US" sz="2800" b="1" dirty="0">
                <a:solidFill>
                  <a:schemeClr val="bg1"/>
                </a:solidFill>
                <a:latin typeface="等线" pitchFamily="2" charset="-122"/>
              </a:rPr>
              <a:t>版）</a:t>
            </a:r>
            <a:endParaRPr lang="en-US" altLang="zh-CN" sz="2800" b="1" dirty="0">
              <a:solidFill>
                <a:schemeClr val="bg1"/>
              </a:solidFill>
              <a:latin typeface="等线" pitchFamily="2" charset="-122"/>
            </a:endParaRPr>
          </a:p>
        </p:txBody>
      </p:sp>
      <p:sp>
        <p:nvSpPr>
          <p:cNvPr id="4103" name="矩形 2"/>
          <p:cNvSpPr/>
          <p:nvPr/>
        </p:nvSpPr>
        <p:spPr>
          <a:xfrm>
            <a:off x="2171700" y="6240463"/>
            <a:ext cx="4884738" cy="369887"/>
          </a:xfrm>
          <a:prstGeom prst="rect">
            <a:avLst/>
          </a:prstGeom>
          <a:noFill/>
          <a:ln w="9525">
            <a:noFill/>
          </a:ln>
        </p:spPr>
        <p:txBody>
          <a:bodyPr>
            <a:spAutoFit/>
          </a:bodyPr>
          <a:lstStyle/>
          <a:p>
            <a:pPr algn="ctr" eaLnBrk="1" hangingPunct="1"/>
            <a:r>
              <a:rPr lang="zh-CN" altLang="en-US" b="1" dirty="0">
                <a:solidFill>
                  <a:srgbClr val="FFFFFF"/>
                </a:solidFill>
                <a:latin typeface="等线" pitchFamily="2" charset="-122"/>
              </a:rPr>
              <a:t>浙江大学建筑设计研究院有限公司</a:t>
            </a:r>
            <a:endParaRPr lang="zh-CN" altLang="en-US" dirty="0">
              <a:solidFill>
                <a:srgbClr val="000000"/>
              </a:solidFill>
              <a:latin typeface="等线" pitchFamily="2" charset="-122"/>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graphicFrame>
        <p:nvGraphicFramePr>
          <p:cNvPr id="11" name="表格 10"/>
          <p:cNvGraphicFramePr>
            <a:graphicFrameLocks noGrp="1"/>
          </p:cNvGraphicFramePr>
          <p:nvPr>
            <p:extLst>
              <p:ext uri="{D42A27DB-BD31-4B8C-83A1-F6EECF244321}">
                <p14:modId xmlns:p14="http://schemas.microsoft.com/office/powerpoint/2010/main" val="1391339575"/>
              </p:ext>
            </p:extLst>
          </p:nvPr>
        </p:nvGraphicFramePr>
        <p:xfrm>
          <a:off x="349856" y="1160890"/>
          <a:ext cx="8515848" cy="5525255"/>
        </p:xfrm>
        <a:graphic>
          <a:graphicData uri="http://schemas.openxmlformats.org/drawingml/2006/table">
            <a:tbl>
              <a:tblPr firstRow="1" firstCol="1" bandRow="1"/>
              <a:tblGrid>
                <a:gridCol w="1098818">
                  <a:extLst>
                    <a:ext uri="{9D8B030D-6E8A-4147-A177-3AD203B41FA5}">
                      <a16:colId xmlns:a16="http://schemas.microsoft.com/office/drawing/2014/main" val="1308132656"/>
                    </a:ext>
                  </a:extLst>
                </a:gridCol>
                <a:gridCol w="2032462">
                  <a:extLst>
                    <a:ext uri="{9D8B030D-6E8A-4147-A177-3AD203B41FA5}">
                      <a16:colId xmlns:a16="http://schemas.microsoft.com/office/drawing/2014/main" val="3745711885"/>
                    </a:ext>
                  </a:extLst>
                </a:gridCol>
                <a:gridCol w="1816338">
                  <a:extLst>
                    <a:ext uri="{9D8B030D-6E8A-4147-A177-3AD203B41FA5}">
                      <a16:colId xmlns:a16="http://schemas.microsoft.com/office/drawing/2014/main" val="852472798"/>
                    </a:ext>
                  </a:extLst>
                </a:gridCol>
                <a:gridCol w="3568230">
                  <a:extLst>
                    <a:ext uri="{9D8B030D-6E8A-4147-A177-3AD203B41FA5}">
                      <a16:colId xmlns:a16="http://schemas.microsoft.com/office/drawing/2014/main" val="1291770536"/>
                    </a:ext>
                  </a:extLst>
                </a:gridCol>
              </a:tblGrid>
              <a:tr h="1114454">
                <a:tc>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Times New Roman" panose="02020603050405020304" pitchFamily="18" charset="0"/>
                          <a:ea typeface="宋体" panose="02010600030101010101" pitchFamily="2" charset="-122"/>
                        </a:rPr>
                        <a:t>DB33/1092-2021</a:t>
                      </a:r>
                      <a:endParaRPr lang="zh-CN" sz="1600" kern="100" dirty="0">
                        <a:effectLst/>
                        <a:latin typeface="Times New Roman" panose="02020603050405020304" pitchFamily="18" charset="0"/>
                        <a:ea typeface="宋体" panose="02010600030101010101" pitchFamily="2" charset="-122"/>
                      </a:endParaRPr>
                    </a:p>
                    <a:p>
                      <a:pPr algn="ctr">
                        <a:lnSpc>
                          <a:spcPct val="150000"/>
                        </a:lnSpc>
                        <a:spcAft>
                          <a:spcPts val="0"/>
                        </a:spcAft>
                      </a:pPr>
                      <a:r>
                        <a:rPr lang="en-US" sz="1600" kern="100" dirty="0">
                          <a:effectLst/>
                          <a:latin typeface="Times New Roman" panose="02020603050405020304" pitchFamily="18" charset="0"/>
                          <a:ea typeface="宋体" panose="02010600030101010101" pitchFamily="2" charset="-122"/>
                        </a:rPr>
                        <a:t>GB 55015-2021</a:t>
                      </a:r>
                      <a:endParaRPr lang="zh-CN" sz="1600" kern="100" dirty="0">
                        <a:effectLst/>
                        <a:latin typeface="Times New Roman" panose="02020603050405020304" pitchFamily="18" charset="0"/>
                        <a:ea typeface="宋体" panose="02010600030101010101" pitchFamily="2" charset="-122"/>
                      </a:endParaRPr>
                    </a:p>
                    <a:p>
                      <a:pPr algn="ctr">
                        <a:lnSpc>
                          <a:spcPct val="150000"/>
                        </a:lnSpc>
                        <a:spcAft>
                          <a:spcPts val="0"/>
                        </a:spcAft>
                      </a:pPr>
                      <a:r>
                        <a:rPr lang="en-US" sz="1600" kern="100" dirty="0">
                          <a:effectLst/>
                          <a:latin typeface="Times New Roman" panose="02020603050405020304" pitchFamily="18" charset="0"/>
                          <a:ea typeface="宋体" panose="02010600030101010101" pitchFamily="2" charset="-122"/>
                        </a:rPr>
                        <a:t>GB 55016-2021</a:t>
                      </a:r>
                      <a:endParaRPr lang="zh-CN" sz="1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600" kern="100" dirty="0">
                          <a:effectLst/>
                          <a:latin typeface="Times New Roman" panose="02020603050405020304" pitchFamily="18" charset="0"/>
                          <a:ea typeface="宋体" panose="02010600030101010101" pitchFamily="2" charset="-122"/>
                        </a:rPr>
                        <a:t>9.1.5</a:t>
                      </a:r>
                      <a:r>
                        <a:rPr lang="zh-CN" sz="1600" kern="100" dirty="0">
                          <a:effectLst/>
                          <a:latin typeface="Times New Roman" panose="02020603050405020304" pitchFamily="18" charset="0"/>
                          <a:ea typeface="宋体" panose="02010600030101010101" pitchFamily="2" charset="-122"/>
                        </a:rPr>
                        <a:t>条</a:t>
                      </a:r>
                    </a:p>
                    <a:p>
                      <a:pPr algn="l">
                        <a:lnSpc>
                          <a:spcPct val="150000"/>
                        </a:lnSpc>
                        <a:spcAft>
                          <a:spcPts val="0"/>
                        </a:spcAft>
                      </a:pPr>
                      <a:r>
                        <a:rPr lang="en-US" sz="1600" kern="100" dirty="0">
                          <a:effectLst/>
                          <a:latin typeface="Times New Roman" panose="02020603050405020304" pitchFamily="18" charset="0"/>
                          <a:ea typeface="宋体" panose="02010600030101010101" pitchFamily="2" charset="-122"/>
                        </a:rPr>
                        <a:t>3.3.7</a:t>
                      </a:r>
                      <a:r>
                        <a:rPr lang="zh-CN" sz="1600" kern="100" dirty="0">
                          <a:effectLst/>
                          <a:latin typeface="Times New Roman" panose="02020603050405020304" pitchFamily="18" charset="0"/>
                          <a:ea typeface="宋体" panose="02010600030101010101" pitchFamily="2" charset="-122"/>
                        </a:rPr>
                        <a:t>条</a:t>
                      </a:r>
                    </a:p>
                    <a:p>
                      <a:pPr algn="l">
                        <a:lnSpc>
                          <a:spcPct val="150000"/>
                        </a:lnSpc>
                        <a:spcAft>
                          <a:spcPts val="0"/>
                        </a:spcAft>
                      </a:pPr>
                      <a:r>
                        <a:rPr lang="en-US" sz="1600" kern="100" dirty="0">
                          <a:effectLst/>
                          <a:latin typeface="Times New Roman" panose="02020603050405020304" pitchFamily="18" charset="0"/>
                          <a:ea typeface="宋体" panose="02010600030101010101" pitchFamily="2" charset="-122"/>
                        </a:rPr>
                        <a:t>3.3.6</a:t>
                      </a:r>
                      <a:r>
                        <a:rPr lang="zh-CN" sz="1600" kern="100" dirty="0">
                          <a:effectLst/>
                          <a:latin typeface="Times New Roman" panose="02020603050405020304" pitchFamily="18" charset="0"/>
                          <a:ea typeface="宋体" panose="02010600030101010101" pitchFamily="2" charset="-122"/>
                        </a:rPr>
                        <a:t>条、</a:t>
                      </a:r>
                      <a:r>
                        <a:rPr lang="en-US" sz="1600" kern="100" dirty="0">
                          <a:effectLst/>
                          <a:latin typeface="Times New Roman" panose="02020603050405020304" pitchFamily="18" charset="0"/>
                          <a:ea typeface="宋体" panose="02010600030101010101" pitchFamily="2" charset="-122"/>
                        </a:rPr>
                        <a:t>3.3.7</a:t>
                      </a:r>
                      <a:r>
                        <a:rPr lang="zh-CN" sz="1600" kern="100" dirty="0">
                          <a:effectLst/>
                          <a:latin typeface="Times New Roman" panose="02020603050405020304" pitchFamily="18" charset="0"/>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基本要求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012578"/>
                  </a:ext>
                </a:extLst>
              </a:tr>
              <a:tr h="371485">
                <a:tc>
                  <a:txBody>
                    <a:bodyPr/>
                    <a:lstStyle/>
                    <a:p>
                      <a:pPr algn="ctr">
                        <a:lnSpc>
                          <a:spcPct val="150000"/>
                        </a:lnSpc>
                        <a:spcAft>
                          <a:spcPts val="0"/>
                        </a:spcAft>
                      </a:pPr>
                      <a:r>
                        <a:rPr lang="zh-CN" sz="1600" kern="100">
                          <a:effectLst/>
                          <a:latin typeface="Times New Roman" panose="02020603050405020304" pitchFamily="18" charset="0"/>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设计人员应根据照明计算书、照明设计施工图，结合项目实际，填写此条内容。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21864483"/>
                  </a:ext>
                </a:extLst>
              </a:tr>
              <a:tr h="4039316">
                <a:tc>
                  <a:txBody>
                    <a:bodyPr/>
                    <a:lstStyle/>
                    <a:p>
                      <a:pPr algn="ctr">
                        <a:lnSpc>
                          <a:spcPct val="150000"/>
                        </a:lnSpc>
                        <a:spcAft>
                          <a:spcPts val="0"/>
                        </a:spcAft>
                      </a:pPr>
                      <a:r>
                        <a:rPr lang="zh-CN" sz="1600" kern="100">
                          <a:effectLst/>
                          <a:latin typeface="Times New Roman" panose="02020603050405020304" pitchFamily="18" charset="0"/>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444500"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节能的前提是不降低照明标准、照明质量。良好的照明有利于提高工作、学习效率，也有利于身心健康。</a:t>
                      </a:r>
                    </a:p>
                    <a:p>
                      <a:pPr marL="0" indent="444500" algn="l">
                        <a:lnSpc>
                          <a:spcPct val="150000"/>
                        </a:lnSpc>
                        <a:spcAft>
                          <a:spcPts val="0"/>
                        </a:spcAft>
                      </a:pPr>
                      <a:r>
                        <a:rPr lang="zh-CN" sz="1600" kern="100" dirty="0" smtClean="0">
                          <a:effectLst/>
                          <a:latin typeface="Times New Roman" panose="02020603050405020304" pitchFamily="18" charset="0"/>
                          <a:ea typeface="宋体" panose="02010600030101010101" pitchFamily="2" charset="-122"/>
                        </a:rPr>
                        <a:t>照明</a:t>
                      </a:r>
                      <a:r>
                        <a:rPr lang="zh-CN" sz="1600" kern="100" dirty="0">
                          <a:effectLst/>
                          <a:latin typeface="Times New Roman" panose="02020603050405020304" pitchFamily="18" charset="0"/>
                          <a:ea typeface="宋体" panose="02010600030101010101" pitchFamily="2" charset="-122"/>
                        </a:rPr>
                        <a:t>功率密度值（</a:t>
                      </a:r>
                      <a:r>
                        <a:rPr lang="en-US" sz="1600" kern="100" dirty="0">
                          <a:effectLst/>
                          <a:latin typeface="Times New Roman" panose="02020603050405020304" pitchFamily="18" charset="0"/>
                          <a:ea typeface="宋体" panose="02010600030101010101" pitchFamily="2" charset="-122"/>
                        </a:rPr>
                        <a:t>LPD</a:t>
                      </a:r>
                      <a:r>
                        <a:rPr lang="zh-CN" sz="1600" kern="100" dirty="0" smtClean="0">
                          <a:effectLst/>
                          <a:latin typeface="Times New Roman" panose="02020603050405020304" pitchFamily="18" charset="0"/>
                          <a:ea typeface="宋体" panose="02010600030101010101" pitchFamily="2" charset="-122"/>
                        </a:rPr>
                        <a:t>）：</a:t>
                      </a:r>
                      <a:r>
                        <a:rPr lang="zh-CN" altLang="en-US" sz="1600" kern="100" dirty="0" smtClean="0">
                          <a:effectLst/>
                          <a:latin typeface="Times New Roman" panose="02020603050405020304" pitchFamily="18" charset="0"/>
                          <a:ea typeface="宋体" panose="02010600030101010101" pitchFamily="2" charset="-122"/>
                        </a:rPr>
                        <a:t>要求域满足通用规范的要求，属于强制性要求。</a:t>
                      </a:r>
                      <a:endParaRPr lang="zh-CN" sz="1600" kern="100" dirty="0">
                        <a:effectLst/>
                        <a:latin typeface="Times New Roman" panose="02020603050405020304" pitchFamily="18" charset="0"/>
                        <a:ea typeface="宋体" panose="02010600030101010101" pitchFamily="2" charset="-122"/>
                      </a:endParaRPr>
                    </a:p>
                    <a:p>
                      <a:pPr marL="0" indent="444500"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施工图设计的照度计算方法有利用系数法、点照度法等等，应按工程特点选择，要求高或复杂的场所也可借助计算机软件计算。项目星级评定时，应提供照明计算书。</a:t>
                      </a:r>
                    </a:p>
                    <a:p>
                      <a:pPr marL="0" indent="444500"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照明控制方式多种多样，如分区、分组、定时、感应等等，各有各的适用场合，应根据具体情况选择恰当的控制方式。</a:t>
                      </a:r>
                    </a:p>
                    <a:p>
                      <a:pPr marL="0" indent="444500"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为保障健康，人员长期停留场所的照明应选择安全组别为无危险类的产品。</a:t>
                      </a:r>
                    </a:p>
                    <a:p>
                      <a:pPr marL="0" indent="444500"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光源和灯具的闪变指数、频闪效应可视度，用来评价光</a:t>
                      </a:r>
                      <a:r>
                        <a:rPr lang="zh-CN" sz="1600" kern="100" dirty="0" smtClean="0">
                          <a:effectLst/>
                          <a:latin typeface="Times New Roman" panose="02020603050405020304" pitchFamily="18" charset="0"/>
                          <a:ea typeface="宋体" panose="02010600030101010101" pitchFamily="2" charset="-122"/>
                        </a:rPr>
                        <a:t>输出波动</a:t>
                      </a:r>
                      <a:r>
                        <a:rPr lang="zh-CN" sz="1600" kern="100" dirty="0">
                          <a:effectLst/>
                          <a:latin typeface="Times New Roman" panose="02020603050405020304" pitchFamily="18" charset="0"/>
                          <a:ea typeface="宋体" panose="02010600030101010101" pitchFamily="2" charset="-122"/>
                        </a:rPr>
                        <a:t>对人的影响。</a:t>
                      </a:r>
                    </a:p>
                    <a:p>
                      <a:pPr marL="0" indent="444500"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本条为基本要求，必须满足。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84291672"/>
                  </a:ext>
                </a:extLst>
              </a:tr>
            </a:tbl>
          </a:graphicData>
        </a:graphic>
      </p:graphicFrame>
    </p:spTree>
    <p:extLst>
      <p:ext uri="{BB962C8B-B14F-4D97-AF65-F5344CB8AC3E}">
        <p14:creationId xmlns:p14="http://schemas.microsoft.com/office/powerpoint/2010/main" val="170324525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二、电气设计技术措施</a:t>
            </a:r>
            <a:endParaRPr lang="zh-CN" altLang="en-US" sz="2800" b="1" dirty="0" smtClean="0">
              <a:solidFill>
                <a:srgbClr val="661825"/>
              </a:solidFill>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521451"/>
            <a:ext cx="7614583" cy="77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a:latin typeface="宋体" panose="02010600030101010101" pitchFamily="2" charset="-122"/>
                <a:ea typeface="宋体" panose="02010600030101010101" pitchFamily="2" charset="-122"/>
                <a:cs typeface="Times New Roman" panose="02020603050405020304" pitchFamily="18" charset="0"/>
              </a:rPr>
              <a:t>5</a:t>
            </a:r>
            <a:r>
              <a:rPr lang="zh-CN" altLang="en-US" sz="1600" dirty="0">
                <a:latin typeface="宋体" panose="02010600030101010101" pitchFamily="2" charset="-122"/>
                <a:ea typeface="宋体" panose="02010600030101010101" pitchFamily="2" charset="-122"/>
                <a:cs typeface="Times New Roman" panose="02020603050405020304" pitchFamily="18" charset="0"/>
              </a:rPr>
              <a:t>、用电分项、分区计量系统的设置满足现行浙江省标准</a:t>
            </a:r>
            <a:r>
              <a:rPr lang="en-US" altLang="zh-CN" sz="1600" dirty="0">
                <a:latin typeface="宋体" panose="02010600030101010101" pitchFamily="2" charset="-122"/>
                <a:ea typeface="宋体" panose="02010600030101010101" pitchFamily="2" charset="-122"/>
                <a:cs typeface="Times New Roman" panose="02020603050405020304" pitchFamily="18" charset="0"/>
              </a:rPr>
              <a:t>《</a:t>
            </a:r>
            <a:r>
              <a:rPr lang="zh-CN" altLang="en-US" sz="1600" dirty="0">
                <a:latin typeface="宋体" panose="02010600030101010101" pitchFamily="2" charset="-122"/>
                <a:ea typeface="宋体" panose="02010600030101010101" pitchFamily="2" charset="-122"/>
                <a:cs typeface="Times New Roman" panose="02020603050405020304" pitchFamily="18" charset="0"/>
              </a:rPr>
              <a:t>公共建筑用电分项分区计量系统设计标准</a:t>
            </a:r>
            <a:r>
              <a:rPr lang="en-US" altLang="zh-CN" sz="1600" dirty="0">
                <a:latin typeface="宋体" panose="02010600030101010101" pitchFamily="2" charset="-122"/>
                <a:ea typeface="宋体" panose="02010600030101010101" pitchFamily="2" charset="-122"/>
                <a:cs typeface="Times New Roman" panose="02020603050405020304" pitchFamily="18" charset="0"/>
              </a:rPr>
              <a:t>》DB33/1090</a:t>
            </a:r>
            <a:r>
              <a:rPr lang="zh-CN" altLang="en-US" sz="1600" dirty="0">
                <a:latin typeface="宋体" panose="02010600030101010101" pitchFamily="2" charset="-122"/>
                <a:ea typeface="宋体" panose="02010600030101010101" pitchFamily="2" charset="-122"/>
                <a:cs typeface="Times New Roman" panose="02020603050405020304" pitchFamily="18" charset="0"/>
              </a:rPr>
              <a:t>的要求。</a:t>
            </a:r>
          </a:p>
        </p:txBody>
      </p:sp>
      <p:graphicFrame>
        <p:nvGraphicFramePr>
          <p:cNvPr id="2" name="表格 1"/>
          <p:cNvGraphicFramePr>
            <a:graphicFrameLocks noGrp="1"/>
          </p:cNvGraphicFramePr>
          <p:nvPr>
            <p:extLst>
              <p:ext uri="{D42A27DB-BD31-4B8C-83A1-F6EECF244321}">
                <p14:modId xmlns:p14="http://schemas.microsoft.com/office/powerpoint/2010/main" val="914227979"/>
              </p:ext>
            </p:extLst>
          </p:nvPr>
        </p:nvGraphicFramePr>
        <p:xfrm>
          <a:off x="947877" y="2635653"/>
          <a:ext cx="7464603" cy="2352943"/>
        </p:xfrm>
        <a:graphic>
          <a:graphicData uri="http://schemas.openxmlformats.org/drawingml/2006/table">
            <a:tbl>
              <a:tblPr firstRow="1" firstCol="1" bandRow="1"/>
              <a:tblGrid>
                <a:gridCol w="1108197">
                  <a:extLst>
                    <a:ext uri="{9D8B030D-6E8A-4147-A177-3AD203B41FA5}">
                      <a16:colId xmlns:a16="http://schemas.microsoft.com/office/drawing/2014/main" val="200889900"/>
                    </a:ext>
                  </a:extLst>
                </a:gridCol>
                <a:gridCol w="1784406">
                  <a:extLst>
                    <a:ext uri="{9D8B030D-6E8A-4147-A177-3AD203B41FA5}">
                      <a16:colId xmlns:a16="http://schemas.microsoft.com/office/drawing/2014/main" val="3854043039"/>
                    </a:ext>
                  </a:extLst>
                </a:gridCol>
                <a:gridCol w="1283183">
                  <a:extLst>
                    <a:ext uri="{9D8B030D-6E8A-4147-A177-3AD203B41FA5}">
                      <a16:colId xmlns:a16="http://schemas.microsoft.com/office/drawing/2014/main" val="2409353839"/>
                    </a:ext>
                  </a:extLst>
                </a:gridCol>
                <a:gridCol w="3288817">
                  <a:extLst>
                    <a:ext uri="{9D8B030D-6E8A-4147-A177-3AD203B41FA5}">
                      <a16:colId xmlns:a16="http://schemas.microsoft.com/office/drawing/2014/main" val="2509372778"/>
                    </a:ext>
                  </a:extLst>
                </a:gridCol>
              </a:tblGrid>
              <a:tr h="848135">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GB 55015-2021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9.1.6</a:t>
                      </a:r>
                      <a:r>
                        <a:rPr lang="zh-CN" sz="1600" kern="100" dirty="0">
                          <a:effectLst/>
                          <a:latin typeface="宋体" panose="02010600030101010101" pitchFamily="2" charset="-122"/>
                          <a:ea typeface="宋体" panose="02010600030101010101" pitchFamily="2" charset="-122"/>
                        </a:rPr>
                        <a:t>条</a:t>
                      </a:r>
                    </a:p>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3.3.5</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基本要求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7661674"/>
                  </a:ext>
                </a:extLst>
              </a:tr>
              <a:tr h="752404">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设计人员应根据供配电系统设计施工图，结合实际情况，填写此条内容。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167842973"/>
                  </a:ext>
                </a:extLst>
              </a:tr>
              <a:tr h="752404">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用电分项计量系统的具体设置要求参照</a:t>
                      </a:r>
                      <a:r>
                        <a:rPr lang="en-US" sz="1600" kern="100" dirty="0">
                          <a:effectLst/>
                          <a:latin typeface="宋体" panose="02010600030101010101" pitchFamily="2" charset="-122"/>
                          <a:ea typeface="宋体" panose="02010600030101010101" pitchFamily="2" charset="-122"/>
                        </a:rPr>
                        <a:t> DB33/1090</a:t>
                      </a:r>
                      <a:r>
                        <a:rPr lang="zh-CN" sz="1600" kern="100" dirty="0">
                          <a:effectLst/>
                          <a:latin typeface="宋体" panose="02010600030101010101" pitchFamily="2" charset="-122"/>
                          <a:ea typeface="宋体" panose="02010600030101010101" pitchFamily="2" charset="-122"/>
                        </a:rPr>
                        <a:t>。</a:t>
                      </a:r>
                    </a:p>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本条为基本要求，必须满足。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8278186"/>
                  </a:ext>
                </a:extLst>
              </a:tr>
            </a:tbl>
          </a:graphicData>
        </a:graphic>
      </p:graphicFrame>
    </p:spTree>
    <p:extLst>
      <p:ext uri="{BB962C8B-B14F-4D97-AF65-F5344CB8AC3E}">
        <p14:creationId xmlns:p14="http://schemas.microsoft.com/office/powerpoint/2010/main" val="73610645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二、电气设计技术措施</a:t>
            </a:r>
            <a:endParaRPr lang="zh-CN" altLang="en-US" sz="2800" b="1" dirty="0" smtClean="0">
              <a:solidFill>
                <a:srgbClr val="661825"/>
              </a:solidFill>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706117"/>
            <a:ext cx="7614583" cy="40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a:latin typeface="宋体" panose="02010600030101010101" pitchFamily="2" charset="-122"/>
                <a:ea typeface="宋体" panose="02010600030101010101" pitchFamily="2" charset="-122"/>
                <a:cs typeface="Times New Roman" panose="02020603050405020304" pitchFamily="18" charset="0"/>
              </a:rPr>
              <a:t>6</a:t>
            </a:r>
            <a:r>
              <a:rPr lang="zh-CN" altLang="en-US" sz="1600" dirty="0">
                <a:latin typeface="宋体" panose="02010600030101010101" pitchFamily="2" charset="-122"/>
                <a:ea typeface="宋体" panose="02010600030101010101" pitchFamily="2" charset="-122"/>
                <a:cs typeface="Times New Roman" panose="02020603050405020304" pitchFamily="18" charset="0"/>
              </a:rPr>
              <a:t>、可再生能源发电系统与建筑同步设计，同步实施。</a:t>
            </a:r>
          </a:p>
        </p:txBody>
      </p:sp>
      <p:graphicFrame>
        <p:nvGraphicFramePr>
          <p:cNvPr id="11" name="表格 10"/>
          <p:cNvGraphicFramePr>
            <a:graphicFrameLocks noGrp="1"/>
          </p:cNvGraphicFramePr>
          <p:nvPr>
            <p:extLst>
              <p:ext uri="{D42A27DB-BD31-4B8C-83A1-F6EECF244321}">
                <p14:modId xmlns:p14="http://schemas.microsoft.com/office/powerpoint/2010/main" val="2180630390"/>
              </p:ext>
            </p:extLst>
          </p:nvPr>
        </p:nvGraphicFramePr>
        <p:xfrm>
          <a:off x="978539" y="2240015"/>
          <a:ext cx="7163597" cy="2357766"/>
        </p:xfrm>
        <a:graphic>
          <a:graphicData uri="http://schemas.openxmlformats.org/drawingml/2006/table">
            <a:tbl>
              <a:tblPr firstRow="1" firstCol="1" bandRow="1"/>
              <a:tblGrid>
                <a:gridCol w="1061858">
                  <a:extLst>
                    <a:ext uri="{9D8B030D-6E8A-4147-A177-3AD203B41FA5}">
                      <a16:colId xmlns:a16="http://schemas.microsoft.com/office/drawing/2014/main" val="1043541538"/>
                    </a:ext>
                  </a:extLst>
                </a:gridCol>
                <a:gridCol w="1647431">
                  <a:extLst>
                    <a:ext uri="{9D8B030D-6E8A-4147-A177-3AD203B41FA5}">
                      <a16:colId xmlns:a16="http://schemas.microsoft.com/office/drawing/2014/main" val="1877438915"/>
                    </a:ext>
                  </a:extLst>
                </a:gridCol>
                <a:gridCol w="1246909">
                  <a:extLst>
                    <a:ext uri="{9D8B030D-6E8A-4147-A177-3AD203B41FA5}">
                      <a16:colId xmlns:a16="http://schemas.microsoft.com/office/drawing/2014/main" val="1383680537"/>
                    </a:ext>
                  </a:extLst>
                </a:gridCol>
                <a:gridCol w="3207399">
                  <a:extLst>
                    <a:ext uri="{9D8B030D-6E8A-4147-A177-3AD203B41FA5}">
                      <a16:colId xmlns:a16="http://schemas.microsoft.com/office/drawing/2014/main" val="1056001145"/>
                    </a:ext>
                  </a:extLst>
                </a:gridCol>
              </a:tblGrid>
              <a:tr h="420162">
                <a:tc rowSpan="2">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3.0.9</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基本规定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677393"/>
                  </a:ext>
                </a:extLst>
              </a:tr>
              <a:tr h="420162">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9.1.9</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基本要求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21590"/>
                  </a:ext>
                </a:extLst>
              </a:tr>
              <a:tr h="840323">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设计人员应根据可再生能源发电系统设计施工图，结合实际情况，填写此条内容。若未设置可再生能源发电系统，则删去此条不再列出。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669067242"/>
                  </a:ext>
                </a:extLst>
              </a:tr>
              <a:tr h="420162">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本条为基本要求，必须满足。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6870273"/>
                  </a:ext>
                </a:extLst>
              </a:tr>
            </a:tbl>
          </a:graphicData>
        </a:graphic>
      </p:graphicFrame>
    </p:spTree>
    <p:extLst>
      <p:ext uri="{BB962C8B-B14F-4D97-AF65-F5344CB8AC3E}">
        <p14:creationId xmlns:p14="http://schemas.microsoft.com/office/powerpoint/2010/main" val="349969753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1" name="矩形 10"/>
          <p:cNvSpPr/>
          <p:nvPr/>
        </p:nvSpPr>
        <p:spPr>
          <a:xfrm>
            <a:off x="1263582" y="1993790"/>
            <a:ext cx="6644524" cy="1477328"/>
          </a:xfrm>
          <a:prstGeom prst="rect">
            <a:avLst/>
          </a:prstGeom>
        </p:spPr>
        <p:txBody>
          <a:bodyPr wrap="square">
            <a:spAutoFit/>
          </a:bodyPr>
          <a:lstStyle/>
          <a:p>
            <a:pPr lvl="0">
              <a:lnSpc>
                <a:spcPct val="150000"/>
              </a:lnSpc>
            </a:pPr>
            <a:r>
              <a:rPr lang="en-US" altLang="zh-CN" sz="2000" b="1" dirty="0" smtClean="0">
                <a:solidFill>
                  <a:prstClr val="black"/>
                </a:solidFill>
              </a:rPr>
              <a:t>2</a:t>
            </a:r>
            <a:r>
              <a:rPr lang="zh-CN" altLang="en-US" sz="2000" b="1" dirty="0" smtClean="0">
                <a:solidFill>
                  <a:prstClr val="black"/>
                </a:solidFill>
              </a:rPr>
              <a:t>、一般</a:t>
            </a:r>
            <a:r>
              <a:rPr lang="zh-CN" altLang="en-US" sz="2000" b="1" dirty="0">
                <a:solidFill>
                  <a:prstClr val="black"/>
                </a:solidFill>
              </a:rPr>
              <a:t>项内容</a:t>
            </a:r>
            <a:r>
              <a:rPr lang="zh-CN" altLang="en-US" sz="2000" b="1" dirty="0" smtClean="0">
                <a:solidFill>
                  <a:prstClr val="black"/>
                </a:solidFill>
              </a:rPr>
              <a:t>：</a:t>
            </a:r>
            <a:endParaRPr lang="en-US" altLang="zh-CN" sz="2000" b="1" dirty="0" smtClean="0">
              <a:solidFill>
                <a:prstClr val="black"/>
              </a:solidFill>
            </a:endParaRPr>
          </a:p>
          <a:p>
            <a:pPr lvl="0" indent="357188">
              <a:lnSpc>
                <a:spcPct val="150000"/>
              </a:lnSpc>
            </a:pPr>
            <a:r>
              <a:rPr lang="zh-CN" altLang="en-US" sz="2000" b="1" dirty="0">
                <a:solidFill>
                  <a:prstClr val="black"/>
                </a:solidFill>
              </a:rPr>
              <a:t>一般项</a:t>
            </a:r>
            <a:r>
              <a:rPr lang="zh-CN" altLang="en-US" sz="2000" b="1" dirty="0" smtClean="0">
                <a:solidFill>
                  <a:prstClr val="black"/>
                </a:solidFill>
              </a:rPr>
              <a:t>可</a:t>
            </a:r>
            <a:r>
              <a:rPr lang="zh-CN" altLang="en-US" sz="2000" b="1" dirty="0">
                <a:solidFill>
                  <a:prstClr val="black"/>
                </a:solidFill>
              </a:rPr>
              <a:t>根据绿色建筑的星级</a:t>
            </a:r>
            <a:r>
              <a:rPr lang="zh-CN" altLang="en-US" sz="2000" b="1" dirty="0" smtClean="0">
                <a:solidFill>
                  <a:prstClr val="black"/>
                </a:solidFill>
              </a:rPr>
              <a:t>要求和节能要求，选择性</a:t>
            </a:r>
            <a:r>
              <a:rPr lang="zh-CN" altLang="en-US" sz="2000" b="1" dirty="0">
                <a:solidFill>
                  <a:prstClr val="black"/>
                </a:solidFill>
              </a:rPr>
              <a:t>满足。</a:t>
            </a:r>
            <a:endParaRPr kumimoji="0" lang="zh-CN" altLang="zh-CN" sz="20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54649486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492597"/>
            <a:ext cx="76145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1</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各变配电所低压最大供电半径：</a:t>
            </a:r>
            <a:r>
              <a:rPr lang="zh-CN" altLang="en-US" sz="1600" u="sng" dirty="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米。</a:t>
            </a:r>
          </a:p>
          <a:p>
            <a:pPr lvl="0">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（注：低压最大供电半径是指低压侧母线至最末端配电（电控）箱的线路长度）</a:t>
            </a:r>
          </a:p>
        </p:txBody>
      </p:sp>
      <p:graphicFrame>
        <p:nvGraphicFramePr>
          <p:cNvPr id="2" name="表格 1"/>
          <p:cNvGraphicFramePr>
            <a:graphicFrameLocks noGrp="1"/>
          </p:cNvGraphicFramePr>
          <p:nvPr>
            <p:extLst>
              <p:ext uri="{D42A27DB-BD31-4B8C-83A1-F6EECF244321}">
                <p14:modId xmlns:p14="http://schemas.microsoft.com/office/powerpoint/2010/main" val="1425081403"/>
              </p:ext>
            </p:extLst>
          </p:nvPr>
        </p:nvGraphicFramePr>
        <p:xfrm>
          <a:off x="978538" y="2528313"/>
          <a:ext cx="7521407" cy="3815842"/>
        </p:xfrm>
        <a:graphic>
          <a:graphicData uri="http://schemas.openxmlformats.org/drawingml/2006/table">
            <a:tbl>
              <a:tblPr firstRow="1" firstCol="1" bandRow="1"/>
              <a:tblGrid>
                <a:gridCol w="990736">
                  <a:extLst>
                    <a:ext uri="{9D8B030D-6E8A-4147-A177-3AD203B41FA5}">
                      <a16:colId xmlns:a16="http://schemas.microsoft.com/office/drawing/2014/main" val="2621601554"/>
                    </a:ext>
                  </a:extLst>
                </a:gridCol>
                <a:gridCol w="1855303">
                  <a:extLst>
                    <a:ext uri="{9D8B030D-6E8A-4147-A177-3AD203B41FA5}">
                      <a16:colId xmlns:a16="http://schemas.microsoft.com/office/drawing/2014/main" val="2124430207"/>
                    </a:ext>
                  </a:extLst>
                </a:gridCol>
                <a:gridCol w="1264258">
                  <a:extLst>
                    <a:ext uri="{9D8B030D-6E8A-4147-A177-3AD203B41FA5}">
                      <a16:colId xmlns:a16="http://schemas.microsoft.com/office/drawing/2014/main" val="3597289584"/>
                    </a:ext>
                  </a:extLst>
                </a:gridCol>
                <a:gridCol w="3411110">
                  <a:extLst>
                    <a:ext uri="{9D8B030D-6E8A-4147-A177-3AD203B41FA5}">
                      <a16:colId xmlns:a16="http://schemas.microsoft.com/office/drawing/2014/main" val="877834112"/>
                    </a:ext>
                  </a:extLst>
                </a:gridCol>
              </a:tblGrid>
              <a:tr h="778141">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9.2.1</a:t>
                      </a:r>
                      <a:r>
                        <a:rPr lang="zh-CN" sz="1600" kern="100" dirty="0" smtClean="0">
                          <a:effectLst/>
                          <a:latin typeface="宋体" panose="02010600030101010101" pitchFamily="2" charset="-122"/>
                          <a:ea typeface="宋体" panose="02010600030101010101" pitchFamily="2" charset="-122"/>
                        </a:rPr>
                        <a:t>条</a:t>
                      </a:r>
                      <a:endParaRPr lang="zh-CN" sz="1600" kern="100" dirty="0">
                        <a:effectLst/>
                        <a:latin typeface="宋体" panose="02010600030101010101" pitchFamily="2" charset="-122"/>
                        <a:ea typeface="宋体" panose="02010600030101010101" pitchFamily="2" charset="-122"/>
                      </a:endParaRPr>
                    </a:p>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9.4.1</a:t>
                      </a:r>
                      <a:r>
                        <a:rPr lang="zh-CN" sz="1600" kern="100" dirty="0">
                          <a:effectLst/>
                          <a:latin typeface="宋体" panose="02010600030101010101" pitchFamily="2" charset="-122"/>
                          <a:ea typeface="宋体" panose="02010600030101010101" pitchFamily="2" charset="-122"/>
                        </a:rPr>
                        <a:t>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1600" kern="100" dirty="0" smtClean="0">
                          <a:effectLst/>
                          <a:latin typeface="宋体" panose="02010600030101010101" pitchFamily="2" charset="-122"/>
                          <a:ea typeface="宋体" panose="02010600030101010101" pitchFamily="2" charset="-122"/>
                        </a:rPr>
                        <a:t>一、二、三星级设计要求</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2798005"/>
                  </a:ext>
                </a:extLst>
              </a:tr>
              <a:tr h="375000">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设计人员应根据项目施工图，结合项目实际，填写此条内容。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39031090"/>
                  </a:ext>
                </a:extLst>
              </a:tr>
              <a:tr h="2662701">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填写时需注意正确理解、测算供电半径，它是指电气距离，而非空间距离，也即各级配电线路长度之和。对于有多个变电所的项目，应分别填写各变电所的最远供电半径。若采用低压供电，仍需填写供电变压器对本项目的供电半径。</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减小供电半径可显著减少线缆投资和线路损耗。</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标准</a:t>
                      </a:r>
                      <a:r>
                        <a:rPr lang="en-US" sz="1600" kern="100" dirty="0">
                          <a:effectLst/>
                          <a:latin typeface="宋体" panose="02010600030101010101" pitchFamily="2" charset="-122"/>
                          <a:ea typeface="宋体" panose="02010600030101010101" pitchFamily="2" charset="-122"/>
                        </a:rPr>
                        <a:t> DB33/1092-2021 </a:t>
                      </a:r>
                      <a:r>
                        <a:rPr lang="zh-CN" sz="1600" kern="100" dirty="0">
                          <a:effectLst/>
                          <a:latin typeface="宋体" panose="02010600030101010101" pitchFamily="2" charset="-122"/>
                          <a:ea typeface="宋体" panose="02010600030101010101" pitchFamily="2" charset="-122"/>
                        </a:rPr>
                        <a:t>规定：</a:t>
                      </a:r>
                      <a:r>
                        <a:rPr lang="zh-CN" sz="1600" kern="100" dirty="0" smtClean="0">
                          <a:effectLst/>
                          <a:latin typeface="宋体" panose="02010600030101010101" pitchFamily="2" charset="-122"/>
                          <a:ea typeface="宋体" panose="02010600030101010101" pitchFamily="2" charset="-122"/>
                        </a:rPr>
                        <a:t>一</a:t>
                      </a:r>
                      <a:r>
                        <a:rPr lang="zh-CN" altLang="en-US" sz="1600" kern="100" dirty="0" smtClean="0">
                          <a:effectLst/>
                          <a:latin typeface="宋体" panose="02010600030101010101" pitchFamily="2" charset="-122"/>
                          <a:ea typeface="宋体" panose="02010600030101010101" pitchFamily="2" charset="-122"/>
                        </a:rPr>
                        <a:t>、二</a:t>
                      </a:r>
                      <a:r>
                        <a:rPr lang="zh-CN" sz="1600" kern="100" dirty="0" smtClean="0">
                          <a:effectLst/>
                          <a:latin typeface="宋体" panose="02010600030101010101" pitchFamily="2" charset="-122"/>
                          <a:ea typeface="宋体" panose="02010600030101010101" pitchFamily="2" charset="-122"/>
                        </a:rPr>
                        <a:t>星级</a:t>
                      </a:r>
                      <a:r>
                        <a:rPr lang="zh-CN" sz="1600" kern="100" dirty="0">
                          <a:effectLst/>
                          <a:latin typeface="宋体" panose="02010600030101010101" pitchFamily="2" charset="-122"/>
                          <a:ea typeface="宋体" panose="02010600030101010101" pitchFamily="2" charset="-122"/>
                        </a:rPr>
                        <a:t>不宜大于</a:t>
                      </a:r>
                      <a:r>
                        <a:rPr lang="en-US" sz="1600" kern="100" dirty="0">
                          <a:effectLst/>
                          <a:latin typeface="宋体" panose="02010600030101010101" pitchFamily="2" charset="-122"/>
                          <a:ea typeface="宋体" panose="02010600030101010101" pitchFamily="2" charset="-122"/>
                        </a:rPr>
                        <a:t>250</a:t>
                      </a:r>
                      <a:r>
                        <a:rPr lang="zh-CN" sz="1600" kern="100" dirty="0">
                          <a:effectLst/>
                          <a:latin typeface="宋体" panose="02010600030101010101" pitchFamily="2" charset="-122"/>
                          <a:ea typeface="宋体" panose="02010600030101010101" pitchFamily="2" charset="-122"/>
                        </a:rPr>
                        <a:t>米，三星级不宜大于</a:t>
                      </a:r>
                      <a:r>
                        <a:rPr lang="en-US" sz="1600" kern="100" dirty="0">
                          <a:effectLst/>
                          <a:latin typeface="宋体" panose="02010600030101010101" pitchFamily="2" charset="-122"/>
                          <a:ea typeface="宋体" panose="02010600030101010101" pitchFamily="2" charset="-122"/>
                        </a:rPr>
                        <a:t>150</a:t>
                      </a:r>
                      <a:r>
                        <a:rPr lang="zh-CN" sz="1600" kern="100" dirty="0">
                          <a:effectLst/>
                          <a:latin typeface="宋体" panose="02010600030101010101" pitchFamily="2" charset="-122"/>
                          <a:ea typeface="宋体" panose="02010600030101010101" pitchFamily="2" charset="-122"/>
                        </a:rPr>
                        <a:t>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343930908"/>
                  </a:ext>
                </a:extLst>
              </a:tr>
            </a:tbl>
          </a:graphicData>
        </a:graphic>
      </p:graphicFrame>
    </p:spTree>
    <p:extLst>
      <p:ext uri="{BB962C8B-B14F-4D97-AF65-F5344CB8AC3E}">
        <p14:creationId xmlns:p14="http://schemas.microsoft.com/office/powerpoint/2010/main" val="383127793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52937" y="1361751"/>
            <a:ext cx="75589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2</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、变压器的能效等级：</a:t>
            </a:r>
            <a:r>
              <a:rPr lang="zh-CN" altLang="en-US" sz="1600" u="sng"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级；变压器的接线组别：         。</a:t>
            </a:r>
            <a:endPar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15" name="表格 14"/>
          <p:cNvGraphicFramePr>
            <a:graphicFrameLocks noGrp="1"/>
          </p:cNvGraphicFramePr>
          <p:nvPr>
            <p:extLst>
              <p:ext uri="{D42A27DB-BD31-4B8C-83A1-F6EECF244321}">
                <p14:modId xmlns:p14="http://schemas.microsoft.com/office/powerpoint/2010/main" val="2978783074"/>
              </p:ext>
            </p:extLst>
          </p:nvPr>
        </p:nvGraphicFramePr>
        <p:xfrm>
          <a:off x="899526" y="1923667"/>
          <a:ext cx="7512336" cy="4650626"/>
        </p:xfrm>
        <a:graphic>
          <a:graphicData uri="http://schemas.openxmlformats.org/drawingml/2006/table">
            <a:tbl>
              <a:tblPr firstRow="1" firstCol="1" bandRow="1"/>
              <a:tblGrid>
                <a:gridCol w="1135388">
                  <a:extLst>
                    <a:ext uri="{9D8B030D-6E8A-4147-A177-3AD203B41FA5}">
                      <a16:colId xmlns:a16="http://schemas.microsoft.com/office/drawing/2014/main" val="2079932400"/>
                    </a:ext>
                  </a:extLst>
                </a:gridCol>
                <a:gridCol w="1709531">
                  <a:extLst>
                    <a:ext uri="{9D8B030D-6E8A-4147-A177-3AD203B41FA5}">
                      <a16:colId xmlns:a16="http://schemas.microsoft.com/office/drawing/2014/main" val="2093034208"/>
                    </a:ext>
                  </a:extLst>
                </a:gridCol>
                <a:gridCol w="1709798">
                  <a:extLst>
                    <a:ext uri="{9D8B030D-6E8A-4147-A177-3AD203B41FA5}">
                      <a16:colId xmlns:a16="http://schemas.microsoft.com/office/drawing/2014/main" val="1086782202"/>
                    </a:ext>
                  </a:extLst>
                </a:gridCol>
                <a:gridCol w="2957619">
                  <a:extLst>
                    <a:ext uri="{9D8B030D-6E8A-4147-A177-3AD203B41FA5}">
                      <a16:colId xmlns:a16="http://schemas.microsoft.com/office/drawing/2014/main" val="3938150307"/>
                    </a:ext>
                  </a:extLst>
                </a:gridCol>
              </a:tblGrid>
              <a:tr h="805405">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9.2.2</a:t>
                      </a:r>
                      <a:r>
                        <a:rPr lang="zh-CN" sz="1600" kern="100" dirty="0">
                          <a:effectLst/>
                          <a:latin typeface="宋体" panose="02010600030101010101" pitchFamily="2" charset="-122"/>
                          <a:ea typeface="宋体" panose="02010600030101010101" pitchFamily="2" charset="-122"/>
                        </a:rPr>
                        <a:t>条、</a:t>
                      </a:r>
                      <a:r>
                        <a:rPr lang="en-US" sz="1600" kern="100" dirty="0">
                          <a:effectLst/>
                          <a:latin typeface="宋体" panose="02010600030101010101" pitchFamily="2" charset="-122"/>
                          <a:ea typeface="宋体" panose="02010600030101010101" pitchFamily="2" charset="-122"/>
                        </a:rPr>
                        <a:t>9.3.1</a:t>
                      </a:r>
                      <a:r>
                        <a:rPr lang="zh-CN" sz="1600" kern="100" dirty="0">
                          <a:effectLst/>
                          <a:latin typeface="宋体" panose="02010600030101010101" pitchFamily="2" charset="-122"/>
                          <a:ea typeface="宋体" panose="02010600030101010101" pitchFamily="2" charset="-122"/>
                        </a:rPr>
                        <a:t>条、</a:t>
                      </a:r>
                      <a:r>
                        <a:rPr lang="en-US" sz="1600" kern="100" dirty="0">
                          <a:effectLst/>
                          <a:latin typeface="宋体" panose="02010600030101010101" pitchFamily="2" charset="-122"/>
                          <a:ea typeface="宋体" panose="02010600030101010101" pitchFamily="2" charset="-122"/>
                        </a:rPr>
                        <a:t>9.4.2</a:t>
                      </a:r>
                      <a:r>
                        <a:rPr lang="zh-CN" sz="1600" kern="100" dirty="0">
                          <a:effectLst/>
                          <a:latin typeface="宋体" panose="02010600030101010101" pitchFamily="2" charset="-122"/>
                          <a:ea typeface="宋体" panose="02010600030101010101" pitchFamily="2" charset="-122"/>
                        </a:rPr>
                        <a:t>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一星、二星、三星级设计要求。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658447"/>
                  </a:ext>
                </a:extLst>
              </a:tr>
              <a:tr h="1491930">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5600"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设计人员应根据变电所设计施工图，结合项目实际，填写此条内容。</a:t>
                      </a:r>
                    </a:p>
                    <a:p>
                      <a:pPr marL="0" indent="355600" algn="l">
                        <a:lnSpc>
                          <a:spcPct val="150000"/>
                        </a:lnSpc>
                        <a:spcAft>
                          <a:spcPts val="0"/>
                        </a:spcAft>
                      </a:pPr>
                      <a:r>
                        <a:rPr lang="zh-CN" sz="1600" kern="100" dirty="0">
                          <a:effectLst/>
                          <a:latin typeface="宋体" panose="02010600030101010101" pitchFamily="2" charset="-122"/>
                          <a:ea typeface="宋体" panose="02010600030101010101" pitchFamily="2" charset="-122"/>
                          <a:cs typeface="Times New Roman" panose="02020603050405020304" pitchFamily="18" charset="0"/>
                        </a:rPr>
                        <a:t>选用多种型号变压器时，应分别填写。</a:t>
                      </a:r>
                    </a:p>
                    <a:p>
                      <a:pPr marL="0" indent="355600" algn="l">
                        <a:lnSpc>
                          <a:spcPct val="150000"/>
                        </a:lnSpc>
                        <a:spcAft>
                          <a:spcPts val="0"/>
                        </a:spcAft>
                      </a:pPr>
                      <a:r>
                        <a:rPr lang="zh-CN" sz="1600" kern="100" dirty="0">
                          <a:effectLst/>
                          <a:latin typeface="宋体" panose="02010600030101010101" pitchFamily="2" charset="-122"/>
                          <a:ea typeface="宋体" panose="02010600030101010101" pitchFamily="2" charset="-122"/>
                        </a:rPr>
                        <a:t>若采用低压供电，本条不填写。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609426"/>
                  </a:ext>
                </a:extLst>
              </a:tr>
              <a:tr h="2353291">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5600" algn="l">
                        <a:lnSpc>
                          <a:spcPct val="150000"/>
                        </a:lnSpc>
                        <a:spcAft>
                          <a:spcPts val="0"/>
                        </a:spcAft>
                      </a:pPr>
                      <a:r>
                        <a:rPr lang="zh-CN" sz="1600" kern="100" dirty="0">
                          <a:effectLst/>
                          <a:latin typeface="宋体" panose="02010600030101010101" pitchFamily="2" charset="-122"/>
                          <a:ea typeface="宋体" panose="02010600030101010101" pitchFamily="2" charset="-122"/>
                        </a:rPr>
                        <a:t>变压器自身的损耗量可观，故加以限制。</a:t>
                      </a:r>
                    </a:p>
                    <a:p>
                      <a:pPr marL="0" indent="355600" algn="l">
                        <a:lnSpc>
                          <a:spcPct val="150000"/>
                        </a:lnSpc>
                        <a:spcAft>
                          <a:spcPts val="0"/>
                        </a:spcAft>
                      </a:pPr>
                      <a:r>
                        <a:rPr lang="zh-CN" sz="1600" kern="100" dirty="0">
                          <a:effectLst/>
                          <a:latin typeface="宋体" panose="02010600030101010101" pitchFamily="2" charset="-122"/>
                          <a:ea typeface="宋体" panose="02010600030101010101" pitchFamily="2" charset="-122"/>
                        </a:rPr>
                        <a:t>标准</a:t>
                      </a:r>
                      <a:r>
                        <a:rPr lang="en-US" sz="1600" kern="100" dirty="0">
                          <a:effectLst/>
                          <a:latin typeface="宋体" panose="02010600030101010101" pitchFamily="2" charset="-122"/>
                          <a:ea typeface="宋体" panose="02010600030101010101" pitchFamily="2" charset="-122"/>
                        </a:rPr>
                        <a:t>DB33/1092-2021</a:t>
                      </a:r>
                      <a:r>
                        <a:rPr lang="zh-CN" sz="1600" kern="100" dirty="0">
                          <a:effectLst/>
                          <a:latin typeface="宋体" panose="02010600030101010101" pitchFamily="2" charset="-122"/>
                          <a:ea typeface="宋体" panose="02010600030101010101" pitchFamily="2" charset="-122"/>
                        </a:rPr>
                        <a:t>规定：一星级要求，变压器的能效等级不应低于现行国家标准《电力变压器能效限定值及能效等级》</a:t>
                      </a:r>
                      <a:r>
                        <a:rPr lang="en-US" sz="1600" kern="100" dirty="0">
                          <a:effectLst/>
                          <a:latin typeface="宋体" panose="02010600030101010101" pitchFamily="2" charset="-122"/>
                          <a:ea typeface="宋体" panose="02010600030101010101" pitchFamily="2" charset="-122"/>
                        </a:rPr>
                        <a:t>GB 20052</a:t>
                      </a:r>
                      <a:r>
                        <a:rPr lang="zh-CN" sz="1600" kern="100" dirty="0">
                          <a:effectLst/>
                          <a:latin typeface="宋体" panose="02010600030101010101" pitchFamily="2" charset="-122"/>
                          <a:ea typeface="宋体" panose="02010600030101010101" pitchFamily="2" charset="-122"/>
                        </a:rPr>
                        <a:t>规定的</a:t>
                      </a:r>
                      <a:r>
                        <a:rPr lang="en-US" sz="1600" kern="100" dirty="0">
                          <a:effectLst/>
                          <a:latin typeface="宋体" panose="02010600030101010101" pitchFamily="2" charset="-122"/>
                          <a:ea typeface="宋体" panose="02010600030101010101" pitchFamily="2" charset="-122"/>
                        </a:rPr>
                        <a:t>3</a:t>
                      </a:r>
                      <a:r>
                        <a:rPr lang="zh-CN" sz="1600" kern="100" dirty="0">
                          <a:effectLst/>
                          <a:latin typeface="宋体" panose="02010600030101010101" pitchFamily="2" charset="-122"/>
                          <a:ea typeface="宋体" panose="02010600030101010101" pitchFamily="2" charset="-122"/>
                        </a:rPr>
                        <a:t>级；二星级要求不低于</a:t>
                      </a:r>
                      <a:r>
                        <a:rPr lang="en-US" sz="1600" kern="100" dirty="0">
                          <a:effectLst/>
                          <a:latin typeface="宋体" panose="02010600030101010101" pitchFamily="2" charset="-122"/>
                          <a:ea typeface="宋体" panose="02010600030101010101" pitchFamily="2" charset="-122"/>
                        </a:rPr>
                        <a:t>2</a:t>
                      </a:r>
                      <a:r>
                        <a:rPr lang="zh-CN" sz="1600" kern="100" dirty="0">
                          <a:effectLst/>
                          <a:latin typeface="宋体" panose="02010600030101010101" pitchFamily="2" charset="-122"/>
                          <a:ea typeface="宋体" panose="02010600030101010101" pitchFamily="2" charset="-122"/>
                        </a:rPr>
                        <a:t>级；三星级要求不应低于</a:t>
                      </a:r>
                      <a:r>
                        <a:rPr lang="en-US" sz="1600" kern="100" dirty="0">
                          <a:effectLst/>
                          <a:latin typeface="宋体" panose="02010600030101010101" pitchFamily="2" charset="-122"/>
                          <a:ea typeface="宋体" panose="02010600030101010101" pitchFamily="2" charset="-122"/>
                        </a:rPr>
                        <a:t>1</a:t>
                      </a:r>
                      <a:r>
                        <a:rPr lang="zh-CN" sz="1600" kern="100" dirty="0">
                          <a:effectLst/>
                          <a:latin typeface="宋体" panose="02010600030101010101" pitchFamily="2" charset="-122"/>
                          <a:ea typeface="宋体" panose="02010600030101010101" pitchFamily="2" charset="-122"/>
                        </a:rPr>
                        <a:t>级。</a:t>
                      </a:r>
                    </a:p>
                    <a:p>
                      <a:pPr marL="0" indent="355600" algn="l">
                        <a:lnSpc>
                          <a:spcPct val="150000"/>
                        </a:lnSpc>
                        <a:spcAft>
                          <a:spcPts val="0"/>
                        </a:spcAft>
                      </a:pPr>
                      <a:r>
                        <a:rPr lang="zh-CN" sz="1600" kern="100" dirty="0">
                          <a:effectLst/>
                          <a:latin typeface="宋体" panose="02010600030101010101" pitchFamily="2" charset="-122"/>
                          <a:ea typeface="宋体" panose="02010600030101010101" pitchFamily="2" charset="-122"/>
                        </a:rPr>
                        <a:t>标准</a:t>
                      </a:r>
                      <a:r>
                        <a:rPr lang="en-US" sz="1600" kern="100" dirty="0">
                          <a:effectLst/>
                          <a:latin typeface="宋体" panose="02010600030101010101" pitchFamily="2" charset="-122"/>
                          <a:ea typeface="宋体" panose="02010600030101010101" pitchFamily="2" charset="-122"/>
                        </a:rPr>
                        <a:t>DB33/1092-2021</a:t>
                      </a:r>
                      <a:r>
                        <a:rPr lang="zh-CN" sz="1600" kern="100" dirty="0">
                          <a:effectLst/>
                          <a:latin typeface="宋体" panose="02010600030101010101" pitchFamily="2" charset="-122"/>
                          <a:ea typeface="宋体" panose="02010600030101010101" pitchFamily="2" charset="-122"/>
                        </a:rPr>
                        <a:t>规定：一星级要求，配电变压器宜选用</a:t>
                      </a:r>
                      <a:r>
                        <a:rPr lang="en-US" sz="1600" kern="100" dirty="0">
                          <a:effectLst/>
                          <a:latin typeface="宋体" panose="02010600030101010101" pitchFamily="2" charset="-122"/>
                          <a:ea typeface="宋体" panose="02010600030101010101" pitchFamily="2" charset="-122"/>
                        </a:rPr>
                        <a:t>[D/Yn-11]</a:t>
                      </a:r>
                      <a:r>
                        <a:rPr lang="zh-CN" sz="1600" kern="100" dirty="0">
                          <a:effectLst/>
                          <a:latin typeface="宋体" panose="02010600030101010101" pitchFamily="2" charset="-122"/>
                          <a:ea typeface="宋体" panose="02010600030101010101" pitchFamily="2" charset="-122"/>
                        </a:rPr>
                        <a:t>的接线组别。特殊用途的变压器可选择其他的接线组别。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40337601"/>
                  </a:ext>
                </a:extLst>
              </a:tr>
            </a:tbl>
          </a:graphicData>
        </a:graphic>
      </p:graphicFrame>
    </p:spTree>
    <p:extLst>
      <p:ext uri="{BB962C8B-B14F-4D97-AF65-F5344CB8AC3E}">
        <p14:creationId xmlns:p14="http://schemas.microsoft.com/office/powerpoint/2010/main" val="3776361492"/>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2" y="1320877"/>
            <a:ext cx="7558924" cy="114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3</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、单相</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负荷经计算选择相位，最大相负荷不超过三相平均负荷的</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115</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％，最小不小于</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85</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a:p>
            <a:pPr lvl="0" indent="269875">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避免同一类型的单相负荷集中设于同一相上：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p:txBody>
      </p:sp>
      <p:graphicFrame>
        <p:nvGraphicFramePr>
          <p:cNvPr id="11" name="表格 10"/>
          <p:cNvGraphicFramePr>
            <a:graphicFrameLocks noGrp="1"/>
          </p:cNvGraphicFramePr>
          <p:nvPr>
            <p:extLst>
              <p:ext uri="{D42A27DB-BD31-4B8C-83A1-F6EECF244321}">
                <p14:modId xmlns:p14="http://schemas.microsoft.com/office/powerpoint/2010/main" val="2466059896"/>
              </p:ext>
            </p:extLst>
          </p:nvPr>
        </p:nvGraphicFramePr>
        <p:xfrm>
          <a:off x="978538" y="2699598"/>
          <a:ext cx="7298769" cy="3192650"/>
        </p:xfrm>
        <a:graphic>
          <a:graphicData uri="http://schemas.openxmlformats.org/drawingml/2006/table">
            <a:tbl>
              <a:tblPr firstRow="1" firstCol="1" bandRow="1"/>
              <a:tblGrid>
                <a:gridCol w="1128558">
                  <a:extLst>
                    <a:ext uri="{9D8B030D-6E8A-4147-A177-3AD203B41FA5}">
                      <a16:colId xmlns:a16="http://schemas.microsoft.com/office/drawing/2014/main" val="4258568399"/>
                    </a:ext>
                  </a:extLst>
                </a:gridCol>
                <a:gridCol w="1653871">
                  <a:extLst>
                    <a:ext uri="{9D8B030D-6E8A-4147-A177-3AD203B41FA5}">
                      <a16:colId xmlns:a16="http://schemas.microsoft.com/office/drawing/2014/main" val="2142697624"/>
                    </a:ext>
                  </a:extLst>
                </a:gridCol>
                <a:gridCol w="1216550">
                  <a:extLst>
                    <a:ext uri="{9D8B030D-6E8A-4147-A177-3AD203B41FA5}">
                      <a16:colId xmlns:a16="http://schemas.microsoft.com/office/drawing/2014/main" val="2689784665"/>
                    </a:ext>
                  </a:extLst>
                </a:gridCol>
                <a:gridCol w="3299790">
                  <a:extLst>
                    <a:ext uri="{9D8B030D-6E8A-4147-A177-3AD203B41FA5}">
                      <a16:colId xmlns:a16="http://schemas.microsoft.com/office/drawing/2014/main" val="504064476"/>
                    </a:ext>
                  </a:extLst>
                </a:gridCol>
              </a:tblGrid>
              <a:tr h="865839">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9.2.3</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820690"/>
                  </a:ext>
                </a:extLst>
              </a:tr>
              <a:tr h="432921">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设计人员应根据配电箱系统图，结合项目实际，填写此条内容。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73872364"/>
                  </a:ext>
                </a:extLst>
              </a:tr>
              <a:tr h="1893890">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三相不平衡会引起中性点漂移，电源电能质量下降，线损增大。对三相供电的用户，若照明或其它种类的单一、单相负荷都接在同一相上，平时运行很容易使供电干线甚至变压器产生较大的三相不平衡，故应予注意。</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本条为一星级设计要求。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70542905"/>
                  </a:ext>
                </a:extLst>
              </a:tr>
            </a:tbl>
          </a:graphicData>
        </a:graphic>
      </p:graphicFrame>
    </p:spTree>
    <p:extLst>
      <p:ext uri="{BB962C8B-B14F-4D97-AF65-F5344CB8AC3E}">
        <p14:creationId xmlns:p14="http://schemas.microsoft.com/office/powerpoint/2010/main" val="199159822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39967" y="1064376"/>
            <a:ext cx="77099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4</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、设置</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集中无功补偿：□高压侧集中补偿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低压侧集中补偿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未设集中</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补偿</a:t>
            </a:r>
            <a:endPar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a:p>
            <a:pPr lvl="0" indent="269875">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设置适当容量的分相无功补偿：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□是；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a:p>
            <a:pPr lvl="0" indent="269875">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设置就地无功补偿：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p:txBody>
      </p:sp>
      <p:graphicFrame>
        <p:nvGraphicFramePr>
          <p:cNvPr id="2" name="表格 1"/>
          <p:cNvGraphicFramePr>
            <a:graphicFrameLocks noGrp="1"/>
          </p:cNvGraphicFramePr>
          <p:nvPr>
            <p:extLst>
              <p:ext uri="{D42A27DB-BD31-4B8C-83A1-F6EECF244321}">
                <p14:modId xmlns:p14="http://schemas.microsoft.com/office/powerpoint/2010/main" val="2292260648"/>
              </p:ext>
            </p:extLst>
          </p:nvPr>
        </p:nvGraphicFramePr>
        <p:xfrm>
          <a:off x="902482" y="2292710"/>
          <a:ext cx="7480506" cy="4508594"/>
        </p:xfrm>
        <a:graphic>
          <a:graphicData uri="http://schemas.openxmlformats.org/drawingml/2006/table">
            <a:tbl>
              <a:tblPr firstRow="1" firstCol="1" bandRow="1"/>
              <a:tblGrid>
                <a:gridCol w="1066496">
                  <a:extLst>
                    <a:ext uri="{9D8B030D-6E8A-4147-A177-3AD203B41FA5}">
                      <a16:colId xmlns:a16="http://schemas.microsoft.com/office/drawing/2014/main" val="1879980433"/>
                    </a:ext>
                  </a:extLst>
                </a:gridCol>
                <a:gridCol w="1667081">
                  <a:extLst>
                    <a:ext uri="{9D8B030D-6E8A-4147-A177-3AD203B41FA5}">
                      <a16:colId xmlns:a16="http://schemas.microsoft.com/office/drawing/2014/main" val="2273891850"/>
                    </a:ext>
                  </a:extLst>
                </a:gridCol>
                <a:gridCol w="1176793">
                  <a:extLst>
                    <a:ext uri="{9D8B030D-6E8A-4147-A177-3AD203B41FA5}">
                      <a16:colId xmlns:a16="http://schemas.microsoft.com/office/drawing/2014/main" val="261576761"/>
                    </a:ext>
                  </a:extLst>
                </a:gridCol>
                <a:gridCol w="3570136">
                  <a:extLst>
                    <a:ext uri="{9D8B030D-6E8A-4147-A177-3AD203B41FA5}">
                      <a16:colId xmlns:a16="http://schemas.microsoft.com/office/drawing/2014/main" val="682346013"/>
                    </a:ext>
                  </a:extLst>
                </a:gridCol>
              </a:tblGrid>
              <a:tr h="385762">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9.2.4</a:t>
                      </a:r>
                      <a:r>
                        <a:rPr lang="zh-CN" sz="1600" kern="10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915525"/>
                  </a:ext>
                </a:extLst>
              </a:tr>
              <a:tr h="1868535">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设计人员应根据变电所设计施工图、配电箱系统图，结合项目实际，填写此条内容。</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本条各项应根据工程的实际情况、合理地选择，避免生搬硬套。例如：专供冷冻机房的变电所，绝大部分是三相负荷，不需要设分相无功补偿；一些项目并不适合采用就地补偿。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59448721"/>
                  </a:ext>
                </a:extLst>
              </a:tr>
              <a:tr h="2254297">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无功补偿是提高功率因数、降低线路电流的重要措施之一。</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另外，参考《工业与民用供配电设计手册》（第四版）的负荷计算，“当单相负荷容量不大于三相负荷容量的</a:t>
                      </a:r>
                      <a:r>
                        <a:rPr lang="en-US" sz="1600" kern="100" dirty="0">
                          <a:effectLst/>
                          <a:latin typeface="宋体" panose="02010600030101010101" pitchFamily="2" charset="-122"/>
                          <a:ea typeface="宋体" panose="02010600030101010101" pitchFamily="2" charset="-122"/>
                        </a:rPr>
                        <a:t>15%</a:t>
                      </a:r>
                      <a:r>
                        <a:rPr lang="zh-CN" sz="1600" kern="100" dirty="0">
                          <a:effectLst/>
                          <a:latin typeface="宋体" panose="02010600030101010101" pitchFamily="2" charset="-122"/>
                          <a:ea typeface="宋体" panose="02010600030101010101" pitchFamily="2" charset="-122"/>
                        </a:rPr>
                        <a:t>时，单相、三相负荷可直接相加”。在这种情况下，在把单相负荷均衡分配到三相后可认为是三相平衡的系统，此时不需要设分相无功补偿。</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本条为一星级设计要求。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270833252"/>
                  </a:ext>
                </a:extLst>
              </a:tr>
            </a:tbl>
          </a:graphicData>
        </a:graphic>
      </p:graphicFrame>
    </p:spTree>
    <p:extLst>
      <p:ext uri="{BB962C8B-B14F-4D97-AF65-F5344CB8AC3E}">
        <p14:creationId xmlns:p14="http://schemas.microsoft.com/office/powerpoint/2010/main" val="239224462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72391" y="1542755"/>
            <a:ext cx="770999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5</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、谐波</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防治：</a:t>
            </a:r>
          </a:p>
          <a:p>
            <a:pPr lvl="0" indent="269875">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5.1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选用</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用电设备的谐波电流限值满足</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电磁兼容限值谐波电流发射限值（设备每相输入电流≤</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16A</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》GB 17625.1</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的要求：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a:p>
            <a:pPr lvl="0" indent="269875">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5.2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在</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变电所对供电系统进行谐波监测：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□未</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涉及。</a:t>
            </a:r>
          </a:p>
          <a:p>
            <a:pPr lvl="0" indent="269875">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5.3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无</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功补偿电容串接电抗器，防止谐波放大：□是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□否；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未涉及。</a:t>
            </a:r>
          </a:p>
          <a:p>
            <a:pPr lvl="0" indent="269875">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5.4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功率</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较大、谐波严重的设备，由变电所专线供电：□是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否；□未涉及。</a:t>
            </a:r>
          </a:p>
          <a:p>
            <a:pPr lvl="0" indent="269875">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5.5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在</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变电所设置无</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有源滤波器；或预留柜位，待系统正式运行、对谐波实测后确定型号规格：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未涉及。</a:t>
            </a:r>
          </a:p>
          <a:p>
            <a:pPr lvl="0" indent="269875">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5.6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选用</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用电设备的谐波电流限值满足</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电磁兼容限值对额定电流大于</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16A</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的设备在低压供电系统中产生的谐波电流的限制</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》GB/Z 17625.6</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a:p>
            <a:pPr lvl="0" indent="269875">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5.7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谐波源</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较大的设备，就地设置谐波抑制装置：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未涉及。</a:t>
            </a:r>
          </a:p>
          <a:p>
            <a:pPr lvl="0" indent="269875">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其它谐波防治措施简述：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144703648"/>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784443" y="1019940"/>
            <a:ext cx="77099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5</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、谐波防治（说明）</a:t>
            </a:r>
            <a:endPar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2499539923"/>
              </p:ext>
            </p:extLst>
          </p:nvPr>
        </p:nvGraphicFramePr>
        <p:xfrm>
          <a:off x="784442" y="1466383"/>
          <a:ext cx="7651892" cy="5218770"/>
        </p:xfrm>
        <a:graphic>
          <a:graphicData uri="http://schemas.openxmlformats.org/drawingml/2006/table">
            <a:tbl>
              <a:tblPr firstRow="1" firstCol="1" bandRow="1"/>
              <a:tblGrid>
                <a:gridCol w="912265">
                  <a:extLst>
                    <a:ext uri="{9D8B030D-6E8A-4147-A177-3AD203B41FA5}">
                      <a16:colId xmlns:a16="http://schemas.microsoft.com/office/drawing/2014/main" val="890528889"/>
                    </a:ext>
                  </a:extLst>
                </a:gridCol>
                <a:gridCol w="1795880">
                  <a:extLst>
                    <a:ext uri="{9D8B030D-6E8A-4147-A177-3AD203B41FA5}">
                      <a16:colId xmlns:a16="http://schemas.microsoft.com/office/drawing/2014/main" val="209709802"/>
                    </a:ext>
                  </a:extLst>
                </a:gridCol>
                <a:gridCol w="1320480">
                  <a:extLst>
                    <a:ext uri="{9D8B030D-6E8A-4147-A177-3AD203B41FA5}">
                      <a16:colId xmlns:a16="http://schemas.microsoft.com/office/drawing/2014/main" val="3393142354"/>
                    </a:ext>
                  </a:extLst>
                </a:gridCol>
                <a:gridCol w="3623267">
                  <a:extLst>
                    <a:ext uri="{9D8B030D-6E8A-4147-A177-3AD203B41FA5}">
                      <a16:colId xmlns:a16="http://schemas.microsoft.com/office/drawing/2014/main" val="795657695"/>
                    </a:ext>
                  </a:extLst>
                </a:gridCol>
              </a:tblGrid>
              <a:tr h="380080">
                <a:tc rowSpan="3">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9.2.5</a:t>
                      </a:r>
                      <a:r>
                        <a:rPr lang="zh-CN" sz="1600" kern="10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8428995"/>
                  </a:ext>
                </a:extLst>
              </a:tr>
              <a:tr h="38008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9.3.2</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二星级设计要求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203766"/>
                  </a:ext>
                </a:extLst>
              </a:tr>
              <a:tr h="38008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9.4.3</a:t>
                      </a:r>
                      <a:r>
                        <a:rPr lang="zh-CN" sz="1600" kern="10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三星级设计要求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5964340"/>
                  </a:ext>
                </a:extLst>
              </a:tr>
              <a:tr h="2981250">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设计人员应根据变配电所设计施工图、配电箱系统图，结合项目实际，填写此条内容。</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第一、二、三项为一星级设计要求，第四、五项为二星级设计要求，第六、七项为三星级设计要求。</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各项谐波防治措施均应根据工程的实际情况合理地选择，避免生搬硬套。例如第（</a:t>
                      </a:r>
                      <a:r>
                        <a:rPr lang="en-US" sz="1600" kern="100" dirty="0">
                          <a:effectLst/>
                          <a:latin typeface="宋体" panose="02010600030101010101" pitchFamily="2" charset="-122"/>
                          <a:ea typeface="宋体" panose="02010600030101010101" pitchFamily="2" charset="-122"/>
                        </a:rPr>
                        <a:t>2</a:t>
                      </a:r>
                      <a:r>
                        <a:rPr lang="zh-CN" sz="1600" kern="100" dirty="0">
                          <a:effectLst/>
                          <a:latin typeface="宋体" panose="02010600030101010101" pitchFamily="2" charset="-122"/>
                          <a:ea typeface="宋体" panose="02010600030101010101" pitchFamily="2" charset="-122"/>
                        </a:rPr>
                        <a:t>）项：对采用低压供电、不设变电所的项目，勾选“未涉及”；第（</a:t>
                      </a:r>
                      <a:r>
                        <a:rPr lang="en-US" sz="1600" kern="100" dirty="0">
                          <a:effectLst/>
                          <a:latin typeface="宋体" panose="02010600030101010101" pitchFamily="2" charset="-122"/>
                          <a:ea typeface="宋体" panose="02010600030101010101" pitchFamily="2" charset="-122"/>
                        </a:rPr>
                        <a:t>4</a:t>
                      </a:r>
                      <a:r>
                        <a:rPr lang="zh-CN" sz="1600" kern="100" dirty="0">
                          <a:effectLst/>
                          <a:latin typeface="宋体" panose="02010600030101010101" pitchFamily="2" charset="-122"/>
                          <a:ea typeface="宋体" panose="02010600030101010101" pitchFamily="2" charset="-122"/>
                        </a:rPr>
                        <a:t>）项：若项目存在类这类设备且设计满足要求时勾选“是”，不满足时勾选“否”，若并不存在这类设备则勾选“未涉及”。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66482444"/>
                  </a:ext>
                </a:extLst>
              </a:tr>
              <a:tr h="1080852">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高次谐波是</a:t>
                      </a:r>
                      <a:r>
                        <a:rPr lang="zh-CN" sz="1600" kern="100" dirty="0" smtClean="0">
                          <a:effectLst/>
                          <a:latin typeface="宋体" panose="02010600030101010101" pitchFamily="2" charset="-122"/>
                          <a:ea typeface="宋体" panose="02010600030101010101" pitchFamily="2" charset="-122"/>
                        </a:rPr>
                        <a:t>电气系统污染</a:t>
                      </a:r>
                      <a:r>
                        <a:rPr lang="zh-CN" sz="1600" kern="100" dirty="0">
                          <a:effectLst/>
                          <a:latin typeface="宋体" panose="02010600030101010101" pitchFamily="2" charset="-122"/>
                          <a:ea typeface="宋体" panose="02010600030101010101" pitchFamily="2" charset="-122"/>
                        </a:rPr>
                        <a:t>，降低电能质量和损害电气设备，必须防治。</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一星级应满足第一</a:t>
                      </a:r>
                      <a:r>
                        <a:rPr lang="en-US" sz="1600" kern="100" dirty="0">
                          <a:effectLst/>
                          <a:latin typeface="宋体" panose="02010600030101010101" pitchFamily="2" charset="-122"/>
                          <a:ea typeface="宋体" panose="02010600030101010101" pitchFamily="2" charset="-122"/>
                        </a:rPr>
                        <a:t>~</a:t>
                      </a:r>
                      <a:r>
                        <a:rPr lang="zh-CN" sz="1600" kern="100" dirty="0">
                          <a:effectLst/>
                          <a:latin typeface="宋体" panose="02010600030101010101" pitchFamily="2" charset="-122"/>
                          <a:ea typeface="宋体" panose="02010600030101010101" pitchFamily="2" charset="-122"/>
                        </a:rPr>
                        <a:t>三项的要求，二星级应满足第一</a:t>
                      </a:r>
                      <a:r>
                        <a:rPr lang="en-US" sz="1600" kern="100" dirty="0">
                          <a:effectLst/>
                          <a:latin typeface="宋体" panose="02010600030101010101" pitchFamily="2" charset="-122"/>
                          <a:ea typeface="宋体" panose="02010600030101010101" pitchFamily="2" charset="-122"/>
                        </a:rPr>
                        <a:t>~</a:t>
                      </a:r>
                      <a:r>
                        <a:rPr lang="zh-CN" sz="1600" kern="100" dirty="0">
                          <a:effectLst/>
                          <a:latin typeface="宋体" panose="02010600030101010101" pitchFamily="2" charset="-122"/>
                          <a:ea typeface="宋体" panose="02010600030101010101" pitchFamily="2" charset="-122"/>
                        </a:rPr>
                        <a:t>五项，三星级应满足第一</a:t>
                      </a:r>
                      <a:r>
                        <a:rPr lang="en-US" sz="1600" kern="100" dirty="0">
                          <a:effectLst/>
                          <a:latin typeface="宋体" panose="02010600030101010101" pitchFamily="2" charset="-122"/>
                          <a:ea typeface="宋体" panose="02010600030101010101" pitchFamily="2" charset="-122"/>
                        </a:rPr>
                        <a:t>~</a:t>
                      </a:r>
                      <a:r>
                        <a:rPr lang="zh-CN" sz="1600" kern="100" dirty="0">
                          <a:effectLst/>
                          <a:latin typeface="宋体" panose="02010600030101010101" pitchFamily="2" charset="-122"/>
                          <a:ea typeface="宋体" panose="02010600030101010101" pitchFamily="2" charset="-122"/>
                        </a:rPr>
                        <a:t>七项，若采取了其他的措施则做简要的说明。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380401284"/>
                  </a:ext>
                </a:extLst>
              </a:tr>
            </a:tbl>
          </a:graphicData>
        </a:graphic>
      </p:graphicFrame>
    </p:spTree>
    <p:extLst>
      <p:ext uri="{BB962C8B-B14F-4D97-AF65-F5344CB8AC3E}">
        <p14:creationId xmlns:p14="http://schemas.microsoft.com/office/powerpoint/2010/main" val="264482649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custDataLst>
              <p:tags r:id="rId2"/>
            </p:custDataLst>
          </p:nvPr>
        </p:nvSpPr>
        <p:spPr>
          <a:xfrm>
            <a:off x="467997" y="1661816"/>
            <a:ext cx="8437466" cy="3745065"/>
          </a:xfrm>
        </p:spPr>
        <p:txBody>
          <a:bodyPr anchor="ctr"/>
          <a:lstStyle/>
          <a:p>
            <a:pPr algn="l">
              <a:lnSpc>
                <a:spcPct val="150000"/>
              </a:lnSpc>
              <a:defRPr/>
            </a:pPr>
            <a:r>
              <a:rPr lang="zh-CN" altLang="en-US" sz="2400" dirty="0" smtClean="0">
                <a:solidFill>
                  <a:schemeClr val="bg1"/>
                </a:solidFill>
                <a:latin typeface="+mn-ea"/>
              </a:rPr>
              <a:t>（</a:t>
            </a:r>
            <a:r>
              <a:rPr lang="en-US" altLang="zh-CN" sz="2400" dirty="0">
                <a:solidFill>
                  <a:schemeClr val="bg1"/>
                </a:solidFill>
                <a:latin typeface="+mn-ea"/>
              </a:rPr>
              <a:t>1</a:t>
            </a:r>
            <a:r>
              <a:rPr lang="zh-CN" altLang="en-US" sz="2400" dirty="0">
                <a:solidFill>
                  <a:schemeClr val="bg1"/>
                </a:solidFill>
                <a:latin typeface="+mn-ea"/>
              </a:rPr>
              <a:t>）</a:t>
            </a:r>
            <a:r>
              <a:rPr lang="en-US" altLang="zh-CN" sz="2400" dirty="0">
                <a:solidFill>
                  <a:schemeClr val="bg1"/>
                </a:solidFill>
                <a:latin typeface="+mn-ea"/>
              </a:rPr>
              <a:t>《</a:t>
            </a:r>
            <a:r>
              <a:rPr lang="zh-CN" altLang="en-US" sz="2400" dirty="0">
                <a:solidFill>
                  <a:schemeClr val="bg1"/>
                </a:solidFill>
                <a:latin typeface="+mn-ea"/>
              </a:rPr>
              <a:t>绿色建筑设计标准</a:t>
            </a:r>
            <a:r>
              <a:rPr lang="en-US" altLang="zh-CN" sz="2400" dirty="0">
                <a:solidFill>
                  <a:schemeClr val="bg1"/>
                </a:solidFill>
                <a:latin typeface="+mn-ea"/>
              </a:rPr>
              <a:t>》DB 33/1092-2021</a:t>
            </a:r>
            <a:br>
              <a:rPr lang="en-US" altLang="zh-CN" sz="2400" dirty="0">
                <a:solidFill>
                  <a:schemeClr val="bg1"/>
                </a:solidFill>
                <a:latin typeface="+mn-ea"/>
              </a:rPr>
            </a:br>
            <a:r>
              <a:rPr lang="zh-CN" altLang="en-US" sz="2400" dirty="0">
                <a:solidFill>
                  <a:schemeClr val="bg1"/>
                </a:solidFill>
                <a:latin typeface="+mn-ea"/>
              </a:rPr>
              <a:t>（</a:t>
            </a:r>
            <a:r>
              <a:rPr lang="en-US" altLang="zh-CN" sz="2400" dirty="0">
                <a:solidFill>
                  <a:schemeClr val="bg1"/>
                </a:solidFill>
                <a:latin typeface="+mn-ea"/>
              </a:rPr>
              <a:t>2</a:t>
            </a:r>
            <a:r>
              <a:rPr lang="zh-CN" altLang="en-US" sz="2400" dirty="0">
                <a:solidFill>
                  <a:schemeClr val="bg1"/>
                </a:solidFill>
                <a:latin typeface="+mn-ea"/>
              </a:rPr>
              <a:t>）</a:t>
            </a:r>
            <a:r>
              <a:rPr lang="zh-CN" altLang="zh-CN" sz="2400" dirty="0">
                <a:solidFill>
                  <a:schemeClr val="bg1"/>
                </a:solidFill>
                <a:latin typeface="+mn-ea"/>
              </a:rPr>
              <a:t>《公共建筑节能设计标准》</a:t>
            </a:r>
            <a:r>
              <a:rPr lang="en-US" altLang="zh-CN" sz="2400" dirty="0">
                <a:solidFill>
                  <a:schemeClr val="bg1"/>
                </a:solidFill>
                <a:latin typeface="+mn-ea"/>
              </a:rPr>
              <a:t>DB33/1036-2021</a:t>
            </a:r>
            <a:br>
              <a:rPr lang="en-US" altLang="zh-CN" sz="2400" dirty="0">
                <a:solidFill>
                  <a:schemeClr val="bg1"/>
                </a:solidFill>
                <a:latin typeface="+mn-ea"/>
              </a:rPr>
            </a:br>
            <a:r>
              <a:rPr lang="zh-CN" altLang="en-US" sz="2400" dirty="0">
                <a:solidFill>
                  <a:schemeClr val="bg1"/>
                </a:solidFill>
                <a:latin typeface="+mn-ea"/>
              </a:rPr>
              <a:t>（</a:t>
            </a:r>
            <a:r>
              <a:rPr lang="en-US" altLang="zh-CN" sz="2400" dirty="0">
                <a:solidFill>
                  <a:schemeClr val="bg1"/>
                </a:solidFill>
                <a:latin typeface="+mn-ea"/>
              </a:rPr>
              <a:t>3</a:t>
            </a:r>
            <a:r>
              <a:rPr lang="zh-CN" altLang="en-US" sz="2400" dirty="0" smtClean="0">
                <a:solidFill>
                  <a:schemeClr val="bg1"/>
                </a:solidFill>
                <a:latin typeface="+mn-ea"/>
              </a:rPr>
              <a:t>）</a:t>
            </a:r>
            <a:r>
              <a:rPr lang="zh-CN" altLang="zh-CN" sz="2400" dirty="0" smtClean="0">
                <a:solidFill>
                  <a:schemeClr val="bg1"/>
                </a:solidFill>
                <a:latin typeface="+mn-ea"/>
              </a:rPr>
              <a:t>《绿色建筑评价标准》</a:t>
            </a:r>
            <a:r>
              <a:rPr lang="en-US" altLang="zh-CN" sz="2400" dirty="0">
                <a:solidFill>
                  <a:schemeClr val="bg1"/>
                </a:solidFill>
                <a:latin typeface="+mn-ea"/>
              </a:rPr>
              <a:t>GB/T 50378-2019</a:t>
            </a:r>
            <a:br>
              <a:rPr lang="en-US" altLang="zh-CN" sz="2400" dirty="0">
                <a:solidFill>
                  <a:schemeClr val="bg1"/>
                </a:solidFill>
                <a:latin typeface="+mn-ea"/>
              </a:rPr>
            </a:br>
            <a:r>
              <a:rPr lang="zh-CN" altLang="en-US" sz="2400" dirty="0" smtClean="0">
                <a:solidFill>
                  <a:schemeClr val="bg1"/>
                </a:solidFill>
                <a:latin typeface="+mn-ea"/>
              </a:rPr>
              <a:t>（</a:t>
            </a:r>
            <a:r>
              <a:rPr lang="en-US" altLang="zh-CN" sz="2400" dirty="0">
                <a:solidFill>
                  <a:schemeClr val="bg1"/>
                </a:solidFill>
                <a:latin typeface="+mn-ea"/>
              </a:rPr>
              <a:t>4</a:t>
            </a:r>
            <a:r>
              <a:rPr lang="zh-CN" altLang="en-US" sz="2400" dirty="0" smtClean="0">
                <a:solidFill>
                  <a:schemeClr val="bg1"/>
                </a:solidFill>
                <a:latin typeface="+mn-ea"/>
              </a:rPr>
              <a:t>）</a:t>
            </a:r>
            <a:r>
              <a:rPr lang="en-US" altLang="zh-CN" sz="2400" dirty="0" smtClean="0">
                <a:solidFill>
                  <a:schemeClr val="bg1"/>
                </a:solidFill>
                <a:latin typeface="+mn-ea"/>
              </a:rPr>
              <a:t>《</a:t>
            </a:r>
            <a:r>
              <a:rPr lang="zh-CN" altLang="en-US" sz="2400" dirty="0">
                <a:solidFill>
                  <a:schemeClr val="bg1"/>
                </a:solidFill>
                <a:latin typeface="+mn-ea"/>
              </a:rPr>
              <a:t>建筑节能与可再生能源利用通用规范</a:t>
            </a:r>
            <a:r>
              <a:rPr lang="en-US" altLang="zh-CN" sz="2400" dirty="0">
                <a:solidFill>
                  <a:schemeClr val="bg1"/>
                </a:solidFill>
                <a:latin typeface="+mn-ea"/>
              </a:rPr>
              <a:t>》GB 55015-2021</a:t>
            </a:r>
            <a:br>
              <a:rPr lang="en-US" altLang="zh-CN" sz="2400" dirty="0">
                <a:solidFill>
                  <a:schemeClr val="bg1"/>
                </a:solidFill>
                <a:latin typeface="+mn-ea"/>
              </a:rPr>
            </a:br>
            <a:r>
              <a:rPr lang="zh-CN" altLang="en-US" sz="2400" dirty="0" smtClean="0">
                <a:solidFill>
                  <a:schemeClr val="bg1"/>
                </a:solidFill>
                <a:latin typeface="+mn-ea"/>
              </a:rPr>
              <a:t>（</a:t>
            </a:r>
            <a:r>
              <a:rPr lang="en-US" altLang="zh-CN" sz="2400" dirty="0">
                <a:solidFill>
                  <a:schemeClr val="bg1"/>
                </a:solidFill>
                <a:latin typeface="+mn-ea"/>
              </a:rPr>
              <a:t>5</a:t>
            </a:r>
            <a:r>
              <a:rPr lang="zh-CN" altLang="en-US" sz="2400" dirty="0" smtClean="0">
                <a:solidFill>
                  <a:schemeClr val="bg1"/>
                </a:solidFill>
                <a:latin typeface="+mn-ea"/>
              </a:rPr>
              <a:t>）</a:t>
            </a:r>
            <a:r>
              <a:rPr lang="en-US" altLang="zh-CN" sz="2400" dirty="0" smtClean="0">
                <a:solidFill>
                  <a:schemeClr val="bg1"/>
                </a:solidFill>
                <a:latin typeface="+mn-ea"/>
              </a:rPr>
              <a:t>《</a:t>
            </a:r>
            <a:r>
              <a:rPr lang="zh-CN" altLang="en-US" sz="2400" dirty="0">
                <a:solidFill>
                  <a:schemeClr val="bg1"/>
                </a:solidFill>
                <a:latin typeface="+mn-ea"/>
              </a:rPr>
              <a:t>建筑环境通用规范</a:t>
            </a:r>
            <a:r>
              <a:rPr lang="en-US" altLang="zh-CN" sz="2400" dirty="0">
                <a:solidFill>
                  <a:schemeClr val="bg1"/>
                </a:solidFill>
                <a:latin typeface="+mn-ea"/>
              </a:rPr>
              <a:t>》GB </a:t>
            </a:r>
            <a:r>
              <a:rPr lang="en-US" altLang="zh-CN" sz="2400" dirty="0" smtClean="0">
                <a:solidFill>
                  <a:schemeClr val="bg1"/>
                </a:solidFill>
                <a:latin typeface="+mn-ea"/>
              </a:rPr>
              <a:t>55016-2021</a:t>
            </a:r>
            <a:endParaRPr lang="en-US" altLang="zh-CN" sz="2000" dirty="0">
              <a:solidFill>
                <a:schemeClr val="bg1"/>
              </a:solidFill>
              <a:latin typeface="+mn-ea"/>
            </a:endParaRPr>
          </a:p>
        </p:txBody>
      </p:sp>
      <p:sp>
        <p:nvSpPr>
          <p:cNvPr id="3" name="文本框 12"/>
          <p:cNvSpPr txBox="1"/>
          <p:nvPr/>
        </p:nvSpPr>
        <p:spPr>
          <a:xfrm>
            <a:off x="1270682" y="829846"/>
            <a:ext cx="6373813" cy="572464"/>
          </a:xfrm>
          <a:prstGeom prst="rect">
            <a:avLst/>
          </a:prstGeom>
          <a:noFill/>
          <a:ln w="9525">
            <a:noFill/>
          </a:ln>
        </p:spPr>
        <p:txBody>
          <a:bodyPr>
            <a:spAutoFit/>
          </a:bodyPr>
          <a:lstStyle/>
          <a:p>
            <a:pPr algn="ctr" eaLnBrk="1" hangingPunct="1">
              <a:lnSpc>
                <a:spcPct val="130000"/>
              </a:lnSpc>
              <a:spcAft>
                <a:spcPts val="450"/>
              </a:spcAft>
            </a:pPr>
            <a:r>
              <a:rPr lang="zh-CN" altLang="en-US" sz="2400" b="1" dirty="0" smtClean="0">
                <a:solidFill>
                  <a:schemeClr val="bg1"/>
                </a:solidFill>
                <a:latin typeface="微软雅黑" panose="020B0503020204020204" pitchFamily="34" charset="-122"/>
                <a:ea typeface="微软雅黑" panose="020B0503020204020204" pitchFamily="34" charset="-122"/>
              </a:rPr>
              <a:t>相 关 标 准</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277067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65906" y="1585014"/>
            <a:ext cx="77099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6</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电气系统</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导体材料：</a:t>
            </a:r>
            <a:r>
              <a:rPr lang="zh-CN" altLang="en-US" sz="1600" u="sng" dirty="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；采用低烟或无烟、低毒或无毒的阻燃型或不燃性线缆：□是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p:txBody>
      </p:sp>
      <p:graphicFrame>
        <p:nvGraphicFramePr>
          <p:cNvPr id="11" name="表格 10"/>
          <p:cNvGraphicFramePr>
            <a:graphicFrameLocks noGrp="1"/>
          </p:cNvGraphicFramePr>
          <p:nvPr>
            <p:extLst>
              <p:ext uri="{D42A27DB-BD31-4B8C-83A1-F6EECF244321}">
                <p14:modId xmlns:p14="http://schemas.microsoft.com/office/powerpoint/2010/main" val="3449279145"/>
              </p:ext>
            </p:extLst>
          </p:nvPr>
        </p:nvGraphicFramePr>
        <p:xfrm>
          <a:off x="959084" y="2655124"/>
          <a:ext cx="7402135" cy="2355777"/>
        </p:xfrm>
        <a:graphic>
          <a:graphicData uri="http://schemas.openxmlformats.org/drawingml/2006/table">
            <a:tbl>
              <a:tblPr firstRow="1" firstCol="1" bandRow="1"/>
              <a:tblGrid>
                <a:gridCol w="1055323">
                  <a:extLst>
                    <a:ext uri="{9D8B030D-6E8A-4147-A177-3AD203B41FA5}">
                      <a16:colId xmlns:a16="http://schemas.microsoft.com/office/drawing/2014/main" val="678671937"/>
                    </a:ext>
                  </a:extLst>
                </a:gridCol>
                <a:gridCol w="1663495">
                  <a:extLst>
                    <a:ext uri="{9D8B030D-6E8A-4147-A177-3AD203B41FA5}">
                      <a16:colId xmlns:a16="http://schemas.microsoft.com/office/drawing/2014/main" val="2662486493"/>
                    </a:ext>
                  </a:extLst>
                </a:gridCol>
                <a:gridCol w="1160890">
                  <a:extLst>
                    <a:ext uri="{9D8B030D-6E8A-4147-A177-3AD203B41FA5}">
                      <a16:colId xmlns:a16="http://schemas.microsoft.com/office/drawing/2014/main" val="571900352"/>
                    </a:ext>
                  </a:extLst>
                </a:gridCol>
                <a:gridCol w="3522427">
                  <a:extLst>
                    <a:ext uri="{9D8B030D-6E8A-4147-A177-3AD203B41FA5}">
                      <a16:colId xmlns:a16="http://schemas.microsoft.com/office/drawing/2014/main" val="787804295"/>
                    </a:ext>
                  </a:extLst>
                </a:gridCol>
              </a:tblGrid>
              <a:tr h="785259">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9.3.3</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二星级设计要求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807761"/>
                  </a:ext>
                </a:extLst>
              </a:tr>
              <a:tr h="785259">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设计人员应根据变配电所设计施工图、配电干线系统图、配电箱系统图，结合项目实际，填写此条内容。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646535890"/>
                  </a:ext>
                </a:extLst>
              </a:tr>
              <a:tr h="785259">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本条考虑电气线路的耐久、环保。</a:t>
                      </a:r>
                    </a:p>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本条为二星级设计要求。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15123517"/>
                  </a:ext>
                </a:extLst>
              </a:tr>
            </a:tbl>
          </a:graphicData>
        </a:graphic>
      </p:graphicFrame>
    </p:spTree>
    <p:extLst>
      <p:ext uri="{BB962C8B-B14F-4D97-AF65-F5344CB8AC3E}">
        <p14:creationId xmlns:p14="http://schemas.microsoft.com/office/powerpoint/2010/main" val="2382396367"/>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78876" y="1600910"/>
            <a:ext cx="77099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7</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、电气</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线路在穿越有保温隔热要求的墙体或楼板处，预埋穿线管并用保温材料进行密闭处理：□是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p:txBody>
      </p:sp>
      <p:graphicFrame>
        <p:nvGraphicFramePr>
          <p:cNvPr id="2" name="表格 1"/>
          <p:cNvGraphicFramePr>
            <a:graphicFrameLocks noGrp="1"/>
          </p:cNvGraphicFramePr>
          <p:nvPr>
            <p:extLst>
              <p:ext uri="{D42A27DB-BD31-4B8C-83A1-F6EECF244321}">
                <p14:modId xmlns:p14="http://schemas.microsoft.com/office/powerpoint/2010/main" val="2047215291"/>
              </p:ext>
            </p:extLst>
          </p:nvPr>
        </p:nvGraphicFramePr>
        <p:xfrm>
          <a:off x="972054" y="2782957"/>
          <a:ext cx="7362379" cy="1766977"/>
        </p:xfrm>
        <a:graphic>
          <a:graphicData uri="http://schemas.openxmlformats.org/drawingml/2006/table">
            <a:tbl>
              <a:tblPr firstRow="1" firstCol="1" bandRow="1"/>
              <a:tblGrid>
                <a:gridCol w="1112654">
                  <a:extLst>
                    <a:ext uri="{9D8B030D-6E8A-4147-A177-3AD203B41FA5}">
                      <a16:colId xmlns:a16="http://schemas.microsoft.com/office/drawing/2014/main" val="679660825"/>
                    </a:ext>
                  </a:extLst>
                </a:gridCol>
                <a:gridCol w="1693628">
                  <a:extLst>
                    <a:ext uri="{9D8B030D-6E8A-4147-A177-3AD203B41FA5}">
                      <a16:colId xmlns:a16="http://schemas.microsoft.com/office/drawing/2014/main" val="3381090758"/>
                    </a:ext>
                  </a:extLst>
                </a:gridCol>
                <a:gridCol w="1041621">
                  <a:extLst>
                    <a:ext uri="{9D8B030D-6E8A-4147-A177-3AD203B41FA5}">
                      <a16:colId xmlns:a16="http://schemas.microsoft.com/office/drawing/2014/main" val="798988914"/>
                    </a:ext>
                  </a:extLst>
                </a:gridCol>
                <a:gridCol w="3514476">
                  <a:extLst>
                    <a:ext uri="{9D8B030D-6E8A-4147-A177-3AD203B41FA5}">
                      <a16:colId xmlns:a16="http://schemas.microsoft.com/office/drawing/2014/main" val="1206615811"/>
                    </a:ext>
                  </a:extLst>
                </a:gridCol>
              </a:tblGrid>
              <a:tr h="883489">
                <a:tc>
                  <a:txBody>
                    <a:bodyPr/>
                    <a:lstStyle/>
                    <a:p>
                      <a:pPr algn="ctr">
                        <a:lnSpc>
                          <a:spcPct val="150000"/>
                        </a:lnSpc>
                        <a:spcAft>
                          <a:spcPts val="0"/>
                        </a:spcAft>
                      </a:pPr>
                      <a:r>
                        <a:rPr lang="zh-CN" sz="1600" kern="100" dirty="0">
                          <a:solidFill>
                            <a:schemeClr val="tx1"/>
                          </a:solidFill>
                          <a:effectLst/>
                          <a:latin typeface="宋体" panose="02010600030101010101" pitchFamily="2" charset="-122"/>
                          <a:ea typeface="宋体" panose="02010600030101010101" pitchFamily="2" charset="-122"/>
                          <a:cs typeface="+mn-cs"/>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DB33/1036-2021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7.1.3</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一般规定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211054"/>
                  </a:ext>
                </a:extLst>
              </a:tr>
              <a:tr h="441744">
                <a:tc>
                  <a:txBody>
                    <a:bodyPr/>
                    <a:lstStyle/>
                    <a:p>
                      <a:pPr algn="ctr">
                        <a:lnSpc>
                          <a:spcPct val="150000"/>
                        </a:lnSpc>
                        <a:spcAft>
                          <a:spcPts val="0"/>
                        </a:spcAft>
                      </a:pPr>
                      <a:r>
                        <a:rPr lang="zh-CN" sz="1600" kern="100" dirty="0">
                          <a:solidFill>
                            <a:schemeClr val="tx1"/>
                          </a:solidFill>
                          <a:effectLst/>
                          <a:latin typeface="宋体" panose="02010600030101010101" pitchFamily="2" charset="-122"/>
                          <a:ea typeface="宋体" panose="02010600030101010101" pitchFamily="2" charset="-122"/>
                          <a:cs typeface="+mn-cs"/>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设计人员应根据电气平面设计施工图，结合项目实际，填写此条内容。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60253239"/>
                  </a:ext>
                </a:extLst>
              </a:tr>
              <a:tr h="441744">
                <a:tc>
                  <a:txBody>
                    <a:bodyPr/>
                    <a:lstStyle/>
                    <a:p>
                      <a:pPr algn="ctr">
                        <a:lnSpc>
                          <a:spcPct val="150000"/>
                        </a:lnSpc>
                        <a:spcAft>
                          <a:spcPts val="0"/>
                        </a:spcAft>
                      </a:pPr>
                      <a:r>
                        <a:rPr lang="zh-CN" sz="1600" kern="100" dirty="0">
                          <a:solidFill>
                            <a:schemeClr val="tx1"/>
                          </a:solidFill>
                          <a:effectLst/>
                          <a:latin typeface="宋体" panose="02010600030101010101" pitchFamily="2" charset="-122"/>
                          <a:ea typeface="宋体" panose="02010600030101010101" pitchFamily="2" charset="-122"/>
                          <a:cs typeface="+mn-cs"/>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本条考虑保温，减少空调负荷。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783415052"/>
                  </a:ext>
                </a:extLst>
              </a:tr>
            </a:tbl>
          </a:graphicData>
        </a:graphic>
      </p:graphicFrame>
    </p:spTree>
    <p:extLst>
      <p:ext uri="{BB962C8B-B14F-4D97-AF65-F5344CB8AC3E}">
        <p14:creationId xmlns:p14="http://schemas.microsoft.com/office/powerpoint/2010/main" val="239577321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538325" y="1141540"/>
            <a:ext cx="81524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8</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、室内</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照明功率密度值满足</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建筑照明设计标准</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》GB50034</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规定的目标值：□是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p:txBody>
      </p:sp>
      <p:graphicFrame>
        <p:nvGraphicFramePr>
          <p:cNvPr id="2" name="表格 1"/>
          <p:cNvGraphicFramePr>
            <a:graphicFrameLocks noGrp="1"/>
          </p:cNvGraphicFramePr>
          <p:nvPr>
            <p:extLst>
              <p:ext uri="{D42A27DB-BD31-4B8C-83A1-F6EECF244321}">
                <p14:modId xmlns:p14="http://schemas.microsoft.com/office/powerpoint/2010/main" val="2215754300"/>
              </p:ext>
            </p:extLst>
          </p:nvPr>
        </p:nvGraphicFramePr>
        <p:xfrm>
          <a:off x="572637" y="1719262"/>
          <a:ext cx="8118133" cy="4856467"/>
        </p:xfrm>
        <a:graphic>
          <a:graphicData uri="http://schemas.openxmlformats.org/drawingml/2006/table">
            <a:tbl>
              <a:tblPr firstRow="1" firstCol="1" bandRow="1"/>
              <a:tblGrid>
                <a:gridCol w="1017624">
                  <a:extLst>
                    <a:ext uri="{9D8B030D-6E8A-4147-A177-3AD203B41FA5}">
                      <a16:colId xmlns:a16="http://schemas.microsoft.com/office/drawing/2014/main" val="1970192954"/>
                    </a:ext>
                  </a:extLst>
                </a:gridCol>
                <a:gridCol w="1860605">
                  <a:extLst>
                    <a:ext uri="{9D8B030D-6E8A-4147-A177-3AD203B41FA5}">
                      <a16:colId xmlns:a16="http://schemas.microsoft.com/office/drawing/2014/main" val="4240416515"/>
                    </a:ext>
                  </a:extLst>
                </a:gridCol>
                <a:gridCol w="1812897">
                  <a:extLst>
                    <a:ext uri="{9D8B030D-6E8A-4147-A177-3AD203B41FA5}">
                      <a16:colId xmlns:a16="http://schemas.microsoft.com/office/drawing/2014/main" val="181716882"/>
                    </a:ext>
                  </a:extLst>
                </a:gridCol>
                <a:gridCol w="3427007">
                  <a:extLst>
                    <a:ext uri="{9D8B030D-6E8A-4147-A177-3AD203B41FA5}">
                      <a16:colId xmlns:a16="http://schemas.microsoft.com/office/drawing/2014/main" val="91590639"/>
                    </a:ext>
                  </a:extLst>
                </a:gridCol>
              </a:tblGrid>
              <a:tr h="323038">
                <a:tc rowSpan="2">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9.2.6</a:t>
                      </a:r>
                      <a:r>
                        <a:rPr lang="zh-CN" sz="1600" kern="100">
                          <a:effectLst/>
                          <a:latin typeface="宋体" panose="02010600030101010101" pitchFamily="2" charset="-122"/>
                          <a:ea typeface="宋体" panose="02010600030101010101" pitchFamily="2" charset="-122"/>
                        </a:rPr>
                        <a:t>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683352"/>
                  </a:ext>
                </a:extLst>
              </a:tr>
              <a:tr h="323038">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9.4.4</a:t>
                      </a:r>
                      <a:r>
                        <a:rPr lang="zh-CN" sz="1600" kern="100" dirty="0">
                          <a:effectLst/>
                          <a:latin typeface="宋体" panose="02010600030101010101" pitchFamily="2" charset="-122"/>
                          <a:ea typeface="宋体" panose="02010600030101010101" pitchFamily="2" charset="-122"/>
                        </a:rPr>
                        <a:t>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三星级设计要求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36164"/>
                  </a:ext>
                </a:extLst>
              </a:tr>
              <a:tr h="467347">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设计人员应根据照明计算书、照明设计施工图，结合项目实际，填写此条内容。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536662638"/>
                  </a:ext>
                </a:extLst>
              </a:tr>
              <a:tr h="3230376">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304800" algn="l">
                        <a:lnSpc>
                          <a:spcPct val="150000"/>
                        </a:lnSpc>
                        <a:spcAft>
                          <a:spcPts val="0"/>
                        </a:spcAft>
                      </a:pPr>
                      <a:r>
                        <a:rPr lang="zh-CN" sz="1600" kern="100" dirty="0">
                          <a:effectLst/>
                          <a:latin typeface="宋体" panose="02010600030101010101" pitchFamily="2" charset="-122"/>
                          <a:ea typeface="宋体" panose="02010600030101010101" pitchFamily="2" charset="-122"/>
                        </a:rPr>
                        <a:t>目前，照明功率密度值满足《建筑节能与可再生能源利用通用规范》</a:t>
                      </a:r>
                      <a:r>
                        <a:rPr lang="en-US" sz="1600" kern="100" dirty="0">
                          <a:effectLst/>
                          <a:latin typeface="宋体" panose="02010600030101010101" pitchFamily="2" charset="-122"/>
                          <a:ea typeface="宋体" panose="02010600030101010101" pitchFamily="2" charset="-122"/>
                        </a:rPr>
                        <a:t>GB 55015</a:t>
                      </a:r>
                      <a:r>
                        <a:rPr lang="zh-CN" sz="1600" kern="100" dirty="0">
                          <a:effectLst/>
                          <a:latin typeface="宋体" panose="02010600030101010101" pitchFamily="2" charset="-122"/>
                          <a:ea typeface="宋体" panose="02010600030101010101" pitchFamily="2" charset="-122"/>
                        </a:rPr>
                        <a:t>的规定即可。《建筑照明设计标准》</a:t>
                      </a:r>
                      <a:r>
                        <a:rPr lang="en-US" sz="1600" kern="100" dirty="0">
                          <a:effectLst/>
                          <a:latin typeface="宋体" panose="02010600030101010101" pitchFamily="2" charset="-122"/>
                          <a:ea typeface="宋体" panose="02010600030101010101" pitchFamily="2" charset="-122"/>
                        </a:rPr>
                        <a:t>GB 50034-2013</a:t>
                      </a:r>
                      <a:r>
                        <a:rPr lang="zh-CN" sz="1600" kern="100" dirty="0">
                          <a:effectLst/>
                          <a:latin typeface="宋体" panose="02010600030101010101" pitchFamily="2" charset="-122"/>
                          <a:ea typeface="宋体" panose="02010600030101010101" pitchFamily="2" charset="-122"/>
                        </a:rPr>
                        <a:t>正在修编，待新版发布、实施后，按以下说明：</a:t>
                      </a:r>
                    </a:p>
                    <a:p>
                      <a:pPr indent="304800" algn="l">
                        <a:lnSpc>
                          <a:spcPct val="150000"/>
                        </a:lnSpc>
                        <a:spcAft>
                          <a:spcPts val="0"/>
                        </a:spcAft>
                      </a:pPr>
                      <a:r>
                        <a:rPr lang="zh-CN" sz="1600" kern="100" dirty="0">
                          <a:effectLst/>
                          <a:latin typeface="宋体" panose="02010600030101010101" pitchFamily="2" charset="-122"/>
                          <a:ea typeface="宋体" panose="02010600030101010101" pitchFamily="2" charset="-122"/>
                        </a:rPr>
                        <a:t>关于照明功率密度值（</a:t>
                      </a:r>
                      <a:r>
                        <a:rPr lang="en-US" sz="1600" kern="100" dirty="0">
                          <a:effectLst/>
                          <a:latin typeface="宋体" panose="02010600030101010101" pitchFamily="2" charset="-122"/>
                          <a:ea typeface="宋体" panose="02010600030101010101" pitchFamily="2" charset="-122"/>
                        </a:rPr>
                        <a:t>LPD</a:t>
                      </a:r>
                      <a:r>
                        <a:rPr lang="zh-CN" sz="1600" kern="100" dirty="0">
                          <a:effectLst/>
                          <a:latin typeface="宋体" panose="02010600030101010101" pitchFamily="2" charset="-122"/>
                          <a:ea typeface="宋体" panose="02010600030101010101" pitchFamily="2" charset="-122"/>
                        </a:rPr>
                        <a:t>）的要求是递进的：一般规定要求所有区域满足现行值，一星级要求主要功能房间满足目标值，二星级未作进一步要求，三星级要求所有区域满足目标值。</a:t>
                      </a:r>
                    </a:p>
                    <a:p>
                      <a:pPr indent="304800" algn="l">
                        <a:lnSpc>
                          <a:spcPct val="150000"/>
                        </a:lnSpc>
                        <a:spcAft>
                          <a:spcPts val="0"/>
                        </a:spcAft>
                      </a:pPr>
                      <a:r>
                        <a:rPr lang="zh-CN" sz="1600" kern="100" dirty="0">
                          <a:effectLst/>
                          <a:latin typeface="宋体" panose="02010600030101010101" pitchFamily="2" charset="-122"/>
                          <a:ea typeface="宋体" panose="02010600030101010101" pitchFamily="2" charset="-122"/>
                        </a:rPr>
                        <a:t>“主要功能房间”定义为国家标准《建筑照明设计标准》</a:t>
                      </a:r>
                      <a:r>
                        <a:rPr lang="en-US" sz="1600" kern="100" dirty="0">
                          <a:effectLst/>
                          <a:latin typeface="宋体" panose="02010600030101010101" pitchFamily="2" charset="-122"/>
                          <a:ea typeface="宋体" panose="02010600030101010101" pitchFamily="2" charset="-122"/>
                        </a:rPr>
                        <a:t>GB 50034</a:t>
                      </a:r>
                      <a:r>
                        <a:rPr lang="zh-CN" sz="1600" kern="100" dirty="0">
                          <a:effectLst/>
                          <a:latin typeface="宋体" panose="02010600030101010101" pitchFamily="2" charset="-122"/>
                          <a:ea typeface="宋体" panose="02010600030101010101" pitchFamily="2" charset="-122"/>
                        </a:rPr>
                        <a:t>中对应的建筑类型明确列出的房间或场所（长时间停留、作业的场所），“所有区域”还应包括表</a:t>
                      </a:r>
                      <a:r>
                        <a:rPr lang="en-US" sz="1600" kern="100" dirty="0">
                          <a:effectLst/>
                          <a:latin typeface="宋体" panose="02010600030101010101" pitchFamily="2" charset="-122"/>
                          <a:ea typeface="宋体" panose="02010600030101010101" pitchFamily="2" charset="-122"/>
                        </a:rPr>
                        <a:t>6.3.13</a:t>
                      </a:r>
                      <a:r>
                        <a:rPr lang="zh-CN" sz="1600" kern="100" dirty="0">
                          <a:effectLst/>
                          <a:latin typeface="宋体" panose="02010600030101010101" pitchFamily="2" charset="-122"/>
                          <a:ea typeface="宋体" panose="02010600030101010101" pitchFamily="2" charset="-122"/>
                        </a:rPr>
                        <a:t>所列的通用房间或场所。</a:t>
                      </a:r>
                    </a:p>
                    <a:p>
                      <a:pPr indent="304800" algn="l">
                        <a:lnSpc>
                          <a:spcPct val="150000"/>
                        </a:lnSpc>
                        <a:spcAft>
                          <a:spcPts val="0"/>
                        </a:spcAft>
                      </a:pPr>
                      <a:r>
                        <a:rPr lang="zh-CN" sz="1600" kern="100" dirty="0" smtClean="0">
                          <a:effectLst/>
                          <a:latin typeface="宋体" panose="02010600030101010101" pitchFamily="2" charset="-122"/>
                          <a:ea typeface="宋体" panose="02010600030101010101" pitchFamily="2" charset="-122"/>
                        </a:rPr>
                        <a:t>一</a:t>
                      </a:r>
                      <a:r>
                        <a:rPr lang="zh-CN" altLang="en-US" sz="1600" kern="100" dirty="0" smtClean="0">
                          <a:effectLst/>
                          <a:latin typeface="宋体" panose="02010600030101010101" pitchFamily="2" charset="-122"/>
                          <a:ea typeface="宋体" panose="02010600030101010101" pitchFamily="2" charset="-122"/>
                        </a:rPr>
                        <a:t>、二</a:t>
                      </a:r>
                      <a:r>
                        <a:rPr lang="zh-CN" sz="1600" kern="100" dirty="0" smtClean="0">
                          <a:effectLst/>
                          <a:latin typeface="宋体" panose="02010600030101010101" pitchFamily="2" charset="-122"/>
                          <a:ea typeface="宋体" panose="02010600030101010101" pitchFamily="2" charset="-122"/>
                        </a:rPr>
                        <a:t>星级</a:t>
                      </a:r>
                      <a:r>
                        <a:rPr lang="zh-CN" sz="1600" kern="100" dirty="0">
                          <a:effectLst/>
                          <a:latin typeface="宋体" panose="02010600030101010101" pitchFamily="2" charset="-122"/>
                          <a:ea typeface="宋体" panose="02010600030101010101" pitchFamily="2" charset="-122"/>
                        </a:rPr>
                        <a:t>要求主要功能房间满足，三星级要求所有区域满足。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505680012"/>
                  </a:ext>
                </a:extLst>
              </a:tr>
            </a:tbl>
          </a:graphicData>
        </a:graphic>
      </p:graphicFrame>
    </p:spTree>
    <p:extLst>
      <p:ext uri="{BB962C8B-B14F-4D97-AF65-F5344CB8AC3E}">
        <p14:creationId xmlns:p14="http://schemas.microsoft.com/office/powerpoint/2010/main" val="3571615515"/>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520426"/>
            <a:ext cx="770999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9</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、室外</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照明的光污染控制、室外灯光对室内的影响满足</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城市夜景照明设计规范</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JGJ/T163</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及</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环境照明工程技术规范</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DB33/T 1055</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的要求：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未涉及。</a:t>
            </a:r>
          </a:p>
          <a:p>
            <a:pPr lvl="0" indent="269875">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步行道和非机动车道的照度标准值不低于</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城市道路照明设计标准</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》CJJ 45</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的相关要求：□是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未涉及。</a:t>
            </a:r>
          </a:p>
          <a:p>
            <a:pPr lvl="0" indent="269875">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室外照度标准值、照明功率密度值满足</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城市夜景照明设计规范</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JGJ/T163</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及</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环境照明工程技术规范</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DB33/T 1055</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的要求：□</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满足；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不</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满足； □未</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涉及。</a:t>
            </a:r>
          </a:p>
        </p:txBody>
      </p:sp>
    </p:spTree>
    <p:extLst>
      <p:ext uri="{BB962C8B-B14F-4D97-AF65-F5344CB8AC3E}">
        <p14:creationId xmlns:p14="http://schemas.microsoft.com/office/powerpoint/2010/main" val="1182105840"/>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300553"/>
            <a:ext cx="77099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9</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、室外</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照明（</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说明）</a:t>
            </a:r>
            <a:endPar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285565796"/>
              </p:ext>
            </p:extLst>
          </p:nvPr>
        </p:nvGraphicFramePr>
        <p:xfrm>
          <a:off x="978535" y="1920037"/>
          <a:ext cx="7330577" cy="4636539"/>
        </p:xfrm>
        <a:graphic>
          <a:graphicData uri="http://schemas.openxmlformats.org/drawingml/2006/table">
            <a:tbl>
              <a:tblPr firstRow="1" firstCol="1" bandRow="1"/>
              <a:tblGrid>
                <a:gridCol w="1050208">
                  <a:extLst>
                    <a:ext uri="{9D8B030D-6E8A-4147-A177-3AD203B41FA5}">
                      <a16:colId xmlns:a16="http://schemas.microsoft.com/office/drawing/2014/main" val="1618831196"/>
                    </a:ext>
                  </a:extLst>
                </a:gridCol>
                <a:gridCol w="1788662">
                  <a:extLst>
                    <a:ext uri="{9D8B030D-6E8A-4147-A177-3AD203B41FA5}">
                      <a16:colId xmlns:a16="http://schemas.microsoft.com/office/drawing/2014/main" val="2042724343"/>
                    </a:ext>
                  </a:extLst>
                </a:gridCol>
                <a:gridCol w="1307408">
                  <a:extLst>
                    <a:ext uri="{9D8B030D-6E8A-4147-A177-3AD203B41FA5}">
                      <a16:colId xmlns:a16="http://schemas.microsoft.com/office/drawing/2014/main" val="2714989307"/>
                    </a:ext>
                  </a:extLst>
                </a:gridCol>
                <a:gridCol w="3184299">
                  <a:extLst>
                    <a:ext uri="{9D8B030D-6E8A-4147-A177-3AD203B41FA5}">
                      <a16:colId xmlns:a16="http://schemas.microsoft.com/office/drawing/2014/main" val="1742153190"/>
                    </a:ext>
                  </a:extLst>
                </a:gridCol>
              </a:tblGrid>
              <a:tr h="392225">
                <a:tc rowSpan="3">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4.2.6</a:t>
                      </a:r>
                      <a:r>
                        <a:rPr lang="zh-CN" sz="1600" kern="10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232526"/>
                  </a:ext>
                </a:extLst>
              </a:tr>
              <a:tr h="392225">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9.3.4</a:t>
                      </a:r>
                      <a:r>
                        <a:rPr lang="zh-CN" sz="1600" kern="10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二星级设计要求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043000"/>
                  </a:ext>
                </a:extLst>
              </a:tr>
              <a:tr h="392225">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9.4.5</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三星级设计要求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839260"/>
                  </a:ext>
                </a:extLst>
              </a:tr>
              <a:tr h="775574">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设计人员应根据室外照明计算书、室外各种照明设计施工图，结合项目实际，填写此条内容。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525818991"/>
                  </a:ext>
                </a:extLst>
              </a:tr>
              <a:tr h="2684290">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若不需要设置室外照明，或由甲方委托其他设计单位设计，则勾选“未涉及”。</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目前，室外照明的光污染、照度标准、</a:t>
                      </a:r>
                      <a:r>
                        <a:rPr lang="en-US" sz="1600" kern="100" dirty="0">
                          <a:effectLst/>
                          <a:latin typeface="宋体" panose="02010600030101010101" pitchFamily="2" charset="-122"/>
                          <a:ea typeface="宋体" panose="02010600030101010101" pitchFamily="2" charset="-122"/>
                        </a:rPr>
                        <a:t>LPD</a:t>
                      </a:r>
                      <a:r>
                        <a:rPr lang="zh-CN" sz="1600" kern="100" dirty="0">
                          <a:effectLst/>
                          <a:latin typeface="宋体" panose="02010600030101010101" pitchFamily="2" charset="-122"/>
                          <a:ea typeface="宋体" panose="02010600030101010101" pitchFamily="2" charset="-122"/>
                        </a:rPr>
                        <a:t>均普遍失控。作为绿色建筑，应避免光污染，限制合理的照度标准、照明功率密度值。</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关于室外照明的绿色节能要求是递进的：一星级要求避免光污染，二星级要求保障行人安全，三星级要求满足照度标准值、照明功率密度值。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38203521"/>
                  </a:ext>
                </a:extLst>
              </a:tr>
            </a:tbl>
          </a:graphicData>
        </a:graphic>
      </p:graphicFrame>
    </p:spTree>
    <p:extLst>
      <p:ext uri="{BB962C8B-B14F-4D97-AF65-F5344CB8AC3E}">
        <p14:creationId xmlns:p14="http://schemas.microsoft.com/office/powerpoint/2010/main" val="60699453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788086" y="1516200"/>
            <a:ext cx="7709998" cy="77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10</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采用</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的主要照明方式</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一般照明； □分区一般照明；</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局部照明；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直接照明； □间接照明。</a:t>
            </a:r>
            <a:endPar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3271041948"/>
              </p:ext>
            </p:extLst>
          </p:nvPr>
        </p:nvGraphicFramePr>
        <p:xfrm>
          <a:off x="956400" y="2480204"/>
          <a:ext cx="7385090" cy="3398224"/>
        </p:xfrm>
        <a:graphic>
          <a:graphicData uri="http://schemas.openxmlformats.org/drawingml/2006/table">
            <a:tbl>
              <a:tblPr firstRow="1" firstCol="1" bandRow="1"/>
              <a:tblGrid>
                <a:gridCol w="1119462">
                  <a:extLst>
                    <a:ext uri="{9D8B030D-6E8A-4147-A177-3AD203B41FA5}">
                      <a16:colId xmlns:a16="http://schemas.microsoft.com/office/drawing/2014/main" val="2213653816"/>
                    </a:ext>
                  </a:extLst>
                </a:gridCol>
                <a:gridCol w="1669774">
                  <a:extLst>
                    <a:ext uri="{9D8B030D-6E8A-4147-A177-3AD203B41FA5}">
                      <a16:colId xmlns:a16="http://schemas.microsoft.com/office/drawing/2014/main" val="2652742695"/>
                    </a:ext>
                  </a:extLst>
                </a:gridCol>
                <a:gridCol w="1152939">
                  <a:extLst>
                    <a:ext uri="{9D8B030D-6E8A-4147-A177-3AD203B41FA5}">
                      <a16:colId xmlns:a16="http://schemas.microsoft.com/office/drawing/2014/main" val="1857476761"/>
                    </a:ext>
                  </a:extLst>
                </a:gridCol>
                <a:gridCol w="3442915">
                  <a:extLst>
                    <a:ext uri="{9D8B030D-6E8A-4147-A177-3AD203B41FA5}">
                      <a16:colId xmlns:a16="http://schemas.microsoft.com/office/drawing/2014/main" val="3806975067"/>
                    </a:ext>
                  </a:extLst>
                </a:gridCol>
              </a:tblGrid>
              <a:tr h="864566">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9.3.5</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二星级设计要求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032437"/>
                  </a:ext>
                </a:extLst>
              </a:tr>
              <a:tr h="432283">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设计人员应根据照明设计施工图，结合项目实际，填写此条内容。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665961264"/>
                  </a:ext>
                </a:extLst>
              </a:tr>
              <a:tr h="2101375">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合理的照明方式可在满足使用功能的前提下，降低整个房间或区域的照明功率密度值。</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对于功能明确的房间或场所，应按功能需要选择合理的照明方式。</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直接照明比间接照明效率更高，对装饰性照明可适当放宽要求。</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本条属于二星级的要求。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159455204"/>
                  </a:ext>
                </a:extLst>
              </a:tr>
            </a:tbl>
          </a:graphicData>
        </a:graphic>
      </p:graphicFrame>
    </p:spTree>
    <p:extLst>
      <p:ext uri="{BB962C8B-B14F-4D97-AF65-F5344CB8AC3E}">
        <p14:creationId xmlns:p14="http://schemas.microsoft.com/office/powerpoint/2010/main" val="919349029"/>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46451" y="1289031"/>
            <a:ext cx="77099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11</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采用</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节能型光源：□是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a:p>
            <a:pPr lvl="0" indent="357188">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光源、驱动器或镇流器的能效等级满足相应能效标准的：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3</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级； □</a:t>
            </a: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2</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级； □</a:t>
            </a: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级 。</a:t>
            </a:r>
          </a:p>
        </p:txBody>
      </p:sp>
      <p:graphicFrame>
        <p:nvGraphicFramePr>
          <p:cNvPr id="2" name="表格 1"/>
          <p:cNvGraphicFramePr>
            <a:graphicFrameLocks noGrp="1"/>
          </p:cNvGraphicFramePr>
          <p:nvPr>
            <p:extLst>
              <p:ext uri="{D42A27DB-BD31-4B8C-83A1-F6EECF244321}">
                <p14:modId xmlns:p14="http://schemas.microsoft.com/office/powerpoint/2010/main" val="4028205671"/>
              </p:ext>
            </p:extLst>
          </p:nvPr>
        </p:nvGraphicFramePr>
        <p:xfrm>
          <a:off x="878900" y="2629878"/>
          <a:ext cx="7470816" cy="3613080"/>
        </p:xfrm>
        <a:graphic>
          <a:graphicData uri="http://schemas.openxmlformats.org/drawingml/2006/table">
            <a:tbl>
              <a:tblPr firstRow="1" firstCol="1" bandRow="1"/>
              <a:tblGrid>
                <a:gridCol w="1054113">
                  <a:extLst>
                    <a:ext uri="{9D8B030D-6E8A-4147-A177-3AD203B41FA5}">
                      <a16:colId xmlns:a16="http://schemas.microsoft.com/office/drawing/2014/main" val="1110729266"/>
                    </a:ext>
                  </a:extLst>
                </a:gridCol>
                <a:gridCol w="1685677">
                  <a:extLst>
                    <a:ext uri="{9D8B030D-6E8A-4147-A177-3AD203B41FA5}">
                      <a16:colId xmlns:a16="http://schemas.microsoft.com/office/drawing/2014/main" val="748987341"/>
                    </a:ext>
                  </a:extLst>
                </a:gridCol>
                <a:gridCol w="1367624">
                  <a:extLst>
                    <a:ext uri="{9D8B030D-6E8A-4147-A177-3AD203B41FA5}">
                      <a16:colId xmlns:a16="http://schemas.microsoft.com/office/drawing/2014/main" val="2887079639"/>
                    </a:ext>
                  </a:extLst>
                </a:gridCol>
                <a:gridCol w="3363402">
                  <a:extLst>
                    <a:ext uri="{9D8B030D-6E8A-4147-A177-3AD203B41FA5}">
                      <a16:colId xmlns:a16="http://schemas.microsoft.com/office/drawing/2014/main" val="3418534932"/>
                    </a:ext>
                  </a:extLst>
                </a:gridCol>
              </a:tblGrid>
              <a:tr h="383002">
                <a:tc rowSpan="2">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9.2.7</a:t>
                      </a:r>
                      <a:r>
                        <a:rPr lang="zh-CN" sz="1600" kern="10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990770"/>
                  </a:ext>
                </a:extLst>
              </a:tr>
              <a:tr h="383002">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9.3.6</a:t>
                      </a:r>
                      <a:r>
                        <a:rPr lang="zh-CN" sz="1600" kern="10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二星级设计要求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834746"/>
                  </a:ext>
                </a:extLst>
              </a:tr>
              <a:tr h="502284">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设计人员应根据照明设计施工图，结合项目实际，填写此条内容。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110340777"/>
                  </a:ext>
                </a:extLst>
              </a:tr>
              <a:tr h="2344792">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国家已陆续对各种光源、镇流器制订了能效标准，在《建筑照明设计标准》</a:t>
                      </a:r>
                      <a:r>
                        <a:rPr lang="en-US" sz="1600" kern="100" dirty="0">
                          <a:effectLst/>
                          <a:latin typeface="宋体" panose="02010600030101010101" pitchFamily="2" charset="-122"/>
                          <a:ea typeface="宋体" panose="02010600030101010101" pitchFamily="2" charset="-122"/>
                        </a:rPr>
                        <a:t>GB50034-2013</a:t>
                      </a:r>
                      <a:r>
                        <a:rPr lang="zh-CN" sz="1600" kern="100" dirty="0">
                          <a:effectLst/>
                          <a:latin typeface="宋体" panose="02010600030101010101" pitchFamily="2" charset="-122"/>
                          <a:ea typeface="宋体" panose="02010600030101010101" pitchFamily="2" charset="-122"/>
                        </a:rPr>
                        <a:t>的相关章节中有要求，在</a:t>
                      </a:r>
                      <a:r>
                        <a:rPr lang="en-US" sz="1600" kern="100" dirty="0">
                          <a:effectLst/>
                          <a:latin typeface="宋体" panose="02010600030101010101" pitchFamily="2" charset="-122"/>
                          <a:ea typeface="宋体" panose="02010600030101010101" pitchFamily="2" charset="-122"/>
                        </a:rPr>
                        <a:t>DB33/1092-2021</a:t>
                      </a:r>
                      <a:r>
                        <a:rPr lang="zh-CN" sz="1600" kern="100" dirty="0">
                          <a:effectLst/>
                          <a:latin typeface="宋体" panose="02010600030101010101" pitchFamily="2" charset="-122"/>
                          <a:ea typeface="宋体" panose="02010600030101010101" pitchFamily="2" charset="-122"/>
                        </a:rPr>
                        <a:t>第</a:t>
                      </a:r>
                      <a:r>
                        <a:rPr lang="en-US" sz="1600" kern="100" dirty="0">
                          <a:effectLst/>
                          <a:latin typeface="宋体" panose="02010600030101010101" pitchFamily="2" charset="-122"/>
                          <a:ea typeface="宋体" panose="02010600030101010101" pitchFamily="2" charset="-122"/>
                        </a:rPr>
                        <a:t>9.2.7</a:t>
                      </a:r>
                      <a:r>
                        <a:rPr lang="zh-CN" sz="1600" kern="100" dirty="0">
                          <a:effectLst/>
                          <a:latin typeface="宋体" panose="02010600030101010101" pitchFamily="2" charset="-122"/>
                          <a:ea typeface="宋体" panose="02010600030101010101" pitchFamily="2" charset="-122"/>
                        </a:rPr>
                        <a:t>条的条文说明中也有相关内容，可参照。</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第一项是基本要求，许多规范、标准均有此要求。</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第二项为照明节能的星级要求。一星级要求不“应”低于能效限定值，不“宜”低于节能评价值；二星级要求不“应”低于节能评价值。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10485804"/>
                  </a:ext>
                </a:extLst>
              </a:tr>
            </a:tbl>
          </a:graphicData>
        </a:graphic>
      </p:graphicFrame>
    </p:spTree>
    <p:extLst>
      <p:ext uri="{BB962C8B-B14F-4D97-AF65-F5344CB8AC3E}">
        <p14:creationId xmlns:p14="http://schemas.microsoft.com/office/powerpoint/2010/main" val="4277558583"/>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52936" y="1688381"/>
            <a:ext cx="77099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12</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照明灯具</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效率、</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LED</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灯具效能满足</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建筑照明设计标准</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》GB50034</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的要求：□是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p:txBody>
      </p:sp>
      <p:graphicFrame>
        <p:nvGraphicFramePr>
          <p:cNvPr id="2" name="表格 1"/>
          <p:cNvGraphicFramePr>
            <a:graphicFrameLocks noGrp="1"/>
          </p:cNvGraphicFramePr>
          <p:nvPr>
            <p:extLst>
              <p:ext uri="{D42A27DB-BD31-4B8C-83A1-F6EECF244321}">
                <p14:modId xmlns:p14="http://schemas.microsoft.com/office/powerpoint/2010/main" val="2108644113"/>
              </p:ext>
            </p:extLst>
          </p:nvPr>
        </p:nvGraphicFramePr>
        <p:xfrm>
          <a:off x="976342" y="2740602"/>
          <a:ext cx="7290819" cy="2644011"/>
        </p:xfrm>
        <a:graphic>
          <a:graphicData uri="http://schemas.openxmlformats.org/drawingml/2006/table">
            <a:tbl>
              <a:tblPr firstRow="1" firstCol="1" bandRow="1"/>
              <a:tblGrid>
                <a:gridCol w="1039453">
                  <a:extLst>
                    <a:ext uri="{9D8B030D-6E8A-4147-A177-3AD203B41FA5}">
                      <a16:colId xmlns:a16="http://schemas.microsoft.com/office/drawing/2014/main" val="3401532787"/>
                    </a:ext>
                  </a:extLst>
                </a:gridCol>
                <a:gridCol w="1742975">
                  <a:extLst>
                    <a:ext uri="{9D8B030D-6E8A-4147-A177-3AD203B41FA5}">
                      <a16:colId xmlns:a16="http://schemas.microsoft.com/office/drawing/2014/main" val="3580287893"/>
                    </a:ext>
                  </a:extLst>
                </a:gridCol>
                <a:gridCol w="1152939">
                  <a:extLst>
                    <a:ext uri="{9D8B030D-6E8A-4147-A177-3AD203B41FA5}">
                      <a16:colId xmlns:a16="http://schemas.microsoft.com/office/drawing/2014/main" val="2307226411"/>
                    </a:ext>
                  </a:extLst>
                </a:gridCol>
                <a:gridCol w="3355452">
                  <a:extLst>
                    <a:ext uri="{9D8B030D-6E8A-4147-A177-3AD203B41FA5}">
                      <a16:colId xmlns:a16="http://schemas.microsoft.com/office/drawing/2014/main" val="158713970"/>
                    </a:ext>
                  </a:extLst>
                </a:gridCol>
              </a:tblGrid>
              <a:tr h="755432">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9.2.8</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18367"/>
                  </a:ext>
                </a:extLst>
              </a:tr>
              <a:tr h="755432">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设计人员应根据照明设计施工图中灯具效率和</a:t>
                      </a:r>
                      <a:r>
                        <a:rPr lang="en-US" sz="1600" kern="100" dirty="0">
                          <a:effectLst/>
                          <a:latin typeface="宋体" panose="02010600030101010101" pitchFamily="2" charset="-122"/>
                          <a:ea typeface="宋体" panose="02010600030101010101" pitchFamily="2" charset="-122"/>
                        </a:rPr>
                        <a:t>LED</a:t>
                      </a:r>
                      <a:r>
                        <a:rPr lang="zh-CN" sz="1600" kern="100" dirty="0">
                          <a:effectLst/>
                          <a:latin typeface="宋体" panose="02010600030101010101" pitchFamily="2" charset="-122"/>
                          <a:ea typeface="宋体" panose="02010600030101010101" pitchFamily="2" charset="-122"/>
                        </a:rPr>
                        <a:t>效能参数，结合项目实际，填写此条内容。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560090209"/>
                  </a:ext>
                </a:extLst>
              </a:tr>
              <a:tr h="1133147">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设计时需要注意有些行业标准对某些灯具的要求比《建筑照明设计标准》</a:t>
                      </a:r>
                      <a:r>
                        <a:rPr lang="en-US" sz="1600" kern="100" dirty="0">
                          <a:effectLst/>
                          <a:latin typeface="宋体" panose="02010600030101010101" pitchFamily="2" charset="-122"/>
                          <a:ea typeface="宋体" panose="02010600030101010101" pitchFamily="2" charset="-122"/>
                        </a:rPr>
                        <a:t>GB50034-2013</a:t>
                      </a:r>
                      <a:r>
                        <a:rPr lang="zh-CN" sz="1600" kern="100" dirty="0">
                          <a:effectLst/>
                          <a:latin typeface="宋体" panose="02010600030101010101" pitchFamily="2" charset="-122"/>
                          <a:ea typeface="宋体" panose="02010600030101010101" pitchFamily="2" charset="-122"/>
                        </a:rPr>
                        <a:t>更高。</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本条属于一星级的要求。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49186595"/>
                  </a:ext>
                </a:extLst>
              </a:tr>
            </a:tbl>
          </a:graphicData>
        </a:graphic>
      </p:graphicFrame>
    </p:spTree>
    <p:extLst>
      <p:ext uri="{BB962C8B-B14F-4D97-AF65-F5344CB8AC3E}">
        <p14:creationId xmlns:p14="http://schemas.microsoft.com/office/powerpoint/2010/main" val="2490744921"/>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688381"/>
            <a:ext cx="77099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13</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具有</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自然采光的区域，结合自然光布置灯具、控制照明：□</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是； □否； □未</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涉及。</a:t>
            </a:r>
          </a:p>
        </p:txBody>
      </p:sp>
      <p:graphicFrame>
        <p:nvGraphicFramePr>
          <p:cNvPr id="2" name="表格 1"/>
          <p:cNvGraphicFramePr>
            <a:graphicFrameLocks noGrp="1"/>
          </p:cNvGraphicFramePr>
          <p:nvPr>
            <p:extLst>
              <p:ext uri="{D42A27DB-BD31-4B8C-83A1-F6EECF244321}">
                <p14:modId xmlns:p14="http://schemas.microsoft.com/office/powerpoint/2010/main" val="2436275308"/>
              </p:ext>
            </p:extLst>
          </p:nvPr>
        </p:nvGraphicFramePr>
        <p:xfrm>
          <a:off x="1054110" y="2726048"/>
          <a:ext cx="7306718" cy="2030156"/>
        </p:xfrm>
        <a:graphic>
          <a:graphicData uri="http://schemas.openxmlformats.org/drawingml/2006/table">
            <a:tbl>
              <a:tblPr firstRow="1" firstCol="1" bandRow="1"/>
              <a:tblGrid>
                <a:gridCol w="1128556">
                  <a:extLst>
                    <a:ext uri="{9D8B030D-6E8A-4147-A177-3AD203B41FA5}">
                      <a16:colId xmlns:a16="http://schemas.microsoft.com/office/drawing/2014/main" val="2240409276"/>
                    </a:ext>
                  </a:extLst>
                </a:gridCol>
                <a:gridCol w="1757238">
                  <a:extLst>
                    <a:ext uri="{9D8B030D-6E8A-4147-A177-3AD203B41FA5}">
                      <a16:colId xmlns:a16="http://schemas.microsoft.com/office/drawing/2014/main" val="3555174909"/>
                    </a:ext>
                  </a:extLst>
                </a:gridCol>
                <a:gridCol w="1121134">
                  <a:extLst>
                    <a:ext uri="{9D8B030D-6E8A-4147-A177-3AD203B41FA5}">
                      <a16:colId xmlns:a16="http://schemas.microsoft.com/office/drawing/2014/main" val="877936973"/>
                    </a:ext>
                  </a:extLst>
                </a:gridCol>
                <a:gridCol w="3299790">
                  <a:extLst>
                    <a:ext uri="{9D8B030D-6E8A-4147-A177-3AD203B41FA5}">
                      <a16:colId xmlns:a16="http://schemas.microsoft.com/office/drawing/2014/main" val="1139821063"/>
                    </a:ext>
                  </a:extLst>
                </a:gridCol>
              </a:tblGrid>
              <a:tr h="432878">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9.3.7</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0"/>
                        </a:spcAft>
                      </a:pPr>
                      <a:r>
                        <a:rPr lang="zh-CN" sz="1600" kern="100" dirty="0">
                          <a:effectLst/>
                          <a:latin typeface="宋体" panose="02010600030101010101" pitchFamily="2" charset="-122"/>
                          <a:ea typeface="宋体" panose="02010600030101010101" pitchFamily="2" charset="-122"/>
                        </a:rPr>
                        <a:t>二星级设计要求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591037"/>
                  </a:ext>
                </a:extLst>
              </a:tr>
              <a:tr h="729147">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设计人员应根据照明设计施工图中灯具的布置、控制，结合项目实际，填写此条内容。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56832965"/>
                  </a:ext>
                </a:extLst>
              </a:tr>
              <a:tr h="865758">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设计时需要注意灯具的控制分组与自然光照强度相配合。</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本条属于二星级的要求。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705014815"/>
                  </a:ext>
                </a:extLst>
              </a:tr>
            </a:tbl>
          </a:graphicData>
        </a:graphic>
      </p:graphicFrame>
    </p:spTree>
    <p:extLst>
      <p:ext uri="{BB962C8B-B14F-4D97-AF65-F5344CB8AC3E}">
        <p14:creationId xmlns:p14="http://schemas.microsoft.com/office/powerpoint/2010/main" val="3838909345"/>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901901"/>
            <a:ext cx="7709998" cy="40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14</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电动机</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、交流接触器的能效等级：</a:t>
            </a:r>
            <a:r>
              <a:rPr lang="zh-CN" altLang="en-US" sz="1600" u="sng" dirty="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级</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p>
        </p:txBody>
      </p:sp>
      <p:graphicFrame>
        <p:nvGraphicFramePr>
          <p:cNvPr id="2" name="表格 1"/>
          <p:cNvGraphicFramePr>
            <a:graphicFrameLocks noGrp="1"/>
          </p:cNvGraphicFramePr>
          <p:nvPr>
            <p:extLst>
              <p:ext uri="{D42A27DB-BD31-4B8C-83A1-F6EECF244321}">
                <p14:modId xmlns:p14="http://schemas.microsoft.com/office/powerpoint/2010/main" val="2410154843"/>
              </p:ext>
            </p:extLst>
          </p:nvPr>
        </p:nvGraphicFramePr>
        <p:xfrm>
          <a:off x="978539" y="2443050"/>
          <a:ext cx="7099986" cy="1673389"/>
        </p:xfrm>
        <a:graphic>
          <a:graphicData uri="http://schemas.openxmlformats.org/drawingml/2006/table">
            <a:tbl>
              <a:tblPr firstRow="1" firstCol="1" bandRow="1"/>
              <a:tblGrid>
                <a:gridCol w="1128557">
                  <a:extLst>
                    <a:ext uri="{9D8B030D-6E8A-4147-A177-3AD203B41FA5}">
                      <a16:colId xmlns:a16="http://schemas.microsoft.com/office/drawing/2014/main" val="1885830074"/>
                    </a:ext>
                  </a:extLst>
                </a:gridCol>
                <a:gridCol w="1824626">
                  <a:extLst>
                    <a:ext uri="{9D8B030D-6E8A-4147-A177-3AD203B41FA5}">
                      <a16:colId xmlns:a16="http://schemas.microsoft.com/office/drawing/2014/main" val="2306850391"/>
                    </a:ext>
                  </a:extLst>
                </a:gridCol>
                <a:gridCol w="1169821">
                  <a:extLst>
                    <a:ext uri="{9D8B030D-6E8A-4147-A177-3AD203B41FA5}">
                      <a16:colId xmlns:a16="http://schemas.microsoft.com/office/drawing/2014/main" val="4116247224"/>
                    </a:ext>
                  </a:extLst>
                </a:gridCol>
                <a:gridCol w="2976982">
                  <a:extLst>
                    <a:ext uri="{9D8B030D-6E8A-4147-A177-3AD203B41FA5}">
                      <a16:colId xmlns:a16="http://schemas.microsoft.com/office/drawing/2014/main" val="1898010304"/>
                    </a:ext>
                  </a:extLst>
                </a:gridCol>
              </a:tblGrid>
              <a:tr h="457128">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9.2.2</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0"/>
                        </a:spcAft>
                      </a:pPr>
                      <a:r>
                        <a:rPr lang="zh-CN" sz="1600" kern="100" dirty="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986900"/>
                  </a:ext>
                </a:extLst>
              </a:tr>
              <a:tr h="759133">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设计人员应根据施工图设计说明或设备选型表，结合项目实际，填写此条内容。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641221866"/>
                  </a:ext>
                </a:extLst>
              </a:tr>
              <a:tr h="457128">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本条属于一星级的要求。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630805690"/>
                  </a:ext>
                </a:extLst>
              </a:tr>
            </a:tbl>
          </a:graphicData>
        </a:graphic>
      </p:graphicFrame>
    </p:spTree>
    <p:extLst>
      <p:ext uri="{BB962C8B-B14F-4D97-AF65-F5344CB8AC3E}">
        <p14:creationId xmlns:p14="http://schemas.microsoft.com/office/powerpoint/2010/main" val="394648452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custDataLst>
              <p:tags r:id="rId2"/>
            </p:custDataLst>
          </p:nvPr>
        </p:nvSpPr>
        <p:spPr>
          <a:xfrm>
            <a:off x="1374442" y="1335932"/>
            <a:ext cx="6615209" cy="4150468"/>
          </a:xfrm>
        </p:spPr>
        <p:txBody>
          <a:bodyPr anchor="ctr"/>
          <a:lstStyle/>
          <a:p>
            <a:pPr algn="l">
              <a:lnSpc>
                <a:spcPct val="150000"/>
              </a:lnSpc>
              <a:defRPr/>
            </a:pPr>
            <a:r>
              <a:rPr lang="zh-CN" altLang="en-US" sz="2000" dirty="0">
                <a:solidFill>
                  <a:schemeClr val="bg1"/>
                </a:solidFill>
                <a:latin typeface="黑体" panose="02010609060101010101" pitchFamily="49" charset="-122"/>
              </a:rPr>
              <a:t>一</a:t>
            </a:r>
            <a:r>
              <a:rPr lang="zh-CN" altLang="en-US" sz="2000" dirty="0" smtClean="0">
                <a:solidFill>
                  <a:schemeClr val="bg1"/>
                </a:solidFill>
                <a:latin typeface="黑体" panose="02010609060101010101" pitchFamily="49" charset="-122"/>
              </a:rPr>
              <a:t>、</a:t>
            </a:r>
            <a:r>
              <a:rPr lang="zh-CN" altLang="en-US" sz="2000" dirty="0">
                <a:solidFill>
                  <a:schemeClr val="bg1"/>
                </a:solidFill>
                <a:latin typeface="黑体" panose="02010609060101010101" pitchFamily="49" charset="-122"/>
              </a:rPr>
              <a:t>设计</a:t>
            </a:r>
            <a:r>
              <a:rPr lang="zh-CN" altLang="en-US" sz="2000" dirty="0" smtClean="0">
                <a:solidFill>
                  <a:schemeClr val="bg1"/>
                </a:solidFill>
                <a:latin typeface="黑体" panose="02010609060101010101" pitchFamily="49" charset="-122"/>
              </a:rPr>
              <a:t>依据</a:t>
            </a:r>
            <a:r>
              <a:rPr lang="en-US" altLang="zh-CN" sz="2000" dirty="0">
                <a:solidFill>
                  <a:schemeClr val="bg1"/>
                </a:solidFill>
                <a:latin typeface="黑体" panose="02010609060101010101" pitchFamily="49" charset="-122"/>
              </a:rPr>
              <a:t/>
            </a:r>
            <a:br>
              <a:rPr lang="en-US" altLang="zh-CN" sz="2000" dirty="0">
                <a:solidFill>
                  <a:schemeClr val="bg1"/>
                </a:solidFill>
                <a:latin typeface="黑体" panose="02010609060101010101" pitchFamily="49" charset="-122"/>
              </a:rPr>
            </a:br>
            <a:r>
              <a:rPr lang="zh-CN" altLang="en-US" sz="2000" dirty="0" smtClean="0">
                <a:solidFill>
                  <a:schemeClr val="bg1"/>
                </a:solidFill>
                <a:latin typeface="黑体" panose="02010609060101010101" pitchFamily="49" charset="-122"/>
              </a:rPr>
              <a:t>二</a:t>
            </a:r>
            <a:r>
              <a:rPr lang="zh-CN" altLang="en-US" sz="2000" dirty="0">
                <a:solidFill>
                  <a:schemeClr val="bg1"/>
                </a:solidFill>
                <a:latin typeface="黑体" panose="02010609060101010101" pitchFamily="49" charset="-122"/>
              </a:rPr>
              <a:t>、电气设计技术</a:t>
            </a:r>
            <a:r>
              <a:rPr lang="zh-CN" altLang="en-US" sz="2000" dirty="0" smtClean="0">
                <a:solidFill>
                  <a:schemeClr val="bg1"/>
                </a:solidFill>
                <a:latin typeface="黑体" panose="02010609060101010101" pitchFamily="49" charset="-122"/>
              </a:rPr>
              <a:t>措施</a:t>
            </a:r>
            <a:r>
              <a:rPr lang="en-US" altLang="zh-CN" sz="2000" dirty="0">
                <a:solidFill>
                  <a:schemeClr val="bg1"/>
                </a:solidFill>
                <a:latin typeface="黑体" panose="02010609060101010101" pitchFamily="49" charset="-122"/>
              </a:rPr>
              <a:t/>
            </a:r>
            <a:br>
              <a:rPr lang="en-US" altLang="zh-CN" sz="2000" dirty="0">
                <a:solidFill>
                  <a:schemeClr val="bg1"/>
                </a:solidFill>
                <a:latin typeface="黑体" panose="02010609060101010101" pitchFamily="49" charset="-122"/>
              </a:rPr>
            </a:br>
            <a:r>
              <a:rPr lang="en-US" altLang="zh-CN" sz="2000" dirty="0" smtClean="0">
                <a:solidFill>
                  <a:schemeClr val="bg1"/>
                </a:solidFill>
                <a:latin typeface="黑体" panose="02010609060101010101" pitchFamily="49" charset="-122"/>
              </a:rPr>
              <a:t>    1 </a:t>
            </a:r>
            <a:r>
              <a:rPr lang="zh-CN" altLang="en-US" sz="2000" dirty="0" smtClean="0">
                <a:solidFill>
                  <a:schemeClr val="bg1"/>
                </a:solidFill>
                <a:latin typeface="黑体" panose="02010609060101010101" pitchFamily="49" charset="-122"/>
              </a:rPr>
              <a:t>控制</a:t>
            </a:r>
            <a:r>
              <a:rPr lang="zh-CN" altLang="en-US" sz="2000" dirty="0">
                <a:solidFill>
                  <a:schemeClr val="bg1"/>
                </a:solidFill>
                <a:latin typeface="黑体" panose="02010609060101010101" pitchFamily="49" charset="-122"/>
              </a:rPr>
              <a:t>项内容</a:t>
            </a:r>
            <a:r>
              <a:rPr lang="en-US" altLang="zh-CN" sz="2000" dirty="0">
                <a:solidFill>
                  <a:schemeClr val="bg1"/>
                </a:solidFill>
                <a:latin typeface="黑体" panose="02010609060101010101" pitchFamily="49" charset="-122"/>
              </a:rPr>
              <a:t/>
            </a:r>
            <a:br>
              <a:rPr lang="en-US" altLang="zh-CN" sz="2000" dirty="0">
                <a:solidFill>
                  <a:schemeClr val="bg1"/>
                </a:solidFill>
                <a:latin typeface="黑体" panose="02010609060101010101" pitchFamily="49" charset="-122"/>
              </a:rPr>
            </a:br>
            <a:r>
              <a:rPr lang="en-US" altLang="zh-CN" sz="2000" dirty="0" smtClean="0">
                <a:solidFill>
                  <a:schemeClr val="bg1"/>
                </a:solidFill>
                <a:latin typeface="黑体" panose="02010609060101010101" pitchFamily="49" charset="-122"/>
              </a:rPr>
              <a:t>    2 </a:t>
            </a:r>
            <a:r>
              <a:rPr lang="zh-CN" altLang="en-US" sz="2000" dirty="0" smtClean="0">
                <a:solidFill>
                  <a:schemeClr val="bg1"/>
                </a:solidFill>
                <a:latin typeface="黑体" panose="02010609060101010101" pitchFamily="49" charset="-122"/>
              </a:rPr>
              <a:t>一般</a:t>
            </a:r>
            <a:r>
              <a:rPr lang="zh-CN" altLang="en-US" sz="2000" dirty="0">
                <a:solidFill>
                  <a:schemeClr val="bg1"/>
                </a:solidFill>
                <a:latin typeface="黑体" panose="02010609060101010101" pitchFamily="49" charset="-122"/>
              </a:rPr>
              <a:t>项内容</a:t>
            </a:r>
            <a:r>
              <a:rPr lang="en-US" altLang="zh-CN" sz="2000" dirty="0">
                <a:solidFill>
                  <a:schemeClr val="bg1"/>
                </a:solidFill>
                <a:latin typeface="黑体" panose="02010609060101010101" pitchFamily="49" charset="-122"/>
              </a:rPr>
              <a:t/>
            </a:r>
            <a:br>
              <a:rPr lang="en-US" altLang="zh-CN" sz="2000" dirty="0">
                <a:solidFill>
                  <a:schemeClr val="bg1"/>
                </a:solidFill>
                <a:latin typeface="黑体" panose="02010609060101010101" pitchFamily="49" charset="-122"/>
              </a:rPr>
            </a:br>
            <a:r>
              <a:rPr lang="zh-CN" altLang="en-US" sz="2000" dirty="0" smtClean="0">
                <a:solidFill>
                  <a:schemeClr val="bg1"/>
                </a:solidFill>
                <a:latin typeface="黑体" panose="02010609060101010101" pitchFamily="49" charset="-122"/>
              </a:rPr>
              <a:t>三</a:t>
            </a:r>
            <a:r>
              <a:rPr lang="zh-CN" altLang="en-US" sz="2000" dirty="0">
                <a:solidFill>
                  <a:schemeClr val="bg1"/>
                </a:solidFill>
                <a:latin typeface="黑体" panose="02010609060101010101" pitchFamily="49" charset="-122"/>
              </a:rPr>
              <a:t>、</a:t>
            </a:r>
            <a:r>
              <a:rPr lang="zh-CN" altLang="en-US" sz="2000" dirty="0" smtClean="0">
                <a:solidFill>
                  <a:schemeClr val="bg1"/>
                </a:solidFill>
                <a:latin typeface="黑体" panose="02010609060101010101" pitchFamily="49" charset="-122"/>
              </a:rPr>
              <a:t>智能化</a:t>
            </a:r>
            <a:r>
              <a:rPr lang="zh-CN" altLang="en-US" sz="2000" dirty="0">
                <a:solidFill>
                  <a:schemeClr val="bg1"/>
                </a:solidFill>
                <a:latin typeface="黑体" panose="02010609060101010101" pitchFamily="49" charset="-122"/>
              </a:rPr>
              <a:t>设计技术</a:t>
            </a:r>
            <a:r>
              <a:rPr lang="zh-CN" altLang="en-US" sz="2000" dirty="0" smtClean="0">
                <a:solidFill>
                  <a:schemeClr val="bg1"/>
                </a:solidFill>
                <a:latin typeface="黑体" panose="02010609060101010101" pitchFamily="49" charset="-122"/>
              </a:rPr>
              <a:t>措施</a:t>
            </a:r>
            <a:r>
              <a:rPr lang="en-US" altLang="zh-CN" sz="2000" dirty="0" smtClean="0">
                <a:solidFill>
                  <a:schemeClr val="bg1"/>
                </a:solidFill>
                <a:latin typeface="黑体" panose="02010609060101010101" pitchFamily="49" charset="-122"/>
              </a:rPr>
              <a:t/>
            </a:r>
            <a:br>
              <a:rPr lang="en-US" altLang="zh-CN" sz="2000" dirty="0" smtClean="0">
                <a:solidFill>
                  <a:schemeClr val="bg1"/>
                </a:solidFill>
                <a:latin typeface="黑体" panose="02010609060101010101" pitchFamily="49" charset="-122"/>
              </a:rPr>
            </a:br>
            <a:r>
              <a:rPr lang="en-US" altLang="zh-CN" sz="2000" dirty="0">
                <a:solidFill>
                  <a:schemeClr val="bg1"/>
                </a:solidFill>
                <a:latin typeface="黑体" panose="02010609060101010101" pitchFamily="49" charset="-122"/>
              </a:rPr>
              <a:t> </a:t>
            </a:r>
            <a:r>
              <a:rPr lang="en-US" altLang="zh-CN" sz="2000" dirty="0" smtClean="0">
                <a:solidFill>
                  <a:schemeClr val="bg1"/>
                </a:solidFill>
                <a:latin typeface="黑体" panose="02010609060101010101" pitchFamily="49" charset="-122"/>
              </a:rPr>
              <a:t>   1 </a:t>
            </a:r>
            <a:r>
              <a:rPr lang="zh-CN" altLang="en-US" sz="2000" dirty="0">
                <a:solidFill>
                  <a:schemeClr val="bg1"/>
                </a:solidFill>
                <a:latin typeface="黑体" panose="02010609060101010101" pitchFamily="49" charset="-122"/>
              </a:rPr>
              <a:t>控制项内容</a:t>
            </a:r>
            <a:r>
              <a:rPr lang="en-US" altLang="zh-CN" sz="2000" dirty="0">
                <a:solidFill>
                  <a:schemeClr val="bg1"/>
                </a:solidFill>
                <a:latin typeface="黑体" panose="02010609060101010101" pitchFamily="49" charset="-122"/>
              </a:rPr>
              <a:t/>
            </a:r>
            <a:br>
              <a:rPr lang="en-US" altLang="zh-CN" sz="2000" dirty="0">
                <a:solidFill>
                  <a:schemeClr val="bg1"/>
                </a:solidFill>
                <a:latin typeface="黑体" panose="02010609060101010101" pitchFamily="49" charset="-122"/>
              </a:rPr>
            </a:br>
            <a:r>
              <a:rPr lang="en-US" altLang="zh-CN" sz="2000" dirty="0">
                <a:solidFill>
                  <a:schemeClr val="bg1"/>
                </a:solidFill>
                <a:latin typeface="黑体" panose="02010609060101010101" pitchFamily="49" charset="-122"/>
              </a:rPr>
              <a:t>    2 </a:t>
            </a:r>
            <a:r>
              <a:rPr lang="zh-CN" altLang="en-US" sz="2000" dirty="0">
                <a:solidFill>
                  <a:schemeClr val="bg1"/>
                </a:solidFill>
                <a:latin typeface="黑体" panose="02010609060101010101" pitchFamily="49" charset="-122"/>
              </a:rPr>
              <a:t>一般项</a:t>
            </a:r>
            <a:r>
              <a:rPr lang="zh-CN" altLang="en-US" sz="2000" dirty="0" smtClean="0">
                <a:solidFill>
                  <a:schemeClr val="bg1"/>
                </a:solidFill>
                <a:latin typeface="黑体" panose="02010609060101010101" pitchFamily="49" charset="-122"/>
              </a:rPr>
              <a:t>内容</a:t>
            </a:r>
            <a:endParaRPr lang="en-US" altLang="zh-CN" sz="2000" dirty="0">
              <a:solidFill>
                <a:schemeClr val="bg1"/>
              </a:solidFill>
              <a:latin typeface="黑体" panose="02010609060101010101" pitchFamily="49" charset="-122"/>
            </a:endParaRPr>
          </a:p>
        </p:txBody>
      </p:sp>
      <p:sp>
        <p:nvSpPr>
          <p:cNvPr id="3" name="文本框 12"/>
          <p:cNvSpPr txBox="1"/>
          <p:nvPr/>
        </p:nvSpPr>
        <p:spPr>
          <a:xfrm>
            <a:off x="1329047" y="703705"/>
            <a:ext cx="6373813" cy="525657"/>
          </a:xfrm>
          <a:prstGeom prst="rect">
            <a:avLst/>
          </a:prstGeom>
          <a:noFill/>
          <a:ln w="9525">
            <a:noFill/>
          </a:ln>
        </p:spPr>
        <p:txBody>
          <a:bodyPr>
            <a:spAutoFit/>
          </a:bodyPr>
          <a:lstStyle/>
          <a:p>
            <a:pPr algn="ctr" eaLnBrk="1" hangingPunct="1">
              <a:lnSpc>
                <a:spcPct val="130000"/>
              </a:lnSpc>
              <a:spcAft>
                <a:spcPts val="450"/>
              </a:spcAft>
            </a:pPr>
            <a:r>
              <a:rPr lang="zh-CN" altLang="en-US" sz="2400" b="1" dirty="0" smtClean="0">
                <a:solidFill>
                  <a:schemeClr val="bg1"/>
                </a:solidFill>
                <a:latin typeface="微软雅黑" panose="020B0503020204020204" pitchFamily="34" charset="-122"/>
                <a:ea typeface="微软雅黑" panose="020B0503020204020204" pitchFamily="34" charset="-122"/>
              </a:rPr>
              <a:t>目   次</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980927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59421" y="1688381"/>
            <a:ext cx="77099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15</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根据</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各专业动力设备的工艺要求，确定合理的电动机启、停、调速等控制方式：□是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未涉及。</a:t>
            </a:r>
          </a:p>
        </p:txBody>
      </p:sp>
      <p:graphicFrame>
        <p:nvGraphicFramePr>
          <p:cNvPr id="11" name="表格 10"/>
          <p:cNvGraphicFramePr>
            <a:graphicFrameLocks noGrp="1"/>
          </p:cNvGraphicFramePr>
          <p:nvPr>
            <p:extLst>
              <p:ext uri="{D42A27DB-BD31-4B8C-83A1-F6EECF244321}">
                <p14:modId xmlns:p14="http://schemas.microsoft.com/office/powerpoint/2010/main" val="3240725178"/>
              </p:ext>
            </p:extLst>
          </p:nvPr>
        </p:nvGraphicFramePr>
        <p:xfrm>
          <a:off x="952598" y="2648209"/>
          <a:ext cx="7354428" cy="3181763"/>
        </p:xfrm>
        <a:graphic>
          <a:graphicData uri="http://schemas.openxmlformats.org/drawingml/2006/table">
            <a:tbl>
              <a:tblPr firstRow="1" firstCol="1" bandRow="1"/>
              <a:tblGrid>
                <a:gridCol w="1088801">
                  <a:extLst>
                    <a:ext uri="{9D8B030D-6E8A-4147-A177-3AD203B41FA5}">
                      <a16:colId xmlns:a16="http://schemas.microsoft.com/office/drawing/2014/main" val="2812487994"/>
                    </a:ext>
                  </a:extLst>
                </a:gridCol>
                <a:gridCol w="1773141">
                  <a:extLst>
                    <a:ext uri="{9D8B030D-6E8A-4147-A177-3AD203B41FA5}">
                      <a16:colId xmlns:a16="http://schemas.microsoft.com/office/drawing/2014/main" val="1549999268"/>
                    </a:ext>
                  </a:extLst>
                </a:gridCol>
                <a:gridCol w="1184744">
                  <a:extLst>
                    <a:ext uri="{9D8B030D-6E8A-4147-A177-3AD203B41FA5}">
                      <a16:colId xmlns:a16="http://schemas.microsoft.com/office/drawing/2014/main" val="979824462"/>
                    </a:ext>
                  </a:extLst>
                </a:gridCol>
                <a:gridCol w="3307742">
                  <a:extLst>
                    <a:ext uri="{9D8B030D-6E8A-4147-A177-3AD203B41FA5}">
                      <a16:colId xmlns:a16="http://schemas.microsoft.com/office/drawing/2014/main" val="1146583318"/>
                    </a:ext>
                  </a:extLst>
                </a:gridCol>
              </a:tblGrid>
              <a:tr h="805590">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DB33/1036-2021</a:t>
                      </a:r>
                      <a:endParaRPr lang="zh-CN" sz="1600" kern="10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7.4.1</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0"/>
                        </a:spcAft>
                      </a:pPr>
                      <a:r>
                        <a:rPr lang="zh-CN" altLang="en-US" sz="1600" kern="100" dirty="0" smtClean="0">
                          <a:effectLst/>
                          <a:latin typeface="宋体" panose="02010600030101010101" pitchFamily="2" charset="-122"/>
                          <a:ea typeface="宋体" panose="02010600030101010101" pitchFamily="2" charset="-122"/>
                        </a:rPr>
                        <a:t>节能设计标准的要求</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567479"/>
                  </a:ext>
                </a:extLst>
              </a:tr>
              <a:tr h="764994">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设计人员应根据动力设备控制设计施工图，结合项目实际，填写此条内容。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9150967"/>
                  </a:ext>
                </a:extLst>
              </a:tr>
              <a:tr h="1611179">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在动力设备控制设计时，电气是配合专业，具体的工艺要求由主导专业提出。</a:t>
                      </a:r>
                    </a:p>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设计人员可以绘制二次控制图，也可详细说明控制的具体要求，由配套厂家实施。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89460405"/>
                  </a:ext>
                </a:extLst>
              </a:tr>
            </a:tbl>
          </a:graphicData>
        </a:graphic>
      </p:graphicFrame>
    </p:spTree>
    <p:extLst>
      <p:ext uri="{BB962C8B-B14F-4D97-AF65-F5344CB8AC3E}">
        <p14:creationId xmlns:p14="http://schemas.microsoft.com/office/powerpoint/2010/main" val="2580236954"/>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743554" y="1018686"/>
            <a:ext cx="78323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16</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选用</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配备高效电机及先进控制技术的电梯、自动扶梯、自动人行道，具有节能运行、节能拖动功能：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未涉及。</a:t>
            </a:r>
          </a:p>
          <a:p>
            <a:pPr lvl="0" indent="357188">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当</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2</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台及以上电梯集中布置时，具备群控的功能：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未涉及。</a:t>
            </a:r>
          </a:p>
        </p:txBody>
      </p:sp>
      <p:graphicFrame>
        <p:nvGraphicFramePr>
          <p:cNvPr id="2" name="表格 1"/>
          <p:cNvGraphicFramePr>
            <a:graphicFrameLocks noGrp="1"/>
          </p:cNvGraphicFramePr>
          <p:nvPr>
            <p:extLst>
              <p:ext uri="{D42A27DB-BD31-4B8C-83A1-F6EECF244321}">
                <p14:modId xmlns:p14="http://schemas.microsoft.com/office/powerpoint/2010/main" val="1800550703"/>
              </p:ext>
            </p:extLst>
          </p:nvPr>
        </p:nvGraphicFramePr>
        <p:xfrm>
          <a:off x="743554" y="2194361"/>
          <a:ext cx="7832350" cy="4482366"/>
        </p:xfrm>
        <a:graphic>
          <a:graphicData uri="http://schemas.openxmlformats.org/drawingml/2006/table">
            <a:tbl>
              <a:tblPr firstRow="1" firstCol="1" bandRow="1"/>
              <a:tblGrid>
                <a:gridCol w="1168874">
                  <a:extLst>
                    <a:ext uri="{9D8B030D-6E8A-4147-A177-3AD203B41FA5}">
                      <a16:colId xmlns:a16="http://schemas.microsoft.com/office/drawing/2014/main" val="3357456010"/>
                    </a:ext>
                  </a:extLst>
                </a:gridCol>
                <a:gridCol w="1709814">
                  <a:extLst>
                    <a:ext uri="{9D8B030D-6E8A-4147-A177-3AD203B41FA5}">
                      <a16:colId xmlns:a16="http://schemas.microsoft.com/office/drawing/2014/main" val="2245623363"/>
                    </a:ext>
                  </a:extLst>
                </a:gridCol>
                <a:gridCol w="1272209">
                  <a:extLst>
                    <a:ext uri="{9D8B030D-6E8A-4147-A177-3AD203B41FA5}">
                      <a16:colId xmlns:a16="http://schemas.microsoft.com/office/drawing/2014/main" val="3740952463"/>
                    </a:ext>
                  </a:extLst>
                </a:gridCol>
                <a:gridCol w="3681453">
                  <a:extLst>
                    <a:ext uri="{9D8B030D-6E8A-4147-A177-3AD203B41FA5}">
                      <a16:colId xmlns:a16="http://schemas.microsoft.com/office/drawing/2014/main" val="1693771350"/>
                    </a:ext>
                  </a:extLst>
                </a:gridCol>
              </a:tblGrid>
              <a:tr h="685066">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9.2.9</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450330"/>
                  </a:ext>
                </a:extLst>
              </a:tr>
              <a:tr h="685066">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ts val="2800"/>
                        </a:lnSpc>
                        <a:spcAft>
                          <a:spcPts val="0"/>
                        </a:spcAft>
                      </a:pPr>
                      <a:r>
                        <a:rPr lang="zh-CN" sz="1600" kern="100" dirty="0">
                          <a:effectLst/>
                          <a:latin typeface="宋体" panose="02010600030101010101" pitchFamily="2" charset="-122"/>
                          <a:ea typeface="宋体" panose="02010600030101010101" pitchFamily="2" charset="-122"/>
                        </a:rPr>
                        <a:t>设计人员应根据电梯、扶梯的选型要求，结合项目实际，填写此条内容。</a:t>
                      </a:r>
                    </a:p>
                    <a:p>
                      <a:pPr algn="l">
                        <a:lnSpc>
                          <a:spcPts val="2800"/>
                        </a:lnSpc>
                        <a:spcAft>
                          <a:spcPts val="0"/>
                        </a:spcAft>
                      </a:pPr>
                      <a:r>
                        <a:rPr lang="zh-CN" sz="1600" kern="100" dirty="0">
                          <a:effectLst/>
                          <a:latin typeface="宋体" panose="02010600030101010101" pitchFamily="2" charset="-122"/>
                          <a:ea typeface="宋体" panose="02010600030101010101" pitchFamily="2" charset="-122"/>
                        </a:rPr>
                        <a:t>当电梯单台布置时，不要求群控功能，但应满足第一项的要求。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332087487"/>
                  </a:ext>
                </a:extLst>
              </a:tr>
              <a:tr h="3082799">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ts val="2700"/>
                        </a:lnSpc>
                        <a:spcAft>
                          <a:spcPts val="0"/>
                        </a:spcAft>
                      </a:pPr>
                      <a:r>
                        <a:rPr lang="zh-CN" sz="1600" kern="100" dirty="0">
                          <a:effectLst/>
                          <a:latin typeface="宋体" panose="02010600030101010101" pitchFamily="2" charset="-122"/>
                          <a:ea typeface="宋体" panose="02010600030101010101" pitchFamily="2" charset="-122"/>
                        </a:rPr>
                        <a:t>电梯能耗占建筑的总能耗量较大。应选用效率高的节能电梯，如选用无齿轮电梯、能源再生电梯等高效节能电梯。群控功能的实施，可降低电梯空载率，减少乘客等候时间，达到节能目的。</a:t>
                      </a:r>
                    </a:p>
                    <a:p>
                      <a:pPr marL="0" indent="357188" algn="l">
                        <a:lnSpc>
                          <a:spcPts val="2700"/>
                        </a:lnSpc>
                        <a:spcAft>
                          <a:spcPts val="0"/>
                        </a:spcAft>
                      </a:pPr>
                      <a:r>
                        <a:rPr lang="zh-CN" sz="1600" kern="100" dirty="0">
                          <a:effectLst/>
                          <a:latin typeface="宋体" panose="02010600030101010101" pitchFamily="2" charset="-122"/>
                          <a:ea typeface="宋体" panose="02010600030101010101" pitchFamily="2" charset="-122"/>
                        </a:rPr>
                        <a:t>扶梯的电动机在重载、轻载、空载时，应能自动输入与之相适应的电压、电流，保证电动机输出功率与实际载荷始终得到最佳匹配；设置感应传感器，无乘客时可暂停或减小运行速度。</a:t>
                      </a:r>
                    </a:p>
                    <a:p>
                      <a:pPr marL="0" indent="357188" algn="l">
                        <a:lnSpc>
                          <a:spcPts val="2700"/>
                        </a:lnSpc>
                        <a:spcAft>
                          <a:spcPts val="0"/>
                        </a:spcAft>
                      </a:pPr>
                      <a:r>
                        <a:rPr lang="zh-CN" sz="1600" kern="100" dirty="0">
                          <a:effectLst/>
                          <a:latin typeface="宋体" panose="02010600030101010101" pitchFamily="2" charset="-122"/>
                          <a:ea typeface="宋体" panose="02010600030101010101" pitchFamily="2" charset="-122"/>
                        </a:rPr>
                        <a:t>在工程实际中，电梯、扶梯大多由建筑专业确定，电气专业应在说明中明确要求，并提请相关专业注意。</a:t>
                      </a:r>
                    </a:p>
                    <a:p>
                      <a:pPr marL="0" indent="357188" algn="l">
                        <a:lnSpc>
                          <a:spcPts val="2700"/>
                        </a:lnSpc>
                        <a:spcAft>
                          <a:spcPts val="0"/>
                        </a:spcAft>
                      </a:pPr>
                      <a:r>
                        <a:rPr lang="zh-CN" sz="1600" kern="100" dirty="0">
                          <a:effectLst/>
                          <a:latin typeface="宋体" panose="02010600030101010101" pitchFamily="2" charset="-122"/>
                          <a:ea typeface="宋体" panose="02010600030101010101" pitchFamily="2" charset="-122"/>
                        </a:rPr>
                        <a:t>本条属于一星级的要求。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274319388"/>
                  </a:ext>
                </a:extLst>
              </a:tr>
            </a:tbl>
          </a:graphicData>
        </a:graphic>
      </p:graphicFrame>
    </p:spTree>
    <p:extLst>
      <p:ext uri="{BB962C8B-B14F-4D97-AF65-F5344CB8AC3E}">
        <p14:creationId xmlns:p14="http://schemas.microsoft.com/office/powerpoint/2010/main" val="4193274527"/>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688381"/>
            <a:ext cx="77099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17</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集中</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制备饮用热水的电开水炉设有根据温度及时间的控制措施：□是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未涉及。</a:t>
            </a:r>
          </a:p>
        </p:txBody>
      </p:sp>
      <p:graphicFrame>
        <p:nvGraphicFramePr>
          <p:cNvPr id="2" name="表格 1"/>
          <p:cNvGraphicFramePr>
            <a:graphicFrameLocks noGrp="1"/>
          </p:cNvGraphicFramePr>
          <p:nvPr>
            <p:extLst>
              <p:ext uri="{D42A27DB-BD31-4B8C-83A1-F6EECF244321}">
                <p14:modId xmlns:p14="http://schemas.microsoft.com/office/powerpoint/2010/main" val="1182152621"/>
              </p:ext>
            </p:extLst>
          </p:nvPr>
        </p:nvGraphicFramePr>
        <p:xfrm>
          <a:off x="978539" y="2597884"/>
          <a:ext cx="7505502" cy="2475045"/>
        </p:xfrm>
        <a:graphic>
          <a:graphicData uri="http://schemas.openxmlformats.org/drawingml/2006/table">
            <a:tbl>
              <a:tblPr firstRow="1" firstCol="1" bandRow="1"/>
              <a:tblGrid>
                <a:gridCol w="1033141">
                  <a:extLst>
                    <a:ext uri="{9D8B030D-6E8A-4147-A177-3AD203B41FA5}">
                      <a16:colId xmlns:a16="http://schemas.microsoft.com/office/drawing/2014/main" val="581395427"/>
                    </a:ext>
                  </a:extLst>
                </a:gridCol>
                <a:gridCol w="1630017">
                  <a:extLst>
                    <a:ext uri="{9D8B030D-6E8A-4147-A177-3AD203B41FA5}">
                      <a16:colId xmlns:a16="http://schemas.microsoft.com/office/drawing/2014/main" val="937054476"/>
                    </a:ext>
                  </a:extLst>
                </a:gridCol>
                <a:gridCol w="1327868">
                  <a:extLst>
                    <a:ext uri="{9D8B030D-6E8A-4147-A177-3AD203B41FA5}">
                      <a16:colId xmlns:a16="http://schemas.microsoft.com/office/drawing/2014/main" val="1371414350"/>
                    </a:ext>
                  </a:extLst>
                </a:gridCol>
                <a:gridCol w="3514476">
                  <a:extLst>
                    <a:ext uri="{9D8B030D-6E8A-4147-A177-3AD203B41FA5}">
                      <a16:colId xmlns:a16="http://schemas.microsoft.com/office/drawing/2014/main" val="1788543999"/>
                    </a:ext>
                  </a:extLst>
                </a:gridCol>
              </a:tblGrid>
              <a:tr h="519025">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9.2.10</a:t>
                      </a:r>
                      <a:r>
                        <a:rPr lang="zh-CN" sz="1600" kern="10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4533626"/>
                  </a:ext>
                </a:extLst>
              </a:tr>
              <a:tr h="468396">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设计人员应根据施工图，结合实际情况，填写此条内容。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140286751"/>
                  </a:ext>
                </a:extLst>
              </a:tr>
              <a:tr h="1487624">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电开水炉的能耗较大。选择适当的启、停温度，下班时段停运都可避免浪费。</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本条不包括使用桶装饮用水加热的饮水机。</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本条属于一星级的要求。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46890634"/>
                  </a:ext>
                </a:extLst>
              </a:tr>
            </a:tbl>
          </a:graphicData>
        </a:graphic>
      </p:graphicFrame>
    </p:spTree>
    <p:extLst>
      <p:ext uri="{BB962C8B-B14F-4D97-AF65-F5344CB8AC3E}">
        <p14:creationId xmlns:p14="http://schemas.microsoft.com/office/powerpoint/2010/main" val="2267125648"/>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873047"/>
            <a:ext cx="77099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18</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需</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独立考核用电量的功能区域设置用电计量：□</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是；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p:txBody>
      </p:sp>
      <p:graphicFrame>
        <p:nvGraphicFramePr>
          <p:cNvPr id="2" name="表格 1"/>
          <p:cNvGraphicFramePr>
            <a:graphicFrameLocks noGrp="1"/>
          </p:cNvGraphicFramePr>
          <p:nvPr>
            <p:extLst>
              <p:ext uri="{D42A27DB-BD31-4B8C-83A1-F6EECF244321}">
                <p14:modId xmlns:p14="http://schemas.microsoft.com/office/powerpoint/2010/main" val="732984681"/>
              </p:ext>
            </p:extLst>
          </p:nvPr>
        </p:nvGraphicFramePr>
        <p:xfrm>
          <a:off x="978539" y="2597888"/>
          <a:ext cx="7266963" cy="2844713"/>
        </p:xfrm>
        <a:graphic>
          <a:graphicData uri="http://schemas.openxmlformats.org/drawingml/2006/table">
            <a:tbl>
              <a:tblPr firstRow="1" firstCol="1" bandRow="1"/>
              <a:tblGrid>
                <a:gridCol w="1152411">
                  <a:extLst>
                    <a:ext uri="{9D8B030D-6E8A-4147-A177-3AD203B41FA5}">
                      <a16:colId xmlns:a16="http://schemas.microsoft.com/office/drawing/2014/main" val="3914296874"/>
                    </a:ext>
                  </a:extLst>
                </a:gridCol>
                <a:gridCol w="1637968">
                  <a:extLst>
                    <a:ext uri="{9D8B030D-6E8A-4147-A177-3AD203B41FA5}">
                      <a16:colId xmlns:a16="http://schemas.microsoft.com/office/drawing/2014/main" val="3464083788"/>
                    </a:ext>
                  </a:extLst>
                </a:gridCol>
                <a:gridCol w="1129085">
                  <a:extLst>
                    <a:ext uri="{9D8B030D-6E8A-4147-A177-3AD203B41FA5}">
                      <a16:colId xmlns:a16="http://schemas.microsoft.com/office/drawing/2014/main" val="519941131"/>
                    </a:ext>
                  </a:extLst>
                </a:gridCol>
                <a:gridCol w="3347499">
                  <a:extLst>
                    <a:ext uri="{9D8B030D-6E8A-4147-A177-3AD203B41FA5}">
                      <a16:colId xmlns:a16="http://schemas.microsoft.com/office/drawing/2014/main" val="3203958091"/>
                    </a:ext>
                  </a:extLst>
                </a:gridCol>
              </a:tblGrid>
              <a:tr h="422639">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9.2.12</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1017631"/>
                  </a:ext>
                </a:extLst>
              </a:tr>
              <a:tr h="727610">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设计人员应根据供配电系统设计施工图，结合实际情况，填写此条内容。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360925403"/>
                  </a:ext>
                </a:extLst>
              </a:tr>
              <a:tr h="1690554">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本条实际上是分户计量的概念，包括公共建筑中需独立考核的部门、功能区域、出租场所等。系统设计时应注意区分、处理好分户、分项计量两者的关系，合理设置计量表计。</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本条属于一星级的要求。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73434885"/>
                  </a:ext>
                </a:extLst>
              </a:tr>
            </a:tbl>
          </a:graphicData>
        </a:graphic>
      </p:graphicFrame>
    </p:spTree>
    <p:extLst>
      <p:ext uri="{BB962C8B-B14F-4D97-AF65-F5344CB8AC3E}">
        <p14:creationId xmlns:p14="http://schemas.microsoft.com/office/powerpoint/2010/main" val="3021594303"/>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015119"/>
            <a:ext cx="770999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19</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设置</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可再生能源发电系统：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是； 否</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p>
          <a:p>
            <a:pPr lvl="0" indent="357188">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能源种类：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太阳能； □风能；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生物质能；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其它：      ；</a:t>
            </a:r>
          </a:p>
          <a:p>
            <a:pPr lvl="0" indent="357188">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设置位置：       ； 采用并网系统</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是；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否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p>
          <a:p>
            <a:pPr lvl="0" indent="357188">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系统峰值发电容量：      </a:t>
            </a:r>
            <a:r>
              <a:rPr lang="en-US" altLang="zh-CN" sz="1600" dirty="0" err="1">
                <a:solidFill>
                  <a:prstClr val="black"/>
                </a:solidFill>
                <a:latin typeface="宋体" panose="02010600030101010101" pitchFamily="2" charset="-122"/>
                <a:ea typeface="宋体" panose="02010600030101010101" pitchFamily="2" charset="-122"/>
                <a:cs typeface="Times New Roman" panose="02020603050405020304" pitchFamily="18" charset="0"/>
              </a:rPr>
              <a:t>kWp</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；设计年发电量        </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kWh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p>
          <a:p>
            <a:pPr lvl="0" indent="357188">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太阳能光伏电池的种类：      ；光伏与建筑结合类型</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□BIPV</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BAPV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150925959"/>
              </p:ext>
            </p:extLst>
          </p:nvPr>
        </p:nvGraphicFramePr>
        <p:xfrm>
          <a:off x="784443" y="2991489"/>
          <a:ext cx="7715501" cy="3747246"/>
        </p:xfrm>
        <a:graphic>
          <a:graphicData uri="http://schemas.openxmlformats.org/drawingml/2006/table">
            <a:tbl>
              <a:tblPr firstRow="1" firstCol="1" bandRow="1"/>
              <a:tblGrid>
                <a:gridCol w="1102676">
                  <a:extLst>
                    <a:ext uri="{9D8B030D-6E8A-4147-A177-3AD203B41FA5}">
                      <a16:colId xmlns:a16="http://schemas.microsoft.com/office/drawing/2014/main" val="1198898747"/>
                    </a:ext>
                  </a:extLst>
                </a:gridCol>
                <a:gridCol w="6612825">
                  <a:extLst>
                    <a:ext uri="{9D8B030D-6E8A-4147-A177-3AD203B41FA5}">
                      <a16:colId xmlns:a16="http://schemas.microsoft.com/office/drawing/2014/main" val="983057057"/>
                    </a:ext>
                  </a:extLst>
                </a:gridCol>
              </a:tblGrid>
              <a:tr h="2642535">
                <a:tc>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357188" algn="l">
                        <a:lnSpc>
                          <a:spcPct val="150000"/>
                        </a:lnSpc>
                        <a:spcAft>
                          <a:spcPts val="0"/>
                        </a:spcAft>
                      </a:pPr>
                      <a:r>
                        <a:rPr lang="zh-CN" sz="1600" kern="100" dirty="0" smtClean="0">
                          <a:effectLst/>
                          <a:latin typeface="Times New Roman" panose="02020603050405020304" pitchFamily="18" charset="0"/>
                          <a:ea typeface="宋体" panose="02010600030101010101" pitchFamily="2" charset="-122"/>
                        </a:rPr>
                        <a:t>本</a:t>
                      </a:r>
                      <a:r>
                        <a:rPr lang="zh-CN" sz="1600" kern="100" dirty="0">
                          <a:effectLst/>
                          <a:latin typeface="Times New Roman" panose="02020603050405020304" pitchFamily="18" charset="0"/>
                          <a:ea typeface="宋体" panose="02010600030101010101" pitchFamily="2" charset="-122"/>
                        </a:rPr>
                        <a:t>条</a:t>
                      </a:r>
                      <a:r>
                        <a:rPr lang="zh-CN" sz="1600" kern="100" dirty="0">
                          <a:solidFill>
                            <a:srgbClr val="FF0000"/>
                          </a:solidFill>
                          <a:effectLst/>
                          <a:latin typeface="Times New Roman" panose="02020603050405020304" pitchFamily="18" charset="0"/>
                          <a:ea typeface="宋体" panose="02010600030101010101" pitchFamily="2" charset="-122"/>
                        </a:rPr>
                        <a:t>并不要求一定要设置可再生能源发电系统</a:t>
                      </a:r>
                      <a:r>
                        <a:rPr lang="zh-CN" sz="1600" kern="100" dirty="0">
                          <a:effectLst/>
                          <a:latin typeface="Times New Roman" panose="02020603050405020304" pitchFamily="18" charset="0"/>
                          <a:ea typeface="宋体" panose="02010600030101010101" pitchFamily="2" charset="-122"/>
                        </a:rPr>
                        <a:t>，是否设置应与其他专业的可再生能源利用综合考虑。</a:t>
                      </a:r>
                    </a:p>
                    <a:p>
                      <a:pPr marL="0" indent="357188"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若没有设置可再生能源发电系统，第一项选“否”，其余选项不填，或删去此条不再列出。</a:t>
                      </a:r>
                    </a:p>
                    <a:p>
                      <a:pPr marL="0" indent="357188"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设置位置指屋面、立面、阳台等场所。</a:t>
                      </a:r>
                    </a:p>
                    <a:p>
                      <a:pPr marL="0" indent="357188"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常用的光伏电池的种类有单晶硅、多晶硅、薄膜、碲化镉、钙钛矿等等，还会有新产品不断出现。按实际采用的情况填写。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787591"/>
                  </a:ext>
                </a:extLst>
              </a:tr>
              <a:tr h="1104711">
                <a:tc>
                  <a:txBody>
                    <a:bodyPr/>
                    <a:lstStyle/>
                    <a:p>
                      <a:pPr algn="ctr">
                        <a:lnSpc>
                          <a:spcPct val="150000"/>
                        </a:lnSpc>
                        <a:spcAft>
                          <a:spcPts val="0"/>
                        </a:spcAft>
                      </a:pPr>
                      <a:r>
                        <a:rPr lang="zh-CN" sz="1600" kern="100">
                          <a:effectLst/>
                          <a:latin typeface="Times New Roman" panose="02020603050405020304" pitchFamily="18" charset="0"/>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357188"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在绿色星级评定时，本条为得分项。系统的发电量越大，得分越高。</a:t>
                      </a:r>
                    </a:p>
                    <a:p>
                      <a:pPr marL="0" indent="357188"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当采用可再生能源发电系统时，建议采用并网型系统，这样可充分利用能源，不需装设储能环节，降低成本。一体化设计利于保证工程质量。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52158"/>
                  </a:ext>
                </a:extLst>
              </a:tr>
            </a:tbl>
          </a:graphicData>
        </a:graphic>
      </p:graphicFrame>
    </p:spTree>
    <p:extLst>
      <p:ext uri="{BB962C8B-B14F-4D97-AF65-F5344CB8AC3E}">
        <p14:creationId xmlns:p14="http://schemas.microsoft.com/office/powerpoint/2010/main" val="3883613317"/>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二、电气设计技术措施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873047"/>
            <a:ext cx="77099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20</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其它</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需说明的有关绿色（节能）的设计：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048595715"/>
              </p:ext>
            </p:extLst>
          </p:nvPr>
        </p:nvGraphicFramePr>
        <p:xfrm>
          <a:off x="978539" y="2767055"/>
          <a:ext cx="7195402" cy="1852652"/>
        </p:xfrm>
        <a:graphic>
          <a:graphicData uri="http://schemas.openxmlformats.org/drawingml/2006/table">
            <a:tbl>
              <a:tblPr firstRow="1" firstCol="1" bandRow="1"/>
              <a:tblGrid>
                <a:gridCol w="1144459">
                  <a:extLst>
                    <a:ext uri="{9D8B030D-6E8A-4147-A177-3AD203B41FA5}">
                      <a16:colId xmlns:a16="http://schemas.microsoft.com/office/drawing/2014/main" val="3382271315"/>
                    </a:ext>
                  </a:extLst>
                </a:gridCol>
                <a:gridCol w="6050943">
                  <a:extLst>
                    <a:ext uri="{9D8B030D-6E8A-4147-A177-3AD203B41FA5}">
                      <a16:colId xmlns:a16="http://schemas.microsoft.com/office/drawing/2014/main" val="1275329985"/>
                    </a:ext>
                  </a:extLst>
                </a:gridCol>
              </a:tblGrid>
              <a:tr h="596347">
                <a:tc>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设计人员应根据施工图设计，结合实际情况，填写此条内容。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952859"/>
                  </a:ext>
                </a:extLst>
              </a:tr>
              <a:tr h="1256305">
                <a:tc>
                  <a:txBody>
                    <a:bodyPr/>
                    <a:lstStyle/>
                    <a:p>
                      <a:pPr algn="ctr">
                        <a:lnSpc>
                          <a:spcPct val="150000"/>
                        </a:lnSpc>
                        <a:spcAft>
                          <a:spcPts val="0"/>
                        </a:spcAft>
                      </a:pPr>
                      <a:r>
                        <a:rPr lang="zh-CN" sz="1600" kern="100" dirty="0" smtClean="0">
                          <a:effectLst/>
                          <a:latin typeface="Times New Roman" panose="02020603050405020304" pitchFamily="18" charset="0"/>
                          <a:ea typeface="宋体" panose="02010600030101010101" pitchFamily="2" charset="-122"/>
                        </a:rPr>
                        <a:t>备</a:t>
                      </a:r>
                      <a:r>
                        <a:rPr lang="en-US" altLang="zh-CN" sz="1600" kern="100" dirty="0" smtClean="0">
                          <a:effectLst/>
                          <a:latin typeface="Times New Roman" panose="02020603050405020304" pitchFamily="18" charset="0"/>
                          <a:ea typeface="宋体" panose="02010600030101010101" pitchFamily="2" charset="-122"/>
                        </a:rPr>
                        <a:t> </a:t>
                      </a:r>
                      <a:r>
                        <a:rPr lang="zh-CN" sz="1600" kern="100" dirty="0" smtClean="0">
                          <a:effectLst/>
                          <a:latin typeface="Times New Roman" panose="02020603050405020304" pitchFamily="18" charset="0"/>
                          <a:ea typeface="宋体" panose="02010600030101010101" pitchFamily="2" charset="-122"/>
                        </a:rPr>
                        <a:t>注</a:t>
                      </a:r>
                      <a:endParaRPr lang="zh-CN" sz="1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357188"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本专篇无法列出所有的节能技术，新的技术也会不断出现。若采用了本专篇以外的新技术，应简要说明，可在星级评定时酌情加分。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436837"/>
                  </a:ext>
                </a:extLst>
              </a:tr>
            </a:tbl>
          </a:graphicData>
        </a:graphic>
      </p:graphicFrame>
    </p:spTree>
    <p:extLst>
      <p:ext uri="{BB962C8B-B14F-4D97-AF65-F5344CB8AC3E}">
        <p14:creationId xmlns:p14="http://schemas.microsoft.com/office/powerpoint/2010/main" val="1865816771"/>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lvl="0"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三、智能化设计技术措施</a:t>
            </a:r>
            <a:endParaRPr kumimoji="0" lang="zh-CN" altLang="en-US" sz="2800" b="1" i="0" u="none" strike="noStrike" kern="1200" cap="none" spc="0" normalizeH="0" baseline="0" noProof="0" dirty="0" smtClean="0">
              <a:ln>
                <a:noFill/>
              </a:ln>
              <a:solidFill>
                <a:srgbClr val="661825"/>
              </a:solidFill>
              <a:effectLst/>
              <a:uLnTx/>
              <a:uFillTx/>
              <a:latin typeface="微软雅黑" pitchFamily="34" charset="-122"/>
              <a:ea typeface="微软雅黑" pitchFamily="34" charset="-122"/>
              <a:cs typeface="Adobe Arabic"/>
            </a:endParaRPr>
          </a:p>
        </p:txBody>
      </p:sp>
      <p:sp>
        <p:nvSpPr>
          <p:cNvPr id="11" name="矩形 10"/>
          <p:cNvSpPr/>
          <p:nvPr/>
        </p:nvSpPr>
        <p:spPr>
          <a:xfrm>
            <a:off x="1263582" y="2001741"/>
            <a:ext cx="6644524" cy="1889941"/>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zh-CN" sz="2000" b="1"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rPr>
              <a:t>1</a:t>
            </a:r>
            <a:r>
              <a:rPr kumimoji="0" lang="zh-CN" altLang="en-US" sz="2000" b="1"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rPr>
              <a:t>、控制</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等线" pitchFamily="2" charset="-122"/>
                <a:cs typeface="+mn-cs"/>
              </a:rPr>
              <a:t>项内容</a:t>
            </a:r>
            <a:r>
              <a:rPr kumimoji="0" lang="zh-CN" altLang="en-US" sz="2000" b="1"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rPr>
              <a:t>：</a:t>
            </a:r>
            <a:endParaRPr kumimoji="0" lang="en-US" altLang="zh-CN" sz="2000" b="1"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endParaRPr>
          </a:p>
          <a:p>
            <a:pPr marL="0" marR="0" lvl="0" indent="444500" algn="l" defTabSz="914400" rtl="0" eaLnBrk="0" fontAlgn="base" latinLnBrk="0" hangingPunct="0">
              <a:lnSpc>
                <a:spcPct val="15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等线" pitchFamily="2" charset="-122"/>
                <a:cs typeface="+mn-cs"/>
              </a:rPr>
              <a:t>控制</a:t>
            </a:r>
            <a:r>
              <a:rPr kumimoji="0" lang="zh-CN" altLang="en-US" sz="2000" b="1"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rPr>
              <a:t>项是</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等线" pitchFamily="2" charset="-122"/>
                <a:cs typeface="+mn-cs"/>
              </a:rPr>
              <a:t>绿色建筑设计的强制性控制内容，必须逐条满足。在项目实际设计中，若未涉及某一条内容，则不必列写该条。</a:t>
            </a:r>
            <a:endParaRPr kumimoji="0" lang="zh-CN"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itchFamily="2" charset="-122"/>
              <a:cs typeface="+mn-cs"/>
            </a:endParaRPr>
          </a:p>
        </p:txBody>
      </p:sp>
    </p:spTree>
    <p:extLst>
      <p:ext uri="{BB962C8B-B14F-4D97-AF65-F5344CB8AC3E}">
        <p14:creationId xmlns:p14="http://schemas.microsoft.com/office/powerpoint/2010/main" val="1195685664"/>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lvl="0"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三、智能化设计技术措施</a:t>
            </a:r>
          </a:p>
        </p:txBody>
      </p:sp>
      <p:sp>
        <p:nvSpPr>
          <p:cNvPr id="14" name="Rectangle 1"/>
          <p:cNvSpPr>
            <a:spLocks noChangeArrowheads="1"/>
          </p:cNvSpPr>
          <p:nvPr/>
        </p:nvSpPr>
        <p:spPr bwMode="auto">
          <a:xfrm>
            <a:off x="885361" y="1701180"/>
            <a:ext cx="7614583" cy="41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建筑设备</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具有自动监控管理功能。</a:t>
            </a:r>
            <a:endParaRPr kumimoji="0" lang="zh-CN" altLang="en-GB" sz="1600" b="0"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2013030402"/>
              </p:ext>
            </p:extLst>
          </p:nvPr>
        </p:nvGraphicFramePr>
        <p:xfrm>
          <a:off x="978539" y="2275857"/>
          <a:ext cx="7219255" cy="4021576"/>
        </p:xfrm>
        <a:graphic>
          <a:graphicData uri="http://schemas.openxmlformats.org/drawingml/2006/table">
            <a:tbl>
              <a:tblPr firstRow="1" firstCol="1" bandRow="1"/>
              <a:tblGrid>
                <a:gridCol w="1128557">
                  <a:extLst>
                    <a:ext uri="{9D8B030D-6E8A-4147-A177-3AD203B41FA5}">
                      <a16:colId xmlns:a16="http://schemas.microsoft.com/office/drawing/2014/main" val="1708225131"/>
                    </a:ext>
                  </a:extLst>
                </a:gridCol>
                <a:gridCol w="1661822">
                  <a:extLst>
                    <a:ext uri="{9D8B030D-6E8A-4147-A177-3AD203B41FA5}">
                      <a16:colId xmlns:a16="http://schemas.microsoft.com/office/drawing/2014/main" val="3899766862"/>
                    </a:ext>
                  </a:extLst>
                </a:gridCol>
                <a:gridCol w="1065475">
                  <a:extLst>
                    <a:ext uri="{9D8B030D-6E8A-4147-A177-3AD203B41FA5}">
                      <a16:colId xmlns:a16="http://schemas.microsoft.com/office/drawing/2014/main" val="2259998353"/>
                    </a:ext>
                  </a:extLst>
                </a:gridCol>
                <a:gridCol w="3363401">
                  <a:extLst>
                    <a:ext uri="{9D8B030D-6E8A-4147-A177-3AD203B41FA5}">
                      <a16:colId xmlns:a16="http://schemas.microsoft.com/office/drawing/2014/main" val="2106636142"/>
                    </a:ext>
                  </a:extLst>
                </a:gridCol>
              </a:tblGrid>
              <a:tr h="419955">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9.1.7</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基本要求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393753"/>
                  </a:ext>
                </a:extLst>
              </a:tr>
              <a:tr h="1593523">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设计人员应根据智能化系统、建筑设备的监控设计施工图，结合实际情况，填写此条内容。</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若项目没有设置</a:t>
                      </a:r>
                      <a:r>
                        <a:rPr lang="en-US" sz="1600" kern="100" dirty="0">
                          <a:effectLst/>
                          <a:latin typeface="宋体" panose="02010600030101010101" pitchFamily="2" charset="-122"/>
                          <a:ea typeface="宋体" panose="02010600030101010101" pitchFamily="2" charset="-122"/>
                        </a:rPr>
                        <a:t>BA</a:t>
                      </a:r>
                      <a:r>
                        <a:rPr lang="zh-CN" sz="1600" kern="100" dirty="0">
                          <a:effectLst/>
                          <a:latin typeface="宋体" panose="02010600030101010101" pitchFamily="2" charset="-122"/>
                          <a:ea typeface="宋体" panose="02010600030101010101" pitchFamily="2" charset="-122"/>
                        </a:rPr>
                        <a:t>系统，则此条由强电专业设计，删去此条不再列出。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472350996"/>
                  </a:ext>
                </a:extLst>
              </a:tr>
              <a:tr h="2008098">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本条的着重点不在于是否设置</a:t>
                      </a:r>
                      <a:r>
                        <a:rPr lang="en-US" sz="1600" kern="100" dirty="0">
                          <a:effectLst/>
                          <a:latin typeface="宋体" panose="02010600030101010101" pitchFamily="2" charset="-122"/>
                          <a:ea typeface="宋体" panose="02010600030101010101" pitchFamily="2" charset="-122"/>
                        </a:rPr>
                        <a:t>BAS</a:t>
                      </a:r>
                      <a:r>
                        <a:rPr lang="zh-CN" sz="1600" kern="100" dirty="0">
                          <a:effectLst/>
                          <a:latin typeface="宋体" panose="02010600030101010101" pitchFamily="2" charset="-122"/>
                          <a:ea typeface="宋体" panose="02010600030101010101" pitchFamily="2" charset="-122"/>
                        </a:rPr>
                        <a:t>或建筑设备一体化监控系统，而是强调应进行必要的监控。对于规模较小的建筑，即使未设</a:t>
                      </a:r>
                      <a:r>
                        <a:rPr lang="en-US" sz="1600" kern="100" dirty="0">
                          <a:effectLst/>
                          <a:latin typeface="宋体" panose="02010600030101010101" pitchFamily="2" charset="-122"/>
                          <a:ea typeface="宋体" panose="02010600030101010101" pitchFamily="2" charset="-122"/>
                        </a:rPr>
                        <a:t>BA</a:t>
                      </a:r>
                      <a:r>
                        <a:rPr lang="zh-CN" sz="1600" kern="100" dirty="0">
                          <a:effectLst/>
                          <a:latin typeface="宋体" panose="02010600030101010101" pitchFamily="2" charset="-122"/>
                          <a:ea typeface="宋体" panose="02010600030101010101" pitchFamily="2" charset="-122"/>
                        </a:rPr>
                        <a:t>之类的系统，也应设置简易有效的监测、控制措施，使其良好、高效地工作，避免浪费能源。</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本条为基本要求，必须满足。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31574086"/>
                  </a:ext>
                </a:extLst>
              </a:tr>
            </a:tbl>
          </a:graphicData>
        </a:graphic>
      </p:graphicFrame>
    </p:spTree>
    <p:extLst>
      <p:ext uri="{BB962C8B-B14F-4D97-AF65-F5344CB8AC3E}">
        <p14:creationId xmlns:p14="http://schemas.microsoft.com/office/powerpoint/2010/main" val="3196966540"/>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lvl="0"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三、智能化设计技术措施</a:t>
            </a:r>
          </a:p>
        </p:txBody>
      </p:sp>
      <p:sp>
        <p:nvSpPr>
          <p:cNvPr id="14" name="Rectangle 1"/>
          <p:cNvSpPr>
            <a:spLocks noChangeArrowheads="1"/>
          </p:cNvSpPr>
          <p:nvPr/>
        </p:nvSpPr>
        <p:spPr bwMode="auto">
          <a:xfrm>
            <a:off x="885361" y="1701180"/>
            <a:ext cx="7614583" cy="41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2</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、设有</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合理的信息网络系统。</a:t>
            </a:r>
            <a:endParaRPr kumimoji="0" lang="zh-CN" altLang="en-GB" sz="1600" b="0"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2960974652"/>
              </p:ext>
            </p:extLst>
          </p:nvPr>
        </p:nvGraphicFramePr>
        <p:xfrm>
          <a:off x="978538" y="2343973"/>
          <a:ext cx="7211306" cy="2643171"/>
        </p:xfrm>
        <a:graphic>
          <a:graphicData uri="http://schemas.openxmlformats.org/drawingml/2006/table">
            <a:tbl>
              <a:tblPr firstRow="1" firstCol="1" bandRow="1"/>
              <a:tblGrid>
                <a:gridCol w="1104704">
                  <a:extLst>
                    <a:ext uri="{9D8B030D-6E8A-4147-A177-3AD203B41FA5}">
                      <a16:colId xmlns:a16="http://schemas.microsoft.com/office/drawing/2014/main" val="518240664"/>
                    </a:ext>
                  </a:extLst>
                </a:gridCol>
                <a:gridCol w="1598212">
                  <a:extLst>
                    <a:ext uri="{9D8B030D-6E8A-4147-A177-3AD203B41FA5}">
                      <a16:colId xmlns:a16="http://schemas.microsoft.com/office/drawing/2014/main" val="980167341"/>
                    </a:ext>
                  </a:extLst>
                </a:gridCol>
                <a:gridCol w="1168842">
                  <a:extLst>
                    <a:ext uri="{9D8B030D-6E8A-4147-A177-3AD203B41FA5}">
                      <a16:colId xmlns:a16="http://schemas.microsoft.com/office/drawing/2014/main" val="3573415352"/>
                    </a:ext>
                  </a:extLst>
                </a:gridCol>
                <a:gridCol w="3339548">
                  <a:extLst>
                    <a:ext uri="{9D8B030D-6E8A-4147-A177-3AD203B41FA5}">
                      <a16:colId xmlns:a16="http://schemas.microsoft.com/office/drawing/2014/main" val="2935750029"/>
                    </a:ext>
                  </a:extLst>
                </a:gridCol>
              </a:tblGrid>
              <a:tr h="557925">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9.1.8</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基本要求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8226621"/>
                  </a:ext>
                </a:extLst>
              </a:tr>
              <a:tr h="820197">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设计人员应根据智能化系统设计施工图，结合实际情况，填写此条内容。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20997602"/>
                  </a:ext>
                </a:extLst>
              </a:tr>
              <a:tr h="1265049">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随着技术、生活水平提高，信息网络系统已成为工作、生活不可或缺的条件。</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本条为基本要求，必须满足。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5457980"/>
                  </a:ext>
                </a:extLst>
              </a:tr>
            </a:tbl>
          </a:graphicData>
        </a:graphic>
      </p:graphicFrame>
    </p:spTree>
    <p:extLst>
      <p:ext uri="{BB962C8B-B14F-4D97-AF65-F5344CB8AC3E}">
        <p14:creationId xmlns:p14="http://schemas.microsoft.com/office/powerpoint/2010/main" val="2216038357"/>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lvl="0"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三、智能化设计技术措施</a:t>
            </a:r>
          </a:p>
        </p:txBody>
      </p:sp>
      <p:sp>
        <p:nvSpPr>
          <p:cNvPr id="14" name="Rectangle 1"/>
          <p:cNvSpPr>
            <a:spLocks noChangeArrowheads="1"/>
          </p:cNvSpPr>
          <p:nvPr/>
        </p:nvSpPr>
        <p:spPr bwMode="auto">
          <a:xfrm>
            <a:off x="885361" y="1516514"/>
            <a:ext cx="7614583" cy="7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3</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针对</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用电分项计量系统，实施数据远程传输与记录，并向主管部门监测平台上传数据。</a:t>
            </a:r>
            <a:endParaRPr kumimoji="0" lang="zh-CN" altLang="en-GB" sz="1600" b="0"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3444882985"/>
              </p:ext>
            </p:extLst>
          </p:nvPr>
        </p:nvGraphicFramePr>
        <p:xfrm>
          <a:off x="978539" y="2527572"/>
          <a:ext cx="7338525" cy="3452533"/>
        </p:xfrm>
        <a:graphic>
          <a:graphicData uri="http://schemas.openxmlformats.org/drawingml/2006/table">
            <a:tbl>
              <a:tblPr firstRow="1" firstCol="1" bandRow="1"/>
              <a:tblGrid>
                <a:gridCol w="1108593">
                  <a:extLst>
                    <a:ext uri="{9D8B030D-6E8A-4147-A177-3AD203B41FA5}">
                      <a16:colId xmlns:a16="http://schemas.microsoft.com/office/drawing/2014/main" val="2770695758"/>
                    </a:ext>
                  </a:extLst>
                </a:gridCol>
                <a:gridCol w="1722671">
                  <a:extLst>
                    <a:ext uri="{9D8B030D-6E8A-4147-A177-3AD203B41FA5}">
                      <a16:colId xmlns:a16="http://schemas.microsoft.com/office/drawing/2014/main" val="2497759203"/>
                    </a:ext>
                  </a:extLst>
                </a:gridCol>
                <a:gridCol w="1061920">
                  <a:extLst>
                    <a:ext uri="{9D8B030D-6E8A-4147-A177-3AD203B41FA5}">
                      <a16:colId xmlns:a16="http://schemas.microsoft.com/office/drawing/2014/main" val="204804812"/>
                    </a:ext>
                  </a:extLst>
                </a:gridCol>
                <a:gridCol w="3445341">
                  <a:extLst>
                    <a:ext uri="{9D8B030D-6E8A-4147-A177-3AD203B41FA5}">
                      <a16:colId xmlns:a16="http://schemas.microsoft.com/office/drawing/2014/main" val="1264722003"/>
                    </a:ext>
                  </a:extLst>
                </a:gridCol>
              </a:tblGrid>
              <a:tr h="657151">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9.1.6</a:t>
                      </a:r>
                      <a:r>
                        <a:rPr lang="zh-CN" sz="1600" kern="10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基本要求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117053"/>
                  </a:ext>
                </a:extLst>
              </a:tr>
              <a:tr h="1174216">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设计人员应根据智能化系统设计施工图，结合实际情况，填写此条内容。</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若项目未设置用电分项计量系统，则删去此条不再列出。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738287676"/>
                  </a:ext>
                </a:extLst>
              </a:tr>
              <a:tr h="1621166">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本条从弱电系统的角度，要求通过网络将用电分项计量系统的数据进行采集、传输、上传。这是《公共建筑用电分项计量系统设计标准》</a:t>
                      </a:r>
                      <a:r>
                        <a:rPr lang="en-US" sz="1600" kern="100" dirty="0">
                          <a:effectLst/>
                          <a:latin typeface="宋体" panose="02010600030101010101" pitchFamily="2" charset="-122"/>
                          <a:ea typeface="宋体" panose="02010600030101010101" pitchFamily="2" charset="-122"/>
                        </a:rPr>
                        <a:t>DB33/1090</a:t>
                      </a:r>
                      <a:r>
                        <a:rPr lang="zh-CN" sz="1600" kern="100" dirty="0">
                          <a:effectLst/>
                          <a:latin typeface="宋体" panose="02010600030101010101" pitchFamily="2" charset="-122"/>
                          <a:ea typeface="宋体" panose="02010600030101010101" pitchFamily="2" charset="-122"/>
                        </a:rPr>
                        <a:t>的基本规定。</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本条基本要求，必须满足。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894140863"/>
                  </a:ext>
                </a:extLst>
              </a:tr>
            </a:tbl>
          </a:graphicData>
        </a:graphic>
      </p:graphicFrame>
    </p:spTree>
    <p:extLst>
      <p:ext uri="{BB962C8B-B14F-4D97-AF65-F5344CB8AC3E}">
        <p14:creationId xmlns:p14="http://schemas.microsoft.com/office/powerpoint/2010/main" val="329720270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grpSp>
      </p:grpSp>
      <p:sp>
        <p:nvSpPr>
          <p:cNvPr id="26628" name="文本框 12"/>
          <p:cNvSpPr txBox="1">
            <a:spLocks noChangeArrowheads="1"/>
          </p:cNvSpPr>
          <p:nvPr/>
        </p:nvSpPr>
        <p:spPr bwMode="auto">
          <a:xfrm>
            <a:off x="1450975" y="31750"/>
            <a:ext cx="5935787"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一、设计依据</a:t>
            </a:r>
            <a:endParaRPr lang="zh-CN" altLang="en-US" sz="2800" b="1" dirty="0" smtClean="0">
              <a:solidFill>
                <a:srgbClr val="661825"/>
              </a:solidFill>
              <a:latin typeface="微软雅黑" pitchFamily="34" charset="-122"/>
              <a:ea typeface="微软雅黑" pitchFamily="34" charset="-122"/>
              <a:cs typeface="Adobe Arabic"/>
            </a:endParaRPr>
          </a:p>
        </p:txBody>
      </p:sp>
      <p:sp>
        <p:nvSpPr>
          <p:cNvPr id="11" name="矩形 10"/>
          <p:cNvSpPr/>
          <p:nvPr/>
        </p:nvSpPr>
        <p:spPr>
          <a:xfrm>
            <a:off x="1234556" y="1385185"/>
            <a:ext cx="6644524" cy="5034135"/>
          </a:xfrm>
          <a:prstGeom prst="rect">
            <a:avLst/>
          </a:prstGeom>
        </p:spPr>
        <p:txBody>
          <a:bodyPr wrap="square">
            <a:spAutoFit/>
          </a:bodyPr>
          <a:lstStyle/>
          <a:p>
            <a:pPr indent="444500">
              <a:lnSpc>
                <a:spcPct val="150000"/>
              </a:lnSpc>
            </a:pPr>
            <a:r>
              <a:rPr lang="zh-CN" altLang="en-US" dirty="0"/>
              <a:t>应包括项目进行建筑绿色与节能设计时所遵循的主要设计依据。包括</a:t>
            </a:r>
            <a:r>
              <a:rPr lang="zh-CN" altLang="en-US" dirty="0">
                <a:solidFill>
                  <a:srgbClr val="FF0000"/>
                </a:solidFill>
              </a:rPr>
              <a:t>法律法规、政策文件</a:t>
            </a:r>
            <a:r>
              <a:rPr lang="zh-CN" altLang="en-US" dirty="0"/>
              <a:t>及现行国家与地方的</a:t>
            </a:r>
            <a:r>
              <a:rPr lang="zh-CN" altLang="en-US" dirty="0">
                <a:solidFill>
                  <a:srgbClr val="FF0000"/>
                </a:solidFill>
              </a:rPr>
              <a:t>标准、规范</a:t>
            </a:r>
            <a:r>
              <a:rPr lang="zh-CN" altLang="en-US" dirty="0"/>
              <a:t>；还包括项目已取得的</a:t>
            </a:r>
            <a:r>
              <a:rPr lang="zh-CN" altLang="en-US" dirty="0">
                <a:solidFill>
                  <a:srgbClr val="FF0000"/>
                </a:solidFill>
              </a:rPr>
              <a:t>节能审查意见书</a:t>
            </a:r>
            <a:r>
              <a:rPr lang="zh-CN" altLang="en-US" dirty="0"/>
              <a:t>及其附件：</a:t>
            </a:r>
            <a:r>
              <a:rPr lang="zh-CN" altLang="en-US" dirty="0">
                <a:solidFill>
                  <a:srgbClr val="FF0000"/>
                </a:solidFill>
              </a:rPr>
              <a:t>节能评估报告书</a:t>
            </a:r>
            <a:r>
              <a:rPr lang="zh-CN" altLang="en-US" dirty="0"/>
              <a:t>（表）和专家评审意见。</a:t>
            </a:r>
          </a:p>
          <a:p>
            <a:pPr>
              <a:lnSpc>
                <a:spcPct val="150000"/>
              </a:lnSpc>
            </a:pPr>
            <a:r>
              <a:rPr lang="en-US" altLang="zh-CN" dirty="0"/>
              <a:t>1</a:t>
            </a:r>
            <a:r>
              <a:rPr lang="zh-CN" altLang="en-US" dirty="0"/>
              <a:t>、由设计人员复核各设计标准的现行版本号。</a:t>
            </a:r>
          </a:p>
          <a:p>
            <a:pPr>
              <a:lnSpc>
                <a:spcPct val="150000"/>
              </a:lnSpc>
            </a:pPr>
            <a:r>
              <a:rPr lang="en-US" altLang="zh-CN" dirty="0"/>
              <a:t>2</a:t>
            </a:r>
            <a:r>
              <a:rPr lang="zh-CN" altLang="en-US" dirty="0"/>
              <a:t>、设计人员应按项目选用的相关技术与措施，增补有关标准、规范依据。</a:t>
            </a:r>
          </a:p>
          <a:p>
            <a:pPr>
              <a:lnSpc>
                <a:spcPct val="150000"/>
              </a:lnSpc>
            </a:pPr>
            <a:r>
              <a:rPr lang="en-US" altLang="zh-CN" dirty="0"/>
              <a:t>3</a:t>
            </a:r>
            <a:r>
              <a:rPr lang="zh-CN" altLang="en-US" dirty="0"/>
              <a:t>、设计人员应根据项目所在地特性，增加相应的相关政府性文件为依据。</a:t>
            </a:r>
          </a:p>
          <a:p>
            <a:pPr indent="444500">
              <a:lnSpc>
                <a:spcPct val="150000"/>
              </a:lnSpc>
            </a:pPr>
            <a:r>
              <a:rPr lang="zh-CN" altLang="en-US" dirty="0"/>
              <a:t>特别说明：当本专篇依据的标准、规范修订或有新标准、新规范实施时，应按新版标准、规范对专篇相关内容进行复核、调整后选用。</a:t>
            </a:r>
          </a:p>
        </p:txBody>
      </p:sp>
    </p:spTree>
    <p:extLst>
      <p:ext uri="{BB962C8B-B14F-4D97-AF65-F5344CB8AC3E}">
        <p14:creationId xmlns:p14="http://schemas.microsoft.com/office/powerpoint/2010/main" val="1060348089"/>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lvl="0"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三、智能化设计技术措施</a:t>
            </a:r>
          </a:p>
        </p:txBody>
      </p:sp>
      <p:sp>
        <p:nvSpPr>
          <p:cNvPr id="11" name="矩形 10"/>
          <p:cNvSpPr/>
          <p:nvPr/>
        </p:nvSpPr>
        <p:spPr>
          <a:xfrm>
            <a:off x="1263582" y="1993790"/>
            <a:ext cx="6644524" cy="1428276"/>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zh-CN" sz="2000" b="1"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rPr>
              <a:t>2</a:t>
            </a:r>
            <a:r>
              <a:rPr kumimoji="0" lang="zh-CN" altLang="en-US" sz="2000" b="1"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rPr>
              <a:t>、一般</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等线" pitchFamily="2" charset="-122"/>
                <a:cs typeface="+mn-cs"/>
              </a:rPr>
              <a:t>项内容</a:t>
            </a:r>
            <a:r>
              <a:rPr kumimoji="0" lang="zh-CN" altLang="en-US" sz="2000" b="1"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rPr>
              <a:t>：</a:t>
            </a:r>
            <a:endParaRPr kumimoji="0" lang="en-US" altLang="zh-CN" sz="2000" b="1"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endParaRPr>
          </a:p>
          <a:p>
            <a:pPr marL="0" marR="0" lvl="0" indent="357188" algn="l" defTabSz="914400" rtl="0" eaLnBrk="0" fontAlgn="base" latinLnBrk="0" hangingPunct="0">
              <a:lnSpc>
                <a:spcPct val="15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等线" pitchFamily="2" charset="-122"/>
                <a:cs typeface="+mn-cs"/>
              </a:rPr>
              <a:t>一般项</a:t>
            </a:r>
            <a:r>
              <a:rPr kumimoji="0" lang="zh-CN" altLang="en-US" sz="2000" b="1" i="0" u="none" strike="noStrike" kern="1200" cap="none" spc="0" normalizeH="0" baseline="0" noProof="0" dirty="0" smtClean="0">
                <a:ln>
                  <a:noFill/>
                </a:ln>
                <a:solidFill>
                  <a:prstClr val="black"/>
                </a:solidFill>
                <a:effectLst/>
                <a:uLnTx/>
                <a:uFillTx/>
                <a:latin typeface="Arial" panose="020B0604020202020204" pitchFamily="34" charset="0"/>
                <a:ea typeface="等线" pitchFamily="2" charset="-122"/>
                <a:cs typeface="+mn-cs"/>
              </a:rPr>
              <a:t>可</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等线" pitchFamily="2" charset="-122"/>
                <a:cs typeface="+mn-cs"/>
              </a:rPr>
              <a:t>根据绿色建筑的星级要求、节能要求选择性满足。</a:t>
            </a:r>
            <a:endParaRPr kumimoji="0" lang="zh-CN"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pitchFamily="2" charset="-122"/>
              <a:cs typeface="+mn-cs"/>
            </a:endParaRPr>
          </a:p>
        </p:txBody>
      </p:sp>
    </p:spTree>
    <p:extLst>
      <p:ext uri="{BB962C8B-B14F-4D97-AF65-F5344CB8AC3E}">
        <p14:creationId xmlns:p14="http://schemas.microsoft.com/office/powerpoint/2010/main" val="1063319783"/>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三、智能化设计技术措施</a:t>
            </a:r>
          </a:p>
        </p:txBody>
      </p:sp>
      <p:sp>
        <p:nvSpPr>
          <p:cNvPr id="14" name="Rectangle 1"/>
          <p:cNvSpPr>
            <a:spLocks noChangeArrowheads="1"/>
          </p:cNvSpPr>
          <p:nvPr/>
        </p:nvSpPr>
        <p:spPr bwMode="auto">
          <a:xfrm>
            <a:off x="852936" y="1130054"/>
            <a:ext cx="7614583" cy="114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1</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设置</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能耗监测系统，对建筑分类用能（用水、用电、用气、用油、冷热量等）进行计量并设置数据采集装置：□是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a:p>
            <a:pPr lvl="0" indent="269875">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监测内容简述：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p>
        </p:txBody>
      </p:sp>
      <p:graphicFrame>
        <p:nvGraphicFramePr>
          <p:cNvPr id="11" name="表格 10"/>
          <p:cNvGraphicFramePr>
            <a:graphicFrameLocks noGrp="1"/>
          </p:cNvGraphicFramePr>
          <p:nvPr>
            <p:extLst>
              <p:ext uri="{D42A27DB-BD31-4B8C-83A1-F6EECF244321}">
                <p14:modId xmlns:p14="http://schemas.microsoft.com/office/powerpoint/2010/main" val="1216220904"/>
              </p:ext>
            </p:extLst>
          </p:nvPr>
        </p:nvGraphicFramePr>
        <p:xfrm>
          <a:off x="915451" y="2308818"/>
          <a:ext cx="7440750" cy="4417987"/>
        </p:xfrm>
        <a:graphic>
          <a:graphicData uri="http://schemas.openxmlformats.org/drawingml/2006/table">
            <a:tbl>
              <a:tblPr firstRow="1" firstCol="1" bandRow="1"/>
              <a:tblGrid>
                <a:gridCol w="1071755">
                  <a:extLst>
                    <a:ext uri="{9D8B030D-6E8A-4147-A177-3AD203B41FA5}">
                      <a16:colId xmlns:a16="http://schemas.microsoft.com/office/drawing/2014/main" val="2513546786"/>
                    </a:ext>
                  </a:extLst>
                </a:gridCol>
                <a:gridCol w="1804946">
                  <a:extLst>
                    <a:ext uri="{9D8B030D-6E8A-4147-A177-3AD203B41FA5}">
                      <a16:colId xmlns:a16="http://schemas.microsoft.com/office/drawing/2014/main" val="378592433"/>
                    </a:ext>
                  </a:extLst>
                </a:gridCol>
                <a:gridCol w="1685677">
                  <a:extLst>
                    <a:ext uri="{9D8B030D-6E8A-4147-A177-3AD203B41FA5}">
                      <a16:colId xmlns:a16="http://schemas.microsoft.com/office/drawing/2014/main" val="3380430937"/>
                    </a:ext>
                  </a:extLst>
                </a:gridCol>
                <a:gridCol w="2878372">
                  <a:extLst>
                    <a:ext uri="{9D8B030D-6E8A-4147-A177-3AD203B41FA5}">
                      <a16:colId xmlns:a16="http://schemas.microsoft.com/office/drawing/2014/main" val="1357880694"/>
                    </a:ext>
                  </a:extLst>
                </a:gridCol>
              </a:tblGrid>
              <a:tr h="553487">
                <a:tc rowSpan="2">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DB33/1092-2021</a:t>
                      </a:r>
                      <a:endParaRPr lang="zh-CN" sz="1600" kern="10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9.2.11</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820059"/>
                  </a:ext>
                </a:extLst>
              </a:tr>
              <a:tr h="483730">
                <a:tc vMerge="1">
                  <a:txBody>
                    <a:bodyPr/>
                    <a:lstStyle/>
                    <a:p>
                      <a:endParaRPr lang="zh-CN" altLang="en-US"/>
                    </a:p>
                  </a:txBody>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DB33/1036-2021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8.3.1~8.3.4</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908276"/>
                  </a:ext>
                </a:extLst>
              </a:tr>
              <a:tr h="1476892">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设计人员应根据智能化系统、能耗监测系统的设计施工图，结合实际情况，填写此条内容。</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是否设置能耗监测系应根据项目情况、需求综合考虑，具体规定详见规范要求。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164225400"/>
                  </a:ext>
                </a:extLst>
              </a:tr>
              <a:tr h="1903878">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能耗监测宜按各功能区域、按管理模式合理设置各计量表，由物业人员管理。在规范规定的条件下，规模较大的项目（建筑面积不小于</a:t>
                      </a:r>
                      <a:r>
                        <a:rPr lang="en-US" sz="1600" kern="100" dirty="0">
                          <a:effectLst/>
                          <a:latin typeface="宋体" panose="02010600030101010101" pitchFamily="2" charset="-122"/>
                          <a:ea typeface="宋体" panose="02010600030101010101" pitchFamily="2" charset="-122"/>
                        </a:rPr>
                        <a:t>10000</a:t>
                      </a:r>
                      <a:r>
                        <a:rPr lang="zh-CN" sz="1600" kern="100" dirty="0">
                          <a:effectLst/>
                          <a:latin typeface="宋体" panose="02010600030101010101" pitchFamily="2" charset="-122"/>
                          <a:ea typeface="宋体" panose="02010600030101010101" pitchFamily="2" charset="-122"/>
                        </a:rPr>
                        <a:t>㎡）应设置远程抄表系统，建立能耗集中计量数据库，较小的项目可采用人工抄表的方式进行监测。</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本条属于一星级要求。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48303961"/>
                  </a:ext>
                </a:extLst>
              </a:tr>
            </a:tbl>
          </a:graphicData>
        </a:graphic>
      </p:graphicFrame>
    </p:spTree>
    <p:extLst>
      <p:ext uri="{BB962C8B-B14F-4D97-AF65-F5344CB8AC3E}">
        <p14:creationId xmlns:p14="http://schemas.microsoft.com/office/powerpoint/2010/main" val="1805606143"/>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三、智能化设计技术措施</a:t>
            </a:r>
          </a:p>
        </p:txBody>
      </p:sp>
      <p:sp>
        <p:nvSpPr>
          <p:cNvPr id="14" name="Rectangle 1"/>
          <p:cNvSpPr>
            <a:spLocks noChangeArrowheads="1"/>
          </p:cNvSpPr>
          <p:nvPr/>
        </p:nvSpPr>
        <p:spPr bwMode="auto">
          <a:xfrm>
            <a:off x="898331" y="1440717"/>
            <a:ext cx="76145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2</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设有</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建筑设备监控系统（</a:t>
            </a:r>
            <a:r>
              <a:rPr lang="en-US" altLang="zh-CN"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BAS</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或建筑设备一体化监控系统）：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a:p>
            <a:pPr lvl="0" indent="269875">
              <a:lnSpc>
                <a:spcPct val="150000"/>
              </a:lnSpc>
            </a:pP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监控内容简述：</a:t>
            </a:r>
            <a:r>
              <a:rPr lang="zh-CN" altLang="en-US" sz="1600" u="sng"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endPar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34586720"/>
              </p:ext>
            </p:extLst>
          </p:nvPr>
        </p:nvGraphicFramePr>
        <p:xfrm>
          <a:off x="991509" y="2397126"/>
          <a:ext cx="7171548" cy="3597318"/>
        </p:xfrm>
        <a:graphic>
          <a:graphicData uri="http://schemas.openxmlformats.org/drawingml/2006/table">
            <a:tbl>
              <a:tblPr firstRow="1" firstCol="1" bandRow="1"/>
              <a:tblGrid>
                <a:gridCol w="1096751">
                  <a:extLst>
                    <a:ext uri="{9D8B030D-6E8A-4147-A177-3AD203B41FA5}">
                      <a16:colId xmlns:a16="http://schemas.microsoft.com/office/drawing/2014/main" val="1655384913"/>
                    </a:ext>
                  </a:extLst>
                </a:gridCol>
                <a:gridCol w="1693628">
                  <a:extLst>
                    <a:ext uri="{9D8B030D-6E8A-4147-A177-3AD203B41FA5}">
                      <a16:colId xmlns:a16="http://schemas.microsoft.com/office/drawing/2014/main" val="2555792124"/>
                    </a:ext>
                  </a:extLst>
                </a:gridCol>
                <a:gridCol w="1415332">
                  <a:extLst>
                    <a:ext uri="{9D8B030D-6E8A-4147-A177-3AD203B41FA5}">
                      <a16:colId xmlns:a16="http://schemas.microsoft.com/office/drawing/2014/main" val="100491129"/>
                    </a:ext>
                  </a:extLst>
                </a:gridCol>
                <a:gridCol w="2965837">
                  <a:extLst>
                    <a:ext uri="{9D8B030D-6E8A-4147-A177-3AD203B41FA5}">
                      <a16:colId xmlns:a16="http://schemas.microsoft.com/office/drawing/2014/main" val="1518668807"/>
                    </a:ext>
                  </a:extLst>
                </a:gridCol>
              </a:tblGrid>
              <a:tr h="398562">
                <a:tc rowSpan="3">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DB33/1092-2021</a:t>
                      </a:r>
                      <a:endParaRPr lang="zh-CN" sz="1600" kern="10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9.1.7</a:t>
                      </a:r>
                      <a:r>
                        <a:rPr lang="zh-CN" sz="1600" kern="100" dirty="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基本要求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830622"/>
                  </a:ext>
                </a:extLst>
              </a:tr>
              <a:tr h="398562">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9.2.13</a:t>
                      </a:r>
                      <a:r>
                        <a:rPr lang="zh-CN" sz="1600" kern="10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一星级设计要求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126773"/>
                  </a:ext>
                </a:extLst>
              </a:tr>
              <a:tr h="502534">
                <a:tc vMerge="1">
                  <a:txBody>
                    <a:bodyPr/>
                    <a:lstStyle/>
                    <a:p>
                      <a:endParaRPr lang="zh-CN" altLang="en-US"/>
                    </a:p>
                  </a:txBody>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DB33/1036-2021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8.2.1~8.2.7</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308689"/>
                  </a:ext>
                </a:extLst>
              </a:tr>
              <a:tr h="1562811">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设计人员应根据智能化系统设计施工图，结合实际情况，填写此条内容。</a:t>
                      </a:r>
                    </a:p>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本条不要求一定要设置此类系统，是否设置应根据项目实际、星级要求综合考虑，具体规定详见上述规范条文及其说明。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06033344"/>
                  </a:ext>
                </a:extLst>
              </a:tr>
              <a:tr h="734849">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ct val="150000"/>
                        </a:lnSpc>
                        <a:spcAft>
                          <a:spcPts val="0"/>
                        </a:spcAft>
                      </a:pPr>
                      <a:r>
                        <a:rPr lang="zh-CN" sz="1600" kern="100" dirty="0">
                          <a:effectLst/>
                          <a:latin typeface="宋体" panose="02010600030101010101" pitchFamily="2" charset="-122"/>
                          <a:ea typeface="宋体" panose="02010600030101010101" pitchFamily="2" charset="-122"/>
                        </a:rPr>
                        <a:t>一星级要求“建筑面积大于</a:t>
                      </a:r>
                      <a:r>
                        <a:rPr lang="en-US" sz="1600" kern="100" dirty="0">
                          <a:effectLst/>
                          <a:latin typeface="宋体" panose="02010600030101010101" pitchFamily="2" charset="-122"/>
                          <a:ea typeface="宋体" panose="02010600030101010101" pitchFamily="2" charset="-122"/>
                        </a:rPr>
                        <a:t>20000</a:t>
                      </a:r>
                      <a:r>
                        <a:rPr lang="zh-CN" sz="1600" kern="100" dirty="0">
                          <a:effectLst/>
                          <a:latin typeface="宋体" panose="02010600030101010101" pitchFamily="2" charset="-122"/>
                          <a:ea typeface="宋体" panose="02010600030101010101" pitchFamily="2" charset="-122"/>
                        </a:rPr>
                        <a:t>㎡的公共建筑且采用大、中型中央空调系统时，应设置建筑设备管理系统”。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914653724"/>
                  </a:ext>
                </a:extLst>
              </a:tr>
            </a:tbl>
          </a:graphicData>
        </a:graphic>
      </p:graphicFrame>
    </p:spTree>
    <p:extLst>
      <p:ext uri="{BB962C8B-B14F-4D97-AF65-F5344CB8AC3E}">
        <p14:creationId xmlns:p14="http://schemas.microsoft.com/office/powerpoint/2010/main" val="1835125443"/>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三、智能化设计技术措施</a:t>
            </a:r>
          </a:p>
        </p:txBody>
      </p:sp>
      <p:sp>
        <p:nvSpPr>
          <p:cNvPr id="14" name="Rectangle 1"/>
          <p:cNvSpPr>
            <a:spLocks noChangeArrowheads="1"/>
          </p:cNvSpPr>
          <p:nvPr/>
        </p:nvSpPr>
        <p:spPr bwMode="auto">
          <a:xfrm>
            <a:off x="885361" y="1989958"/>
            <a:ext cx="761458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3</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根据</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需要设置合理的智能化服务系统： □是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 </a:t>
            </a:r>
          </a:p>
          <a:p>
            <a:pPr lvl="0" indent="269875">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智能化服务系统列举：</a:t>
            </a:r>
            <a:r>
              <a:rPr lang="zh-CN" altLang="en-US" sz="1600" u="sng" dirty="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u="sng"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p>
          <a:p>
            <a:pPr lvl="0" indent="269875">
              <a:lnSpc>
                <a:spcPct val="150000"/>
              </a:lnSpc>
            </a:pP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智能化服务系统具有远程监控功能</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否；具有接入智慧城市（城区、社区）的功能</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p:txBody>
      </p:sp>
    </p:spTree>
    <p:extLst>
      <p:ext uri="{BB962C8B-B14F-4D97-AF65-F5344CB8AC3E}">
        <p14:creationId xmlns:p14="http://schemas.microsoft.com/office/powerpoint/2010/main" val="3051685415"/>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三、智能化设计技术措施</a:t>
            </a:r>
          </a:p>
        </p:txBody>
      </p:sp>
      <p:graphicFrame>
        <p:nvGraphicFramePr>
          <p:cNvPr id="2" name="表格 1"/>
          <p:cNvGraphicFramePr>
            <a:graphicFrameLocks noGrp="1"/>
          </p:cNvGraphicFramePr>
          <p:nvPr>
            <p:extLst>
              <p:ext uri="{D42A27DB-BD31-4B8C-83A1-F6EECF244321}">
                <p14:modId xmlns:p14="http://schemas.microsoft.com/office/powerpoint/2010/main" val="3191077997"/>
              </p:ext>
            </p:extLst>
          </p:nvPr>
        </p:nvGraphicFramePr>
        <p:xfrm>
          <a:off x="523664" y="1143611"/>
          <a:ext cx="8183014" cy="5589697"/>
        </p:xfrm>
        <a:graphic>
          <a:graphicData uri="http://schemas.openxmlformats.org/drawingml/2006/table">
            <a:tbl>
              <a:tblPr firstRow="1" firstCol="1" bandRow="1"/>
              <a:tblGrid>
                <a:gridCol w="1216604">
                  <a:extLst>
                    <a:ext uri="{9D8B030D-6E8A-4147-A177-3AD203B41FA5}">
                      <a16:colId xmlns:a16="http://schemas.microsoft.com/office/drawing/2014/main" val="2423141783"/>
                    </a:ext>
                  </a:extLst>
                </a:gridCol>
                <a:gridCol w="1810031">
                  <a:extLst>
                    <a:ext uri="{9D8B030D-6E8A-4147-A177-3AD203B41FA5}">
                      <a16:colId xmlns:a16="http://schemas.microsoft.com/office/drawing/2014/main" val="1125154858"/>
                    </a:ext>
                  </a:extLst>
                </a:gridCol>
                <a:gridCol w="1553977">
                  <a:extLst>
                    <a:ext uri="{9D8B030D-6E8A-4147-A177-3AD203B41FA5}">
                      <a16:colId xmlns:a16="http://schemas.microsoft.com/office/drawing/2014/main" val="3759793509"/>
                    </a:ext>
                  </a:extLst>
                </a:gridCol>
                <a:gridCol w="3602402">
                  <a:extLst>
                    <a:ext uri="{9D8B030D-6E8A-4147-A177-3AD203B41FA5}">
                      <a16:colId xmlns:a16="http://schemas.microsoft.com/office/drawing/2014/main" val="899755848"/>
                    </a:ext>
                  </a:extLst>
                </a:gridCol>
              </a:tblGrid>
              <a:tr h="321583">
                <a:tc rowSpan="2">
                  <a:txBody>
                    <a:bodyPr/>
                    <a:lstStyle/>
                    <a:p>
                      <a:pPr algn="ctr">
                        <a:lnSpc>
                          <a:spcPct val="10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4130" marR="641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4130" marR="641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宋体" panose="02010600030101010101" pitchFamily="2" charset="-122"/>
                          <a:ea typeface="宋体" panose="02010600030101010101" pitchFamily="2" charset="-122"/>
                        </a:rPr>
                        <a:t>9.2.14</a:t>
                      </a:r>
                      <a:r>
                        <a:rPr lang="zh-CN" sz="1600" kern="100" dirty="0">
                          <a:effectLst/>
                          <a:latin typeface="宋体" panose="02010600030101010101" pitchFamily="2" charset="-122"/>
                          <a:ea typeface="宋体" panose="02010600030101010101" pitchFamily="2" charset="-122"/>
                        </a:rPr>
                        <a:t>条</a:t>
                      </a:r>
                    </a:p>
                  </a:txBody>
                  <a:tcPr marL="64130" marR="641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600" kern="100" dirty="0">
                          <a:effectLst/>
                          <a:latin typeface="宋体" panose="02010600030101010101" pitchFamily="2" charset="-122"/>
                          <a:ea typeface="宋体" panose="02010600030101010101" pitchFamily="2" charset="-122"/>
                        </a:rPr>
                        <a:t>一星级设计要求</a:t>
                      </a:r>
                    </a:p>
                  </a:txBody>
                  <a:tcPr marL="64130" marR="641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702682"/>
                  </a:ext>
                </a:extLst>
              </a:tr>
              <a:tr h="321583">
                <a:tc vMerge="1">
                  <a:txBody>
                    <a:bodyPr/>
                    <a:lstStyle/>
                    <a:p>
                      <a:endParaRPr lang="zh-CN" altLang="en-US"/>
                    </a:p>
                  </a:txBody>
                  <a:tcPr/>
                </a:tc>
                <a:tc vMerge="1">
                  <a:txBody>
                    <a:bodyPr/>
                    <a:lstStyle/>
                    <a:p>
                      <a:endParaRPr lang="zh-CN" altLang="en-US"/>
                    </a:p>
                  </a:txBody>
                  <a:tcPr/>
                </a:tc>
                <a:tc>
                  <a:txBody>
                    <a:bodyPr/>
                    <a:lstStyle/>
                    <a:p>
                      <a:pPr algn="ctr">
                        <a:lnSpc>
                          <a:spcPct val="100000"/>
                        </a:lnSpc>
                        <a:spcAft>
                          <a:spcPts val="0"/>
                        </a:spcAft>
                      </a:pPr>
                      <a:r>
                        <a:rPr lang="en-US" sz="1600" kern="100" dirty="0">
                          <a:effectLst/>
                          <a:latin typeface="宋体" panose="02010600030101010101" pitchFamily="2" charset="-122"/>
                          <a:ea typeface="宋体" panose="02010600030101010101" pitchFamily="2" charset="-122"/>
                        </a:rPr>
                        <a:t>9.3.8</a:t>
                      </a:r>
                      <a:r>
                        <a:rPr lang="zh-CN" sz="1600" kern="100" dirty="0">
                          <a:effectLst/>
                          <a:latin typeface="宋体" panose="02010600030101010101" pitchFamily="2" charset="-122"/>
                          <a:ea typeface="宋体" panose="02010600030101010101" pitchFamily="2" charset="-122"/>
                        </a:rPr>
                        <a:t>条</a:t>
                      </a:r>
                    </a:p>
                  </a:txBody>
                  <a:tcPr marL="64130" marR="641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1600" kern="100" dirty="0">
                          <a:effectLst/>
                          <a:latin typeface="宋体" panose="02010600030101010101" pitchFamily="2" charset="-122"/>
                          <a:ea typeface="宋体" panose="02010600030101010101" pitchFamily="2" charset="-122"/>
                        </a:rPr>
                        <a:t>二星级设计要求</a:t>
                      </a:r>
                    </a:p>
                  </a:txBody>
                  <a:tcPr marL="64130" marR="641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42368"/>
                  </a:ext>
                </a:extLst>
              </a:tr>
              <a:tr h="400322">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依据材料</a:t>
                      </a:r>
                    </a:p>
                  </a:txBody>
                  <a:tcPr marL="64130" marR="641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宋体" panose="02010600030101010101" pitchFamily="2" charset="-122"/>
                          <a:ea typeface="宋体" panose="02010600030101010101" pitchFamily="2" charset="-122"/>
                        </a:rPr>
                        <a:t>设计</a:t>
                      </a:r>
                      <a:r>
                        <a:rPr lang="zh-CN" sz="1600" kern="100" dirty="0" smtClean="0">
                          <a:effectLst/>
                          <a:latin typeface="宋体" panose="02010600030101010101" pitchFamily="2" charset="-122"/>
                          <a:ea typeface="宋体" panose="02010600030101010101" pitchFamily="2" charset="-122"/>
                        </a:rPr>
                        <a:t>人应</a:t>
                      </a:r>
                      <a:r>
                        <a:rPr lang="zh-CN" sz="1600" kern="100" dirty="0">
                          <a:effectLst/>
                          <a:latin typeface="宋体" panose="02010600030101010101" pitchFamily="2" charset="-122"/>
                          <a:ea typeface="宋体" panose="02010600030101010101" pitchFamily="2" charset="-122"/>
                        </a:rPr>
                        <a:t>根据智能化系统设计施工图，结合实际情况，填写此条内容。</a:t>
                      </a:r>
                    </a:p>
                  </a:txBody>
                  <a:tcPr marL="64130" marR="641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562922938"/>
                  </a:ext>
                </a:extLst>
              </a:tr>
              <a:tr h="4546209">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备注</a:t>
                      </a:r>
                    </a:p>
                  </a:txBody>
                  <a:tcPr marL="64130" marR="641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7188" algn="l">
                        <a:lnSpc>
                          <a:spcPts val="2400"/>
                        </a:lnSpc>
                        <a:spcAft>
                          <a:spcPts val="0"/>
                        </a:spcAft>
                      </a:pPr>
                      <a:r>
                        <a:rPr lang="zh-CN" sz="1600" kern="100" dirty="0">
                          <a:effectLst/>
                          <a:latin typeface="宋体" panose="02010600030101010101" pitchFamily="2" charset="-122"/>
                          <a:ea typeface="宋体" panose="02010600030101010101" pitchFamily="2" charset="-122"/>
                        </a:rPr>
                        <a:t>智能化服务系统包括智能家居监控系统、智能环境设备监控系统、智能工作生活服务系统等，可提升工作的安全性、便利性、舒适性、艺术性，实现更加便捷适用的工作环境。</a:t>
                      </a:r>
                      <a:r>
                        <a:rPr lang="zh-CN" sz="1600" kern="100" dirty="0">
                          <a:solidFill>
                            <a:srgbClr val="FF0000"/>
                          </a:solidFill>
                          <a:effectLst/>
                          <a:latin typeface="宋体" panose="02010600030101010101" pitchFamily="2" charset="-122"/>
                          <a:ea typeface="宋体" panose="02010600030101010101" pitchFamily="2" charset="-122"/>
                        </a:rPr>
                        <a:t>智能化服务系统涵盖电器控制、照明控制、安全报警、环境监测、建筑设备控制、工作服务（如会议预约）等等的多种功能</a:t>
                      </a:r>
                      <a:r>
                        <a:rPr lang="zh-CN" sz="1600" kern="100" dirty="0">
                          <a:effectLst/>
                          <a:latin typeface="宋体" panose="02010600030101010101" pitchFamily="2" charset="-122"/>
                          <a:ea typeface="宋体" panose="02010600030101010101" pitchFamily="2" charset="-122"/>
                        </a:rPr>
                        <a:t>，设计可按实际需求实现多种类型的服务功能。公共建筑主要功能房间应设置智能化服务系统终端设备。</a:t>
                      </a:r>
                    </a:p>
                    <a:p>
                      <a:pPr marL="0" indent="357188" algn="l">
                        <a:lnSpc>
                          <a:spcPts val="2400"/>
                        </a:lnSpc>
                        <a:spcAft>
                          <a:spcPts val="0"/>
                        </a:spcAft>
                      </a:pPr>
                      <a:r>
                        <a:rPr lang="zh-CN" sz="1600" kern="100" dirty="0">
                          <a:effectLst/>
                          <a:latin typeface="宋体" panose="02010600030101010101" pitchFamily="2" charset="-122"/>
                          <a:ea typeface="宋体" panose="02010600030101010101" pitchFamily="2" charset="-122"/>
                        </a:rPr>
                        <a:t>智能化服务系统的控制方式包括电话或网络远程控制、室内外遥控、红外转发以及可编程定时控制等，使用者可通过以太网、移动数据网络等，实现对建筑室内物理环境状况、设备设施状态的监测，以及对环境设备系统的监控、对工作服务平台的访问，从而有效提升服务便捷性。智能化服务系统与智慧城市（城区、社区）平台对接，可有效实现数据共享与互通，提高信息更新与扩充的速度和范围，实现相关各方的互惠互利。</a:t>
                      </a:r>
                    </a:p>
                    <a:p>
                      <a:pPr marL="0" indent="357188" algn="l">
                        <a:lnSpc>
                          <a:spcPts val="2400"/>
                        </a:lnSpc>
                        <a:spcAft>
                          <a:spcPts val="0"/>
                        </a:spcAft>
                      </a:pPr>
                      <a:r>
                        <a:rPr lang="zh-CN" sz="1600" kern="100" dirty="0">
                          <a:effectLst/>
                          <a:latin typeface="宋体" panose="02010600030101010101" pitchFamily="2" charset="-122"/>
                          <a:ea typeface="宋体" panose="02010600030101010101" pitchFamily="2" charset="-122"/>
                        </a:rPr>
                        <a:t>本条第一项是一星级的要求，第二项是二星级的要求。是否设置应根据项目实际、星级要求综合考虑，具体规定详见上述规范条文。</a:t>
                      </a:r>
                    </a:p>
                  </a:txBody>
                  <a:tcPr marL="64130" marR="641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895620782"/>
                  </a:ext>
                </a:extLst>
              </a:tr>
            </a:tbl>
          </a:graphicData>
        </a:graphic>
      </p:graphicFrame>
    </p:spTree>
    <p:extLst>
      <p:ext uri="{BB962C8B-B14F-4D97-AF65-F5344CB8AC3E}">
        <p14:creationId xmlns:p14="http://schemas.microsoft.com/office/powerpoint/2010/main" val="625646502"/>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三、智能化设计技术措施</a:t>
            </a:r>
          </a:p>
        </p:txBody>
      </p:sp>
      <p:sp>
        <p:nvSpPr>
          <p:cNvPr id="14" name="Rectangle 1"/>
          <p:cNvSpPr>
            <a:spLocks noChangeArrowheads="1"/>
          </p:cNvSpPr>
          <p:nvPr/>
        </p:nvSpPr>
        <p:spPr bwMode="auto">
          <a:xfrm>
            <a:off x="846451" y="1398342"/>
            <a:ext cx="7614583" cy="77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4</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、建筑设备</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管理系统采用大数据分析技术分析并优化设备的运行状态和运行能耗：□是</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否。</a:t>
            </a:r>
          </a:p>
        </p:txBody>
      </p:sp>
      <p:graphicFrame>
        <p:nvGraphicFramePr>
          <p:cNvPr id="2" name="表格 1"/>
          <p:cNvGraphicFramePr>
            <a:graphicFrameLocks noGrp="1"/>
          </p:cNvGraphicFramePr>
          <p:nvPr>
            <p:extLst>
              <p:ext uri="{D42A27DB-BD31-4B8C-83A1-F6EECF244321}">
                <p14:modId xmlns:p14="http://schemas.microsoft.com/office/powerpoint/2010/main" val="1189958402"/>
              </p:ext>
            </p:extLst>
          </p:nvPr>
        </p:nvGraphicFramePr>
        <p:xfrm>
          <a:off x="939629" y="2328331"/>
          <a:ext cx="7379530" cy="4177900"/>
        </p:xfrm>
        <a:graphic>
          <a:graphicData uri="http://schemas.openxmlformats.org/drawingml/2006/table">
            <a:tbl>
              <a:tblPr firstRow="1" firstCol="1" bandRow="1"/>
              <a:tblGrid>
                <a:gridCol w="1092086">
                  <a:extLst>
                    <a:ext uri="{9D8B030D-6E8A-4147-A177-3AD203B41FA5}">
                      <a16:colId xmlns:a16="http://schemas.microsoft.com/office/drawing/2014/main" val="1798903654"/>
                    </a:ext>
                  </a:extLst>
                </a:gridCol>
                <a:gridCol w="1624760">
                  <a:extLst>
                    <a:ext uri="{9D8B030D-6E8A-4147-A177-3AD203B41FA5}">
                      <a16:colId xmlns:a16="http://schemas.microsoft.com/office/drawing/2014/main" val="2297123698"/>
                    </a:ext>
                  </a:extLst>
                </a:gridCol>
                <a:gridCol w="1224238">
                  <a:extLst>
                    <a:ext uri="{9D8B030D-6E8A-4147-A177-3AD203B41FA5}">
                      <a16:colId xmlns:a16="http://schemas.microsoft.com/office/drawing/2014/main" val="1647891879"/>
                    </a:ext>
                  </a:extLst>
                </a:gridCol>
                <a:gridCol w="3438446">
                  <a:extLst>
                    <a:ext uri="{9D8B030D-6E8A-4147-A177-3AD203B41FA5}">
                      <a16:colId xmlns:a16="http://schemas.microsoft.com/office/drawing/2014/main" val="315437345"/>
                    </a:ext>
                  </a:extLst>
                </a:gridCol>
              </a:tblGrid>
              <a:tr h="656486">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宋体" panose="02010600030101010101" pitchFamily="2" charset="-122"/>
                          <a:ea typeface="宋体" panose="02010600030101010101" pitchFamily="2" charset="-122"/>
                        </a:rPr>
                        <a:t>DB33/1092-2021</a:t>
                      </a:r>
                      <a:endParaRPr lang="zh-CN" sz="1600" kern="100" dirty="0">
                        <a:effectLst/>
                        <a:latin typeface="宋体" panose="02010600030101010101" pitchFamily="2" charset="-122"/>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a:effectLst/>
                          <a:latin typeface="宋体" panose="02010600030101010101" pitchFamily="2" charset="-122"/>
                          <a:ea typeface="宋体" panose="02010600030101010101" pitchFamily="2" charset="-122"/>
                        </a:rPr>
                        <a:t>9.4.6</a:t>
                      </a:r>
                      <a:r>
                        <a:rPr lang="zh-CN" sz="1600" kern="100">
                          <a:effectLst/>
                          <a:latin typeface="宋体" panose="02010600030101010101" pitchFamily="2" charset="-122"/>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三星级设计要求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972275"/>
                  </a:ext>
                </a:extLst>
              </a:tr>
              <a:tr h="1486745">
                <a:tc>
                  <a:txBody>
                    <a:bodyPr/>
                    <a:lstStyle/>
                    <a:p>
                      <a:pPr algn="ctr">
                        <a:lnSpc>
                          <a:spcPct val="150000"/>
                        </a:lnSpc>
                        <a:spcAft>
                          <a:spcPts val="0"/>
                        </a:spcAft>
                      </a:pPr>
                      <a:r>
                        <a:rPr lang="zh-CN" sz="1600" kern="100" dirty="0">
                          <a:effectLst/>
                          <a:latin typeface="宋体" panose="02010600030101010101" pitchFamily="2" charset="-122"/>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5600" algn="l">
                        <a:lnSpc>
                          <a:spcPct val="150000"/>
                        </a:lnSpc>
                        <a:spcAft>
                          <a:spcPts val="0"/>
                        </a:spcAft>
                      </a:pPr>
                      <a:r>
                        <a:rPr lang="zh-CN" sz="1600" kern="100" dirty="0">
                          <a:effectLst/>
                          <a:latin typeface="宋体" panose="02010600030101010101" pitchFamily="2" charset="-122"/>
                          <a:ea typeface="宋体" panose="02010600030101010101" pitchFamily="2" charset="-122"/>
                        </a:rPr>
                        <a:t>设计人员应根据智能化系统设计施工图，结合实际情况，填写此条内容。</a:t>
                      </a:r>
                    </a:p>
                    <a:p>
                      <a:pPr marL="0" indent="355600" algn="l">
                        <a:lnSpc>
                          <a:spcPct val="150000"/>
                        </a:lnSpc>
                        <a:spcAft>
                          <a:spcPts val="0"/>
                        </a:spcAft>
                      </a:pPr>
                      <a:r>
                        <a:rPr lang="zh-CN" sz="1600" kern="100" dirty="0">
                          <a:effectLst/>
                          <a:latin typeface="宋体" panose="02010600030101010101" pitchFamily="2" charset="-122"/>
                          <a:ea typeface="宋体" panose="02010600030101010101" pitchFamily="2" charset="-122"/>
                        </a:rPr>
                        <a:t>是否设置应根据项目实际、星级要求综合考虑，具体规定详见上述规范条文。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42193060"/>
                  </a:ext>
                </a:extLst>
              </a:tr>
              <a:tr h="2034669">
                <a:tc>
                  <a:txBody>
                    <a:bodyPr/>
                    <a:lstStyle/>
                    <a:p>
                      <a:pPr algn="ctr">
                        <a:lnSpc>
                          <a:spcPct val="150000"/>
                        </a:lnSpc>
                        <a:spcAft>
                          <a:spcPts val="0"/>
                        </a:spcAft>
                      </a:pPr>
                      <a:r>
                        <a:rPr lang="zh-CN" sz="1600" kern="100">
                          <a:effectLst/>
                          <a:latin typeface="宋体" panose="02010600030101010101" pitchFamily="2" charset="-122"/>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5600" algn="l" defTabSz="914400" rtl="0" eaLnBrk="1" latinLnBrk="0" hangingPunct="1">
                        <a:lnSpc>
                          <a:spcPct val="150000"/>
                        </a:lnSpc>
                        <a:spcAft>
                          <a:spcPts val="0"/>
                        </a:spcAft>
                      </a:pPr>
                      <a:r>
                        <a:rPr lang="zh-CN" sz="1600" kern="100" dirty="0">
                          <a:solidFill>
                            <a:schemeClr val="tx1"/>
                          </a:solidFill>
                          <a:effectLst/>
                          <a:latin typeface="宋体" panose="02010600030101010101" pitchFamily="2" charset="-122"/>
                          <a:ea typeface="宋体" panose="02010600030101010101" pitchFamily="2" charset="-122"/>
                          <a:cs typeface="+mn-cs"/>
                        </a:rPr>
                        <a:t>利用大数据，可以分析历史数据，得到设备运行、能耗等随时间变化的规律，或验证采取各种措施后的实际效果；也可与其他同类建筑的同类设备、同类能耗等作横向比较，分析差距和问题并采取针对性措施，提高运行或节能水平。不一而足。</a:t>
                      </a:r>
                    </a:p>
                    <a:p>
                      <a:pPr marL="0" indent="355600" algn="l" defTabSz="914400" rtl="0" eaLnBrk="1" latinLnBrk="0" hangingPunct="1">
                        <a:lnSpc>
                          <a:spcPct val="150000"/>
                        </a:lnSpc>
                        <a:spcAft>
                          <a:spcPts val="0"/>
                        </a:spcAft>
                      </a:pPr>
                      <a:r>
                        <a:rPr lang="zh-CN" sz="1600" kern="100" dirty="0">
                          <a:solidFill>
                            <a:schemeClr val="tx1"/>
                          </a:solidFill>
                          <a:effectLst/>
                          <a:latin typeface="宋体" panose="02010600030101010101" pitchFamily="2" charset="-122"/>
                          <a:ea typeface="宋体" panose="02010600030101010101" pitchFamily="2" charset="-122"/>
                          <a:cs typeface="+mn-cs"/>
                        </a:rPr>
                        <a:t>本条是三星级的要求。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375629180"/>
                  </a:ext>
                </a:extLst>
              </a:tr>
            </a:tbl>
          </a:graphicData>
        </a:graphic>
      </p:graphicFrame>
    </p:spTree>
    <p:extLst>
      <p:ext uri="{BB962C8B-B14F-4D97-AF65-F5344CB8AC3E}">
        <p14:creationId xmlns:p14="http://schemas.microsoft.com/office/powerpoint/2010/main" val="1138954260"/>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grpSp>
      </p:grpSp>
      <p:sp>
        <p:nvSpPr>
          <p:cNvPr id="26628" name="文本框 12"/>
          <p:cNvSpPr txBox="1">
            <a:spLocks noChangeArrowheads="1"/>
          </p:cNvSpPr>
          <p:nvPr/>
        </p:nvSpPr>
        <p:spPr bwMode="auto">
          <a:xfrm>
            <a:off x="1450975" y="31750"/>
            <a:ext cx="6206131"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marL="0" marR="0" lvl="0" indent="0" algn="ctr" defTabSz="914400" rtl="0" eaLnBrk="1" fontAlgn="base" latinLnBrk="0" hangingPunct="1">
              <a:lnSpc>
                <a:spcPct val="130000"/>
              </a:lnSpc>
              <a:spcBef>
                <a:spcPct val="0"/>
              </a:spcBef>
              <a:spcAft>
                <a:spcPts val="450"/>
              </a:spcAft>
              <a:buClrTx/>
              <a:buSzTx/>
              <a:buFontTx/>
              <a:buNone/>
              <a:tabLst/>
              <a:defRPr/>
            </a:pPr>
            <a:r>
              <a:rPr kumimoji="0" lang="zh-CN" altLang="en-US" sz="2800" b="1" i="0" u="none" strike="noStrike" kern="1200" cap="none" spc="0" normalizeH="0" baseline="0" noProof="0" dirty="0">
                <a:ln>
                  <a:noFill/>
                </a:ln>
                <a:solidFill>
                  <a:srgbClr val="661825"/>
                </a:solidFill>
                <a:effectLst/>
                <a:uLnTx/>
                <a:uFillTx/>
                <a:latin typeface="微软雅黑" pitchFamily="34" charset="-122"/>
                <a:ea typeface="微软雅黑" pitchFamily="34" charset="-122"/>
                <a:cs typeface="Adobe Arabic"/>
              </a:rPr>
              <a:t>三、智能化设计技术措施</a:t>
            </a:r>
          </a:p>
        </p:txBody>
      </p:sp>
      <p:sp>
        <p:nvSpPr>
          <p:cNvPr id="14" name="Rectangle 1"/>
          <p:cNvSpPr>
            <a:spLocks noChangeArrowheads="1"/>
          </p:cNvSpPr>
          <p:nvPr/>
        </p:nvSpPr>
        <p:spPr bwMode="auto">
          <a:xfrm>
            <a:off x="1044058" y="1730162"/>
            <a:ext cx="68454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5</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其它</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需说明的有关绿色（节能）的设计</a:t>
            </a:r>
            <a:r>
              <a:rPr lang="zh-CN" altLang="en-US" sz="1600" dirty="0" smtClean="0">
                <a:solidFill>
                  <a:prstClr val="black"/>
                </a:solidFill>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solidFill>
                  <a:prstClr val="black"/>
                </a:solidFill>
                <a:latin typeface="宋体" panose="02010600030101010101" pitchFamily="2" charset="-122"/>
                <a:ea typeface="宋体" panose="02010600030101010101" pitchFamily="2" charset="-122"/>
                <a:cs typeface="Times New Roman" panose="02020603050405020304" pitchFamily="18" charset="0"/>
              </a:rPr>
              <a:t>。</a:t>
            </a:r>
          </a:p>
        </p:txBody>
      </p:sp>
      <p:graphicFrame>
        <p:nvGraphicFramePr>
          <p:cNvPr id="2" name="表格 1"/>
          <p:cNvGraphicFramePr>
            <a:graphicFrameLocks noGrp="1"/>
          </p:cNvGraphicFramePr>
          <p:nvPr>
            <p:extLst>
              <p:ext uri="{D42A27DB-BD31-4B8C-83A1-F6EECF244321}">
                <p14:modId xmlns:p14="http://schemas.microsoft.com/office/powerpoint/2010/main" val="1257070008"/>
              </p:ext>
            </p:extLst>
          </p:nvPr>
        </p:nvGraphicFramePr>
        <p:xfrm>
          <a:off x="1137236" y="2403137"/>
          <a:ext cx="6752297" cy="1463040"/>
        </p:xfrm>
        <a:graphic>
          <a:graphicData uri="http://schemas.openxmlformats.org/drawingml/2006/table">
            <a:tbl>
              <a:tblPr firstRow="1" firstCol="1" bandRow="1"/>
              <a:tblGrid>
                <a:gridCol w="1159592">
                  <a:extLst>
                    <a:ext uri="{9D8B030D-6E8A-4147-A177-3AD203B41FA5}">
                      <a16:colId xmlns:a16="http://schemas.microsoft.com/office/drawing/2014/main" val="1300974915"/>
                    </a:ext>
                  </a:extLst>
                </a:gridCol>
                <a:gridCol w="5592705">
                  <a:extLst>
                    <a:ext uri="{9D8B030D-6E8A-4147-A177-3AD203B41FA5}">
                      <a16:colId xmlns:a16="http://schemas.microsoft.com/office/drawing/2014/main" val="4059074975"/>
                    </a:ext>
                  </a:extLst>
                </a:gridCol>
              </a:tblGrid>
              <a:tr h="332333">
                <a:tc>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设计人员应根据施工图设计，结合实际情况，填写此条内容。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5651700"/>
                  </a:ext>
                </a:extLst>
              </a:tr>
              <a:tr h="664666">
                <a:tc>
                  <a:txBody>
                    <a:bodyPr/>
                    <a:lstStyle/>
                    <a:p>
                      <a:pPr algn="ctr">
                        <a:lnSpc>
                          <a:spcPct val="150000"/>
                        </a:lnSpc>
                        <a:spcAft>
                          <a:spcPts val="0"/>
                        </a:spcAft>
                      </a:pPr>
                      <a:r>
                        <a:rPr lang="zh-CN" sz="1600" kern="100">
                          <a:effectLst/>
                          <a:latin typeface="Times New Roman" panose="02020603050405020304" pitchFamily="18" charset="0"/>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本专篇无法列出所有的节能技术，新的技术也会不断出现。若采用了本专篇以外的新技术，应简要说明，可在星级评定时酌情加分。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069303"/>
                  </a:ext>
                </a:extLst>
              </a:tr>
            </a:tbl>
          </a:graphicData>
        </a:graphic>
      </p:graphicFrame>
    </p:spTree>
    <p:extLst>
      <p:ext uri="{BB962C8B-B14F-4D97-AF65-F5344CB8AC3E}">
        <p14:creationId xmlns:p14="http://schemas.microsoft.com/office/powerpoint/2010/main" val="1077388603"/>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5122" name="内容占位符 5"/>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0" y="2"/>
            <a:ext cx="9144000" cy="6885588"/>
          </a:xfrm>
        </p:spPr>
      </p:pic>
      <p:pic>
        <p:nvPicPr>
          <p:cNvPr id="6" name="Picture 2" descr="lzp28"/>
          <p:cNvPicPr>
            <a:picLocks noChangeAspect="1" noChangeArrowheads="1"/>
          </p:cNvPicPr>
          <p:nvPr/>
        </p:nvPicPr>
        <p:blipFill>
          <a:blip r:embed="rId6">
            <a:lum bright="-66000" contrast="40000"/>
            <a:extLst>
              <a:ext uri="{28A0092B-C50C-407E-A947-70E740481C1C}">
                <a14:useLocalDpi xmlns:a14="http://schemas.microsoft.com/office/drawing/2010/main" val="0"/>
              </a:ext>
            </a:extLst>
          </a:blip>
          <a:srcRect/>
          <a:stretch>
            <a:fillRect/>
          </a:stretch>
        </p:blipFill>
        <p:spPr bwMode="auto">
          <a:xfrm>
            <a:off x="0" y="2286002"/>
            <a:ext cx="9144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a:spLocks noChangeArrowheads="1"/>
          </p:cNvSpPr>
          <p:nvPr/>
        </p:nvSpPr>
        <p:spPr bwMode="auto">
          <a:xfrm>
            <a:off x="1607344" y="2865969"/>
            <a:ext cx="5929312" cy="707886"/>
          </a:xfrm>
          <a:prstGeom prst="rect">
            <a:avLst/>
          </a:prstGeom>
          <a:noFill/>
          <a:ln w="9525">
            <a:noFill/>
            <a:miter lim="800000"/>
            <a:headEnd/>
            <a:tailEnd/>
          </a:ln>
        </p:spPr>
        <p:txBody>
          <a:bodyPr>
            <a:spAutoFit/>
          </a:bodyPr>
          <a:lstStyle/>
          <a:p>
            <a:pPr algn="ctr" eaLnBrk="1" hangingPunct="1">
              <a:defRPr/>
            </a:pPr>
            <a:r>
              <a:rPr lang="zh-CN" altLang="en-US" sz="4000" b="1" dirty="0" smtClean="0">
                <a:solidFill>
                  <a:srgbClr val="FFFF00"/>
                </a:solidFill>
                <a:effectLst>
                  <a:outerShdw blurRad="38100" dist="38100" dir="2700000" algn="tl">
                    <a:srgbClr val="000000">
                      <a:alpha val="43137"/>
                    </a:srgbClr>
                  </a:outerShdw>
                </a:effectLst>
                <a:latin typeface="黑体" pitchFamily="49" charset="-122"/>
                <a:ea typeface="黑体" pitchFamily="49" charset="-122"/>
              </a:rPr>
              <a:t>谢 谢 聆 听</a:t>
            </a:r>
            <a:endParaRPr lang="zh-CN" altLang="en-US" sz="4000" b="1" dirty="0">
              <a:solidFill>
                <a:srgbClr val="FFFF00"/>
              </a:solidFill>
              <a:effectLst>
                <a:outerShdw blurRad="38100" dist="38100" dir="2700000" algn="tl">
                  <a:srgbClr val="000000">
                    <a:alpha val="43137"/>
                  </a:srgbClr>
                </a:outerShdw>
              </a:effectLst>
              <a:latin typeface="黑体" pitchFamily="49" charset="-122"/>
              <a:ea typeface="黑体" pitchFamily="49" charset="-122"/>
            </a:endParaRPr>
          </a:p>
        </p:txBody>
      </p:sp>
    </p:spTree>
    <p:extLst>
      <p:ext uri="{BB962C8B-B14F-4D97-AF65-F5344CB8AC3E}">
        <p14:creationId xmlns:p14="http://schemas.microsoft.com/office/powerpoint/2010/main" val="144506803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p:cNvSpPr>
          <p:nvPr>
            <p:ph type="title"/>
          </p:nvPr>
        </p:nvSpPr>
        <p:spPr/>
        <p:txBody>
          <a:bodyPr vert="horz" wrap="square" lIns="91440" tIns="45720" rIns="91440" bIns="45720" anchor="ctr"/>
          <a:lstStyle/>
          <a:p>
            <a:r>
              <a:rPr lang="en-US" altLang="zh-CN" dirty="0"/>
              <a:t> </a:t>
            </a:r>
          </a:p>
        </p:txBody>
      </p:sp>
      <p:sp>
        <p:nvSpPr>
          <p:cNvPr id="28675" name="Rectangle 3"/>
          <p:cNvSpPr>
            <a:spLocks noGrp="1" noChangeArrowheads="1"/>
          </p:cNvSpPr>
          <p:nvPr>
            <p:ph type="body" sz="half" idx="1"/>
          </p:nvPr>
        </p:nvSpPr>
        <p:spPr>
          <a:xfrm>
            <a:off x="684213" y="1700213"/>
            <a:ext cx="4559300" cy="4114800"/>
          </a:xfrm>
        </p:spPr>
        <p:txBody>
          <a:bodyPr vert="horz" wrap="square" lIns="91440" tIns="45720" rIns="91440" bIns="45720" numCol="1" anchor="t" anchorCtr="0" compatLnSpc="1"/>
          <a:lstStyle/>
          <a:p>
            <a:pPr marL="228600" marR="0" lvl="0" indent="-228600" algn="l" defTabSz="914400" rtl="0" eaLnBrk="0" fontAlgn="base" latinLnBrk="0" hangingPunct="0">
              <a:lnSpc>
                <a:spcPct val="90000"/>
              </a:lnSpc>
              <a:spcBef>
                <a:spcPts val="1000"/>
              </a:spcBef>
              <a:spcAft>
                <a:spcPct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等线"/>
              </a:rPr>
              <a:t>浙江大学建筑设计研究有限公司</a:t>
            </a:r>
            <a:endParaRPr kumimoji="0" lang="zh-CN" altLang="en-US" sz="2400" b="0" i="0" u="none" strike="noStrike" kern="1200" cap="none" spc="0" normalizeH="0" baseline="0" noProof="0" dirty="0">
              <a:ln>
                <a:noFill/>
              </a:ln>
              <a:solidFill>
                <a:schemeClr val="bg1"/>
              </a:solidFill>
              <a:effectLst/>
              <a:uLnTx/>
              <a:uFillTx/>
              <a:latin typeface="+mn-lt"/>
              <a:ea typeface="+mn-ea"/>
              <a:cs typeface="等线"/>
            </a:endParaRPr>
          </a:p>
          <a:p>
            <a:pPr marL="228600" marR="0" lvl="0" indent="-228600" algn="ctr" defTabSz="914400" rtl="0" eaLnBrk="0" fontAlgn="base" latinLnBrk="0" hangingPunct="0">
              <a:lnSpc>
                <a:spcPct val="90000"/>
              </a:lnSpc>
              <a:spcBef>
                <a:spcPts val="1000"/>
              </a:spcBef>
              <a:spcAft>
                <a:spcPct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n-lt"/>
              <a:ea typeface="+mn-ea"/>
              <a:cs typeface="等线"/>
            </a:endParaRPr>
          </a:p>
          <a:p>
            <a:pPr marL="228600" marR="0" lvl="0" indent="-228600" algn="ctr" defTabSz="914400" rtl="0" eaLnBrk="0" fontAlgn="base" latinLnBrk="0" hangingPunct="0">
              <a:lnSpc>
                <a:spcPct val="90000"/>
              </a:lnSpc>
              <a:spcBef>
                <a:spcPts val="1000"/>
              </a:spcBef>
              <a:spcAft>
                <a:spcPct val="0"/>
              </a:spcAft>
              <a:buClrTx/>
              <a:buSzTx/>
              <a:buFontTx/>
              <a:buNone/>
              <a:defRPr/>
            </a:pPr>
            <a:r>
              <a:rPr kumimoji="0" lang="zh-CN" altLang="en-US" sz="2400" b="0" i="0" u="none" strike="noStrike" kern="1200" cap="none" spc="0" normalizeH="0" baseline="0" noProof="0" dirty="0" smtClean="0">
                <a:ln>
                  <a:noFill/>
                </a:ln>
                <a:solidFill>
                  <a:schemeClr val="bg1"/>
                </a:solidFill>
                <a:effectLst/>
                <a:uLnTx/>
                <a:uFillTx/>
                <a:latin typeface="+mn-lt"/>
                <a:ea typeface="+mn-ea"/>
                <a:cs typeface="等线"/>
              </a:rPr>
              <a:t>韦  </a:t>
            </a:r>
            <a:r>
              <a:rPr kumimoji="0" lang="zh-CN" altLang="en-US" sz="2400" b="0" i="0" u="none" strike="noStrike" kern="1200" cap="none" spc="0" normalizeH="0" baseline="0" noProof="0" dirty="0">
                <a:ln>
                  <a:noFill/>
                </a:ln>
                <a:solidFill>
                  <a:schemeClr val="bg1"/>
                </a:solidFill>
                <a:effectLst/>
                <a:uLnTx/>
                <a:uFillTx/>
                <a:latin typeface="+mn-lt"/>
                <a:ea typeface="+mn-ea"/>
                <a:cs typeface="等线"/>
              </a:rPr>
              <a:t>强</a:t>
            </a:r>
          </a:p>
          <a:p>
            <a:pPr marL="228600" marR="0" lvl="0" indent="-228600" algn="ctr" defTabSz="914400" rtl="0" eaLnBrk="0" fontAlgn="base" latinLnBrk="0" hangingPunct="0">
              <a:lnSpc>
                <a:spcPct val="90000"/>
              </a:lnSpc>
              <a:spcBef>
                <a:spcPts val="1000"/>
              </a:spcBef>
              <a:spcAft>
                <a:spcPct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mn-lt"/>
              <a:ea typeface="+mn-ea"/>
              <a:cs typeface="等线"/>
            </a:endParaRPr>
          </a:p>
          <a:p>
            <a:pPr marL="228600" marR="0" lvl="0" indent="-228600" algn="l" defTabSz="914400" rtl="0" eaLnBrk="0" fontAlgn="base" latinLnBrk="0" hangingPunct="0">
              <a:lnSpc>
                <a:spcPct val="90000"/>
              </a:lnSpc>
              <a:spcBef>
                <a:spcPts val="1000"/>
              </a:spcBef>
              <a:spcAft>
                <a:spcPct val="0"/>
              </a:spcAft>
              <a:buClrTx/>
              <a:buSzTx/>
              <a:buFontTx/>
              <a:buNone/>
              <a:defRPr/>
            </a:pPr>
            <a:r>
              <a:rPr kumimoji="0" lang="en-US" altLang="zh-CN" sz="2000" b="0" i="0" u="none" strike="noStrike" kern="1200" cap="none" spc="0" normalizeH="0" baseline="0" noProof="0" dirty="0" smtClean="0">
                <a:ln>
                  <a:noFill/>
                </a:ln>
                <a:solidFill>
                  <a:schemeClr val="bg1"/>
                </a:solidFill>
                <a:effectLst/>
                <a:uLnTx/>
                <a:uFillTx/>
                <a:latin typeface="+mn-lt"/>
                <a:ea typeface="+mn-ea"/>
                <a:cs typeface="等线"/>
              </a:rPr>
              <a:t>Tel</a:t>
            </a:r>
            <a:r>
              <a:rPr kumimoji="0" lang="zh-CN" altLang="en-US" sz="2000" b="0" i="0" u="none" strike="noStrike" kern="1200" cap="none" spc="0" normalizeH="0" baseline="0" noProof="0" dirty="0">
                <a:ln>
                  <a:noFill/>
                </a:ln>
                <a:solidFill>
                  <a:schemeClr val="bg1"/>
                </a:solidFill>
                <a:effectLst/>
                <a:uLnTx/>
                <a:uFillTx/>
                <a:latin typeface="+mn-lt"/>
                <a:ea typeface="+mn-ea"/>
                <a:cs typeface="等线"/>
              </a:rPr>
              <a:t>：</a:t>
            </a:r>
            <a:r>
              <a:rPr kumimoji="0" lang="en-US" altLang="zh-CN" sz="2000" b="0" i="0" u="none" strike="noStrike" kern="1200" cap="none" spc="0" normalizeH="0" baseline="0" noProof="0" dirty="0" smtClean="0">
                <a:ln>
                  <a:noFill/>
                </a:ln>
                <a:solidFill>
                  <a:schemeClr val="bg1"/>
                </a:solidFill>
                <a:effectLst/>
                <a:uLnTx/>
                <a:uFillTx/>
                <a:latin typeface="+mn-lt"/>
                <a:ea typeface="+mn-ea"/>
                <a:cs typeface="等线"/>
              </a:rPr>
              <a:t>0571-85891695</a:t>
            </a:r>
            <a:endParaRPr kumimoji="0" lang="en-US" altLang="zh-CN" sz="2000" b="0" i="0" u="none" strike="noStrike" kern="1200" cap="none" spc="0" normalizeH="0" baseline="0" noProof="0" dirty="0">
              <a:ln>
                <a:noFill/>
              </a:ln>
              <a:solidFill>
                <a:schemeClr val="bg1"/>
              </a:solidFill>
              <a:effectLst/>
              <a:uLnTx/>
              <a:uFillTx/>
              <a:latin typeface="+mn-lt"/>
              <a:ea typeface="+mn-ea"/>
              <a:cs typeface="等线"/>
            </a:endParaRPr>
          </a:p>
          <a:p>
            <a:pPr marL="228600" marR="0" lvl="0" indent="314325" algn="l" defTabSz="914400" rtl="0" eaLnBrk="0" fontAlgn="base" latinLnBrk="0" hangingPunct="0">
              <a:lnSpc>
                <a:spcPct val="90000"/>
              </a:lnSpc>
              <a:spcBef>
                <a:spcPts val="1000"/>
              </a:spcBef>
              <a:spcAft>
                <a:spcPct val="0"/>
              </a:spcAft>
              <a:buClrTx/>
              <a:buSzTx/>
              <a:buFontTx/>
              <a:buNone/>
              <a:defRPr/>
            </a:pPr>
            <a:r>
              <a:rPr kumimoji="0" lang="en-US" altLang="zh-CN" sz="2000" b="0" i="0" u="none" strike="noStrike" kern="1200" cap="none" spc="0" normalizeH="0" baseline="0" noProof="0" dirty="0" smtClean="0">
                <a:ln>
                  <a:noFill/>
                </a:ln>
                <a:solidFill>
                  <a:schemeClr val="bg1"/>
                </a:solidFill>
                <a:effectLst/>
                <a:uLnTx/>
                <a:uFillTx/>
                <a:latin typeface="+mn-lt"/>
                <a:ea typeface="+mn-ea"/>
                <a:cs typeface="等线"/>
              </a:rPr>
              <a:t> 13805731580</a:t>
            </a:r>
          </a:p>
          <a:p>
            <a:pPr marL="228600" marR="0" lvl="0" indent="-228600" algn="l" defTabSz="914400" rtl="0" eaLnBrk="0" fontAlgn="base" latinLnBrk="0" hangingPunct="0">
              <a:lnSpc>
                <a:spcPct val="90000"/>
              </a:lnSpc>
              <a:spcBef>
                <a:spcPts val="1000"/>
              </a:spcBef>
              <a:spcAft>
                <a:spcPct val="0"/>
              </a:spcAft>
              <a:buClrTx/>
              <a:buSzTx/>
              <a:buFontTx/>
              <a:buNone/>
              <a:defRPr/>
            </a:pPr>
            <a:r>
              <a:rPr kumimoji="0" lang="en-US" altLang="zh-CN" sz="2000" b="0" i="0" u="none" strike="noStrike" kern="1200" cap="none" spc="0" normalizeH="0" baseline="0" noProof="0" dirty="0" smtClean="0">
                <a:ln>
                  <a:noFill/>
                </a:ln>
                <a:solidFill>
                  <a:schemeClr val="bg1"/>
                </a:solidFill>
                <a:effectLst/>
                <a:uLnTx/>
                <a:uFillTx/>
                <a:latin typeface="+mn-lt"/>
                <a:ea typeface="+mn-ea"/>
                <a:cs typeface="等线"/>
              </a:rPr>
              <a:t>Mail:  545902823@qq.com</a:t>
            </a:r>
            <a:endParaRPr kumimoji="0" lang="en-US" altLang="zh-CN" sz="2000" b="0" i="0" u="none" strike="noStrike" kern="1200" cap="none" spc="0" normalizeH="0" baseline="0" noProof="0" dirty="0">
              <a:ln>
                <a:noFill/>
              </a:ln>
              <a:solidFill>
                <a:schemeClr val="bg1"/>
              </a:solidFill>
              <a:effectLst/>
              <a:uLnTx/>
              <a:uFillTx/>
              <a:latin typeface="+mn-lt"/>
              <a:ea typeface="+mn-ea"/>
              <a:cs typeface="等线"/>
            </a:endParaRPr>
          </a:p>
        </p:txBody>
      </p:sp>
      <p:pic>
        <p:nvPicPr>
          <p:cNvPr id="9220" name="Picture 5" descr="BD07153_"/>
          <p:cNvPicPr>
            <a:picLocks noGrp="1" noChangeAspect="1"/>
          </p:cNvPicPr>
          <p:nvPr>
            <p:ph type="clipArt" sz="half" idx="2"/>
          </p:nvPr>
        </p:nvPicPr>
        <p:blipFill>
          <a:blip r:embed="rId4" cstate="print"/>
          <a:srcRect/>
          <a:stretch>
            <a:fillRect/>
          </a:stretch>
        </p:blipFill>
        <p:spPr>
          <a:xfrm>
            <a:off x="4787900" y="1268413"/>
            <a:ext cx="3759200" cy="4114800"/>
          </a:xfr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二、电气设计技术措施</a:t>
            </a:r>
            <a:endParaRPr lang="zh-CN" altLang="en-US" sz="2800" b="1" dirty="0" smtClean="0">
              <a:solidFill>
                <a:srgbClr val="661825"/>
              </a:solidFill>
              <a:latin typeface="微软雅黑" pitchFamily="34" charset="-122"/>
              <a:ea typeface="微软雅黑" pitchFamily="34" charset="-122"/>
              <a:cs typeface="Adobe Arabic"/>
            </a:endParaRPr>
          </a:p>
        </p:txBody>
      </p:sp>
      <p:sp>
        <p:nvSpPr>
          <p:cNvPr id="11" name="矩形 10"/>
          <p:cNvSpPr/>
          <p:nvPr/>
        </p:nvSpPr>
        <p:spPr>
          <a:xfrm>
            <a:off x="1263582" y="1993790"/>
            <a:ext cx="6644524" cy="1889941"/>
          </a:xfrm>
          <a:prstGeom prst="rect">
            <a:avLst/>
          </a:prstGeom>
        </p:spPr>
        <p:txBody>
          <a:bodyPr wrap="square">
            <a:spAutoFit/>
          </a:bodyPr>
          <a:lstStyle/>
          <a:p>
            <a:pPr>
              <a:lnSpc>
                <a:spcPct val="150000"/>
              </a:lnSpc>
            </a:pPr>
            <a:r>
              <a:rPr lang="en-US" altLang="zh-CN" sz="2000" b="1" dirty="0" smtClean="0"/>
              <a:t>1</a:t>
            </a:r>
            <a:r>
              <a:rPr lang="zh-CN" altLang="en-US" sz="2000" b="1" dirty="0" smtClean="0"/>
              <a:t>、控制</a:t>
            </a:r>
            <a:r>
              <a:rPr lang="zh-CN" altLang="en-US" sz="2000" b="1" dirty="0"/>
              <a:t>项内容</a:t>
            </a:r>
            <a:r>
              <a:rPr lang="zh-CN" altLang="en-US" sz="2000" b="1" dirty="0" smtClean="0"/>
              <a:t>：</a:t>
            </a:r>
            <a:endParaRPr lang="en-US" altLang="zh-CN" sz="2000" b="1" dirty="0" smtClean="0"/>
          </a:p>
          <a:p>
            <a:pPr indent="444500">
              <a:lnSpc>
                <a:spcPct val="150000"/>
              </a:lnSpc>
            </a:pPr>
            <a:r>
              <a:rPr lang="zh-CN" altLang="en-US" sz="2000" b="1" dirty="0"/>
              <a:t>控制</a:t>
            </a:r>
            <a:r>
              <a:rPr lang="zh-CN" altLang="en-US" sz="2000" b="1" dirty="0" smtClean="0"/>
              <a:t>项是</a:t>
            </a:r>
            <a:r>
              <a:rPr lang="zh-CN" altLang="en-US" sz="2000" b="1" dirty="0"/>
              <a:t>绿色建筑设计的强制性控制内容，必须逐条满足。在项目实际设计中，若未涉及某一条内容，则不必列写该条。</a:t>
            </a:r>
            <a:endParaRPr lang="zh-CN" altLang="zh-CN" sz="2000" dirty="0">
              <a:effectLst/>
            </a:endParaRPr>
          </a:p>
        </p:txBody>
      </p:sp>
    </p:spTree>
    <p:extLst>
      <p:ext uri="{BB962C8B-B14F-4D97-AF65-F5344CB8AC3E}">
        <p14:creationId xmlns:p14="http://schemas.microsoft.com/office/powerpoint/2010/main" val="199593358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二、电气设计技术措施</a:t>
            </a:r>
            <a:endParaRPr lang="zh-CN" altLang="en-US" sz="2800" b="1" dirty="0" smtClean="0">
              <a:solidFill>
                <a:srgbClr val="661825"/>
              </a:solidFill>
              <a:latin typeface="微软雅黑" pitchFamily="34" charset="-122"/>
              <a:ea typeface="微软雅黑" pitchFamily="34" charset="-122"/>
              <a:cs typeface="Adobe Arabic"/>
            </a:endParaRPr>
          </a:p>
        </p:txBody>
      </p:sp>
      <p:graphicFrame>
        <p:nvGraphicFramePr>
          <p:cNvPr id="13" name="表格 12"/>
          <p:cNvGraphicFramePr>
            <a:graphicFrameLocks noGrp="1"/>
          </p:cNvGraphicFramePr>
          <p:nvPr>
            <p:extLst>
              <p:ext uri="{D42A27DB-BD31-4B8C-83A1-F6EECF244321}">
                <p14:modId xmlns:p14="http://schemas.microsoft.com/office/powerpoint/2010/main" val="3154901332"/>
              </p:ext>
            </p:extLst>
          </p:nvPr>
        </p:nvGraphicFramePr>
        <p:xfrm>
          <a:off x="917811" y="2704240"/>
          <a:ext cx="7582132" cy="3291840"/>
        </p:xfrm>
        <a:graphic>
          <a:graphicData uri="http://schemas.openxmlformats.org/drawingml/2006/table">
            <a:tbl>
              <a:tblPr firstRow="1" firstCol="1" bandRow="1"/>
              <a:tblGrid>
                <a:gridCol w="1276749">
                  <a:extLst>
                    <a:ext uri="{9D8B030D-6E8A-4147-A177-3AD203B41FA5}">
                      <a16:colId xmlns:a16="http://schemas.microsoft.com/office/drawing/2014/main" val="2260455811"/>
                    </a:ext>
                  </a:extLst>
                </a:gridCol>
                <a:gridCol w="2926080">
                  <a:extLst>
                    <a:ext uri="{9D8B030D-6E8A-4147-A177-3AD203B41FA5}">
                      <a16:colId xmlns:a16="http://schemas.microsoft.com/office/drawing/2014/main" val="1176884679"/>
                    </a:ext>
                  </a:extLst>
                </a:gridCol>
                <a:gridCol w="1916264">
                  <a:extLst>
                    <a:ext uri="{9D8B030D-6E8A-4147-A177-3AD203B41FA5}">
                      <a16:colId xmlns:a16="http://schemas.microsoft.com/office/drawing/2014/main" val="2456472102"/>
                    </a:ext>
                  </a:extLst>
                </a:gridCol>
                <a:gridCol w="1463039">
                  <a:extLst>
                    <a:ext uri="{9D8B030D-6E8A-4147-A177-3AD203B41FA5}">
                      <a16:colId xmlns:a16="http://schemas.microsoft.com/office/drawing/2014/main" val="2278219650"/>
                    </a:ext>
                  </a:extLst>
                </a:gridCol>
              </a:tblGrid>
              <a:tr h="635049">
                <a:tc rowSpan="2">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solidFill>
                            <a:schemeClr val="tx1"/>
                          </a:solidFill>
                          <a:effectLst/>
                          <a:latin typeface="Times New Roman" panose="02020603050405020304" pitchFamily="18" charset="0"/>
                          <a:ea typeface="宋体" panose="02010600030101010101" pitchFamily="2" charset="-122"/>
                          <a:cs typeface="+mn-cs"/>
                        </a:rPr>
                        <a:t>《建筑工程设计文件编制深度规定》（</a:t>
                      </a:r>
                      <a:r>
                        <a:rPr lang="en-US" sz="1600" kern="100" dirty="0">
                          <a:solidFill>
                            <a:schemeClr val="tx1"/>
                          </a:solidFill>
                          <a:effectLst/>
                          <a:latin typeface="Times New Roman" panose="02020603050405020304" pitchFamily="18" charset="0"/>
                          <a:ea typeface="宋体" panose="02010600030101010101" pitchFamily="2" charset="-122"/>
                          <a:cs typeface="+mn-cs"/>
                        </a:rPr>
                        <a:t>2016</a:t>
                      </a:r>
                      <a:r>
                        <a:rPr lang="zh-CN" sz="1600" kern="100" dirty="0">
                          <a:solidFill>
                            <a:schemeClr val="tx1"/>
                          </a:solidFill>
                          <a:effectLst/>
                          <a:latin typeface="Times New Roman" panose="02020603050405020304" pitchFamily="18" charset="0"/>
                          <a:ea typeface="宋体" panose="02010600030101010101" pitchFamily="2" charset="-122"/>
                          <a:cs typeface="+mn-cs"/>
                        </a:rPr>
                        <a:t>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solidFill>
                            <a:schemeClr val="tx1"/>
                          </a:solidFill>
                          <a:effectLst/>
                          <a:latin typeface="Times New Roman" panose="02020603050405020304" pitchFamily="18" charset="0"/>
                          <a:ea typeface="宋体" panose="02010600030101010101" pitchFamily="2" charset="-122"/>
                          <a:cs typeface="+mn-cs"/>
                        </a:rPr>
                        <a:t>3.6.5</a:t>
                      </a:r>
                      <a:r>
                        <a:rPr lang="zh-CN" sz="1600" kern="100" dirty="0">
                          <a:solidFill>
                            <a:schemeClr val="tx1"/>
                          </a:solidFill>
                          <a:effectLst/>
                          <a:latin typeface="Times New Roman" panose="02020603050405020304" pitchFamily="18" charset="0"/>
                          <a:ea typeface="宋体" panose="02010600030101010101" pitchFamily="2" charset="-122"/>
                          <a:cs typeface="+mn-cs"/>
                        </a:rPr>
                        <a:t>条、</a:t>
                      </a:r>
                      <a:r>
                        <a:rPr lang="en-US" sz="1600" kern="100" dirty="0">
                          <a:solidFill>
                            <a:schemeClr val="tx1"/>
                          </a:solidFill>
                          <a:effectLst/>
                          <a:latin typeface="Times New Roman" panose="02020603050405020304" pitchFamily="18" charset="0"/>
                          <a:ea typeface="宋体" panose="02010600030101010101" pitchFamily="2" charset="-122"/>
                          <a:cs typeface="+mn-cs"/>
                        </a:rPr>
                        <a:t>4.5.13</a:t>
                      </a:r>
                      <a:r>
                        <a:rPr lang="zh-CN" sz="1600" kern="100" dirty="0">
                          <a:solidFill>
                            <a:schemeClr val="tx1"/>
                          </a:solidFill>
                          <a:effectLst/>
                          <a:latin typeface="Times New Roman" panose="02020603050405020304" pitchFamily="18" charset="0"/>
                          <a:ea typeface="宋体" panose="02010600030101010101" pitchFamily="2" charset="-122"/>
                          <a:cs typeface="+mn-cs"/>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solidFill>
                            <a:schemeClr val="tx1"/>
                          </a:solidFill>
                          <a:effectLst/>
                          <a:latin typeface="Times New Roman" panose="02020603050405020304" pitchFamily="18" charset="0"/>
                          <a:ea typeface="宋体" panose="02010600030101010101" pitchFamily="2" charset="-122"/>
                          <a:cs typeface="+mn-cs"/>
                        </a:rPr>
                        <a:t> </a:t>
                      </a:r>
                      <a:endParaRPr lang="zh-CN" sz="16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318714"/>
                  </a:ext>
                </a:extLst>
              </a:tr>
              <a:tr h="293100">
                <a:tc vMerge="1">
                  <a:txBody>
                    <a:bodyPr/>
                    <a:lstStyle/>
                    <a:p>
                      <a:endParaRPr lang="zh-CN" altLang="en-US"/>
                    </a:p>
                  </a:txBody>
                  <a:tcPr/>
                </a:tc>
                <a:tc>
                  <a:txBody>
                    <a:bodyPr/>
                    <a:lstStyle/>
                    <a:p>
                      <a:pPr algn="ctr">
                        <a:lnSpc>
                          <a:spcPct val="150000"/>
                        </a:lnSpc>
                        <a:spcAft>
                          <a:spcPts val="0"/>
                        </a:spcAft>
                      </a:pPr>
                      <a:r>
                        <a:rPr lang="en-US" sz="1600" kern="100" dirty="0">
                          <a:solidFill>
                            <a:schemeClr val="tx1"/>
                          </a:solidFill>
                          <a:effectLst/>
                          <a:latin typeface="Times New Roman" panose="02020603050405020304" pitchFamily="18" charset="0"/>
                          <a:ea typeface="宋体" panose="02010600030101010101" pitchFamily="2" charset="-122"/>
                          <a:cs typeface="+mn-cs"/>
                        </a:rPr>
                        <a:t>DB33/1092-2021</a:t>
                      </a:r>
                      <a:endParaRPr lang="zh-CN" sz="1600" kern="100" dirty="0">
                        <a:solidFill>
                          <a:schemeClr val="tx1"/>
                        </a:solidFill>
                        <a:effectLst/>
                        <a:latin typeface="Times New Roman" panose="02020603050405020304" pitchFamily="18" charset="0"/>
                        <a:ea typeface="宋体"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solidFill>
                            <a:schemeClr val="tx1"/>
                          </a:solidFill>
                          <a:effectLst/>
                          <a:latin typeface="Times New Roman" panose="02020603050405020304" pitchFamily="18" charset="0"/>
                          <a:ea typeface="宋体" panose="02010600030101010101" pitchFamily="2" charset="-122"/>
                          <a:cs typeface="+mn-cs"/>
                        </a:rPr>
                        <a:t>9.1.1</a:t>
                      </a:r>
                      <a:r>
                        <a:rPr lang="zh-CN" sz="1600" kern="100" dirty="0">
                          <a:solidFill>
                            <a:schemeClr val="tx1"/>
                          </a:solidFill>
                          <a:effectLst/>
                          <a:latin typeface="Times New Roman" panose="02020603050405020304" pitchFamily="18" charset="0"/>
                          <a:ea typeface="宋体" panose="02010600030101010101" pitchFamily="2" charset="-122"/>
                          <a:cs typeface="+mn-cs"/>
                        </a:rPr>
                        <a:t>条、</a:t>
                      </a:r>
                      <a:r>
                        <a:rPr lang="en-US" sz="1600" kern="100" dirty="0">
                          <a:solidFill>
                            <a:schemeClr val="tx1"/>
                          </a:solidFill>
                          <a:effectLst/>
                          <a:latin typeface="Times New Roman" panose="02020603050405020304" pitchFamily="18" charset="0"/>
                          <a:ea typeface="宋体" panose="02010600030101010101" pitchFamily="2" charset="-122"/>
                          <a:cs typeface="+mn-cs"/>
                        </a:rPr>
                        <a:t>9.1.2</a:t>
                      </a:r>
                      <a:r>
                        <a:rPr lang="zh-CN" sz="1600" kern="100" dirty="0">
                          <a:solidFill>
                            <a:schemeClr val="tx1"/>
                          </a:solidFill>
                          <a:effectLst/>
                          <a:latin typeface="Times New Roman" panose="02020603050405020304" pitchFamily="18" charset="0"/>
                          <a:ea typeface="宋体" panose="02010600030101010101" pitchFamily="2" charset="-122"/>
                          <a:cs typeface="+mn-cs"/>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solidFill>
                            <a:schemeClr val="tx1"/>
                          </a:solidFill>
                          <a:effectLst/>
                          <a:latin typeface="Times New Roman" panose="02020603050405020304" pitchFamily="18" charset="0"/>
                          <a:ea typeface="宋体" panose="02010600030101010101" pitchFamily="2" charset="-122"/>
                          <a:cs typeface="+mn-cs"/>
                        </a:rPr>
                        <a:t>基本要求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856715"/>
                  </a:ext>
                </a:extLst>
              </a:tr>
              <a:tr h="586199">
                <a:tc>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设计人员应根据项目的负荷计算书（表）及采用的计算方法、计算结果，结合项目实际，填写此条内容。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606432779"/>
                  </a:ext>
                </a:extLst>
              </a:tr>
              <a:tr h="1172399">
                <a:tc>
                  <a:txBody>
                    <a:bodyPr/>
                    <a:lstStyle/>
                    <a:p>
                      <a:pPr algn="ctr">
                        <a:lnSpc>
                          <a:spcPct val="150000"/>
                        </a:lnSpc>
                        <a:spcAft>
                          <a:spcPts val="0"/>
                        </a:spcAft>
                      </a:pPr>
                      <a:r>
                        <a:rPr lang="zh-CN" sz="1600" kern="100">
                          <a:effectLst/>
                          <a:latin typeface="Times New Roman" panose="02020603050405020304" pitchFamily="18" charset="0"/>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合理、准确的计算是绿色设计的基础。施工图设计的负荷计算应采用需要系数法或不小于其准确度的其它方法，并如实填写计算方法、计算结果。项目星级评定时，应提供负荷计算书。本条属于基本要求、基本情况，必须满足或填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27634513"/>
                  </a:ext>
                </a:extLst>
              </a:tr>
            </a:tbl>
          </a:graphicData>
        </a:graphic>
      </p:graphicFrame>
      <p:sp>
        <p:nvSpPr>
          <p:cNvPr id="14" name="Rectangle 1"/>
          <p:cNvSpPr>
            <a:spLocks noChangeArrowheads="1"/>
          </p:cNvSpPr>
          <p:nvPr/>
        </p:nvSpPr>
        <p:spPr bwMode="auto">
          <a:xfrm>
            <a:off x="885361" y="1307931"/>
            <a:ext cx="761458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GB" altLang="zh-CN"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GB"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、负荷计算采用</a:t>
            </a:r>
            <a:r>
              <a:rPr kumimoji="0" lang="zh-CN" altLang="en-GB" sz="1600" b="0" i="0" u="sng"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altLang="en-GB"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法；负荷的总计算容量为</a:t>
            </a:r>
            <a:r>
              <a:rPr kumimoji="0" lang="zh-CN" altLang="en-GB" sz="1600" b="0" i="0" u="sng"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altLang="en-GB" sz="1600" b="0" i="0" u="sng"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en-GB" altLang="zh-CN"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kW</a:t>
            </a:r>
            <a:r>
              <a:rPr kumimoji="0" lang="zh-CN" altLang="en-GB"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CN" altLang="en-GB" sz="1600" b="0" i="0" u="none" strike="noStrike" cap="none" normalizeH="0" baseline="0" dirty="0" smtClean="0">
              <a:ln>
                <a:noFill/>
              </a:ln>
              <a:solidFill>
                <a:schemeClr val="tx1"/>
              </a:solidFill>
              <a:effectLst/>
            </a:endParaRPr>
          </a:p>
          <a:p>
            <a:pPr marR="0" lvl="0" indent="357188" algn="l" defTabSz="914400" rtl="0" eaLnBrk="0" fontAlgn="base" latinLnBrk="0" hangingPunct="0">
              <a:lnSpc>
                <a:spcPct val="150000"/>
              </a:lnSpc>
              <a:spcBef>
                <a:spcPct val="0"/>
              </a:spcBef>
              <a:spcAft>
                <a:spcPct val="0"/>
              </a:spcAft>
              <a:buClrTx/>
              <a:buSzTx/>
              <a:buFontTx/>
              <a:buNone/>
              <a:tabLst/>
            </a:pPr>
            <a:r>
              <a:rPr kumimoji="0" lang="zh-CN" altLang="en-GB"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供电电压等级：</a:t>
            </a:r>
            <a:r>
              <a:rPr kumimoji="0" lang="zh-CN" altLang="en-GB" sz="1600" b="0" i="0" u="sng"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en-GB" altLang="zh-CN"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kV </a:t>
            </a:r>
            <a:r>
              <a:rPr kumimoji="0" lang="zh-CN" altLang="en-GB"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，变压器容量共</a:t>
            </a:r>
            <a:r>
              <a:rPr kumimoji="0" lang="zh-CN" altLang="en-GB" sz="1600" b="0" i="0" u="sng"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en-GB" altLang="zh-CN"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kVA</a:t>
            </a:r>
            <a:r>
              <a:rPr kumimoji="0" lang="zh-CN" altLang="en-GB"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en-US" altLang="zh-CN"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R="0" lvl="0" indent="357188" algn="l" defTabSz="914400" rtl="0" eaLnBrk="0" fontAlgn="base" latinLnBrk="0" hangingPunct="0">
              <a:lnSpc>
                <a:spcPct val="150000"/>
              </a:lnSpc>
              <a:spcBef>
                <a:spcPct val="0"/>
              </a:spcBef>
              <a:spcAft>
                <a:spcPct val="0"/>
              </a:spcAft>
              <a:buClrTx/>
              <a:buSzTx/>
              <a:buFontTx/>
              <a:buNone/>
              <a:tabLst/>
            </a:pPr>
            <a:r>
              <a:rPr kumimoji="0" lang="zh-CN" altLang="en-GB"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变配电所靠近负荷中心，供配电线路的敷设路径设计合理。</a:t>
            </a:r>
            <a:endParaRPr kumimoji="0" lang="zh-CN" altLang="en-GB"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25937177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二、电气设计技术措施</a:t>
            </a:r>
            <a:endParaRPr lang="zh-CN" altLang="en-US" sz="2800" b="1" dirty="0" smtClean="0">
              <a:solidFill>
                <a:srgbClr val="661825"/>
              </a:solidFill>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307931"/>
            <a:ext cx="761458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a:latin typeface="宋体" panose="02010600030101010101" pitchFamily="2" charset="-122"/>
                <a:ea typeface="宋体" panose="02010600030101010101" pitchFamily="2" charset="-122"/>
                <a:cs typeface="Times New Roman" panose="02020603050405020304" pitchFamily="18" charset="0"/>
              </a:rPr>
              <a:t>2</a:t>
            </a:r>
            <a:r>
              <a:rPr lang="zh-CN" altLang="en-US" sz="1600" dirty="0">
                <a:latin typeface="宋体" panose="02010600030101010101" pitchFamily="2" charset="-122"/>
                <a:ea typeface="宋体" panose="02010600030101010101" pitchFamily="2" charset="-122"/>
                <a:cs typeface="Times New Roman" panose="02020603050405020304" pitchFamily="18" charset="0"/>
              </a:rPr>
              <a:t>、用户系统的功率因数、无功补偿满足电力部门的要求；</a:t>
            </a:r>
          </a:p>
          <a:p>
            <a:pPr lvl="0" indent="357188">
              <a:lnSpc>
                <a:spcPct val="150000"/>
              </a:lnSpc>
            </a:pPr>
            <a:r>
              <a:rPr lang="zh-CN" altLang="en-US" sz="1600" dirty="0">
                <a:latin typeface="宋体" panose="02010600030101010101" pitchFamily="2" charset="-122"/>
                <a:ea typeface="宋体" panose="02010600030101010101" pitchFamily="2" charset="-122"/>
                <a:cs typeface="Times New Roman" panose="02020603050405020304" pitchFamily="18" charset="0"/>
              </a:rPr>
              <a:t>供配电系统向公共电网注入的谐波电流满足现行国家标准</a:t>
            </a:r>
            <a:r>
              <a:rPr lang="en-US" altLang="zh-CN" sz="1600" dirty="0">
                <a:latin typeface="宋体" panose="02010600030101010101" pitchFamily="2" charset="-122"/>
                <a:ea typeface="宋体" panose="02010600030101010101" pitchFamily="2" charset="-122"/>
                <a:cs typeface="Times New Roman" panose="02020603050405020304" pitchFamily="18" charset="0"/>
              </a:rPr>
              <a:t>《</a:t>
            </a:r>
            <a:r>
              <a:rPr lang="zh-CN" altLang="en-US" sz="1600" dirty="0">
                <a:latin typeface="宋体" panose="02010600030101010101" pitchFamily="2" charset="-122"/>
                <a:ea typeface="宋体" panose="02010600030101010101" pitchFamily="2" charset="-122"/>
                <a:cs typeface="Times New Roman" panose="02020603050405020304" pitchFamily="18" charset="0"/>
              </a:rPr>
              <a:t>电能质量 公共电网谐波</a:t>
            </a:r>
            <a:r>
              <a:rPr lang="en-US" altLang="zh-CN" sz="1600" dirty="0">
                <a:latin typeface="宋体" panose="02010600030101010101" pitchFamily="2" charset="-122"/>
                <a:ea typeface="宋体" panose="02010600030101010101" pitchFamily="2" charset="-122"/>
                <a:cs typeface="Times New Roman" panose="02020603050405020304" pitchFamily="18" charset="0"/>
              </a:rPr>
              <a:t>》GB/T14549</a:t>
            </a:r>
            <a:r>
              <a:rPr lang="zh-CN" altLang="en-US" sz="1600" dirty="0">
                <a:latin typeface="宋体" panose="02010600030101010101" pitchFamily="2" charset="-122"/>
                <a:ea typeface="宋体" panose="02010600030101010101" pitchFamily="2" charset="-122"/>
                <a:cs typeface="Times New Roman" panose="02020603050405020304" pitchFamily="18" charset="0"/>
              </a:rPr>
              <a:t>的规定。</a:t>
            </a:r>
          </a:p>
        </p:txBody>
      </p:sp>
      <p:graphicFrame>
        <p:nvGraphicFramePr>
          <p:cNvPr id="11" name="表格 10"/>
          <p:cNvGraphicFramePr>
            <a:graphicFrameLocks noGrp="1"/>
          </p:cNvGraphicFramePr>
          <p:nvPr>
            <p:extLst>
              <p:ext uri="{D42A27DB-BD31-4B8C-83A1-F6EECF244321}">
                <p14:modId xmlns:p14="http://schemas.microsoft.com/office/powerpoint/2010/main" val="1683972367"/>
              </p:ext>
            </p:extLst>
          </p:nvPr>
        </p:nvGraphicFramePr>
        <p:xfrm>
          <a:off x="978539" y="2693827"/>
          <a:ext cx="7521405" cy="2799921"/>
        </p:xfrm>
        <a:graphic>
          <a:graphicData uri="http://schemas.openxmlformats.org/drawingml/2006/table">
            <a:tbl>
              <a:tblPr firstRow="1" firstCol="1" bandRow="1"/>
              <a:tblGrid>
                <a:gridCol w="1185287">
                  <a:extLst>
                    <a:ext uri="{9D8B030D-6E8A-4147-A177-3AD203B41FA5}">
                      <a16:colId xmlns:a16="http://schemas.microsoft.com/office/drawing/2014/main" val="1722513081"/>
                    </a:ext>
                  </a:extLst>
                </a:gridCol>
                <a:gridCol w="1660751">
                  <a:extLst>
                    <a:ext uri="{9D8B030D-6E8A-4147-A177-3AD203B41FA5}">
                      <a16:colId xmlns:a16="http://schemas.microsoft.com/office/drawing/2014/main" val="1810256379"/>
                    </a:ext>
                  </a:extLst>
                </a:gridCol>
                <a:gridCol w="1144988">
                  <a:extLst>
                    <a:ext uri="{9D8B030D-6E8A-4147-A177-3AD203B41FA5}">
                      <a16:colId xmlns:a16="http://schemas.microsoft.com/office/drawing/2014/main" val="2034771877"/>
                    </a:ext>
                  </a:extLst>
                </a:gridCol>
                <a:gridCol w="3530379">
                  <a:extLst>
                    <a:ext uri="{9D8B030D-6E8A-4147-A177-3AD203B41FA5}">
                      <a16:colId xmlns:a16="http://schemas.microsoft.com/office/drawing/2014/main" val="3269294342"/>
                    </a:ext>
                  </a:extLst>
                </a:gridCol>
              </a:tblGrid>
              <a:tr h="570808">
                <a:tc>
                  <a:txBody>
                    <a:bodyPr/>
                    <a:lstStyle/>
                    <a:p>
                      <a:pPr algn="ctr">
                        <a:lnSpc>
                          <a:spcPct val="150000"/>
                        </a:lnSpc>
                        <a:spcAft>
                          <a:spcPts val="0"/>
                        </a:spcAft>
                      </a:pPr>
                      <a:r>
                        <a:rPr lang="zh-CN" sz="1600" b="0" i="0" u="none" kern="1200" baseline="0" dirty="0">
                          <a:solidFill>
                            <a:schemeClr val="tx1"/>
                          </a:solidFill>
                          <a:latin typeface="宋体" panose="02010600030101010101" pitchFamily="2" charset="-122"/>
                          <a:ea typeface="宋体" panose="02010600030101010101" pitchFamily="2" charset="-122"/>
                          <a:cs typeface="Times New Roman" panose="02020603050405020304" pitchFamily="18" charset="0"/>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0" i="0" u="none" kern="1200" baseline="0" dirty="0">
                          <a:solidFill>
                            <a:schemeClr val="tx1"/>
                          </a:solidFill>
                          <a:latin typeface="宋体" panose="02010600030101010101" pitchFamily="2" charset="-122"/>
                          <a:ea typeface="宋体" panose="02010600030101010101" pitchFamily="2" charset="-122"/>
                          <a:cs typeface="Times New Roman" panose="02020603050405020304" pitchFamily="18" charset="0"/>
                        </a:rPr>
                        <a:t>DB33/1092-2021</a:t>
                      </a:r>
                      <a:endParaRPr lang="zh-CN" sz="1600" b="0" i="0" u="none" kern="1200" baseline="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0" i="0" u="none" kern="1200" baseline="0" dirty="0">
                          <a:solidFill>
                            <a:schemeClr val="tx1"/>
                          </a:solidFill>
                          <a:latin typeface="宋体" panose="02010600030101010101" pitchFamily="2" charset="-122"/>
                          <a:ea typeface="宋体" panose="02010600030101010101" pitchFamily="2" charset="-122"/>
                          <a:cs typeface="Times New Roman" panose="02020603050405020304" pitchFamily="18" charset="0"/>
                        </a:rPr>
                        <a:t>9.1.3</a:t>
                      </a:r>
                      <a:r>
                        <a:rPr lang="zh-CN" sz="1600" b="0" i="0" u="none" kern="1200" baseline="0" dirty="0">
                          <a:solidFill>
                            <a:schemeClr val="tx1"/>
                          </a:solidFill>
                          <a:latin typeface="宋体" panose="02010600030101010101" pitchFamily="2" charset="-122"/>
                          <a:ea typeface="宋体" panose="02010600030101010101" pitchFamily="2" charset="-122"/>
                          <a:cs typeface="Times New Roman" panose="02020603050405020304" pitchFamily="18" charset="0"/>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b="0" i="0" u="none" kern="1200" baseline="0" dirty="0">
                          <a:solidFill>
                            <a:schemeClr val="tx1"/>
                          </a:solidFill>
                          <a:latin typeface="宋体" panose="02010600030101010101" pitchFamily="2" charset="-122"/>
                          <a:ea typeface="宋体" panose="02010600030101010101" pitchFamily="2" charset="-122"/>
                          <a:cs typeface="Times New Roman" panose="02020603050405020304" pitchFamily="18" charset="0"/>
                        </a:rPr>
                        <a:t>基本要求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865826"/>
                  </a:ext>
                </a:extLst>
              </a:tr>
              <a:tr h="766073">
                <a:tc>
                  <a:txBody>
                    <a:bodyPr/>
                    <a:lstStyle/>
                    <a:p>
                      <a:pPr algn="ctr">
                        <a:lnSpc>
                          <a:spcPct val="150000"/>
                        </a:lnSpc>
                        <a:spcAft>
                          <a:spcPts val="0"/>
                        </a:spcAft>
                      </a:pPr>
                      <a:r>
                        <a:rPr lang="zh-CN" sz="1600" b="0" i="0" u="none" kern="1200" baseline="0">
                          <a:solidFill>
                            <a:schemeClr val="tx1"/>
                          </a:solidFill>
                          <a:latin typeface="宋体" panose="02010600030101010101" pitchFamily="2" charset="-122"/>
                          <a:ea typeface="宋体" panose="02010600030101010101" pitchFamily="2" charset="-122"/>
                          <a:cs typeface="Times New Roman" panose="02020603050405020304" pitchFamily="18" charset="0"/>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b="0" i="0" u="none" kern="1200" baseline="0" dirty="0">
                          <a:solidFill>
                            <a:schemeClr val="tx1"/>
                          </a:solidFill>
                          <a:latin typeface="宋体" panose="02010600030101010101" pitchFamily="2" charset="-122"/>
                          <a:ea typeface="宋体" panose="02010600030101010101" pitchFamily="2" charset="-122"/>
                          <a:cs typeface="Times New Roman" panose="02020603050405020304" pitchFamily="18" charset="0"/>
                        </a:rPr>
                        <a:t>设计人员应根据变电所设计施工图、配电箱系统图，结合项目实际，填写此条内容。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86869040"/>
                  </a:ext>
                </a:extLst>
              </a:tr>
              <a:tr h="1149109">
                <a:tc>
                  <a:txBody>
                    <a:bodyPr/>
                    <a:lstStyle/>
                    <a:p>
                      <a:pPr algn="ctr">
                        <a:lnSpc>
                          <a:spcPct val="150000"/>
                        </a:lnSpc>
                        <a:spcAft>
                          <a:spcPts val="0"/>
                        </a:spcAft>
                      </a:pPr>
                      <a:r>
                        <a:rPr lang="zh-CN" sz="1600" b="0" i="0" u="none" kern="1200" baseline="0">
                          <a:solidFill>
                            <a:schemeClr val="tx1"/>
                          </a:solidFill>
                          <a:latin typeface="宋体" panose="02010600030101010101" pitchFamily="2" charset="-122"/>
                          <a:ea typeface="宋体" panose="02010600030101010101" pitchFamily="2" charset="-122"/>
                          <a:cs typeface="Times New Roman" panose="02020603050405020304" pitchFamily="18" charset="0"/>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50000"/>
                        </a:lnSpc>
                        <a:spcAft>
                          <a:spcPts val="0"/>
                        </a:spcAft>
                      </a:pPr>
                      <a:r>
                        <a:rPr lang="zh-CN" sz="1600" b="0" i="0" u="none" kern="1200" baseline="0" dirty="0">
                          <a:solidFill>
                            <a:schemeClr val="tx1"/>
                          </a:solidFill>
                          <a:latin typeface="宋体" panose="02010600030101010101" pitchFamily="2" charset="-122"/>
                          <a:ea typeface="宋体" panose="02010600030101010101" pitchFamily="2" charset="-122"/>
                          <a:cs typeface="Times New Roman" panose="02020603050405020304" pitchFamily="18" charset="0"/>
                        </a:rPr>
                        <a:t>无功补偿是提高功率因数、降低线路电流的重要措施之一。</a:t>
                      </a:r>
                    </a:p>
                    <a:p>
                      <a:pPr algn="l">
                        <a:lnSpc>
                          <a:spcPct val="150000"/>
                        </a:lnSpc>
                        <a:spcAft>
                          <a:spcPts val="0"/>
                        </a:spcAft>
                      </a:pPr>
                      <a:r>
                        <a:rPr lang="zh-CN" sz="1600" b="0" i="0" u="none" kern="1200" baseline="0" dirty="0">
                          <a:solidFill>
                            <a:schemeClr val="tx1"/>
                          </a:solidFill>
                          <a:latin typeface="宋体" panose="02010600030101010101" pitchFamily="2" charset="-122"/>
                          <a:ea typeface="宋体" panose="02010600030101010101" pitchFamily="2" charset="-122"/>
                          <a:cs typeface="Times New Roman" panose="02020603050405020304" pitchFamily="18" charset="0"/>
                        </a:rPr>
                        <a:t>高次谐波是电气系统中的污染，降低电能质量和损害电气设备，必须防治。</a:t>
                      </a:r>
                    </a:p>
                    <a:p>
                      <a:pPr algn="l">
                        <a:lnSpc>
                          <a:spcPct val="150000"/>
                        </a:lnSpc>
                        <a:spcAft>
                          <a:spcPts val="0"/>
                        </a:spcAft>
                      </a:pPr>
                      <a:r>
                        <a:rPr lang="zh-CN" sz="1600" b="0" i="0" u="none" kern="1200" baseline="0" dirty="0">
                          <a:solidFill>
                            <a:schemeClr val="tx1"/>
                          </a:solidFill>
                          <a:latin typeface="宋体" panose="02010600030101010101" pitchFamily="2" charset="-122"/>
                          <a:ea typeface="宋体" panose="02010600030101010101" pitchFamily="2" charset="-122"/>
                          <a:cs typeface="Times New Roman" panose="02020603050405020304" pitchFamily="18" charset="0"/>
                        </a:rPr>
                        <a:t>本条属于基本要求，必须满足。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330019985"/>
                  </a:ext>
                </a:extLst>
              </a:tr>
            </a:tbl>
          </a:graphicData>
        </a:graphic>
      </p:graphicFrame>
    </p:spTree>
    <p:extLst>
      <p:ext uri="{BB962C8B-B14F-4D97-AF65-F5344CB8AC3E}">
        <p14:creationId xmlns:p14="http://schemas.microsoft.com/office/powerpoint/2010/main" val="317973393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二、电气设计技术措施</a:t>
            </a:r>
            <a:endParaRPr lang="zh-CN" altLang="en-US" sz="2800" b="1" dirty="0" smtClean="0">
              <a:solidFill>
                <a:srgbClr val="661825"/>
              </a:solidFill>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1521451"/>
            <a:ext cx="7614583" cy="773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a:latin typeface="宋体" panose="02010600030101010101" pitchFamily="2" charset="-122"/>
                <a:ea typeface="宋体" panose="02010600030101010101" pitchFamily="2" charset="-122"/>
                <a:cs typeface="Times New Roman" panose="02020603050405020304" pitchFamily="18" charset="0"/>
              </a:rPr>
              <a:t>3</a:t>
            </a:r>
            <a:r>
              <a:rPr lang="zh-CN" altLang="en-US" sz="1600" dirty="0">
                <a:latin typeface="宋体" panose="02010600030101010101" pitchFamily="2" charset="-122"/>
                <a:ea typeface="宋体" panose="02010600030101010101" pitchFamily="2" charset="-122"/>
                <a:cs typeface="Times New Roman" panose="02020603050405020304" pitchFamily="18" charset="0"/>
              </a:rPr>
              <a:t>、电动汽车充电设施的供配电设计满足浙江省</a:t>
            </a:r>
            <a:r>
              <a:rPr lang="en-US" altLang="zh-CN" sz="1600" dirty="0">
                <a:latin typeface="宋体" panose="02010600030101010101" pitchFamily="2" charset="-122"/>
                <a:ea typeface="宋体" panose="02010600030101010101" pitchFamily="2" charset="-122"/>
                <a:cs typeface="Times New Roman" panose="02020603050405020304" pitchFamily="18" charset="0"/>
              </a:rPr>
              <a:t>《</a:t>
            </a:r>
            <a:r>
              <a:rPr lang="zh-CN" altLang="en-US" sz="1600" dirty="0">
                <a:latin typeface="宋体" panose="02010600030101010101" pitchFamily="2" charset="-122"/>
                <a:ea typeface="宋体" panose="02010600030101010101" pitchFamily="2" charset="-122"/>
                <a:cs typeface="Times New Roman" panose="02020603050405020304" pitchFamily="18" charset="0"/>
              </a:rPr>
              <a:t>民用建筑电动汽车充电设施配置与设计规范</a:t>
            </a:r>
            <a:r>
              <a:rPr lang="en-US" altLang="zh-CN" sz="1600" dirty="0">
                <a:latin typeface="宋体" panose="02010600030101010101" pitchFamily="2" charset="-122"/>
                <a:ea typeface="宋体" panose="02010600030101010101" pitchFamily="2" charset="-122"/>
                <a:cs typeface="Times New Roman" panose="02020603050405020304" pitchFamily="18" charset="0"/>
              </a:rPr>
              <a:t>》DB33/1121</a:t>
            </a:r>
            <a:r>
              <a:rPr lang="zh-CN" altLang="en-US" sz="1600" dirty="0">
                <a:latin typeface="宋体" panose="02010600030101010101" pitchFamily="2" charset="-122"/>
                <a:ea typeface="宋体" panose="02010600030101010101" pitchFamily="2" charset="-122"/>
                <a:cs typeface="Times New Roman" panose="02020603050405020304" pitchFamily="18" charset="0"/>
              </a:rPr>
              <a:t>的要求。</a:t>
            </a:r>
          </a:p>
        </p:txBody>
      </p:sp>
      <p:graphicFrame>
        <p:nvGraphicFramePr>
          <p:cNvPr id="12" name="表格 11"/>
          <p:cNvGraphicFramePr>
            <a:graphicFrameLocks noGrp="1"/>
          </p:cNvGraphicFramePr>
          <p:nvPr>
            <p:extLst>
              <p:ext uri="{D42A27DB-BD31-4B8C-83A1-F6EECF244321}">
                <p14:modId xmlns:p14="http://schemas.microsoft.com/office/powerpoint/2010/main" val="4226804609"/>
              </p:ext>
            </p:extLst>
          </p:nvPr>
        </p:nvGraphicFramePr>
        <p:xfrm>
          <a:off x="978538" y="2568270"/>
          <a:ext cx="7521406" cy="2926491"/>
        </p:xfrm>
        <a:graphic>
          <a:graphicData uri="http://schemas.openxmlformats.org/drawingml/2006/table">
            <a:tbl>
              <a:tblPr firstRow="1" firstCol="1" bandRow="1"/>
              <a:tblGrid>
                <a:gridCol w="1360447">
                  <a:extLst>
                    <a:ext uri="{9D8B030D-6E8A-4147-A177-3AD203B41FA5}">
                      <a16:colId xmlns:a16="http://schemas.microsoft.com/office/drawing/2014/main" val="3800194903"/>
                    </a:ext>
                  </a:extLst>
                </a:gridCol>
                <a:gridCol w="1819547">
                  <a:extLst>
                    <a:ext uri="{9D8B030D-6E8A-4147-A177-3AD203B41FA5}">
                      <a16:colId xmlns:a16="http://schemas.microsoft.com/office/drawing/2014/main" val="3672626585"/>
                    </a:ext>
                  </a:extLst>
                </a:gridCol>
                <a:gridCol w="2099145">
                  <a:extLst>
                    <a:ext uri="{9D8B030D-6E8A-4147-A177-3AD203B41FA5}">
                      <a16:colId xmlns:a16="http://schemas.microsoft.com/office/drawing/2014/main" val="2053129433"/>
                    </a:ext>
                  </a:extLst>
                </a:gridCol>
                <a:gridCol w="2242267">
                  <a:extLst>
                    <a:ext uri="{9D8B030D-6E8A-4147-A177-3AD203B41FA5}">
                      <a16:colId xmlns:a16="http://schemas.microsoft.com/office/drawing/2014/main" val="3476049729"/>
                    </a:ext>
                  </a:extLst>
                </a:gridCol>
              </a:tblGrid>
              <a:tr h="537667">
                <a:tc rowSpan="2">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条文来源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《浙江省绿色条例》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第三十一条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a:effectLst/>
                          <a:latin typeface="Times New Roman" panose="02020603050405020304" pitchFamily="18" charset="0"/>
                          <a:ea typeface="宋体" panose="02010600030101010101" pitchFamily="2" charset="-122"/>
                        </a:rPr>
                        <a:t>法律、法规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669706"/>
                  </a:ext>
                </a:extLst>
              </a:tr>
              <a:tr h="476093">
                <a:tc vMerge="1">
                  <a:txBody>
                    <a:bodyPr/>
                    <a:lstStyle/>
                    <a:p>
                      <a:endParaRPr lang="zh-CN" altLang="en-US"/>
                    </a:p>
                  </a:txBody>
                  <a:tcPr/>
                </a:tc>
                <a:tc>
                  <a:txBody>
                    <a:bodyPr/>
                    <a:lstStyle/>
                    <a:p>
                      <a:pPr algn="ctr">
                        <a:lnSpc>
                          <a:spcPct val="150000"/>
                        </a:lnSpc>
                        <a:spcAft>
                          <a:spcPts val="0"/>
                        </a:spcAft>
                      </a:pPr>
                      <a:r>
                        <a:rPr lang="en-US" sz="1600" kern="100" dirty="0">
                          <a:effectLst/>
                          <a:latin typeface="Times New Roman" panose="02020603050405020304" pitchFamily="18" charset="0"/>
                          <a:ea typeface="宋体" panose="02010600030101010101" pitchFamily="2" charset="-122"/>
                        </a:rPr>
                        <a:t>DB33/1092-2021</a:t>
                      </a:r>
                      <a:endParaRPr lang="zh-CN" sz="1600" kern="100" dirty="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kern="100" dirty="0">
                          <a:effectLst/>
                          <a:latin typeface="Times New Roman" panose="02020603050405020304" pitchFamily="18" charset="0"/>
                          <a:ea typeface="宋体" panose="02010600030101010101" pitchFamily="2" charset="-122"/>
                        </a:rPr>
                        <a:t>9.1.4</a:t>
                      </a:r>
                      <a:r>
                        <a:rPr lang="zh-CN" sz="1600" kern="100" dirty="0">
                          <a:effectLst/>
                          <a:latin typeface="Times New Roman" panose="02020603050405020304" pitchFamily="18" charset="0"/>
                          <a:ea typeface="宋体" panose="02010600030101010101" pitchFamily="2" charset="-122"/>
                        </a:rPr>
                        <a:t>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600" kern="100" dirty="0">
                          <a:effectLst/>
                          <a:latin typeface="Times New Roman" panose="02020603050405020304" pitchFamily="18" charset="0"/>
                          <a:ea typeface="宋体" panose="02010600030101010101" pitchFamily="2" charset="-122"/>
                        </a:rPr>
                        <a:t>一般规定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686682"/>
                  </a:ext>
                </a:extLst>
              </a:tr>
              <a:tr h="765092">
                <a:tc>
                  <a:txBody>
                    <a:bodyPr/>
                    <a:lstStyle/>
                    <a:p>
                      <a:pPr algn="ctr">
                        <a:lnSpc>
                          <a:spcPct val="150000"/>
                        </a:lnSpc>
                        <a:spcAft>
                          <a:spcPts val="0"/>
                        </a:spcAft>
                      </a:pPr>
                      <a:r>
                        <a:rPr lang="zh-CN" sz="1600" kern="100">
                          <a:effectLst/>
                          <a:latin typeface="Times New Roman" panose="02020603050405020304" pitchFamily="18" charset="0"/>
                          <a:ea typeface="宋体" panose="02010600030101010101" pitchFamily="2" charset="-122"/>
                        </a:rPr>
                        <a:t>依据材料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5600"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设计人员应根据项目设计的负荷计算书（表）、施工图，结合项目实际，填写此条内容。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70309346"/>
                  </a:ext>
                </a:extLst>
              </a:tr>
              <a:tr h="1147639">
                <a:tc>
                  <a:txBody>
                    <a:bodyPr/>
                    <a:lstStyle/>
                    <a:p>
                      <a:pPr algn="ctr">
                        <a:lnSpc>
                          <a:spcPct val="150000"/>
                        </a:lnSpc>
                        <a:spcAft>
                          <a:spcPts val="0"/>
                        </a:spcAft>
                      </a:pPr>
                      <a:r>
                        <a:rPr lang="zh-CN" sz="1600" kern="100">
                          <a:effectLst/>
                          <a:latin typeface="Times New Roman" panose="02020603050405020304" pitchFamily="18" charset="0"/>
                          <a:ea typeface="宋体" panose="02010600030101010101" pitchFamily="2" charset="-122"/>
                        </a:rPr>
                        <a:t>备注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indent="355600"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浙江省《民用建筑电动汽车充电设施配置与设计规范》</a:t>
                      </a:r>
                      <a:r>
                        <a:rPr lang="en-US" sz="1600" kern="100" dirty="0">
                          <a:effectLst/>
                          <a:latin typeface="Times New Roman" panose="02020603050405020304" pitchFamily="18" charset="0"/>
                          <a:ea typeface="宋体" panose="02010600030101010101" pitchFamily="2" charset="-122"/>
                        </a:rPr>
                        <a:t>DB33/1121</a:t>
                      </a:r>
                      <a:r>
                        <a:rPr lang="zh-CN" sz="1600" kern="100" dirty="0">
                          <a:effectLst/>
                          <a:latin typeface="Times New Roman" panose="02020603050405020304" pitchFamily="18" charset="0"/>
                          <a:ea typeface="宋体" panose="02010600030101010101" pitchFamily="2" charset="-122"/>
                        </a:rPr>
                        <a:t>对充电设施供配电系统设计做了具体的要求。</a:t>
                      </a:r>
                    </a:p>
                    <a:p>
                      <a:pPr marL="0" indent="355600" algn="l">
                        <a:lnSpc>
                          <a:spcPct val="150000"/>
                        </a:lnSpc>
                        <a:spcAft>
                          <a:spcPts val="0"/>
                        </a:spcAft>
                      </a:pPr>
                      <a:r>
                        <a:rPr lang="zh-CN" sz="1600" kern="100" dirty="0">
                          <a:effectLst/>
                          <a:latin typeface="Times New Roman" panose="02020603050405020304" pitchFamily="18" charset="0"/>
                          <a:ea typeface="宋体" panose="02010600030101010101" pitchFamily="2" charset="-122"/>
                        </a:rPr>
                        <a:t>本条为基本要求，必须满足。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16716797"/>
                  </a:ext>
                </a:extLst>
              </a:tr>
            </a:tbl>
          </a:graphicData>
        </a:graphic>
      </p:graphicFrame>
    </p:spTree>
    <p:extLst>
      <p:ext uri="{BB962C8B-B14F-4D97-AF65-F5344CB8AC3E}">
        <p14:creationId xmlns:p14="http://schemas.microsoft.com/office/powerpoint/2010/main" val="292036763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727075"/>
            <a:ext cx="9144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627" name="组合 11"/>
          <p:cNvGrpSpPr>
            <a:grpSpLocks/>
          </p:cNvGrpSpPr>
          <p:nvPr/>
        </p:nvGrpSpPr>
        <p:grpSpPr bwMode="auto">
          <a:xfrm>
            <a:off x="442913" y="0"/>
            <a:ext cx="1000125" cy="1122363"/>
            <a:chOff x="1162050" y="0"/>
            <a:chExt cx="1332770" cy="1121602"/>
          </a:xfrm>
        </p:grpSpPr>
        <p:sp>
          <p:nvSpPr>
            <p:cNvPr id="9" name="五边形 8"/>
            <p:cNvSpPr/>
            <p:nvPr/>
          </p:nvSpPr>
          <p:spPr>
            <a:xfrm rot="5400000">
              <a:off x="1267634" y="-105584"/>
              <a:ext cx="1121602" cy="1332770"/>
            </a:xfrm>
            <a:prstGeom prst="homePlate">
              <a:avLst>
                <a:gd name="adj" fmla="val 26624"/>
              </a:avLst>
            </a:prstGeom>
            <a:solidFill>
              <a:srgbClr val="661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grpSp>
          <p:nvGrpSpPr>
            <p:cNvPr id="8" name="Group 4"/>
            <p:cNvGrpSpPr>
              <a:grpSpLocks noChangeAspect="1"/>
            </p:cNvGrpSpPr>
            <p:nvPr/>
          </p:nvGrpSpPr>
          <p:grpSpPr bwMode="auto">
            <a:xfrm>
              <a:off x="1269658" y="317500"/>
              <a:ext cx="1128238" cy="387980"/>
              <a:chOff x="388" y="221"/>
              <a:chExt cx="2844" cy="978"/>
            </a:xfrm>
            <a:solidFill>
              <a:schemeClr val="bg1"/>
            </a:solidFill>
          </p:grpSpPr>
          <p:sp>
            <p:nvSpPr>
              <p:cNvPr id="3" name="Freeform 6"/>
              <p:cNvSpPr>
                <a:spLocks noEditPoints="1"/>
              </p:cNvSpPr>
              <p:nvPr/>
            </p:nvSpPr>
            <p:spPr bwMode="auto">
              <a:xfrm>
                <a:off x="2320" y="223"/>
                <a:ext cx="912" cy="967"/>
              </a:xfrm>
              <a:custGeom>
                <a:avLst/>
                <a:gdLst>
                  <a:gd name="T0" fmla="*/ 6 w 477"/>
                  <a:gd name="T1" fmla="*/ 504 h 504"/>
                  <a:gd name="T2" fmla="*/ 6 w 477"/>
                  <a:gd name="T3" fmla="*/ 476 h 504"/>
                  <a:gd name="T4" fmla="*/ 6 w 477"/>
                  <a:gd name="T5" fmla="*/ 70 h 504"/>
                  <a:gd name="T6" fmla="*/ 2 w 477"/>
                  <a:gd name="T7" fmla="*/ 2 h 504"/>
                  <a:gd name="T8" fmla="*/ 2 w 477"/>
                  <a:gd name="T9" fmla="*/ 1 h 504"/>
                  <a:gd name="T10" fmla="*/ 261 w 477"/>
                  <a:gd name="T11" fmla="*/ 11 h 504"/>
                  <a:gd name="T12" fmla="*/ 458 w 477"/>
                  <a:gd name="T13" fmla="*/ 208 h 504"/>
                  <a:gd name="T14" fmla="*/ 353 w 477"/>
                  <a:gd name="T15" fmla="*/ 455 h 504"/>
                  <a:gd name="T16" fmla="*/ 246 w 477"/>
                  <a:gd name="T17" fmla="*/ 494 h 504"/>
                  <a:gd name="T18" fmla="*/ 6 w 477"/>
                  <a:gd name="T19" fmla="*/ 504 h 504"/>
                  <a:gd name="T20" fmla="*/ 121 w 477"/>
                  <a:gd name="T21" fmla="*/ 252 h 504"/>
                  <a:gd name="T22" fmla="*/ 121 w 477"/>
                  <a:gd name="T23" fmla="*/ 380 h 504"/>
                  <a:gd name="T24" fmla="*/ 134 w 477"/>
                  <a:gd name="T25" fmla="*/ 397 h 504"/>
                  <a:gd name="T26" fmla="*/ 248 w 477"/>
                  <a:gd name="T27" fmla="*/ 381 h 504"/>
                  <a:gd name="T28" fmla="*/ 336 w 477"/>
                  <a:gd name="T29" fmla="*/ 289 h 504"/>
                  <a:gd name="T30" fmla="*/ 220 w 477"/>
                  <a:gd name="T31" fmla="*/ 112 h 504"/>
                  <a:gd name="T32" fmla="*/ 142 w 477"/>
                  <a:gd name="T33" fmla="*/ 107 h 504"/>
                  <a:gd name="T34" fmla="*/ 121 w 477"/>
                  <a:gd name="T35" fmla="*/ 128 h 504"/>
                  <a:gd name="T36" fmla="*/ 121 w 477"/>
                  <a:gd name="T37" fmla="*/ 2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 h="504">
                    <a:moveTo>
                      <a:pt x="6" y="504"/>
                    </a:moveTo>
                    <a:cubicBezTo>
                      <a:pt x="6" y="490"/>
                      <a:pt x="6" y="483"/>
                      <a:pt x="6" y="476"/>
                    </a:cubicBezTo>
                    <a:cubicBezTo>
                      <a:pt x="6" y="341"/>
                      <a:pt x="6" y="205"/>
                      <a:pt x="6" y="70"/>
                    </a:cubicBezTo>
                    <a:cubicBezTo>
                      <a:pt x="6" y="48"/>
                      <a:pt x="3" y="26"/>
                      <a:pt x="2" y="2"/>
                    </a:cubicBezTo>
                    <a:cubicBezTo>
                      <a:pt x="0" y="3"/>
                      <a:pt x="1" y="1"/>
                      <a:pt x="2" y="1"/>
                    </a:cubicBezTo>
                    <a:cubicBezTo>
                      <a:pt x="88" y="4"/>
                      <a:pt x="176" y="0"/>
                      <a:pt x="261" y="11"/>
                    </a:cubicBezTo>
                    <a:cubicBezTo>
                      <a:pt x="365" y="23"/>
                      <a:pt x="437" y="102"/>
                      <a:pt x="458" y="208"/>
                    </a:cubicBezTo>
                    <a:cubicBezTo>
                      <a:pt x="477" y="303"/>
                      <a:pt x="436" y="407"/>
                      <a:pt x="353" y="455"/>
                    </a:cubicBezTo>
                    <a:cubicBezTo>
                      <a:pt x="321" y="475"/>
                      <a:pt x="283" y="490"/>
                      <a:pt x="246" y="494"/>
                    </a:cubicBezTo>
                    <a:cubicBezTo>
                      <a:pt x="167" y="502"/>
                      <a:pt x="88" y="501"/>
                      <a:pt x="6" y="504"/>
                    </a:cubicBezTo>
                    <a:close/>
                    <a:moveTo>
                      <a:pt x="121" y="252"/>
                    </a:moveTo>
                    <a:cubicBezTo>
                      <a:pt x="121" y="295"/>
                      <a:pt x="121" y="337"/>
                      <a:pt x="121" y="380"/>
                    </a:cubicBezTo>
                    <a:cubicBezTo>
                      <a:pt x="121" y="389"/>
                      <a:pt x="121" y="398"/>
                      <a:pt x="134" y="397"/>
                    </a:cubicBezTo>
                    <a:cubicBezTo>
                      <a:pt x="172" y="392"/>
                      <a:pt x="211" y="391"/>
                      <a:pt x="248" y="381"/>
                    </a:cubicBezTo>
                    <a:cubicBezTo>
                      <a:pt x="293" y="369"/>
                      <a:pt x="325" y="337"/>
                      <a:pt x="336" y="289"/>
                    </a:cubicBezTo>
                    <a:cubicBezTo>
                      <a:pt x="353" y="214"/>
                      <a:pt x="333" y="128"/>
                      <a:pt x="220" y="112"/>
                    </a:cubicBezTo>
                    <a:cubicBezTo>
                      <a:pt x="195" y="108"/>
                      <a:pt x="168" y="109"/>
                      <a:pt x="142" y="107"/>
                    </a:cubicBezTo>
                    <a:cubicBezTo>
                      <a:pt x="126" y="106"/>
                      <a:pt x="120" y="111"/>
                      <a:pt x="121" y="128"/>
                    </a:cubicBezTo>
                    <a:cubicBezTo>
                      <a:pt x="122" y="169"/>
                      <a:pt x="121" y="211"/>
                      <a:pt x="121" y="252"/>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4" name="Freeform 7"/>
              <p:cNvSpPr>
                <a:spLocks/>
              </p:cNvSpPr>
              <p:nvPr/>
            </p:nvSpPr>
            <p:spPr bwMode="auto">
              <a:xfrm>
                <a:off x="388" y="225"/>
                <a:ext cx="804" cy="961"/>
              </a:xfrm>
              <a:custGeom>
                <a:avLst/>
                <a:gdLst>
                  <a:gd name="T0" fmla="*/ 299 w 420"/>
                  <a:gd name="T1" fmla="*/ 0 h 501"/>
                  <a:gd name="T2" fmla="*/ 407 w 420"/>
                  <a:gd name="T3" fmla="*/ 0 h 501"/>
                  <a:gd name="T4" fmla="*/ 420 w 420"/>
                  <a:gd name="T5" fmla="*/ 16 h 501"/>
                  <a:gd name="T6" fmla="*/ 420 w 420"/>
                  <a:gd name="T7" fmla="*/ 86 h 501"/>
                  <a:gd name="T8" fmla="*/ 420 w 420"/>
                  <a:gd name="T9" fmla="*/ 478 h 501"/>
                  <a:gd name="T10" fmla="*/ 397 w 420"/>
                  <a:gd name="T11" fmla="*/ 501 h 501"/>
                  <a:gd name="T12" fmla="*/ 157 w 420"/>
                  <a:gd name="T13" fmla="*/ 500 h 501"/>
                  <a:gd name="T14" fmla="*/ 82 w 420"/>
                  <a:gd name="T15" fmla="*/ 490 h 501"/>
                  <a:gd name="T16" fmla="*/ 6 w 420"/>
                  <a:gd name="T17" fmla="*/ 385 h 501"/>
                  <a:gd name="T18" fmla="*/ 5 w 420"/>
                  <a:gd name="T19" fmla="*/ 49 h 501"/>
                  <a:gd name="T20" fmla="*/ 0 w 420"/>
                  <a:gd name="T21" fmla="*/ 2 h 501"/>
                  <a:gd name="T22" fmla="*/ 11 w 420"/>
                  <a:gd name="T23" fmla="*/ 0 h 501"/>
                  <a:gd name="T24" fmla="*/ 103 w 420"/>
                  <a:gd name="T25" fmla="*/ 0 h 501"/>
                  <a:gd name="T26" fmla="*/ 122 w 420"/>
                  <a:gd name="T27" fmla="*/ 20 h 501"/>
                  <a:gd name="T28" fmla="*/ 122 w 420"/>
                  <a:gd name="T29" fmla="*/ 330 h 501"/>
                  <a:gd name="T30" fmla="*/ 126 w 420"/>
                  <a:gd name="T31" fmla="*/ 365 h 501"/>
                  <a:gd name="T32" fmla="*/ 163 w 420"/>
                  <a:gd name="T33" fmla="*/ 396 h 501"/>
                  <a:gd name="T34" fmla="*/ 291 w 420"/>
                  <a:gd name="T35" fmla="*/ 397 h 501"/>
                  <a:gd name="T36" fmla="*/ 304 w 420"/>
                  <a:gd name="T37" fmla="*/ 380 h 501"/>
                  <a:gd name="T38" fmla="*/ 304 w 420"/>
                  <a:gd name="T39" fmla="*/ 256 h 501"/>
                  <a:gd name="T40" fmla="*/ 304 w 420"/>
                  <a:gd name="T41" fmla="*/ 64 h 501"/>
                  <a:gd name="T42" fmla="*/ 299 w 420"/>
                  <a:gd name="T43"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501">
                    <a:moveTo>
                      <a:pt x="299" y="0"/>
                    </a:moveTo>
                    <a:cubicBezTo>
                      <a:pt x="334" y="0"/>
                      <a:pt x="370" y="1"/>
                      <a:pt x="407" y="0"/>
                    </a:cubicBezTo>
                    <a:cubicBezTo>
                      <a:pt x="418" y="0"/>
                      <a:pt x="420" y="7"/>
                      <a:pt x="420" y="16"/>
                    </a:cubicBezTo>
                    <a:cubicBezTo>
                      <a:pt x="420" y="39"/>
                      <a:pt x="420" y="62"/>
                      <a:pt x="420" y="86"/>
                    </a:cubicBezTo>
                    <a:cubicBezTo>
                      <a:pt x="420" y="216"/>
                      <a:pt x="419" y="347"/>
                      <a:pt x="420" y="478"/>
                    </a:cubicBezTo>
                    <a:cubicBezTo>
                      <a:pt x="420" y="496"/>
                      <a:pt x="415" y="501"/>
                      <a:pt x="397" y="501"/>
                    </a:cubicBezTo>
                    <a:cubicBezTo>
                      <a:pt x="317" y="500"/>
                      <a:pt x="237" y="501"/>
                      <a:pt x="157" y="500"/>
                    </a:cubicBezTo>
                    <a:cubicBezTo>
                      <a:pt x="132" y="500"/>
                      <a:pt x="106" y="497"/>
                      <a:pt x="82" y="490"/>
                    </a:cubicBezTo>
                    <a:cubicBezTo>
                      <a:pt x="32" y="475"/>
                      <a:pt x="6" y="437"/>
                      <a:pt x="6" y="385"/>
                    </a:cubicBezTo>
                    <a:cubicBezTo>
                      <a:pt x="5" y="273"/>
                      <a:pt x="6" y="161"/>
                      <a:pt x="5" y="49"/>
                    </a:cubicBezTo>
                    <a:cubicBezTo>
                      <a:pt x="5" y="34"/>
                      <a:pt x="2" y="19"/>
                      <a:pt x="0" y="2"/>
                    </a:cubicBezTo>
                    <a:cubicBezTo>
                      <a:pt x="1" y="2"/>
                      <a:pt x="6" y="1"/>
                      <a:pt x="11" y="0"/>
                    </a:cubicBezTo>
                    <a:cubicBezTo>
                      <a:pt x="42" y="0"/>
                      <a:pt x="72" y="1"/>
                      <a:pt x="103" y="0"/>
                    </a:cubicBezTo>
                    <a:cubicBezTo>
                      <a:pt x="118" y="0"/>
                      <a:pt x="122" y="5"/>
                      <a:pt x="122" y="20"/>
                    </a:cubicBezTo>
                    <a:cubicBezTo>
                      <a:pt x="121" y="123"/>
                      <a:pt x="122" y="226"/>
                      <a:pt x="122" y="330"/>
                    </a:cubicBezTo>
                    <a:cubicBezTo>
                      <a:pt x="122" y="341"/>
                      <a:pt x="123" y="354"/>
                      <a:pt x="126" y="365"/>
                    </a:cubicBezTo>
                    <a:cubicBezTo>
                      <a:pt x="131" y="383"/>
                      <a:pt x="144" y="395"/>
                      <a:pt x="163" y="396"/>
                    </a:cubicBezTo>
                    <a:cubicBezTo>
                      <a:pt x="206" y="397"/>
                      <a:pt x="249" y="396"/>
                      <a:pt x="291" y="397"/>
                    </a:cubicBezTo>
                    <a:cubicBezTo>
                      <a:pt x="304" y="397"/>
                      <a:pt x="304" y="389"/>
                      <a:pt x="304" y="380"/>
                    </a:cubicBezTo>
                    <a:cubicBezTo>
                      <a:pt x="304" y="338"/>
                      <a:pt x="304" y="297"/>
                      <a:pt x="304" y="256"/>
                    </a:cubicBezTo>
                    <a:cubicBezTo>
                      <a:pt x="304" y="192"/>
                      <a:pt x="305" y="128"/>
                      <a:pt x="304" y="64"/>
                    </a:cubicBezTo>
                    <a:cubicBezTo>
                      <a:pt x="304" y="44"/>
                      <a:pt x="301" y="23"/>
                      <a:pt x="299" y="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5" name="Freeform 8"/>
              <p:cNvSpPr>
                <a:spLocks/>
              </p:cNvSpPr>
              <p:nvPr/>
            </p:nvSpPr>
            <p:spPr bwMode="auto">
              <a:xfrm>
                <a:off x="1264" y="221"/>
                <a:ext cx="991" cy="967"/>
              </a:xfrm>
              <a:custGeom>
                <a:avLst/>
                <a:gdLst>
                  <a:gd name="T0" fmla="*/ 259 w 518"/>
                  <a:gd name="T1" fmla="*/ 150 h 504"/>
                  <a:gd name="T2" fmla="*/ 252 w 518"/>
                  <a:gd name="T3" fmla="*/ 164 h 504"/>
                  <a:gd name="T4" fmla="*/ 125 w 518"/>
                  <a:gd name="T5" fmla="*/ 481 h 504"/>
                  <a:gd name="T6" fmla="*/ 93 w 518"/>
                  <a:gd name="T7" fmla="*/ 503 h 504"/>
                  <a:gd name="T8" fmla="*/ 0 w 518"/>
                  <a:gd name="T9" fmla="*/ 502 h 504"/>
                  <a:gd name="T10" fmla="*/ 9 w 518"/>
                  <a:gd name="T11" fmla="*/ 476 h 504"/>
                  <a:gd name="T12" fmla="*/ 193 w 518"/>
                  <a:gd name="T13" fmla="*/ 19 h 504"/>
                  <a:gd name="T14" fmla="*/ 221 w 518"/>
                  <a:gd name="T15" fmla="*/ 0 h 504"/>
                  <a:gd name="T16" fmla="*/ 299 w 518"/>
                  <a:gd name="T17" fmla="*/ 0 h 504"/>
                  <a:gd name="T18" fmla="*/ 324 w 518"/>
                  <a:gd name="T19" fmla="*/ 17 h 504"/>
                  <a:gd name="T20" fmla="*/ 455 w 518"/>
                  <a:gd name="T21" fmla="*/ 344 h 504"/>
                  <a:gd name="T22" fmla="*/ 509 w 518"/>
                  <a:gd name="T23" fmla="*/ 479 h 504"/>
                  <a:gd name="T24" fmla="*/ 518 w 518"/>
                  <a:gd name="T25" fmla="*/ 502 h 504"/>
                  <a:gd name="T26" fmla="*/ 409 w 518"/>
                  <a:gd name="T27" fmla="*/ 501 h 504"/>
                  <a:gd name="T28" fmla="*/ 396 w 518"/>
                  <a:gd name="T29" fmla="*/ 486 h 504"/>
                  <a:gd name="T30" fmla="*/ 267 w 518"/>
                  <a:gd name="T31" fmla="*/ 166 h 504"/>
                  <a:gd name="T32" fmla="*/ 259 w 518"/>
                  <a:gd name="T33" fmla="*/ 15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8" h="504">
                    <a:moveTo>
                      <a:pt x="259" y="150"/>
                    </a:moveTo>
                    <a:cubicBezTo>
                      <a:pt x="256" y="156"/>
                      <a:pt x="254" y="160"/>
                      <a:pt x="252" y="164"/>
                    </a:cubicBezTo>
                    <a:cubicBezTo>
                      <a:pt x="209" y="270"/>
                      <a:pt x="166" y="375"/>
                      <a:pt x="125" y="481"/>
                    </a:cubicBezTo>
                    <a:cubicBezTo>
                      <a:pt x="118" y="498"/>
                      <a:pt x="110" y="504"/>
                      <a:pt x="93" y="503"/>
                    </a:cubicBezTo>
                    <a:cubicBezTo>
                      <a:pt x="63" y="501"/>
                      <a:pt x="33" y="502"/>
                      <a:pt x="0" y="502"/>
                    </a:cubicBezTo>
                    <a:cubicBezTo>
                      <a:pt x="4" y="492"/>
                      <a:pt x="6" y="484"/>
                      <a:pt x="9" y="476"/>
                    </a:cubicBezTo>
                    <a:cubicBezTo>
                      <a:pt x="71" y="324"/>
                      <a:pt x="132" y="171"/>
                      <a:pt x="193" y="19"/>
                    </a:cubicBezTo>
                    <a:cubicBezTo>
                      <a:pt x="199" y="4"/>
                      <a:pt x="207" y="0"/>
                      <a:pt x="221" y="0"/>
                    </a:cubicBezTo>
                    <a:cubicBezTo>
                      <a:pt x="247" y="1"/>
                      <a:pt x="273" y="2"/>
                      <a:pt x="299" y="0"/>
                    </a:cubicBezTo>
                    <a:cubicBezTo>
                      <a:pt x="313" y="0"/>
                      <a:pt x="319" y="5"/>
                      <a:pt x="324" y="17"/>
                    </a:cubicBezTo>
                    <a:cubicBezTo>
                      <a:pt x="368" y="126"/>
                      <a:pt x="412" y="235"/>
                      <a:pt x="455" y="344"/>
                    </a:cubicBezTo>
                    <a:cubicBezTo>
                      <a:pt x="473" y="389"/>
                      <a:pt x="491" y="434"/>
                      <a:pt x="509" y="479"/>
                    </a:cubicBezTo>
                    <a:cubicBezTo>
                      <a:pt x="512" y="486"/>
                      <a:pt x="514" y="492"/>
                      <a:pt x="518" y="502"/>
                    </a:cubicBezTo>
                    <a:cubicBezTo>
                      <a:pt x="480" y="502"/>
                      <a:pt x="444" y="503"/>
                      <a:pt x="409" y="501"/>
                    </a:cubicBezTo>
                    <a:cubicBezTo>
                      <a:pt x="404" y="501"/>
                      <a:pt x="399" y="492"/>
                      <a:pt x="396" y="486"/>
                    </a:cubicBezTo>
                    <a:cubicBezTo>
                      <a:pt x="353" y="379"/>
                      <a:pt x="310" y="272"/>
                      <a:pt x="267" y="166"/>
                    </a:cubicBezTo>
                    <a:cubicBezTo>
                      <a:pt x="265" y="161"/>
                      <a:pt x="263" y="157"/>
                      <a:pt x="259" y="150"/>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6" name="Freeform 9"/>
              <p:cNvSpPr>
                <a:spLocks/>
              </p:cNvSpPr>
              <p:nvPr/>
            </p:nvSpPr>
            <p:spPr bwMode="auto">
              <a:xfrm>
                <a:off x="1603" y="902"/>
                <a:ext cx="313" cy="297"/>
              </a:xfrm>
              <a:custGeom>
                <a:avLst/>
                <a:gdLst>
                  <a:gd name="T0" fmla="*/ 128 w 164"/>
                  <a:gd name="T1" fmla="*/ 129 h 155"/>
                  <a:gd name="T2" fmla="*/ 120 w 164"/>
                  <a:gd name="T3" fmla="*/ 100 h 155"/>
                  <a:gd name="T4" fmla="*/ 113 w 164"/>
                  <a:gd name="T5" fmla="*/ 103 h 155"/>
                  <a:gd name="T6" fmla="*/ 118 w 164"/>
                  <a:gd name="T7" fmla="*/ 113 h 155"/>
                  <a:gd name="T8" fmla="*/ 80 w 164"/>
                  <a:gd name="T9" fmla="*/ 131 h 155"/>
                  <a:gd name="T10" fmla="*/ 81 w 164"/>
                  <a:gd name="T11" fmla="*/ 137 h 155"/>
                  <a:gd name="T12" fmla="*/ 110 w 164"/>
                  <a:gd name="T13" fmla="*/ 137 h 155"/>
                  <a:gd name="T14" fmla="*/ 29 w 164"/>
                  <a:gd name="T15" fmla="*/ 123 h 155"/>
                  <a:gd name="T16" fmla="*/ 26 w 164"/>
                  <a:gd name="T17" fmla="*/ 52 h 155"/>
                  <a:gd name="T18" fmla="*/ 36 w 164"/>
                  <a:gd name="T19" fmla="*/ 82 h 155"/>
                  <a:gd name="T20" fmla="*/ 48 w 164"/>
                  <a:gd name="T21" fmla="*/ 69 h 155"/>
                  <a:gd name="T22" fmla="*/ 69 w 164"/>
                  <a:gd name="T23" fmla="*/ 92 h 155"/>
                  <a:gd name="T24" fmla="*/ 106 w 164"/>
                  <a:gd name="T25" fmla="*/ 12 h 155"/>
                  <a:gd name="T26" fmla="*/ 104 w 164"/>
                  <a:gd name="T27" fmla="*/ 14 h 155"/>
                  <a:gd name="T28" fmla="*/ 125 w 164"/>
                  <a:gd name="T29" fmla="*/ 2 h 155"/>
                  <a:gd name="T30" fmla="*/ 149 w 164"/>
                  <a:gd name="T31" fmla="*/ 32 h 155"/>
                  <a:gd name="T32" fmla="*/ 128 w 164"/>
                  <a:gd name="T33"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5">
                    <a:moveTo>
                      <a:pt x="128" y="129"/>
                    </a:moveTo>
                    <a:cubicBezTo>
                      <a:pt x="125" y="118"/>
                      <a:pt x="123" y="109"/>
                      <a:pt x="120" y="100"/>
                    </a:cubicBezTo>
                    <a:cubicBezTo>
                      <a:pt x="118" y="101"/>
                      <a:pt x="115" y="102"/>
                      <a:pt x="113" y="103"/>
                    </a:cubicBezTo>
                    <a:cubicBezTo>
                      <a:pt x="115" y="107"/>
                      <a:pt x="116" y="110"/>
                      <a:pt x="118" y="113"/>
                    </a:cubicBezTo>
                    <a:cubicBezTo>
                      <a:pt x="105" y="119"/>
                      <a:pt x="93" y="125"/>
                      <a:pt x="80" y="131"/>
                    </a:cubicBezTo>
                    <a:cubicBezTo>
                      <a:pt x="80" y="133"/>
                      <a:pt x="81" y="135"/>
                      <a:pt x="81" y="137"/>
                    </a:cubicBezTo>
                    <a:cubicBezTo>
                      <a:pt x="90" y="137"/>
                      <a:pt x="98" y="137"/>
                      <a:pt x="110" y="137"/>
                    </a:cubicBezTo>
                    <a:cubicBezTo>
                      <a:pt x="86" y="155"/>
                      <a:pt x="51" y="148"/>
                      <a:pt x="29" y="123"/>
                    </a:cubicBezTo>
                    <a:cubicBezTo>
                      <a:pt x="9" y="99"/>
                      <a:pt x="0" y="76"/>
                      <a:pt x="26" y="52"/>
                    </a:cubicBezTo>
                    <a:cubicBezTo>
                      <a:pt x="29" y="62"/>
                      <a:pt x="33" y="72"/>
                      <a:pt x="36" y="82"/>
                    </a:cubicBezTo>
                    <a:cubicBezTo>
                      <a:pt x="41" y="77"/>
                      <a:pt x="44" y="74"/>
                      <a:pt x="48" y="69"/>
                    </a:cubicBezTo>
                    <a:cubicBezTo>
                      <a:pt x="55" y="77"/>
                      <a:pt x="62" y="84"/>
                      <a:pt x="69" y="92"/>
                    </a:cubicBezTo>
                    <a:cubicBezTo>
                      <a:pt x="83" y="66"/>
                      <a:pt x="105" y="46"/>
                      <a:pt x="106" y="12"/>
                    </a:cubicBezTo>
                    <a:cubicBezTo>
                      <a:pt x="103" y="16"/>
                      <a:pt x="104" y="15"/>
                      <a:pt x="104" y="14"/>
                    </a:cubicBezTo>
                    <a:cubicBezTo>
                      <a:pt x="111" y="10"/>
                      <a:pt x="123" y="0"/>
                      <a:pt x="125" y="2"/>
                    </a:cubicBezTo>
                    <a:cubicBezTo>
                      <a:pt x="134" y="10"/>
                      <a:pt x="144" y="20"/>
                      <a:pt x="149" y="32"/>
                    </a:cubicBezTo>
                    <a:cubicBezTo>
                      <a:pt x="164" y="66"/>
                      <a:pt x="156" y="102"/>
                      <a:pt x="128" y="129"/>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sp>
            <p:nvSpPr>
              <p:cNvPr id="7" name="Freeform 10"/>
              <p:cNvSpPr>
                <a:spLocks/>
              </p:cNvSpPr>
              <p:nvPr/>
            </p:nvSpPr>
            <p:spPr bwMode="auto">
              <a:xfrm>
                <a:off x="1712" y="863"/>
                <a:ext cx="101" cy="33"/>
              </a:xfrm>
              <a:custGeom>
                <a:avLst/>
                <a:gdLst>
                  <a:gd name="T0" fmla="*/ 0 w 53"/>
                  <a:gd name="T1" fmla="*/ 17 h 17"/>
                  <a:gd name="T2" fmla="*/ 53 w 53"/>
                  <a:gd name="T3" fmla="*/ 17 h 17"/>
                  <a:gd name="T4" fmla="*/ 0 w 53"/>
                  <a:gd name="T5" fmla="*/ 17 h 17"/>
                </a:gdLst>
                <a:ahLst/>
                <a:cxnLst>
                  <a:cxn ang="0">
                    <a:pos x="T0" y="T1"/>
                  </a:cxn>
                  <a:cxn ang="0">
                    <a:pos x="T2" y="T3"/>
                  </a:cxn>
                  <a:cxn ang="0">
                    <a:pos x="T4" y="T5"/>
                  </a:cxn>
                </a:cxnLst>
                <a:rect l="0" t="0" r="r" b="b"/>
                <a:pathLst>
                  <a:path w="53" h="17">
                    <a:moveTo>
                      <a:pt x="0" y="17"/>
                    </a:moveTo>
                    <a:cubicBezTo>
                      <a:pt x="16" y="0"/>
                      <a:pt x="36" y="1"/>
                      <a:pt x="53" y="17"/>
                    </a:cubicBezTo>
                    <a:cubicBezTo>
                      <a:pt x="33" y="17"/>
                      <a:pt x="17" y="17"/>
                      <a:pt x="0" y="17"/>
                    </a:cubicBezTo>
                    <a:close/>
                  </a:path>
                </a:pathLst>
              </a:custGeom>
              <a:grpFill/>
              <a:ln>
                <a:noFill/>
              </a:ln>
              <a:extLst/>
            </p:spPr>
            <p:txBody>
              <a:bodyPr/>
              <a:lstStyle/>
              <a:p>
                <a:pPr algn="ctr" eaLnBrk="1" fontAlgn="auto" hangingPunct="1">
                  <a:spcBef>
                    <a:spcPts val="0"/>
                  </a:spcBef>
                  <a:spcAft>
                    <a:spcPts val="0"/>
                  </a:spcAft>
                  <a:defRPr/>
                </a:pPr>
                <a:endParaRPr lang="zh-CN" altLang="en-US">
                  <a:solidFill>
                    <a:prstClr val="white"/>
                  </a:solidFill>
                  <a:latin typeface="等线"/>
                  <a:ea typeface="等线"/>
                </a:endParaRPr>
              </a:p>
            </p:txBody>
          </p:sp>
        </p:grpSp>
      </p:grpSp>
      <p:sp>
        <p:nvSpPr>
          <p:cNvPr id="26628" name="文本框 12"/>
          <p:cNvSpPr txBox="1">
            <a:spLocks noChangeArrowheads="1"/>
          </p:cNvSpPr>
          <p:nvPr/>
        </p:nvSpPr>
        <p:spPr bwMode="auto">
          <a:xfrm>
            <a:off x="1450975" y="31750"/>
            <a:ext cx="6206131"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algn="ctr" eaLnBrk="1" hangingPunct="1">
              <a:lnSpc>
                <a:spcPct val="130000"/>
              </a:lnSpc>
              <a:spcAft>
                <a:spcPts val="450"/>
              </a:spcAft>
            </a:pPr>
            <a:r>
              <a:rPr lang="zh-CN" altLang="en-US" sz="2800" b="1" dirty="0">
                <a:solidFill>
                  <a:srgbClr val="661825"/>
                </a:solidFill>
                <a:latin typeface="微软雅黑" pitchFamily="34" charset="-122"/>
                <a:ea typeface="微软雅黑" pitchFamily="34" charset="-122"/>
                <a:cs typeface="Adobe Arabic"/>
              </a:rPr>
              <a:t>二、电气设计技术措施</a:t>
            </a:r>
            <a:endParaRPr lang="zh-CN" altLang="en-US" sz="2800" b="1" dirty="0" smtClean="0">
              <a:solidFill>
                <a:srgbClr val="661825"/>
              </a:solidFill>
              <a:latin typeface="微软雅黑" pitchFamily="34" charset="-122"/>
              <a:ea typeface="微软雅黑" pitchFamily="34" charset="-122"/>
              <a:cs typeface="Adobe Arabic"/>
            </a:endParaRPr>
          </a:p>
        </p:txBody>
      </p:sp>
      <p:sp>
        <p:nvSpPr>
          <p:cNvPr id="14" name="Rectangle 1"/>
          <p:cNvSpPr>
            <a:spLocks noChangeArrowheads="1"/>
          </p:cNvSpPr>
          <p:nvPr/>
        </p:nvSpPr>
        <p:spPr bwMode="auto">
          <a:xfrm>
            <a:off x="885361" y="2102084"/>
            <a:ext cx="774180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pPr>
            <a:r>
              <a:rPr lang="en-US" altLang="zh-CN" sz="1600" dirty="0">
                <a:latin typeface="宋体" panose="02010600030101010101" pitchFamily="2" charset="-122"/>
                <a:ea typeface="宋体" panose="02010600030101010101" pitchFamily="2" charset="-122"/>
                <a:cs typeface="Times New Roman" panose="02020603050405020304" pitchFamily="18" charset="0"/>
              </a:rPr>
              <a:t>4</a:t>
            </a:r>
            <a:r>
              <a:rPr lang="zh-CN" altLang="en-US" sz="1600" dirty="0">
                <a:latin typeface="宋体" panose="02010600030101010101" pitchFamily="2" charset="-122"/>
                <a:ea typeface="宋体" panose="02010600030101010101" pitchFamily="2" charset="-122"/>
                <a:cs typeface="Times New Roman" panose="02020603050405020304" pitchFamily="18" charset="0"/>
              </a:rPr>
              <a:t>、照明设计满足</a:t>
            </a:r>
            <a:r>
              <a:rPr lang="en-US" altLang="zh-CN" sz="1600" dirty="0">
                <a:latin typeface="宋体" panose="02010600030101010101" pitchFamily="2" charset="-122"/>
                <a:ea typeface="宋体" panose="02010600030101010101" pitchFamily="2" charset="-122"/>
                <a:cs typeface="Times New Roman" panose="02020603050405020304" pitchFamily="18" charset="0"/>
              </a:rPr>
              <a:t>《</a:t>
            </a:r>
            <a:r>
              <a:rPr lang="zh-CN" altLang="en-US" sz="1600" dirty="0">
                <a:latin typeface="宋体" panose="02010600030101010101" pitchFamily="2" charset="-122"/>
                <a:ea typeface="宋体" panose="02010600030101010101" pitchFamily="2" charset="-122"/>
                <a:cs typeface="Times New Roman" panose="02020603050405020304" pitchFamily="18" charset="0"/>
              </a:rPr>
              <a:t>建筑照明设计标准</a:t>
            </a:r>
            <a:r>
              <a:rPr lang="en-US" altLang="zh-CN" sz="1600" dirty="0">
                <a:latin typeface="宋体" panose="02010600030101010101" pitchFamily="2" charset="-122"/>
                <a:ea typeface="宋体" panose="02010600030101010101" pitchFamily="2" charset="-122"/>
                <a:cs typeface="Times New Roman" panose="02020603050405020304" pitchFamily="18" charset="0"/>
              </a:rPr>
              <a:t>》GB50034</a:t>
            </a:r>
            <a:r>
              <a:rPr lang="zh-CN" altLang="en-US" sz="1600" dirty="0">
                <a:latin typeface="宋体" panose="02010600030101010101" pitchFamily="2" charset="-122"/>
                <a:ea typeface="宋体" panose="02010600030101010101" pitchFamily="2" charset="-122"/>
                <a:cs typeface="Times New Roman" panose="02020603050405020304" pitchFamily="18" charset="0"/>
              </a:rPr>
              <a:t>规定的照度标准、均匀度、眩光值、显色指数；</a:t>
            </a:r>
          </a:p>
          <a:p>
            <a:pPr lvl="0" indent="357188">
              <a:lnSpc>
                <a:spcPct val="150000"/>
              </a:lnSpc>
            </a:pPr>
            <a:r>
              <a:rPr lang="zh-CN" altLang="en-US" sz="1600" dirty="0">
                <a:latin typeface="宋体" panose="02010600030101010101" pitchFamily="2" charset="-122"/>
                <a:ea typeface="宋体" panose="02010600030101010101" pitchFamily="2" charset="-122"/>
                <a:cs typeface="Times New Roman" panose="02020603050405020304" pitchFamily="18" charset="0"/>
              </a:rPr>
              <a:t>各场所的照明功率密度值满足</a:t>
            </a:r>
            <a:r>
              <a:rPr lang="en-US" altLang="zh-CN" sz="1600" dirty="0">
                <a:latin typeface="宋体" panose="02010600030101010101" pitchFamily="2" charset="-122"/>
                <a:ea typeface="宋体" panose="02010600030101010101" pitchFamily="2" charset="-122"/>
                <a:cs typeface="Times New Roman" panose="02020603050405020304" pitchFamily="18" charset="0"/>
              </a:rPr>
              <a:t>《</a:t>
            </a:r>
            <a:r>
              <a:rPr lang="zh-CN" altLang="en-US" sz="1600" dirty="0">
                <a:latin typeface="宋体" panose="02010600030101010101" pitchFamily="2" charset="-122"/>
                <a:ea typeface="宋体" panose="02010600030101010101" pitchFamily="2" charset="-122"/>
                <a:cs typeface="Times New Roman" panose="02020603050405020304" pitchFamily="18" charset="0"/>
              </a:rPr>
              <a:t>建筑节能与可再生能源利用通用规范</a:t>
            </a:r>
            <a:r>
              <a:rPr lang="en-US" altLang="zh-CN" sz="1600" dirty="0">
                <a:latin typeface="宋体" panose="02010600030101010101" pitchFamily="2" charset="-122"/>
                <a:ea typeface="宋体" panose="02010600030101010101" pitchFamily="2" charset="-122"/>
                <a:cs typeface="Times New Roman" panose="02020603050405020304" pitchFamily="18" charset="0"/>
              </a:rPr>
              <a:t>》GB 55015</a:t>
            </a:r>
            <a:r>
              <a:rPr lang="zh-CN" altLang="en-US" sz="1600" dirty="0">
                <a:latin typeface="宋体" panose="02010600030101010101" pitchFamily="2" charset="-122"/>
                <a:ea typeface="宋体" panose="02010600030101010101" pitchFamily="2" charset="-122"/>
                <a:cs typeface="Times New Roman" panose="02020603050405020304" pitchFamily="18" charset="0"/>
              </a:rPr>
              <a:t>的规定；</a:t>
            </a:r>
          </a:p>
          <a:p>
            <a:pPr lvl="0" indent="357188">
              <a:lnSpc>
                <a:spcPct val="150000"/>
              </a:lnSpc>
            </a:pPr>
            <a:r>
              <a:rPr lang="zh-CN" altLang="en-US" sz="1600" dirty="0">
                <a:latin typeface="宋体" panose="02010600030101010101" pitchFamily="2" charset="-122"/>
                <a:ea typeface="宋体" panose="02010600030101010101" pitchFamily="2" charset="-122"/>
                <a:cs typeface="Times New Roman" panose="02020603050405020304" pitchFamily="18" charset="0"/>
              </a:rPr>
              <a:t>室内、外照明主要控制方式说明：</a:t>
            </a:r>
            <a:r>
              <a:rPr lang="zh-CN" altLang="en-US" sz="1600" u="sng" dirty="0">
                <a:latin typeface="宋体" panose="02010600030101010101" pitchFamily="2" charset="-122"/>
                <a:ea typeface="宋体" panose="02010600030101010101" pitchFamily="2" charset="-122"/>
                <a:cs typeface="Times New Roman" panose="02020603050405020304" pitchFamily="18" charset="0"/>
              </a:rPr>
              <a:t>       </a:t>
            </a:r>
            <a:r>
              <a:rPr lang="zh-CN" altLang="en-US" sz="1600" u="sng" dirty="0" smtClean="0">
                <a:latin typeface="宋体" panose="02010600030101010101" pitchFamily="2" charset="-122"/>
                <a:ea typeface="宋体" panose="02010600030101010101" pitchFamily="2" charset="-122"/>
                <a:cs typeface="Times New Roman" panose="02020603050405020304" pitchFamily="18" charset="0"/>
              </a:rPr>
              <a:t>              </a:t>
            </a:r>
            <a:r>
              <a:rPr lang="zh-CN" altLang="en-US" sz="1600" dirty="0">
                <a:latin typeface="宋体" panose="02010600030101010101" pitchFamily="2" charset="-122"/>
                <a:ea typeface="宋体" panose="02010600030101010101" pitchFamily="2" charset="-122"/>
                <a:cs typeface="Times New Roman" panose="02020603050405020304" pitchFamily="18" charset="0"/>
              </a:rPr>
              <a:t>；</a:t>
            </a:r>
          </a:p>
          <a:p>
            <a:pPr lvl="0" indent="357188">
              <a:lnSpc>
                <a:spcPct val="150000"/>
              </a:lnSpc>
            </a:pPr>
            <a:r>
              <a:rPr lang="zh-CN" altLang="en-US" sz="1600" dirty="0">
                <a:latin typeface="宋体" panose="02010600030101010101" pitchFamily="2" charset="-122"/>
                <a:ea typeface="宋体" panose="02010600030101010101" pitchFamily="2" charset="-122"/>
                <a:cs typeface="Times New Roman" panose="02020603050405020304" pitchFamily="18" charset="0"/>
              </a:rPr>
              <a:t>人员长期停留的场所采用光生物安全性为“无危险类（</a:t>
            </a:r>
            <a:r>
              <a:rPr lang="en-US" altLang="zh-CN" sz="1600" dirty="0">
                <a:latin typeface="宋体" panose="02010600030101010101" pitchFamily="2" charset="-122"/>
                <a:ea typeface="宋体" panose="02010600030101010101" pitchFamily="2" charset="-122"/>
                <a:cs typeface="Times New Roman" panose="02020603050405020304" pitchFamily="18" charset="0"/>
              </a:rPr>
              <a:t>RG0</a:t>
            </a:r>
            <a:r>
              <a:rPr lang="zh-CN" altLang="en-US" sz="1600" dirty="0">
                <a:latin typeface="宋体" panose="02010600030101010101" pitchFamily="2" charset="-122"/>
                <a:ea typeface="宋体" panose="02010600030101010101" pitchFamily="2" charset="-122"/>
                <a:cs typeface="Times New Roman" panose="02020603050405020304" pitchFamily="18" charset="0"/>
              </a:rPr>
              <a:t>）”的照明产品；</a:t>
            </a:r>
          </a:p>
          <a:p>
            <a:pPr lvl="0" indent="357188">
              <a:lnSpc>
                <a:spcPct val="150000"/>
              </a:lnSpc>
            </a:pPr>
            <a:r>
              <a:rPr lang="zh-CN" altLang="en-US" sz="1600" dirty="0">
                <a:latin typeface="宋体" panose="02010600030101010101" pitchFamily="2" charset="-122"/>
                <a:ea typeface="宋体" panose="02010600030101010101" pitchFamily="2" charset="-122"/>
                <a:cs typeface="Times New Roman" panose="02020603050405020304" pitchFamily="18" charset="0"/>
              </a:rPr>
              <a:t>各场所选用光源和灯具的闪变指数（</a:t>
            </a:r>
            <a:r>
              <a:rPr lang="en-US" altLang="zh-CN" sz="1600" dirty="0" err="1">
                <a:latin typeface="宋体" panose="02010600030101010101" pitchFamily="2" charset="-122"/>
                <a:ea typeface="宋体" panose="02010600030101010101" pitchFamily="2" charset="-122"/>
                <a:cs typeface="Times New Roman" panose="02020603050405020304" pitchFamily="18" charset="0"/>
              </a:rPr>
              <a:t>PstLM</a:t>
            </a:r>
            <a:r>
              <a:rPr lang="zh-CN" altLang="en-US" sz="1600" dirty="0">
                <a:latin typeface="宋体" panose="02010600030101010101" pitchFamily="2" charset="-122"/>
                <a:ea typeface="宋体" panose="02010600030101010101" pitchFamily="2" charset="-122"/>
                <a:cs typeface="Times New Roman" panose="02020603050405020304" pitchFamily="18" charset="0"/>
              </a:rPr>
              <a:t>）不大于</a:t>
            </a:r>
            <a:r>
              <a:rPr lang="en-US" altLang="zh-CN" sz="1600" dirty="0">
                <a:latin typeface="宋体" panose="02010600030101010101" pitchFamily="2" charset="-122"/>
                <a:ea typeface="宋体" panose="02010600030101010101" pitchFamily="2" charset="-122"/>
                <a:cs typeface="Times New Roman" panose="02020603050405020304" pitchFamily="18" charset="0"/>
              </a:rPr>
              <a:t>1</a:t>
            </a:r>
            <a:r>
              <a:rPr lang="zh-CN" altLang="en-US" sz="1600" dirty="0">
                <a:latin typeface="宋体" panose="02010600030101010101" pitchFamily="2" charset="-122"/>
                <a:ea typeface="宋体" panose="02010600030101010101" pitchFamily="2" charset="-122"/>
                <a:cs typeface="Times New Roman" panose="02020603050405020304" pitchFamily="18" charset="0"/>
              </a:rPr>
              <a:t>； 儿童及青少年长时间学习或活动的场所选用光源和灯具的频闪效应可视度（</a:t>
            </a:r>
            <a:r>
              <a:rPr lang="en-US" altLang="zh-CN" sz="1600" dirty="0">
                <a:latin typeface="宋体" panose="02010600030101010101" pitchFamily="2" charset="-122"/>
                <a:ea typeface="宋体" panose="02010600030101010101" pitchFamily="2" charset="-122"/>
                <a:cs typeface="Times New Roman" panose="02020603050405020304" pitchFamily="18" charset="0"/>
              </a:rPr>
              <a:t>SVM</a:t>
            </a:r>
            <a:r>
              <a:rPr lang="zh-CN" altLang="en-US" sz="1600" dirty="0">
                <a:latin typeface="宋体" panose="02010600030101010101" pitchFamily="2" charset="-122"/>
                <a:ea typeface="宋体" panose="02010600030101010101" pitchFamily="2" charset="-122"/>
                <a:cs typeface="Times New Roman" panose="02020603050405020304" pitchFamily="18" charset="0"/>
              </a:rPr>
              <a:t>）不大于</a:t>
            </a:r>
            <a:r>
              <a:rPr lang="en-US" altLang="zh-CN" sz="1600" dirty="0">
                <a:latin typeface="宋体" panose="02010600030101010101" pitchFamily="2" charset="-122"/>
                <a:ea typeface="宋体" panose="02010600030101010101" pitchFamily="2" charset="-122"/>
                <a:cs typeface="Times New Roman" panose="02020603050405020304" pitchFamily="18" charset="0"/>
              </a:rPr>
              <a:t>1.0</a:t>
            </a:r>
            <a:r>
              <a:rPr lang="zh-CN" altLang="en-US" sz="1600" dirty="0">
                <a:latin typeface="宋体" panose="02010600030101010101" pitchFamily="2" charset="-122"/>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505241270"/>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6*i*1"/>
  <p:tag name="KSO_WM_TEMPLATE_CATEGORY" val="custom"/>
  <p:tag name="KSO_WM_TEMPLATE_INDEX" val="2"/>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
  <p:tag name="KSO_WM_UNIT_TYPE" val="d"/>
  <p:tag name="KSO_WM_UNIT_INDEX" val="1"/>
  <p:tag name="KSO_WM_UNIT_CLEAR" val="0"/>
  <p:tag name="KSO_WM_UNIT_LAYERLEVEL" val="1"/>
  <p:tag name="KSO_WM_UNIT_VALUE" val="1257*1885"/>
  <p:tag name="KSO_WM_UNIT_HIGHLIGHT" val="0"/>
  <p:tag name="KSO_WM_UNIT_COMPATIBLE" val="0"/>
  <p:tag name="KSO_WM_BEAUTIFY_FLAG" val="#wm#"/>
  <p:tag name="KSO_WM_UNIT_ID" val="256*d*1"/>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_11"/>
  <p:tag name="KSO_WM_SLIDE_INDEX" val="11"/>
  <p:tag name="KSO_WM_SLIDE_LAYOUT" val="a_b"/>
  <p:tag name="KSO_WM_SLIDE_LAYOUT_CNT" val="1_1"/>
  <p:tag name="KSO_WM_SLIDE_TYPE" val="sectionTitle"/>
  <p:tag name="KSO_WM_BEAUTIFY_FLAG" val="#wm#"/>
  <p:tag name="KSO_WM_SLIDE_ITEM_CNT" val="2"/>
  <p:tag name="KSO_WM_TEMPLATE_CATEGORY" val="custom"/>
  <p:tag name="KSO_WM_TEMPLATE_INDEX" val="2"/>
  <p:tag name="KSO_WM_TAG_VERSION" val="1.0"/>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
  <p:tag name="KSO_WM_UNIT_ID" val="custom2_11*a*1"/>
  <p:tag name="KSO_WM_UNIT_TYPE" val="a"/>
  <p:tag name="KSO_WM_UNIT_INDEX" val="1"/>
  <p:tag name="KSO_WM_UNIT_CLEAR" val="1"/>
  <p:tag name="KSO_WM_UNIT_LAYERLEVEL" val="1"/>
  <p:tag name="KSO_WM_UNIT_VALUE" val="14"/>
  <p:tag name="KSO_WM_UNIT_ISCONTENTSTITLE" val="0"/>
  <p:tag name="KSO_WM_UNIT_HIGHLIGHT" val="0"/>
  <p:tag name="KSO_WM_UNIT_COMPATIBLE" val="0"/>
  <p:tag name="KSO_WM_UNIT_PRESET_TEXT_INDEX" val="0"/>
  <p:tag name="KSO_WM_UNIT_PRESET_TEXT_LEN" val="9"/>
</p:tagLst>
</file>

<file path=ppt/tags/tag5.xml><?xml version="1.0" encoding="utf-8"?>
<p:tagLst xmlns:a="http://schemas.openxmlformats.org/drawingml/2006/main" xmlns:r="http://schemas.openxmlformats.org/officeDocument/2006/relationships" xmlns:p="http://schemas.openxmlformats.org/presentationml/2006/main">
  <p:tag name="KSO_WM_SLIDE_ID" val="custom2_11"/>
  <p:tag name="KSO_WM_SLIDE_INDEX" val="11"/>
  <p:tag name="KSO_WM_SLIDE_LAYOUT" val="a_b"/>
  <p:tag name="KSO_WM_SLIDE_LAYOUT_CNT" val="1_1"/>
  <p:tag name="KSO_WM_SLIDE_TYPE" val="sectionTitle"/>
  <p:tag name="KSO_WM_BEAUTIFY_FLAG" val="#wm#"/>
  <p:tag name="KSO_WM_SLIDE_ITEM_CNT" val="2"/>
  <p:tag name="KSO_WM_TEMPLATE_CATEGORY" val="custom"/>
  <p:tag name="KSO_WM_TEMPLATE_INDEX" val="2"/>
  <p:tag name="KSO_WM_TAG_VERSION" val="1.0"/>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
  <p:tag name="KSO_WM_UNIT_ID" val="custom2_11*a*1"/>
  <p:tag name="KSO_WM_UNIT_TYPE" val="a"/>
  <p:tag name="KSO_WM_UNIT_INDEX" val="1"/>
  <p:tag name="KSO_WM_UNIT_CLEAR" val="1"/>
  <p:tag name="KSO_WM_UNIT_LAYERLEVEL" val="1"/>
  <p:tag name="KSO_WM_UNIT_VALUE" val="14"/>
  <p:tag name="KSO_WM_UNIT_ISCONTENTSTITLE" val="0"/>
  <p:tag name="KSO_WM_UNIT_HIGHLIGHT" val="0"/>
  <p:tag name="KSO_WM_UNIT_COMPATIBLE" val="0"/>
  <p:tag name="KSO_WM_UNIT_PRESET_TEXT_INDEX" val="0"/>
  <p:tag name="KSO_WM_UNIT_PRESET_TEXT_LEN" val="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自定义 1">
      <a:dk1>
        <a:srgbClr val="856241"/>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
    <a:dk1>
      <a:srgbClr val="856241"/>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自定义 1">
    <a:dk1>
      <a:srgbClr val="856241"/>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4035</TotalTime>
  <Words>5730</Words>
  <Application>Microsoft Office PowerPoint</Application>
  <PresentationFormat>全屏显示(4:3)</PresentationFormat>
  <Paragraphs>499</Paragraphs>
  <Slides>48</Slides>
  <Notes>3</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48</vt:i4>
      </vt:variant>
    </vt:vector>
  </HeadingPairs>
  <TitlesOfParts>
    <vt:vector size="60" baseType="lpstr">
      <vt:lpstr>Adobe Arabic</vt:lpstr>
      <vt:lpstr>等线</vt:lpstr>
      <vt:lpstr>等线 Light</vt:lpstr>
      <vt:lpstr>黑体</vt:lpstr>
      <vt:lpstr>宋体</vt:lpstr>
      <vt:lpstr>微软雅黑</vt:lpstr>
      <vt:lpstr>Arial</vt:lpstr>
      <vt:lpstr>Calibri</vt:lpstr>
      <vt:lpstr>Times New Roman</vt:lpstr>
      <vt:lpstr>Office 主题​​</vt:lpstr>
      <vt:lpstr>1_默认设计模板</vt:lpstr>
      <vt:lpstr>4_Office 主题​​</vt:lpstr>
      <vt:lpstr>PowerPoint 演示文稿</vt:lpstr>
      <vt:lpstr>（1）《绿色建筑设计标准》DB 33/1092-2021 （2）《公共建筑节能设计标准》DB33/1036-2021 （3）《绿色建筑评价标准》GB/T 50378-2019 （4）《建筑节能与可再生能源利用通用规范》GB 55015-2021 （5）《建筑环境通用规范》GB 55016-2021</vt:lpstr>
      <vt:lpstr>一、设计依据 二、电气设计技术措施     1 控制项内容     2 一般项内容 三、智能化设计技术措施     1 控制项内容     2 一般项内容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谢鑫</dc:creator>
  <cp:lastModifiedBy>韦强</cp:lastModifiedBy>
  <cp:revision>491</cp:revision>
  <dcterms:created xsi:type="dcterms:W3CDTF">2016-01-23T14:45:00Z</dcterms:created>
  <dcterms:modified xsi:type="dcterms:W3CDTF">2023-04-03T12:51:35Z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