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7" r:id="rId1"/>
    <p:sldMasterId id="2147483821" r:id="rId2"/>
    <p:sldMasterId id="2147483848" r:id="rId3"/>
  </p:sldMasterIdLst>
  <p:notesMasterIdLst>
    <p:notesMasterId r:id="rId26"/>
  </p:notesMasterIdLst>
  <p:handoutMasterIdLst>
    <p:handoutMasterId r:id="rId27"/>
  </p:handoutMasterIdLst>
  <p:sldIdLst>
    <p:sldId id="304" r:id="rId4"/>
    <p:sldId id="992" r:id="rId5"/>
    <p:sldId id="993" r:id="rId6"/>
    <p:sldId id="974" r:id="rId7"/>
    <p:sldId id="933" r:id="rId8"/>
    <p:sldId id="934" r:id="rId9"/>
    <p:sldId id="994" r:id="rId10"/>
    <p:sldId id="995" r:id="rId11"/>
    <p:sldId id="982" r:id="rId12"/>
    <p:sldId id="996" r:id="rId13"/>
    <p:sldId id="997" r:id="rId14"/>
    <p:sldId id="998" r:id="rId15"/>
    <p:sldId id="999" r:id="rId16"/>
    <p:sldId id="1000" r:id="rId17"/>
    <p:sldId id="1001" r:id="rId18"/>
    <p:sldId id="1002" r:id="rId19"/>
    <p:sldId id="1003" r:id="rId20"/>
    <p:sldId id="1004" r:id="rId21"/>
    <p:sldId id="1005" r:id="rId22"/>
    <p:sldId id="1006" r:id="rId23"/>
    <p:sldId id="991" r:id="rId24"/>
    <p:sldId id="303" r:id="rId25"/>
  </p:sldIdLst>
  <p:sldSz cx="9144000" cy="5143500" type="screen16x9"/>
  <p:notesSz cx="6858000" cy="9144000"/>
  <p:embeddedFontLst>
    <p:embeddedFont>
      <p:font typeface="黑体" panose="02010609060101010101" pitchFamily="49" charset="-122"/>
      <p:regular r:id="rId28"/>
    </p:embeddedFont>
    <p:embeddedFont>
      <p:font typeface="Calibri" panose="020F0502020204030204" pitchFamily="34" charset="0"/>
      <p:regular r:id="rId29"/>
      <p:bold r:id="rId30"/>
      <p:italic r:id="rId31"/>
      <p:boldItalic r:id="rId32"/>
    </p:embeddedFont>
    <p:embeddedFont>
      <p:font typeface="华文新魏" panose="02010800040101010101" pitchFamily="2" charset="-122"/>
      <p:regular r:id="rId33"/>
    </p:embeddedFont>
    <p:embeddedFont>
      <p:font typeface="微软雅黑 Light" panose="020B0502040204020203" pitchFamily="34" charset="-122"/>
      <p:regular r:id="rId34"/>
    </p:embeddedFont>
    <p:embeddedFont>
      <p:font typeface="华文楷体" panose="02010600040101010101" pitchFamily="2" charset="-122"/>
      <p:regular r:id="rId35"/>
    </p:embeddedFont>
    <p:embeddedFont>
      <p:font typeface="华文宋体" panose="02010600040101010101" pitchFamily="2" charset="-122"/>
      <p:regular r:id="rId36"/>
    </p:embeddedFont>
    <p:embeddedFont>
      <p:font typeface="Candara" panose="020E0502030303020204" pitchFamily="34" charset="0"/>
      <p:regular r:id="rId37"/>
      <p:bold r:id="rId38"/>
      <p:italic r:id="rId39"/>
      <p:boldItalic r:id="rId4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1">
          <p15:clr>
            <a:srgbClr val="A4A3A4"/>
          </p15:clr>
        </p15:guide>
        <p15:guide id="2" pos="2869">
          <p15:clr>
            <a:srgbClr val="A4A3A4"/>
          </p15:clr>
        </p15:guide>
      </p15:sldGuideLst>
    </p:ext>
    <p:ext uri="{2D200454-40CA-4A62-9FC3-DE9A4176ACB9}">
      <p15:notesGuideLst xmlns:p15="http://schemas.microsoft.com/office/powerpoint/2012/main">
        <p15:guide id="1" orient="horz" pos="2900">
          <p15:clr>
            <a:srgbClr val="A4A3A4"/>
          </p15:clr>
        </p15:guide>
        <p15:guide id="2" pos="21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1D28"/>
    <a:srgbClr val="F79600"/>
    <a:srgbClr val="DCDEE0"/>
    <a:srgbClr val="FDFDFD"/>
    <a:srgbClr val="D9D9D9"/>
    <a:srgbClr val="491212"/>
    <a:srgbClr val="3992DB"/>
    <a:srgbClr val="005DA2"/>
    <a:srgbClr val="0F1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8417" autoAdjust="0"/>
  </p:normalViewPr>
  <p:slideViewPr>
    <p:cSldViewPr>
      <p:cViewPr varScale="1">
        <p:scale>
          <a:sx n="112" d="100"/>
          <a:sy n="112" d="100"/>
        </p:scale>
        <p:origin x="522" y="60"/>
      </p:cViewPr>
      <p:guideLst>
        <p:guide orient="horz" pos="1631"/>
        <p:guide pos="28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900"/>
        <p:guide pos="215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pPr/>
              <a:t>2023/4/4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pPr/>
              <a:t>‹#›</a:t>
            </a:fld>
            <a:endParaRPr lang="zh-CN" altLang="en-US"/>
          </a:p>
        </p:txBody>
      </p:sp>
    </p:spTree>
    <p:extLst>
      <p:ext uri="{BB962C8B-B14F-4D97-AF65-F5344CB8AC3E}">
        <p14:creationId xmlns:p14="http://schemas.microsoft.com/office/powerpoint/2010/main" val="2628746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pPr/>
              <a:t>2023/4/4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pPr/>
              <a:t>‹#›</a:t>
            </a:fld>
            <a:endParaRPr lang="zh-CN" altLang="en-US"/>
          </a:p>
        </p:txBody>
      </p:sp>
    </p:spTree>
    <p:extLst>
      <p:ext uri="{BB962C8B-B14F-4D97-AF65-F5344CB8AC3E}">
        <p14:creationId xmlns:p14="http://schemas.microsoft.com/office/powerpoint/2010/main" val="3728770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a:t>
            </a:fld>
            <a:endParaRPr lang="zh-CN" altLang="en-US"/>
          </a:p>
        </p:txBody>
      </p:sp>
    </p:spTree>
    <p:extLst>
      <p:ext uri="{BB962C8B-B14F-4D97-AF65-F5344CB8AC3E}">
        <p14:creationId xmlns:p14="http://schemas.microsoft.com/office/powerpoint/2010/main" val="996366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600822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903747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34945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785801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13281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317572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976060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959871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21</a:t>
            </a:fld>
            <a:endParaRPr lang="zh-CN" altLang="en-US"/>
          </a:p>
        </p:txBody>
      </p:sp>
    </p:spTree>
    <p:extLst>
      <p:ext uri="{BB962C8B-B14F-4D97-AF65-F5344CB8AC3E}">
        <p14:creationId xmlns:p14="http://schemas.microsoft.com/office/powerpoint/2010/main" val="2972943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22</a:t>
            </a:fld>
            <a:endParaRPr lang="zh-CN" altLang="en-US"/>
          </a:p>
        </p:txBody>
      </p:sp>
    </p:spTree>
    <p:extLst>
      <p:ext uri="{BB962C8B-B14F-4D97-AF65-F5344CB8AC3E}">
        <p14:creationId xmlns:p14="http://schemas.microsoft.com/office/powerpoint/2010/main" val="1694030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a:t>
            </a:fld>
            <a:endParaRPr lang="zh-CN" altLang="en-US"/>
          </a:p>
        </p:txBody>
      </p:sp>
    </p:spTree>
    <p:extLst>
      <p:ext uri="{BB962C8B-B14F-4D97-AF65-F5344CB8AC3E}">
        <p14:creationId xmlns:p14="http://schemas.microsoft.com/office/powerpoint/2010/main" val="145649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43570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98188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0812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76653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780550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35744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89709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4015472"/>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2023/4/4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2023/4/4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2023/4/4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grpSp>
        <p:nvGrpSpPr>
          <p:cNvPr id="15" name="Group 14"/>
          <p:cNvGrpSpPr>
            <a:grpSpLocks noChangeAspect="1"/>
          </p:cNvGrpSpPr>
          <p:nvPr/>
        </p:nvGrpSpPr>
        <p:grpSpPr bwMode="hidden">
          <a:xfrm>
            <a:off x="211665"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085850"/>
            <a:ext cx="2057400" cy="3365500"/>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18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18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4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18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18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6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4015472"/>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3358078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extLst>
      <p:ext uri="{BB962C8B-B14F-4D97-AF65-F5344CB8AC3E}">
        <p14:creationId xmlns:p14="http://schemas.microsoft.com/office/powerpoint/2010/main" val="1970660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171450"/>
            <a:ext cx="8695944"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9" y="3152694"/>
            <a:ext cx="2876429"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3056467"/>
            <a:ext cx="5544515"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3055631"/>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3043916"/>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078086"/>
            <a:ext cx="6417734"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3688546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a:solidFill>
                <a:srgbClr val="073E87"/>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
        <p:nvSpPr>
          <p:cNvPr id="9" name="Content Placeholder 8"/>
          <p:cNvSpPr>
            <a:spLocks noGrp="1"/>
          </p:cNvSpPr>
          <p:nvPr>
            <p:ph sz="quarter" idx="13"/>
          </p:nvPr>
        </p:nvSpPr>
        <p:spPr>
          <a:xfrm>
            <a:off x="676655" y="2009394"/>
            <a:ext cx="3822192" cy="258546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009394"/>
            <a:ext cx="3822192" cy="258546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132369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2023/4/4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3"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8" name="Footer Placeholder 7"/>
          <p:cNvSpPr>
            <a:spLocks noGrp="1"/>
          </p:cNvSpPr>
          <p:nvPr>
            <p:ph type="ftr" sz="quarter" idx="11"/>
          </p:nvPr>
        </p:nvSpPr>
        <p:spPr/>
        <p:txBody>
          <a:bodyPr/>
          <a:lstStyle/>
          <a:p>
            <a:endParaRPr lang="zh-CN" altLang="en-US">
              <a:solidFill>
                <a:srgbClr val="073E87"/>
              </a:solidFill>
            </a:endParaRPr>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2696054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4" name="Footer Placeholder 3"/>
          <p:cNvSpPr>
            <a:spLocks noGrp="1"/>
          </p:cNvSpPr>
          <p:nvPr>
            <p:ph type="ftr" sz="quarter" idx="11"/>
          </p:nvPr>
        </p:nvSpPr>
        <p:spPr/>
        <p:txBody>
          <a:bodyPr/>
          <a:lstStyle/>
          <a:p>
            <a:endParaRPr lang="zh-CN" altLang="en-US">
              <a:solidFill>
                <a:srgbClr val="073E87"/>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2500320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535643"/>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3" name="Footer Placeholder 2"/>
          <p:cNvSpPr>
            <a:spLocks noGrp="1"/>
          </p:cNvSpPr>
          <p:nvPr>
            <p:ph type="ftr" sz="quarter" idx="11"/>
          </p:nvPr>
        </p:nvSpPr>
        <p:spPr/>
        <p:txBody>
          <a:bodyPr/>
          <a:lstStyle/>
          <a:p>
            <a:endParaRPr lang="zh-CN" altLang="en-US">
              <a:solidFill>
                <a:srgbClr val="073E87"/>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676079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a:solidFill>
                <a:srgbClr val="073E87"/>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
        <p:nvSpPr>
          <p:cNvPr id="4" name="Text Placeholder 3"/>
          <p:cNvSpPr>
            <a:spLocks noGrp="1"/>
          </p:cNvSpPr>
          <p:nvPr>
            <p:ph type="body" sz="half" idx="2"/>
          </p:nvPr>
        </p:nvSpPr>
        <p:spPr>
          <a:xfrm>
            <a:off x="914400" y="2686050"/>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2272984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4015472"/>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a:solidFill>
                <a:srgbClr val="073E87"/>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extLst>
      <p:ext uri="{BB962C8B-B14F-4D97-AF65-F5344CB8AC3E}">
        <p14:creationId xmlns:p14="http://schemas.microsoft.com/office/powerpoint/2010/main" val="3679337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269611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grpSp>
        <p:nvGrpSpPr>
          <p:cNvPr id="15" name="Group 14"/>
          <p:cNvGrpSpPr>
            <a:grpSpLocks noChangeAspect="1"/>
          </p:cNvGrpSpPr>
          <p:nvPr/>
        </p:nvGrpSpPr>
        <p:grpSpPr bwMode="hidden">
          <a:xfrm>
            <a:off x="211665"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085850"/>
            <a:ext cx="2057400" cy="3365500"/>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2024768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09866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428122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9790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171450"/>
            <a:ext cx="8695944"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3152694"/>
            <a:ext cx="2876429"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3056467"/>
            <a:ext cx="5544515"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3055631"/>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3043916"/>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078086"/>
            <a:ext cx="6417734"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2023/4/4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5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74299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6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89193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7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3304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8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406213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9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6487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0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74724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1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90501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2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76356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3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401088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4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13336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2023/4/4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9" name="Content Placeholder 8"/>
          <p:cNvSpPr>
            <a:spLocks noGrp="1"/>
          </p:cNvSpPr>
          <p:nvPr>
            <p:ph sz="quarter" idx="13"/>
          </p:nvPr>
        </p:nvSpPr>
        <p:spPr>
          <a:xfrm>
            <a:off x="676655" y="2009394"/>
            <a:ext cx="3822192" cy="258546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009394"/>
            <a:ext cx="3822192" cy="258546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38707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58537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4015472"/>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23228248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extLst>
      <p:ext uri="{BB962C8B-B14F-4D97-AF65-F5344CB8AC3E}">
        <p14:creationId xmlns:p14="http://schemas.microsoft.com/office/powerpoint/2010/main" val="364318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171450"/>
            <a:ext cx="8695944"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9" y="3152694"/>
            <a:ext cx="2876429"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3056467"/>
            <a:ext cx="5544515"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3055631"/>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3043916"/>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078086"/>
            <a:ext cx="6417734"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2981848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a:solidFill>
                <a:srgbClr val="073E87"/>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
        <p:nvSpPr>
          <p:cNvPr id="9" name="Content Placeholder 8"/>
          <p:cNvSpPr>
            <a:spLocks noGrp="1"/>
          </p:cNvSpPr>
          <p:nvPr>
            <p:ph sz="quarter" idx="13"/>
          </p:nvPr>
        </p:nvSpPr>
        <p:spPr>
          <a:xfrm>
            <a:off x="676655" y="2009394"/>
            <a:ext cx="3822192" cy="258546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009394"/>
            <a:ext cx="3822192" cy="258546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67874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3"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8" name="Footer Placeholder 7"/>
          <p:cNvSpPr>
            <a:spLocks noGrp="1"/>
          </p:cNvSpPr>
          <p:nvPr>
            <p:ph type="ftr" sz="quarter" idx="11"/>
          </p:nvPr>
        </p:nvSpPr>
        <p:spPr/>
        <p:txBody>
          <a:bodyPr/>
          <a:lstStyle/>
          <a:p>
            <a:endParaRPr lang="zh-CN" altLang="en-US">
              <a:solidFill>
                <a:srgbClr val="073E87"/>
              </a:solidFill>
            </a:endParaRPr>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1276243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4" name="Footer Placeholder 3"/>
          <p:cNvSpPr>
            <a:spLocks noGrp="1"/>
          </p:cNvSpPr>
          <p:nvPr>
            <p:ph type="ftr" sz="quarter" idx="11"/>
          </p:nvPr>
        </p:nvSpPr>
        <p:spPr/>
        <p:txBody>
          <a:bodyPr/>
          <a:lstStyle/>
          <a:p>
            <a:endParaRPr lang="zh-CN" altLang="en-US">
              <a:solidFill>
                <a:srgbClr val="073E87"/>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3842088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535643"/>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3" name="Footer Placeholder 2"/>
          <p:cNvSpPr>
            <a:spLocks noGrp="1"/>
          </p:cNvSpPr>
          <p:nvPr>
            <p:ph type="ftr" sz="quarter" idx="11"/>
          </p:nvPr>
        </p:nvSpPr>
        <p:spPr/>
        <p:txBody>
          <a:bodyPr/>
          <a:lstStyle/>
          <a:p>
            <a:endParaRPr lang="zh-CN" altLang="en-US">
              <a:solidFill>
                <a:srgbClr val="073E87"/>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4167820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a:solidFill>
                <a:srgbClr val="073E87"/>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
        <p:nvSpPr>
          <p:cNvPr id="4" name="Text Placeholder 3"/>
          <p:cNvSpPr>
            <a:spLocks noGrp="1"/>
          </p:cNvSpPr>
          <p:nvPr>
            <p:ph type="body" sz="half" idx="2"/>
          </p:nvPr>
        </p:nvSpPr>
        <p:spPr>
          <a:xfrm>
            <a:off x="914400" y="2686050"/>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244898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3"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pPr/>
              <a:t>2023/4/4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4015472"/>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a:solidFill>
                <a:srgbClr val="073E87"/>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extLst>
      <p:ext uri="{BB962C8B-B14F-4D97-AF65-F5344CB8AC3E}">
        <p14:creationId xmlns:p14="http://schemas.microsoft.com/office/powerpoint/2010/main" val="977310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29628449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srgbClr val="073E87"/>
                </a:solidFill>
              </a:rPr>
              <a:pPr/>
              <a:t>‹#›</a:t>
            </a:fld>
            <a:endParaRPr lang="zh-CN" altLang="en-US">
              <a:solidFill>
                <a:srgbClr val="073E87"/>
              </a:solidFill>
            </a:endParaRPr>
          </a:p>
        </p:txBody>
      </p:sp>
      <p:grpSp>
        <p:nvGrpSpPr>
          <p:cNvPr id="15" name="Group 14"/>
          <p:cNvGrpSpPr>
            <a:grpSpLocks noChangeAspect="1"/>
          </p:cNvGrpSpPr>
          <p:nvPr/>
        </p:nvGrpSpPr>
        <p:grpSpPr bwMode="hidden">
          <a:xfrm>
            <a:off x="211665"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085850"/>
            <a:ext cx="2057400" cy="3365500"/>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2529075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39068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426362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29427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5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35240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6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38307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7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61507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8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27916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pPr/>
              <a:t>2023/4/4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9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12870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0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30800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1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79400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2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77690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3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91132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4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31B6FD"/>
                </a:solidFill>
                <a:latin typeface="微软雅黑 Light" panose="020B0502040204020203" pitchFamily="34" charset="-122"/>
                <a:ea typeface="微软雅黑 Light" panose="020B0502040204020203" pitchFamily="34" charset="-122"/>
              </a:rPr>
              <a:pPr algn="ctr"/>
              <a:t>‹#›</a:t>
            </a:fld>
            <a:r>
              <a:rPr lang="zh-CN" altLang="en-US" dirty="0" smtClean="0">
                <a:solidFill>
                  <a:srgbClr val="31B6FD"/>
                </a:solidFill>
                <a:latin typeface="微软雅黑 Light" panose="020B0502040204020203" pitchFamily="34" charset="-122"/>
                <a:ea typeface="微软雅黑 Light" panose="020B0502040204020203" pitchFamily="34" charset="-122"/>
              </a:rPr>
              <a:t> </a:t>
            </a:r>
            <a:endParaRPr lang="zh-CN" altLang="en-US" dirty="0">
              <a:solidFill>
                <a:srgbClr val="31B6FD"/>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77419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06831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1308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535643"/>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30820CF-B880-4189-942D-D702A7CBA730}" type="datetimeFigureOut">
              <a:rPr lang="zh-CN" altLang="en-US" smtClean="0"/>
              <a:pPr/>
              <a:t>2023/4/4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2023/4/4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4" name="Text Placeholder 3"/>
          <p:cNvSpPr>
            <a:spLocks noGrp="1"/>
          </p:cNvSpPr>
          <p:nvPr>
            <p:ph type="body" sz="half" idx="2"/>
          </p:nvPr>
        </p:nvSpPr>
        <p:spPr>
          <a:xfrm>
            <a:off x="914400" y="2686050"/>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4015472"/>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2023/4/4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bg1"/>
          </a:fgClr>
          <a:bgClr>
            <a:schemeClr val="bg1"/>
          </a:bgClr>
        </a:pattFill>
        <a:effectLst/>
      </p:bgPr>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4687623"/>
            <a:ext cx="3786690" cy="273844"/>
          </a:xfrm>
          <a:prstGeom prst="rect">
            <a:avLst/>
          </a:prstGeom>
        </p:spPr>
        <p:txBody>
          <a:bodyPr vert="horz" lIns="91440" tIns="45720" rIns="91440" bIns="45720" rtlCol="0" anchor="ctr"/>
          <a:lstStyle>
            <a:lvl1pPr algn="r">
              <a:defRPr sz="1000">
                <a:solidFill>
                  <a:schemeClr val="tx2"/>
                </a:solidFill>
              </a:defRPr>
            </a:lvl1pPr>
          </a:lstStyle>
          <a:p>
            <a:fld id="{530820CF-B880-4189-942D-D702A7CBA730}" type="datetimeFigureOut">
              <a:rPr lang="zh-CN" altLang="en-US" smtClean="0"/>
              <a:pPr/>
              <a:t>2023/4/4</a:t>
            </a:fld>
            <a:endParaRPr lang="zh-CN" altLang="en-US"/>
          </a:p>
        </p:txBody>
      </p:sp>
      <p:sp>
        <p:nvSpPr>
          <p:cNvPr id="5" name="Footer Placeholder 4"/>
          <p:cNvSpPr>
            <a:spLocks noGrp="1"/>
          </p:cNvSpPr>
          <p:nvPr>
            <p:ph type="ftr" sz="quarter" idx="3"/>
          </p:nvPr>
        </p:nvSpPr>
        <p:spPr>
          <a:xfrm>
            <a:off x="193639" y="4687623"/>
            <a:ext cx="3786691" cy="273844"/>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3991088" y="4687623"/>
            <a:ext cx="1161826" cy="273844"/>
          </a:xfrm>
          <a:prstGeom prst="rect">
            <a:avLst/>
          </a:prstGeom>
        </p:spPr>
        <p:txBody>
          <a:bodyPr vert="horz" lIns="91440" tIns="45720" rIns="91440" bIns="45720" rtlCol="0" anchor="ctr"/>
          <a:lstStyle>
            <a:lvl1pPr algn="ctr">
              <a:defRPr sz="1000">
                <a:solidFill>
                  <a:schemeClr val="tx2"/>
                </a:solidFill>
              </a:defRPr>
            </a:lvl1pPr>
          </a:lstStyle>
          <a:p>
            <a:fld id="{0C913308-F349-4B6D-A68A-DD1791B4A57B}" type="slidenum">
              <a:rPr lang="zh-CN" altLang="en-US" smtClean="0"/>
              <a:pPr/>
              <a:t>‹#›</a:t>
            </a:fld>
            <a:endParaRPr lang="zh-CN" altLang="en-US"/>
          </a:p>
        </p:txBody>
      </p:sp>
      <p:sp>
        <p:nvSpPr>
          <p:cNvPr id="3" name="Text Placeholder 2"/>
          <p:cNvSpPr>
            <a:spLocks noGrp="1"/>
          </p:cNvSpPr>
          <p:nvPr>
            <p:ph type="body" idx="1"/>
          </p:nvPr>
        </p:nvSpPr>
        <p:spPr>
          <a:xfrm>
            <a:off x="872068" y="2006600"/>
            <a:ext cx="7408333" cy="258802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92" r:id="rId13"/>
    <p:sldLayoutId id="2147483651" r:id="rId14"/>
    <p:sldLayoutId id="2147483652" r:id="rId15"/>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10">
          <a:fgClr>
            <a:schemeClr val="bg1"/>
          </a:fgClr>
          <a:bgClr>
            <a:schemeClr val="bg1"/>
          </a:bgClr>
        </a:pattFill>
        <a:effectLst/>
      </p:bgPr>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4687623"/>
            <a:ext cx="3786690" cy="273844"/>
          </a:xfrm>
          <a:prstGeom prst="rect">
            <a:avLst/>
          </a:prstGeom>
        </p:spPr>
        <p:txBody>
          <a:bodyPr vert="horz" lIns="91440" tIns="45720" rIns="91440" bIns="45720" rtlCol="0" anchor="ctr"/>
          <a:lstStyle>
            <a:lvl1pPr algn="r">
              <a:defRPr sz="1000">
                <a:solidFill>
                  <a:schemeClr val="tx2"/>
                </a:solidFill>
              </a:defRPr>
            </a:lvl1p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5" name="Footer Placeholder 4"/>
          <p:cNvSpPr>
            <a:spLocks noGrp="1"/>
          </p:cNvSpPr>
          <p:nvPr>
            <p:ph type="ftr" sz="quarter" idx="3"/>
          </p:nvPr>
        </p:nvSpPr>
        <p:spPr>
          <a:xfrm>
            <a:off x="193639" y="4687623"/>
            <a:ext cx="3786691" cy="273844"/>
          </a:xfrm>
          <a:prstGeom prst="rect">
            <a:avLst/>
          </a:prstGeom>
        </p:spPr>
        <p:txBody>
          <a:bodyPr vert="horz" lIns="91440" tIns="45720" rIns="91440" bIns="45720" rtlCol="0" anchor="ctr"/>
          <a:lstStyle>
            <a:lvl1pPr algn="l">
              <a:defRPr sz="1000">
                <a:solidFill>
                  <a:schemeClr val="tx2"/>
                </a:solidFill>
              </a:defRPr>
            </a:lvl1pPr>
          </a:lstStyle>
          <a:p>
            <a:endParaRPr lang="zh-CN" altLang="en-US">
              <a:solidFill>
                <a:srgbClr val="073E87"/>
              </a:solidFill>
            </a:endParaRPr>
          </a:p>
        </p:txBody>
      </p:sp>
      <p:sp>
        <p:nvSpPr>
          <p:cNvPr id="6" name="Slide Number Placeholder 5"/>
          <p:cNvSpPr>
            <a:spLocks noGrp="1"/>
          </p:cNvSpPr>
          <p:nvPr>
            <p:ph type="sldNum" sz="quarter" idx="4"/>
          </p:nvPr>
        </p:nvSpPr>
        <p:spPr>
          <a:xfrm>
            <a:off x="3991088" y="4687623"/>
            <a:ext cx="1161826" cy="273844"/>
          </a:xfrm>
          <a:prstGeom prst="rect">
            <a:avLst/>
          </a:prstGeom>
        </p:spPr>
        <p:txBody>
          <a:bodyPr vert="horz" lIns="91440" tIns="45720" rIns="91440" bIns="45720" rtlCol="0" anchor="ctr"/>
          <a:lstStyle>
            <a:lvl1pPr algn="ctr">
              <a:defRPr sz="1000">
                <a:solidFill>
                  <a:schemeClr val="tx2"/>
                </a:solidFill>
              </a:defRPr>
            </a:lvl1pPr>
          </a:lstStyle>
          <a:p>
            <a:fld id="{0C913308-F349-4B6D-A68A-DD1791B4A57B}" type="slidenum">
              <a:rPr lang="zh-CN" altLang="en-US" smtClean="0">
                <a:solidFill>
                  <a:srgbClr val="073E87"/>
                </a:solidFill>
              </a:rPr>
              <a:pPr/>
              <a:t>‹#›</a:t>
            </a:fld>
            <a:endParaRPr lang="zh-CN" altLang="en-US">
              <a:solidFill>
                <a:srgbClr val="073E87"/>
              </a:solidFill>
            </a:endParaRPr>
          </a:p>
        </p:txBody>
      </p:sp>
      <p:sp>
        <p:nvSpPr>
          <p:cNvPr id="3" name="Text Placeholder 2"/>
          <p:cNvSpPr>
            <a:spLocks noGrp="1"/>
          </p:cNvSpPr>
          <p:nvPr>
            <p:ph type="body" idx="1"/>
          </p:nvPr>
        </p:nvSpPr>
        <p:spPr>
          <a:xfrm>
            <a:off x="872068" y="2006600"/>
            <a:ext cx="7408333" cy="258802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361487107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 id="2147483844" r:id="rId23"/>
    <p:sldLayoutId id="2147483845" r:id="rId24"/>
    <p:sldLayoutId id="2147483846" r:id="rId25"/>
    <p:sldLayoutId id="2147483847" r:id="rId26"/>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10">
          <a:fgClr>
            <a:schemeClr val="bg1"/>
          </a:fgClr>
          <a:bgClr>
            <a:schemeClr val="bg1"/>
          </a:bgClr>
        </a:pattFill>
        <a:effectLst/>
      </p:bgPr>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4687623"/>
            <a:ext cx="3786690" cy="273844"/>
          </a:xfrm>
          <a:prstGeom prst="rect">
            <a:avLst/>
          </a:prstGeom>
        </p:spPr>
        <p:txBody>
          <a:bodyPr vert="horz" lIns="91440" tIns="45720" rIns="91440" bIns="45720" rtlCol="0" anchor="ctr"/>
          <a:lstStyle>
            <a:lvl1pPr algn="r">
              <a:defRPr sz="1000">
                <a:solidFill>
                  <a:schemeClr val="tx2"/>
                </a:solidFill>
              </a:defRPr>
            </a:lvl1pPr>
          </a:lstStyle>
          <a:p>
            <a:fld id="{530820CF-B880-4189-942D-D702A7CBA730}" type="datetimeFigureOut">
              <a:rPr lang="zh-CN" altLang="en-US" smtClean="0">
                <a:solidFill>
                  <a:srgbClr val="073E87"/>
                </a:solidFill>
              </a:rPr>
              <a:pPr/>
              <a:t>2023/4/4</a:t>
            </a:fld>
            <a:endParaRPr lang="zh-CN" altLang="en-US">
              <a:solidFill>
                <a:srgbClr val="073E87"/>
              </a:solidFill>
            </a:endParaRPr>
          </a:p>
        </p:txBody>
      </p:sp>
      <p:sp>
        <p:nvSpPr>
          <p:cNvPr id="5" name="Footer Placeholder 4"/>
          <p:cNvSpPr>
            <a:spLocks noGrp="1"/>
          </p:cNvSpPr>
          <p:nvPr>
            <p:ph type="ftr" sz="quarter" idx="3"/>
          </p:nvPr>
        </p:nvSpPr>
        <p:spPr>
          <a:xfrm>
            <a:off x="193639" y="4687623"/>
            <a:ext cx="3786691" cy="273844"/>
          </a:xfrm>
          <a:prstGeom prst="rect">
            <a:avLst/>
          </a:prstGeom>
        </p:spPr>
        <p:txBody>
          <a:bodyPr vert="horz" lIns="91440" tIns="45720" rIns="91440" bIns="45720" rtlCol="0" anchor="ctr"/>
          <a:lstStyle>
            <a:lvl1pPr algn="l">
              <a:defRPr sz="1000">
                <a:solidFill>
                  <a:schemeClr val="tx2"/>
                </a:solidFill>
              </a:defRPr>
            </a:lvl1pPr>
          </a:lstStyle>
          <a:p>
            <a:endParaRPr lang="zh-CN" altLang="en-US">
              <a:solidFill>
                <a:srgbClr val="073E87"/>
              </a:solidFill>
            </a:endParaRPr>
          </a:p>
        </p:txBody>
      </p:sp>
      <p:sp>
        <p:nvSpPr>
          <p:cNvPr id="6" name="Slide Number Placeholder 5"/>
          <p:cNvSpPr>
            <a:spLocks noGrp="1"/>
          </p:cNvSpPr>
          <p:nvPr>
            <p:ph type="sldNum" sz="quarter" idx="4"/>
          </p:nvPr>
        </p:nvSpPr>
        <p:spPr>
          <a:xfrm>
            <a:off x="3991088" y="4687623"/>
            <a:ext cx="1161826" cy="273844"/>
          </a:xfrm>
          <a:prstGeom prst="rect">
            <a:avLst/>
          </a:prstGeom>
        </p:spPr>
        <p:txBody>
          <a:bodyPr vert="horz" lIns="91440" tIns="45720" rIns="91440" bIns="45720" rtlCol="0" anchor="ctr"/>
          <a:lstStyle>
            <a:lvl1pPr algn="ctr">
              <a:defRPr sz="1000">
                <a:solidFill>
                  <a:schemeClr val="tx2"/>
                </a:solidFill>
              </a:defRPr>
            </a:lvl1pPr>
          </a:lstStyle>
          <a:p>
            <a:fld id="{0C913308-F349-4B6D-A68A-DD1791B4A57B}" type="slidenum">
              <a:rPr lang="zh-CN" altLang="en-US" smtClean="0">
                <a:solidFill>
                  <a:srgbClr val="073E87"/>
                </a:solidFill>
              </a:rPr>
              <a:pPr/>
              <a:t>‹#›</a:t>
            </a:fld>
            <a:endParaRPr lang="zh-CN" altLang="en-US">
              <a:solidFill>
                <a:srgbClr val="073E87"/>
              </a:solidFill>
            </a:endParaRPr>
          </a:p>
        </p:txBody>
      </p:sp>
      <p:sp>
        <p:nvSpPr>
          <p:cNvPr id="3" name="Text Placeholder 2"/>
          <p:cNvSpPr>
            <a:spLocks noGrp="1"/>
          </p:cNvSpPr>
          <p:nvPr>
            <p:ph type="body" idx="1"/>
          </p:nvPr>
        </p:nvSpPr>
        <p:spPr>
          <a:xfrm>
            <a:off x="872068" y="2006600"/>
            <a:ext cx="7408333" cy="258802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373660344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hyperlink" Target="&#26041;&#26696;&#19987;&#31687;&#65288;&#26262;&#36890;&#65289;.pdf"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descr="20161228204019_67562"/>
          <p:cNvPicPr>
            <a:picLocks noChangeAspect="1"/>
          </p:cNvPicPr>
          <p:nvPr/>
        </p:nvPicPr>
        <p:blipFill>
          <a:blip r:embed="rId3" cstate="print"/>
          <a:stretch>
            <a:fillRect/>
          </a:stretch>
        </p:blipFill>
        <p:spPr>
          <a:xfrm>
            <a:off x="-11430" y="-62865"/>
            <a:ext cx="9158605" cy="5242560"/>
          </a:xfrm>
          <a:prstGeom prst="rect">
            <a:avLst/>
          </a:prstGeom>
        </p:spPr>
      </p:pic>
      <p:sp>
        <p:nvSpPr>
          <p:cNvPr id="27" name="矩形 26"/>
          <p:cNvSpPr/>
          <p:nvPr/>
        </p:nvSpPr>
        <p:spPr>
          <a:xfrm>
            <a:off x="1542874" y="1294563"/>
            <a:ext cx="6025232" cy="1906689"/>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dirty="0" smtClean="0">
                <a:latin typeface="黑体" panose="02010609060101010101" pitchFamily="49" charset="-122"/>
                <a:ea typeface="黑体" panose="02010609060101010101" pitchFamily="49" charset="-122"/>
              </a:rPr>
              <a:t>2022</a:t>
            </a:r>
            <a:r>
              <a:rPr lang="zh-CN" altLang="en-US" sz="2000" dirty="0" smtClean="0">
                <a:latin typeface="黑体" panose="02010609060101010101" pitchFamily="49" charset="-122"/>
                <a:ea typeface="黑体" panose="02010609060101010101" pitchFamily="49" charset="-122"/>
              </a:rPr>
              <a:t>版</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杭州市民用建筑绿色与节能方案设计专篇及施工图设计专篇</a:t>
            </a:r>
            <a:r>
              <a:rPr lang="en-US" altLang="zh-CN" sz="2000" dirty="0" smtClean="0">
                <a:latin typeface="黑体" panose="02010609060101010101" pitchFamily="49" charset="-122"/>
                <a:ea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rPr>
              <a:t>解读</a:t>
            </a:r>
            <a:endParaRPr lang="en-US" altLang="zh-CN" sz="2000" dirty="0" smtClean="0">
              <a:latin typeface="黑体" panose="02010609060101010101" pitchFamily="49" charset="-122"/>
              <a:ea typeface="黑体" panose="02010609060101010101" pitchFamily="49" charset="-122"/>
            </a:endParaRPr>
          </a:p>
          <a:p>
            <a:pPr algn="ctr">
              <a:lnSpc>
                <a:spcPct val="150000"/>
              </a:lnSpc>
            </a:pPr>
            <a:r>
              <a:rPr lang="zh-CN" altLang="en-US" sz="2000" dirty="0" smtClean="0">
                <a:latin typeface="黑体" panose="02010609060101010101" pitchFamily="49" charset="-122"/>
                <a:ea typeface="黑体" panose="02010609060101010101" pitchFamily="49" charset="-122"/>
              </a:rPr>
              <a:t>暖</a:t>
            </a:r>
            <a:r>
              <a:rPr lang="zh-CN" altLang="en-US" sz="2000" dirty="0">
                <a:latin typeface="黑体" panose="02010609060101010101" pitchFamily="49" charset="-122"/>
                <a:ea typeface="黑体" panose="02010609060101010101" pitchFamily="49" charset="-122"/>
              </a:rPr>
              <a:t>通</a:t>
            </a:r>
            <a:r>
              <a:rPr lang="zh-CN" altLang="en-US" sz="2000" dirty="0" smtClean="0">
                <a:latin typeface="黑体" panose="02010609060101010101" pitchFamily="49" charset="-122"/>
                <a:ea typeface="黑体" panose="02010609060101010101" pitchFamily="49" charset="-122"/>
              </a:rPr>
              <a:t>空调</a:t>
            </a:r>
            <a:endParaRPr lang="zh-CN" altLang="en-US" sz="2000" dirty="0">
              <a:latin typeface="黑体" panose="02010609060101010101" pitchFamily="49" charset="-122"/>
              <a:ea typeface="黑体" panose="02010609060101010101" pitchFamily="49" charset="-122"/>
            </a:endParaRPr>
          </a:p>
        </p:txBody>
      </p:sp>
      <p:pic>
        <p:nvPicPr>
          <p:cNvPr id="17" name="图片 16" descr="3"/>
          <p:cNvPicPr>
            <a:picLocks noChangeAspect="1"/>
          </p:cNvPicPr>
          <p:nvPr/>
        </p:nvPicPr>
        <p:blipFill>
          <a:blip r:embed="rId4" cstate="print"/>
          <a:srcRect t="91295" b="1851"/>
          <a:stretch>
            <a:fillRect/>
          </a:stretch>
        </p:blipFill>
        <p:spPr>
          <a:xfrm>
            <a:off x="-11430" y="4739005"/>
            <a:ext cx="9133840" cy="352425"/>
          </a:xfrm>
          <a:prstGeom prst="rect">
            <a:avLst/>
          </a:prstGeom>
        </p:spPr>
      </p:pic>
      <p:sp>
        <p:nvSpPr>
          <p:cNvPr id="5" name="矩形 4"/>
          <p:cNvSpPr/>
          <p:nvPr/>
        </p:nvSpPr>
        <p:spPr>
          <a:xfrm>
            <a:off x="5548001" y="3639110"/>
            <a:ext cx="3531736" cy="384144"/>
          </a:xfrm>
          <a:prstGeom prst="rect">
            <a:avLst/>
          </a:prstGeom>
        </p:spPr>
        <p:txBody>
          <a:bodyPr wrap="none">
            <a:spAutoFit/>
          </a:bodyPr>
          <a:lstStyle/>
          <a:p>
            <a:pPr>
              <a:lnSpc>
                <a:spcPct val="150000"/>
              </a:lnSpc>
            </a:pPr>
            <a:r>
              <a:rPr lang="zh-CN" altLang="en-US" sz="1400" b="1" dirty="0">
                <a:solidFill>
                  <a:srgbClr val="631D28"/>
                </a:solidFill>
              </a:rPr>
              <a:t>邵春廷   浙江大学建筑设计研究院有限公司</a:t>
            </a:r>
          </a:p>
        </p:txBody>
      </p:sp>
    </p:spTree>
    <p:extLst>
      <p:ext uri="{BB962C8B-B14F-4D97-AF65-F5344CB8AC3E}">
        <p14:creationId xmlns:p14="http://schemas.microsoft.com/office/powerpoint/2010/main" val="144343477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467544" y="339502"/>
            <a:ext cx="2880320" cy="481863"/>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en-US" sz="2000" kern="100" dirty="0" smtClean="0">
                <a:latin typeface="黑体" panose="02010609060101010101" pitchFamily="49" charset="-122"/>
                <a:ea typeface="黑体" panose="02010609060101010101" pitchFamily="49" charset="-122"/>
                <a:cs typeface="Times New Roman"/>
              </a:rPr>
              <a:t>二、一般项内容</a:t>
            </a:r>
            <a:endParaRPr lang="zh-CN" altLang="zh-CN" sz="1400" kern="100" dirty="0">
              <a:effectLst/>
              <a:latin typeface="黑体" panose="02010609060101010101" pitchFamily="49" charset="-122"/>
              <a:ea typeface="黑体" panose="02010609060101010101" pitchFamily="49" charset="-122"/>
              <a:cs typeface="Times New Roman"/>
            </a:endParaRPr>
          </a:p>
        </p:txBody>
      </p:sp>
      <p:sp>
        <p:nvSpPr>
          <p:cNvPr id="11" name="Vertical Text Placeholder 2"/>
          <p:cNvSpPr txBox="1">
            <a:spLocks/>
          </p:cNvSpPr>
          <p:nvPr/>
        </p:nvSpPr>
        <p:spPr>
          <a:xfrm>
            <a:off x="457200" y="915566"/>
            <a:ext cx="8229600" cy="3240360"/>
          </a:xfrm>
          <a:prstGeom prst="rect">
            <a:avLst/>
          </a:prstGeom>
        </p:spPr>
        <p:txBody>
          <a:bodyPr>
            <a:normAutofit/>
          </a:bodyPr>
          <a:lstStyle/>
          <a:p>
            <a:pPr algn="just">
              <a:lnSpc>
                <a:spcPct val="150000"/>
              </a:lnSpc>
            </a:pPr>
            <a:endParaRPr lang="en-US" altLang="zh-CN" sz="1500" dirty="0" smtClean="0">
              <a:latin typeface="黑体" panose="02010609060101010101" pitchFamily="49" charset="-122"/>
              <a:ea typeface="黑体" panose="02010609060101010101" pitchFamily="49" charset="-122"/>
            </a:endParaRPr>
          </a:p>
          <a:p>
            <a:pPr marL="355600" indent="-355600">
              <a:lnSpc>
                <a:spcPct val="150000"/>
              </a:lnSpc>
              <a:spcAft>
                <a:spcPts val="0"/>
              </a:spcAft>
            </a:pPr>
            <a:r>
              <a:rPr lang="zh-CN" altLang="zh-CN" sz="1500" dirty="0" smtClean="0">
                <a:latin typeface="黑体" panose="02010609060101010101" pitchFamily="49" charset="-122"/>
                <a:ea typeface="黑体" panose="02010609060101010101" pitchFamily="49" charset="-122"/>
              </a:rPr>
              <a:t>【条文</a:t>
            </a:r>
            <a:r>
              <a:rPr lang="en-US" altLang="zh-CN" sz="1500" dirty="0" smtClean="0">
                <a:latin typeface="黑体" panose="02010609060101010101" pitchFamily="49" charset="-122"/>
                <a:ea typeface="黑体" panose="02010609060101010101" pitchFamily="49" charset="-122"/>
              </a:rPr>
              <a:t>1</a:t>
            </a:r>
            <a:r>
              <a:rPr lang="zh-CN" altLang="zh-CN" sz="1500" dirty="0" smtClean="0">
                <a:latin typeface="黑体" panose="02010609060101010101" pitchFamily="49" charset="-122"/>
                <a:ea typeface="黑体" panose="02010609060101010101" pitchFamily="49" charset="-122"/>
              </a:rPr>
              <a:t>】</a:t>
            </a:r>
            <a:r>
              <a:rPr lang="en-US" altLang="zh-CN" sz="1500" dirty="0" smtClean="0">
                <a:latin typeface="黑体" panose="02010609060101010101" pitchFamily="49" charset="-122"/>
                <a:ea typeface="黑体" panose="02010609060101010101" pitchFamily="49" charset="-122"/>
              </a:rPr>
              <a:t> </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室外</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空气计算</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参数</a:t>
            </a:r>
            <a:endParaRPr lang="zh-CN" altLang="en-US" sz="1500" b="1" kern="100"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pPr>
            <a:endParaRPr lang="en-US" altLang="zh-CN" sz="1500" dirty="0" smtClean="0">
              <a:latin typeface="华文宋体" panose="02010600040101010101" pitchFamily="2" charset="-122"/>
              <a:ea typeface="华文宋体" panose="02010600040101010101" pitchFamily="2" charset="-122"/>
            </a:endParaRPr>
          </a:p>
          <a:p>
            <a:pPr algn="just">
              <a:lnSpc>
                <a:spcPct val="150000"/>
              </a:lnSpc>
            </a:pPr>
            <a:r>
              <a:rPr lang="en-US" altLang="zh-CN" sz="1500" dirty="0" smtClean="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依据</a:t>
            </a:r>
            <a:r>
              <a:rPr lang="en-US" altLang="zh-CN" sz="1500" dirty="0" smtClean="0">
                <a:latin typeface="华文宋体" panose="02010600040101010101" pitchFamily="2" charset="-122"/>
                <a:ea typeface="华文宋体" panose="02010600040101010101" pitchFamily="2" charset="-122"/>
              </a:rPr>
              <a:t>】  GB 50736-2012  </a:t>
            </a:r>
            <a:r>
              <a:rPr lang="zh-CN" altLang="en-US" sz="1500" dirty="0" smtClean="0">
                <a:latin typeface="华文宋体" panose="02010600040101010101" pitchFamily="2" charset="-122"/>
                <a:ea typeface="华文宋体" panose="02010600040101010101" pitchFamily="2" charset="-122"/>
              </a:rPr>
              <a:t>第 </a:t>
            </a:r>
            <a:r>
              <a:rPr lang="en-US" altLang="zh-CN" sz="1500" dirty="0" smtClean="0">
                <a:latin typeface="华文宋体" panose="02010600040101010101" pitchFamily="2" charset="-122"/>
                <a:ea typeface="华文宋体" panose="02010600040101010101" pitchFamily="2" charset="-122"/>
              </a:rPr>
              <a:t>4.1.1</a:t>
            </a:r>
            <a:r>
              <a:rPr lang="zh-CN" altLang="en-US" sz="1500" dirty="0" smtClean="0">
                <a:latin typeface="华文宋体" panose="02010600040101010101" pitchFamily="2" charset="-122"/>
                <a:ea typeface="华文宋体" panose="02010600040101010101" pitchFamily="2" charset="-122"/>
              </a:rPr>
              <a:t>条</a:t>
            </a:r>
            <a:endParaRPr lang="en-US" altLang="zh-CN" sz="1500" dirty="0" smtClean="0">
              <a:latin typeface="华文宋体" panose="02010600040101010101" pitchFamily="2" charset="-122"/>
              <a:ea typeface="华文宋体" panose="02010600040101010101" pitchFamily="2" charset="-122"/>
            </a:endParaRPr>
          </a:p>
          <a:p>
            <a:pPr algn="just">
              <a:lnSpc>
                <a:spcPct val="150000"/>
              </a:lnSpc>
            </a:pPr>
            <a:endParaRPr lang="zh-CN" altLang="zh-CN" sz="1500" dirty="0">
              <a:latin typeface="华文宋体" panose="02010600040101010101" pitchFamily="2" charset="-122"/>
              <a:ea typeface="华文宋体" panose="02010600040101010101" pitchFamily="2" charset="-122"/>
            </a:endParaRPr>
          </a:p>
          <a:p>
            <a:pPr algn="just">
              <a:lnSpc>
                <a:spcPct val="150000"/>
              </a:lnSpc>
              <a:spcAft>
                <a:spcPts val="0"/>
              </a:spcAft>
            </a:pPr>
            <a:r>
              <a:rPr lang="en-US" altLang="zh-CN" sz="1500" dirty="0" smtClean="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说明</a:t>
            </a:r>
            <a:r>
              <a:rPr lang="en-US" altLang="zh-CN" sz="1500" dirty="0" smtClean="0">
                <a:latin typeface="华文宋体" panose="02010600040101010101" pitchFamily="2" charset="-122"/>
                <a:ea typeface="华文宋体" panose="02010600040101010101" pitchFamily="2" charset="-122"/>
              </a:rPr>
              <a:t>】 </a:t>
            </a:r>
            <a:r>
              <a:rPr lang="zh-CN" altLang="en-US" sz="1500" dirty="0" smtClean="0">
                <a:latin typeface="华文宋体" panose="02010600040101010101" pitchFamily="2" charset="-122"/>
                <a:ea typeface="华文宋体" panose="02010600040101010101" pitchFamily="2" charset="-122"/>
              </a:rPr>
              <a:t>室外</a:t>
            </a:r>
            <a:r>
              <a:rPr lang="zh-CN" altLang="en-US" sz="1500" dirty="0">
                <a:latin typeface="华文宋体" panose="02010600040101010101" pitchFamily="2" charset="-122"/>
                <a:ea typeface="华文宋体" panose="02010600040101010101" pitchFamily="2" charset="-122"/>
              </a:rPr>
              <a:t>空气计算参数应按现行国家标准</a:t>
            </a:r>
            <a:r>
              <a:rPr lang="en-US" altLang="zh-CN" sz="1500" dirty="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民用建筑供暖通风与空气调节设计规范</a:t>
            </a:r>
            <a:r>
              <a:rPr lang="en-US" altLang="zh-CN" sz="1500" dirty="0">
                <a:latin typeface="华文宋体" panose="02010600040101010101" pitchFamily="2" charset="-122"/>
                <a:ea typeface="华文宋体" panose="02010600040101010101" pitchFamily="2" charset="-122"/>
              </a:rPr>
              <a:t>》</a:t>
            </a:r>
            <a:r>
              <a:rPr lang="en-US" altLang="zh-CN" sz="1500" dirty="0">
                <a:solidFill>
                  <a:srgbClr val="FF0000"/>
                </a:solidFill>
                <a:latin typeface="华文宋体" panose="02010600040101010101" pitchFamily="2" charset="-122"/>
                <a:ea typeface="华文宋体" panose="02010600040101010101" pitchFamily="2" charset="-122"/>
              </a:rPr>
              <a:t>GB 50736</a:t>
            </a:r>
            <a:r>
              <a:rPr lang="zh-CN" altLang="en-US" sz="1500" dirty="0">
                <a:latin typeface="华文宋体" panose="02010600040101010101" pitchFamily="2" charset="-122"/>
                <a:ea typeface="华文宋体" panose="02010600040101010101" pitchFamily="2" charset="-122"/>
              </a:rPr>
              <a:t>中“杭州”地区室外空气计算参数填写</a:t>
            </a:r>
            <a:r>
              <a:rPr lang="zh-CN" altLang="en-US" sz="1500" dirty="0">
                <a:solidFill>
                  <a:srgbClr val="FF0000"/>
                </a:solidFill>
                <a:latin typeface="华文宋体" panose="02010600040101010101" pitchFamily="2" charset="-122"/>
                <a:ea typeface="华文宋体" panose="02010600040101010101" pitchFamily="2" charset="-122"/>
              </a:rPr>
              <a:t>并与暖</a:t>
            </a:r>
            <a:r>
              <a:rPr lang="zh-CN" altLang="en-US" sz="1500" dirty="0" smtClean="0">
                <a:solidFill>
                  <a:srgbClr val="FF0000"/>
                </a:solidFill>
                <a:latin typeface="华文宋体" panose="02010600040101010101" pitchFamily="2" charset="-122"/>
                <a:ea typeface="华文宋体" panose="02010600040101010101" pitchFamily="2" charset="-122"/>
              </a:rPr>
              <a:t>通空调负荷</a:t>
            </a:r>
            <a:r>
              <a:rPr lang="zh-CN" altLang="en-US" sz="1500" dirty="0">
                <a:solidFill>
                  <a:srgbClr val="FF0000"/>
                </a:solidFill>
                <a:latin typeface="华文宋体" panose="02010600040101010101" pitchFamily="2" charset="-122"/>
                <a:ea typeface="华文宋体" panose="02010600040101010101" pitchFamily="2" charset="-122"/>
              </a:rPr>
              <a:t>计算书</a:t>
            </a:r>
            <a:r>
              <a:rPr lang="zh-CN" altLang="en-US" sz="1500" dirty="0" smtClean="0">
                <a:solidFill>
                  <a:srgbClr val="FF0000"/>
                </a:solidFill>
                <a:latin typeface="华文宋体" panose="02010600040101010101" pitchFamily="2" charset="-122"/>
                <a:ea typeface="华文宋体" panose="02010600040101010101" pitchFamily="2" charset="-122"/>
              </a:rPr>
              <a:t>一致</a:t>
            </a:r>
            <a:r>
              <a:rPr lang="zh-CN" altLang="en-US" sz="1500" dirty="0" smtClean="0">
                <a:latin typeface="华文宋体" panose="02010600040101010101" pitchFamily="2" charset="-122"/>
                <a:ea typeface="华文宋体" panose="02010600040101010101" pitchFamily="2" charset="-122"/>
              </a:rPr>
              <a:t>。 </a:t>
            </a:r>
            <a:endParaRPr lang="zh-CN" altLang="en-US" sz="1500" kern="0" dirty="0">
              <a:solidFill>
                <a:prstClr val="black"/>
              </a:solidFill>
            </a:endParaRPr>
          </a:p>
        </p:txBody>
      </p:sp>
    </p:spTree>
    <p:extLst>
      <p:ext uri="{BB962C8B-B14F-4D97-AF65-F5344CB8AC3E}">
        <p14:creationId xmlns:p14="http://schemas.microsoft.com/office/powerpoint/2010/main" val="1649332484"/>
      </p:ext>
    </p:extLst>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467544" y="339502"/>
            <a:ext cx="2880320" cy="481863"/>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en-US" sz="2000" kern="100" dirty="0" smtClean="0">
                <a:latin typeface="黑体" panose="02010609060101010101" pitchFamily="49" charset="-122"/>
                <a:ea typeface="黑体" panose="02010609060101010101" pitchFamily="49" charset="-122"/>
                <a:cs typeface="Times New Roman"/>
              </a:rPr>
              <a:t>二、一般项内容</a:t>
            </a:r>
            <a:endParaRPr lang="zh-CN" altLang="zh-CN" sz="1400" kern="100" dirty="0">
              <a:effectLst/>
              <a:latin typeface="黑体" panose="02010609060101010101" pitchFamily="49" charset="-122"/>
              <a:ea typeface="黑体" panose="02010609060101010101" pitchFamily="49" charset="-122"/>
              <a:cs typeface="Times New Roman"/>
            </a:endParaRPr>
          </a:p>
        </p:txBody>
      </p:sp>
      <p:sp>
        <p:nvSpPr>
          <p:cNvPr id="11" name="Vertical Text Placeholder 2"/>
          <p:cNvSpPr txBox="1">
            <a:spLocks/>
          </p:cNvSpPr>
          <p:nvPr/>
        </p:nvSpPr>
        <p:spPr>
          <a:xfrm>
            <a:off x="457200" y="915566"/>
            <a:ext cx="8229600" cy="4032448"/>
          </a:xfrm>
          <a:prstGeom prst="rect">
            <a:avLst/>
          </a:prstGeom>
        </p:spPr>
        <p:txBody>
          <a:bodyPr>
            <a:normAutofit lnSpcReduction="10000"/>
          </a:bodyPr>
          <a:lstStyle/>
          <a:p>
            <a:pPr marL="355600" indent="-355600">
              <a:lnSpc>
                <a:spcPct val="150000"/>
              </a:lnSpc>
              <a:spcAft>
                <a:spcPts val="0"/>
              </a:spcAft>
            </a:pPr>
            <a:r>
              <a:rPr lang="zh-CN" altLang="zh-CN" sz="1500" dirty="0" smtClean="0">
                <a:latin typeface="黑体" panose="02010609060101010101" pitchFamily="49" charset="-122"/>
                <a:ea typeface="黑体" panose="02010609060101010101" pitchFamily="49" charset="-122"/>
              </a:rPr>
              <a:t>【条文</a:t>
            </a:r>
            <a:r>
              <a:rPr lang="en-US" altLang="zh-CN" sz="1500" dirty="0" smtClean="0">
                <a:latin typeface="黑体" panose="02010609060101010101" pitchFamily="49" charset="-122"/>
                <a:ea typeface="黑体" panose="02010609060101010101" pitchFamily="49" charset="-122"/>
              </a:rPr>
              <a:t>2</a:t>
            </a:r>
            <a:r>
              <a:rPr lang="zh-CN" altLang="zh-CN" sz="1500" dirty="0" smtClean="0">
                <a:latin typeface="黑体" panose="02010609060101010101" pitchFamily="49" charset="-122"/>
                <a:ea typeface="黑体" panose="02010609060101010101" pitchFamily="49" charset="-122"/>
              </a:rPr>
              <a:t>】</a:t>
            </a:r>
            <a:r>
              <a:rPr lang="en-US" altLang="zh-CN" sz="1500" dirty="0" smtClean="0">
                <a:latin typeface="黑体" panose="02010609060101010101" pitchFamily="49" charset="-122"/>
                <a:ea typeface="黑体" panose="02010609060101010101" pitchFamily="49" charset="-122"/>
              </a:rPr>
              <a:t> </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空调</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房间的设计参数</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a:t>
            </a:r>
            <a:endParaRPr lang="en-US" altLang="zh-CN" sz="1500" b="1"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endParaRPr lang="en-US" altLang="zh-CN" sz="1500" kern="100" dirty="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endParaRPr lang="en-US" altLang="zh-CN" sz="1500"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endParaRPr lang="en-US" altLang="zh-CN" sz="1500" kern="100"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pPr>
            <a:endParaRPr lang="en-US" altLang="zh-CN" sz="1500" dirty="0" smtClean="0">
              <a:latin typeface="华文宋体" panose="02010600040101010101" pitchFamily="2" charset="-122"/>
              <a:ea typeface="华文宋体" panose="02010600040101010101" pitchFamily="2" charset="-122"/>
            </a:endParaRPr>
          </a:p>
          <a:p>
            <a:pPr algn="just">
              <a:lnSpc>
                <a:spcPct val="150000"/>
              </a:lnSpc>
            </a:pPr>
            <a:r>
              <a:rPr lang="en-US" altLang="zh-CN" sz="1500" dirty="0" smtClean="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依据</a:t>
            </a:r>
            <a:r>
              <a:rPr lang="en-US" altLang="zh-CN" sz="1500" dirty="0">
                <a:latin typeface="华文宋体" panose="02010600040101010101" pitchFamily="2" charset="-122"/>
                <a:ea typeface="华文宋体" panose="02010600040101010101" pitchFamily="2" charset="-122"/>
              </a:rPr>
              <a:t>】  GB/T 50378-2019  </a:t>
            </a:r>
            <a:r>
              <a:rPr lang="zh-CN" altLang="en-US" sz="1500" dirty="0">
                <a:latin typeface="华文宋体" panose="02010600040101010101" pitchFamily="2" charset="-122"/>
                <a:ea typeface="华文宋体" panose="02010600040101010101" pitchFamily="2" charset="-122"/>
              </a:rPr>
              <a:t>第</a:t>
            </a:r>
            <a:r>
              <a:rPr lang="en-US" altLang="zh-CN" sz="1500" dirty="0">
                <a:latin typeface="华文宋体" panose="02010600040101010101" pitchFamily="2" charset="-122"/>
                <a:ea typeface="华文宋体" panose="02010600040101010101" pitchFamily="2" charset="-122"/>
              </a:rPr>
              <a:t>5.1.6/7.1.3</a:t>
            </a:r>
            <a:r>
              <a:rPr lang="zh-CN" altLang="en-US" sz="1500" dirty="0">
                <a:latin typeface="华文宋体" panose="02010600040101010101" pitchFamily="2" charset="-122"/>
                <a:ea typeface="华文宋体" panose="02010600040101010101" pitchFamily="2" charset="-122"/>
              </a:rPr>
              <a:t>条（控制项</a:t>
            </a:r>
            <a:r>
              <a:rPr lang="zh-CN" altLang="en-US" sz="1500" dirty="0" smtClean="0">
                <a:latin typeface="华文宋体" panose="02010600040101010101" pitchFamily="2" charset="-122"/>
                <a:ea typeface="华文宋体" panose="02010600040101010101" pitchFamily="2" charset="-122"/>
              </a:rPr>
              <a:t>）</a:t>
            </a:r>
            <a:endParaRPr lang="en-US" altLang="zh-CN" sz="1500" dirty="0" smtClean="0">
              <a:latin typeface="华文宋体" panose="02010600040101010101" pitchFamily="2" charset="-122"/>
              <a:ea typeface="华文宋体" panose="02010600040101010101" pitchFamily="2" charset="-122"/>
            </a:endParaRPr>
          </a:p>
          <a:p>
            <a:pPr algn="just">
              <a:lnSpc>
                <a:spcPct val="150000"/>
              </a:lnSpc>
            </a:pPr>
            <a:endParaRPr lang="zh-CN" altLang="zh-CN" sz="1500" dirty="0">
              <a:latin typeface="华文宋体" panose="02010600040101010101" pitchFamily="2" charset="-122"/>
              <a:ea typeface="华文宋体" panose="02010600040101010101" pitchFamily="2" charset="-122"/>
            </a:endParaRPr>
          </a:p>
          <a:p>
            <a:pPr algn="just">
              <a:lnSpc>
                <a:spcPct val="150000"/>
              </a:lnSpc>
              <a:spcAft>
                <a:spcPts val="0"/>
              </a:spcAft>
            </a:pPr>
            <a:r>
              <a:rPr lang="en-US" altLang="zh-CN" sz="1500" dirty="0" smtClean="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说明</a:t>
            </a:r>
            <a:r>
              <a:rPr lang="en-US" altLang="zh-CN" sz="1500" dirty="0" smtClean="0">
                <a:latin typeface="华文宋体" panose="02010600040101010101" pitchFamily="2" charset="-122"/>
                <a:ea typeface="华文宋体" panose="02010600040101010101" pitchFamily="2" charset="-122"/>
              </a:rPr>
              <a:t>】 1  </a:t>
            </a:r>
            <a:r>
              <a:rPr lang="zh-CN" altLang="en-US" sz="1500" dirty="0" smtClean="0">
                <a:latin typeface="华文宋体" panose="02010600040101010101" pitchFamily="2" charset="-122"/>
                <a:ea typeface="华文宋体" panose="02010600040101010101" pitchFamily="2" charset="-122"/>
              </a:rPr>
              <a:t>采用</a:t>
            </a:r>
            <a:r>
              <a:rPr lang="zh-CN" altLang="en-US" sz="1500" dirty="0">
                <a:latin typeface="华文宋体" panose="02010600040101010101" pitchFamily="2" charset="-122"/>
                <a:ea typeface="华文宋体" panose="02010600040101010101" pitchFamily="2" charset="-122"/>
              </a:rPr>
              <a:t>集中供暖空调系统的建筑，房间内的</a:t>
            </a:r>
            <a:r>
              <a:rPr lang="zh-CN" altLang="en-US" sz="1500" dirty="0">
                <a:solidFill>
                  <a:srgbClr val="FF0000"/>
                </a:solidFill>
                <a:latin typeface="华文宋体" panose="02010600040101010101" pitchFamily="2" charset="-122"/>
                <a:ea typeface="华文宋体" panose="02010600040101010101" pitchFamily="2" charset="-122"/>
              </a:rPr>
              <a:t>温度、湿度、新风量</a:t>
            </a:r>
            <a:r>
              <a:rPr lang="zh-CN" altLang="en-US" sz="1500" dirty="0">
                <a:latin typeface="华文宋体" panose="02010600040101010101" pitchFamily="2" charset="-122"/>
                <a:ea typeface="华文宋体" panose="02010600040101010101" pitchFamily="2" charset="-122"/>
              </a:rPr>
              <a:t>等设计参数应符合现行国家标准</a:t>
            </a:r>
            <a:r>
              <a:rPr lang="en-US" altLang="zh-CN" sz="1500" dirty="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民用建筑供暖通风与空气调节设计规范</a:t>
            </a:r>
            <a:r>
              <a:rPr lang="en-US" altLang="zh-CN" sz="1500" dirty="0">
                <a:latin typeface="华文宋体" panose="02010600040101010101" pitchFamily="2" charset="-122"/>
                <a:ea typeface="华文宋体" panose="02010600040101010101" pitchFamily="2" charset="-122"/>
              </a:rPr>
              <a:t>》GB 50736 </a:t>
            </a:r>
            <a:r>
              <a:rPr lang="zh-CN" altLang="en-US" sz="1500" dirty="0">
                <a:latin typeface="华文宋体" panose="02010600040101010101" pitchFamily="2" charset="-122"/>
                <a:ea typeface="华文宋体" panose="02010600040101010101" pitchFamily="2" charset="-122"/>
              </a:rPr>
              <a:t>、现行地方标准</a:t>
            </a:r>
            <a:r>
              <a:rPr lang="en-US" altLang="zh-CN" sz="1500" dirty="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公共建筑节能设计标准</a:t>
            </a:r>
            <a:r>
              <a:rPr lang="en-US" altLang="zh-CN" sz="1500" dirty="0">
                <a:latin typeface="华文宋体" panose="02010600040101010101" pitchFamily="2" charset="-122"/>
                <a:ea typeface="华文宋体" panose="02010600040101010101" pitchFamily="2" charset="-122"/>
              </a:rPr>
              <a:t>》DB 33/1036</a:t>
            </a:r>
            <a:r>
              <a:rPr lang="zh-CN" altLang="en-US" sz="1500" dirty="0">
                <a:latin typeface="华文宋体" panose="02010600040101010101" pitchFamily="2" charset="-122"/>
                <a:ea typeface="华文宋体" panose="02010600040101010101" pitchFamily="2" charset="-122"/>
              </a:rPr>
              <a:t>、现行地方标准</a:t>
            </a:r>
            <a:r>
              <a:rPr lang="en-US" altLang="zh-CN" sz="1500" dirty="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居住建筑节能设计标准</a:t>
            </a:r>
            <a:r>
              <a:rPr lang="en-US" altLang="zh-CN" sz="1500" dirty="0">
                <a:latin typeface="华文宋体" panose="02010600040101010101" pitchFamily="2" charset="-122"/>
                <a:ea typeface="华文宋体" panose="02010600040101010101" pitchFamily="2" charset="-122"/>
              </a:rPr>
              <a:t>》DB 33/1015</a:t>
            </a:r>
            <a:r>
              <a:rPr lang="zh-CN" altLang="en-US" sz="1500" dirty="0">
                <a:latin typeface="华文宋体" panose="02010600040101010101" pitchFamily="2" charset="-122"/>
                <a:ea typeface="华文宋体" panose="02010600040101010101" pitchFamily="2" charset="-122"/>
              </a:rPr>
              <a:t>和</a:t>
            </a:r>
            <a:r>
              <a:rPr lang="zh-CN" altLang="en-US" sz="1500" dirty="0">
                <a:solidFill>
                  <a:srgbClr val="FF0000"/>
                </a:solidFill>
                <a:latin typeface="华文宋体" panose="02010600040101010101" pitchFamily="2" charset="-122"/>
                <a:ea typeface="华文宋体" panose="02010600040101010101" pitchFamily="2" charset="-122"/>
              </a:rPr>
              <a:t>卫生防疫</a:t>
            </a:r>
            <a:r>
              <a:rPr lang="zh-CN" altLang="en-US" sz="1500" dirty="0">
                <a:latin typeface="华文宋体" panose="02010600040101010101" pitchFamily="2" charset="-122"/>
                <a:ea typeface="华文宋体" panose="02010600040101010101" pitchFamily="2" charset="-122"/>
              </a:rPr>
              <a:t>的相关规定</a:t>
            </a:r>
            <a:r>
              <a:rPr lang="zh-CN" altLang="en-US" sz="1500" dirty="0" smtClean="0">
                <a:latin typeface="华文宋体" panose="02010600040101010101" pitchFamily="2" charset="-122"/>
                <a:ea typeface="华文宋体" panose="02010600040101010101" pitchFamily="2" charset="-122"/>
              </a:rPr>
              <a:t>；</a:t>
            </a:r>
            <a:r>
              <a:rPr lang="en-US" altLang="zh-CN" sz="1500" dirty="0" smtClean="0">
                <a:solidFill>
                  <a:srgbClr val="FF0000"/>
                </a:solidFill>
                <a:latin typeface="华文宋体" panose="02010600040101010101" pitchFamily="2" charset="-122"/>
                <a:ea typeface="华文宋体" panose="02010600040101010101" pitchFamily="2" charset="-122"/>
              </a:rPr>
              <a:t>2 </a:t>
            </a:r>
            <a:r>
              <a:rPr lang="zh-CN" altLang="en-US" sz="1500" dirty="0">
                <a:solidFill>
                  <a:srgbClr val="FF0000"/>
                </a:solidFill>
                <a:latin typeface="华文宋体" panose="02010600040101010101" pitchFamily="2" charset="-122"/>
                <a:ea typeface="华文宋体" panose="02010600040101010101" pitchFamily="2" charset="-122"/>
              </a:rPr>
              <a:t>房间的设计温度应能根据建筑空间功能分区设置，室内过渡区空间的温度设计标准合理降低。</a:t>
            </a:r>
          </a:p>
          <a:p>
            <a:pPr algn="just">
              <a:lnSpc>
                <a:spcPct val="150000"/>
              </a:lnSpc>
              <a:spcAft>
                <a:spcPts val="0"/>
              </a:spcAft>
            </a:pPr>
            <a:endParaRPr lang="zh-CN" altLang="en-US" sz="1500" kern="0"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138994702"/>
              </p:ext>
            </p:extLst>
          </p:nvPr>
        </p:nvGraphicFramePr>
        <p:xfrm>
          <a:off x="611560" y="1347614"/>
          <a:ext cx="7920880" cy="935856"/>
        </p:xfrm>
        <a:graphic>
          <a:graphicData uri="http://schemas.openxmlformats.org/drawingml/2006/table">
            <a:tbl>
              <a:tblPr firstRow="1" firstCol="1" bandRow="1"/>
              <a:tblGrid>
                <a:gridCol w="504056">
                  <a:extLst>
                    <a:ext uri="{9D8B030D-6E8A-4147-A177-3AD203B41FA5}">
                      <a16:colId xmlns:a16="http://schemas.microsoft.com/office/drawing/2014/main" val="1881297847"/>
                    </a:ext>
                  </a:extLst>
                </a:gridCol>
                <a:gridCol w="864096">
                  <a:extLst>
                    <a:ext uri="{9D8B030D-6E8A-4147-A177-3AD203B41FA5}">
                      <a16:colId xmlns:a16="http://schemas.microsoft.com/office/drawing/2014/main" val="691104903"/>
                    </a:ext>
                  </a:extLst>
                </a:gridCol>
                <a:gridCol w="792088">
                  <a:extLst>
                    <a:ext uri="{9D8B030D-6E8A-4147-A177-3AD203B41FA5}">
                      <a16:colId xmlns:a16="http://schemas.microsoft.com/office/drawing/2014/main" val="2841034210"/>
                    </a:ext>
                  </a:extLst>
                </a:gridCol>
                <a:gridCol w="648072">
                  <a:extLst>
                    <a:ext uri="{9D8B030D-6E8A-4147-A177-3AD203B41FA5}">
                      <a16:colId xmlns:a16="http://schemas.microsoft.com/office/drawing/2014/main" val="1168560306"/>
                    </a:ext>
                  </a:extLst>
                </a:gridCol>
                <a:gridCol w="720080">
                  <a:extLst>
                    <a:ext uri="{9D8B030D-6E8A-4147-A177-3AD203B41FA5}">
                      <a16:colId xmlns:a16="http://schemas.microsoft.com/office/drawing/2014/main" val="3298001425"/>
                    </a:ext>
                  </a:extLst>
                </a:gridCol>
                <a:gridCol w="648072">
                  <a:extLst>
                    <a:ext uri="{9D8B030D-6E8A-4147-A177-3AD203B41FA5}">
                      <a16:colId xmlns:a16="http://schemas.microsoft.com/office/drawing/2014/main" val="3076113233"/>
                    </a:ext>
                  </a:extLst>
                </a:gridCol>
                <a:gridCol w="720080">
                  <a:extLst>
                    <a:ext uri="{9D8B030D-6E8A-4147-A177-3AD203B41FA5}">
                      <a16:colId xmlns:a16="http://schemas.microsoft.com/office/drawing/2014/main" val="1327373952"/>
                    </a:ext>
                  </a:extLst>
                </a:gridCol>
                <a:gridCol w="1008112">
                  <a:extLst>
                    <a:ext uri="{9D8B030D-6E8A-4147-A177-3AD203B41FA5}">
                      <a16:colId xmlns:a16="http://schemas.microsoft.com/office/drawing/2014/main" val="4171775812"/>
                    </a:ext>
                  </a:extLst>
                </a:gridCol>
                <a:gridCol w="1080120">
                  <a:extLst>
                    <a:ext uri="{9D8B030D-6E8A-4147-A177-3AD203B41FA5}">
                      <a16:colId xmlns:a16="http://schemas.microsoft.com/office/drawing/2014/main" val="911195245"/>
                    </a:ext>
                  </a:extLst>
                </a:gridCol>
                <a:gridCol w="936104">
                  <a:extLst>
                    <a:ext uri="{9D8B030D-6E8A-4147-A177-3AD203B41FA5}">
                      <a16:colId xmlns:a16="http://schemas.microsoft.com/office/drawing/2014/main" val="1695144009"/>
                    </a:ext>
                  </a:extLst>
                </a:gridCol>
              </a:tblGrid>
              <a:tr h="288032">
                <a:tc rowSpan="2">
                  <a:txBody>
                    <a:bodyPr/>
                    <a:lstStyle/>
                    <a:p>
                      <a:pPr algn="ctr">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序号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房间名称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温度（℃）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相对湿度（％）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人员密度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新风量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照明功率密度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噪声声级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474827"/>
                  </a:ext>
                </a:extLst>
              </a:tr>
              <a:tr h="216024">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夏季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冬季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夏季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冬季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人</a:t>
                      </a: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 m</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²</a:t>
                      </a: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(m</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³</a:t>
                      </a: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/h/</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人</a:t>
                      </a:r>
                      <a:r>
                        <a:rPr lang="en-US" sz="105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sz="1050" kern="100" baseline="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1050" kern="100" baseline="0" dirty="0" smtClean="0">
                          <a:effectLst/>
                          <a:latin typeface="Times New Roman" panose="02020603050405020304" pitchFamily="18" charset="0"/>
                          <a:ea typeface="宋体" panose="02010600030101010101" pitchFamily="2" charset="-122"/>
                          <a:cs typeface="Times New Roman" panose="02020603050405020304" pitchFamily="18" charset="0"/>
                        </a:rPr>
                        <a:t> </a:t>
                      </a:r>
                      <a:r>
                        <a:rPr lang="zh-CN" sz="1050" kern="100" dirty="0" smtClean="0">
                          <a:effectLst/>
                          <a:latin typeface="Times New Roman" panose="02020603050405020304" pitchFamily="18" charset="0"/>
                          <a:ea typeface="宋体" panose="02010600030101010101" pitchFamily="2" charset="-122"/>
                          <a:cs typeface="Times New Roman" panose="02020603050405020304" pitchFamily="18" charset="0"/>
                        </a:rPr>
                        <a:t>次</a:t>
                      </a: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/h</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(W/m</a:t>
                      </a:r>
                      <a:r>
                        <a:rPr lang="en-US" sz="1050" b="1" kern="100" baseline="300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2</a:t>
                      </a:r>
                      <a:r>
                        <a:rPr lang="en-US" sz="105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05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dB</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524941"/>
                  </a:ext>
                </a:extLst>
              </a:tr>
              <a:tr h="215900">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685284"/>
                  </a:ext>
                </a:extLst>
              </a:tr>
              <a:tr h="215900">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107574"/>
                  </a:ext>
                </a:extLst>
              </a:tr>
            </a:tbl>
          </a:graphicData>
        </a:graphic>
      </p:graphicFrame>
    </p:spTree>
    <p:extLst>
      <p:ext uri="{BB962C8B-B14F-4D97-AF65-F5344CB8AC3E}">
        <p14:creationId xmlns:p14="http://schemas.microsoft.com/office/powerpoint/2010/main" val="3787898866"/>
      </p:ext>
    </p:extLst>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467544" y="339502"/>
            <a:ext cx="2880320" cy="481863"/>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en-US" sz="2000" kern="100" dirty="0" smtClean="0">
                <a:latin typeface="黑体" panose="02010609060101010101" pitchFamily="49" charset="-122"/>
                <a:ea typeface="黑体" panose="02010609060101010101" pitchFamily="49" charset="-122"/>
                <a:cs typeface="Times New Roman"/>
              </a:rPr>
              <a:t>二、一般项内容</a:t>
            </a:r>
            <a:endParaRPr lang="zh-CN" altLang="zh-CN" sz="1400" kern="100" dirty="0">
              <a:effectLst/>
              <a:latin typeface="黑体" panose="02010609060101010101" pitchFamily="49" charset="-122"/>
              <a:ea typeface="黑体" panose="02010609060101010101" pitchFamily="49" charset="-122"/>
              <a:cs typeface="Times New Roman"/>
            </a:endParaRPr>
          </a:p>
        </p:txBody>
      </p:sp>
      <p:sp>
        <p:nvSpPr>
          <p:cNvPr id="11" name="Vertical Text Placeholder 2"/>
          <p:cNvSpPr txBox="1">
            <a:spLocks/>
          </p:cNvSpPr>
          <p:nvPr/>
        </p:nvSpPr>
        <p:spPr>
          <a:xfrm>
            <a:off x="457200" y="915566"/>
            <a:ext cx="8229600" cy="3240360"/>
          </a:xfrm>
          <a:prstGeom prst="rect">
            <a:avLst/>
          </a:prstGeom>
        </p:spPr>
        <p:txBody>
          <a:bodyPr>
            <a:normAutofit/>
          </a:bodyPr>
          <a:lstStyle/>
          <a:p>
            <a:pPr algn="just">
              <a:lnSpc>
                <a:spcPct val="150000"/>
              </a:lnSpc>
            </a:pPr>
            <a:endParaRPr lang="en-US" altLang="zh-CN" sz="1500" dirty="0" smtClean="0">
              <a:latin typeface="黑体" panose="02010609060101010101" pitchFamily="49" charset="-122"/>
              <a:ea typeface="黑体" panose="02010609060101010101" pitchFamily="49" charset="-122"/>
            </a:endParaRPr>
          </a:p>
          <a:p>
            <a:pPr marL="355600" indent="-355600">
              <a:lnSpc>
                <a:spcPct val="150000"/>
              </a:lnSpc>
              <a:spcAft>
                <a:spcPts val="0"/>
              </a:spcAft>
            </a:pPr>
            <a:r>
              <a:rPr lang="zh-CN" altLang="zh-CN" sz="1500" dirty="0" smtClean="0">
                <a:latin typeface="黑体" panose="02010609060101010101" pitchFamily="49" charset="-122"/>
                <a:ea typeface="黑体" panose="02010609060101010101" pitchFamily="49" charset="-122"/>
              </a:rPr>
              <a:t>【条文</a:t>
            </a:r>
            <a:r>
              <a:rPr lang="en-US" altLang="zh-CN" sz="1500" dirty="0" smtClean="0">
                <a:latin typeface="黑体" panose="02010609060101010101" pitchFamily="49" charset="-122"/>
                <a:ea typeface="黑体" panose="02010609060101010101" pitchFamily="49" charset="-122"/>
              </a:rPr>
              <a:t>3</a:t>
            </a:r>
            <a:r>
              <a:rPr lang="zh-CN" altLang="zh-CN" sz="1500" dirty="0" smtClean="0">
                <a:latin typeface="黑体" panose="02010609060101010101" pitchFamily="49" charset="-122"/>
                <a:ea typeface="黑体" panose="02010609060101010101" pitchFamily="49" charset="-122"/>
              </a:rPr>
              <a:t>】</a:t>
            </a:r>
            <a:r>
              <a:rPr lang="en-US" altLang="zh-CN" sz="1500" dirty="0" smtClean="0">
                <a:latin typeface="黑体" panose="02010609060101010101" pitchFamily="49" charset="-122"/>
                <a:ea typeface="黑体" panose="02010609060101010101" pitchFamily="49" charset="-122"/>
              </a:rPr>
              <a:t> </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室内</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通风换气设计</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参数</a:t>
            </a:r>
            <a:endParaRPr lang="en-US" altLang="zh-CN" sz="1500" b="1"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endParaRPr lang="en-US" altLang="zh-CN" sz="1500" dirty="0" smtClean="0">
              <a:latin typeface="华文宋体" panose="02010600040101010101" pitchFamily="2" charset="-122"/>
              <a:ea typeface="华文宋体" panose="02010600040101010101" pitchFamily="2" charset="-122"/>
            </a:endParaRPr>
          </a:p>
          <a:p>
            <a:pPr algn="just">
              <a:lnSpc>
                <a:spcPct val="150000"/>
              </a:lnSpc>
            </a:pPr>
            <a:r>
              <a:rPr lang="en-US" altLang="zh-CN" sz="1500" dirty="0" smtClean="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依据</a:t>
            </a:r>
            <a:r>
              <a:rPr lang="en-US" altLang="zh-CN" sz="1500" dirty="0">
                <a:latin typeface="华文宋体" panose="02010600040101010101" pitchFamily="2" charset="-122"/>
                <a:ea typeface="华文宋体" panose="02010600040101010101" pitchFamily="2" charset="-122"/>
              </a:rPr>
              <a:t>】  GB/T 50378-2019  </a:t>
            </a:r>
            <a:r>
              <a:rPr lang="zh-CN" altLang="en-US" sz="1500" dirty="0" smtClean="0">
                <a:latin typeface="华文宋体" panose="02010600040101010101" pitchFamily="2" charset="-122"/>
                <a:ea typeface="华文宋体" panose="02010600040101010101" pitchFamily="2" charset="-122"/>
              </a:rPr>
              <a:t>第</a:t>
            </a:r>
            <a:r>
              <a:rPr lang="en-US" altLang="zh-CN" sz="1500" dirty="0" smtClean="0">
                <a:latin typeface="华文宋体" panose="02010600040101010101" pitchFamily="2" charset="-122"/>
                <a:ea typeface="华文宋体" panose="02010600040101010101" pitchFamily="2" charset="-122"/>
              </a:rPr>
              <a:t>5.1.2</a:t>
            </a:r>
            <a:r>
              <a:rPr lang="zh-CN" altLang="en-US" sz="1500" dirty="0" smtClean="0">
                <a:latin typeface="华文宋体" panose="02010600040101010101" pitchFamily="2" charset="-122"/>
                <a:ea typeface="华文宋体" panose="02010600040101010101" pitchFamily="2" charset="-122"/>
              </a:rPr>
              <a:t>条</a:t>
            </a:r>
            <a:r>
              <a:rPr lang="zh-CN" altLang="en-US" sz="1500" dirty="0">
                <a:latin typeface="华文宋体" panose="02010600040101010101" pitchFamily="2" charset="-122"/>
                <a:ea typeface="华文宋体" panose="02010600040101010101" pitchFamily="2" charset="-122"/>
              </a:rPr>
              <a:t>（控制项）</a:t>
            </a:r>
          </a:p>
          <a:p>
            <a:pPr algn="just">
              <a:lnSpc>
                <a:spcPct val="150000"/>
              </a:lnSpc>
            </a:pPr>
            <a:endParaRPr lang="zh-CN" altLang="zh-CN" sz="1500" dirty="0">
              <a:latin typeface="华文宋体" panose="02010600040101010101" pitchFamily="2" charset="-122"/>
              <a:ea typeface="华文宋体" panose="02010600040101010101" pitchFamily="2" charset="-122"/>
            </a:endParaRPr>
          </a:p>
          <a:p>
            <a:pPr algn="just">
              <a:lnSpc>
                <a:spcPct val="150000"/>
              </a:lnSpc>
              <a:spcAft>
                <a:spcPts val="0"/>
              </a:spcAft>
            </a:pPr>
            <a:r>
              <a:rPr lang="en-US" altLang="zh-CN" sz="1500" dirty="0" smtClean="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说明</a:t>
            </a:r>
            <a:r>
              <a:rPr lang="en-US" altLang="zh-CN" sz="1500" dirty="0" smtClean="0">
                <a:latin typeface="华文宋体" panose="02010600040101010101" pitchFamily="2" charset="-122"/>
                <a:ea typeface="华文宋体" panose="02010600040101010101" pitchFamily="2" charset="-122"/>
              </a:rPr>
              <a:t>】 </a:t>
            </a:r>
            <a:r>
              <a:rPr lang="zh-CN" altLang="en-US" sz="1500" dirty="0" smtClean="0">
                <a:latin typeface="华文宋体" panose="02010600040101010101" pitchFamily="2" charset="-122"/>
                <a:ea typeface="华文宋体" panose="02010600040101010101" pitchFamily="2" charset="-122"/>
              </a:rPr>
              <a:t>主要</a:t>
            </a:r>
            <a:r>
              <a:rPr lang="zh-CN" altLang="en-US" sz="1500" dirty="0">
                <a:latin typeface="华文宋体" panose="02010600040101010101" pitchFamily="2" charset="-122"/>
                <a:ea typeface="华文宋体" panose="02010600040101010101" pitchFamily="2" charset="-122"/>
              </a:rPr>
              <a:t>房间</a:t>
            </a:r>
            <a:r>
              <a:rPr lang="zh-CN" altLang="en-US" sz="1500" dirty="0" smtClean="0">
                <a:latin typeface="华文宋体" panose="02010600040101010101" pitchFamily="2" charset="-122"/>
                <a:ea typeface="华文宋体" panose="02010600040101010101" pitchFamily="2" charset="-122"/>
              </a:rPr>
              <a:t>的</a:t>
            </a:r>
            <a:r>
              <a:rPr lang="zh-CN" altLang="en-US" sz="1500" dirty="0" smtClean="0">
                <a:solidFill>
                  <a:srgbClr val="FF0000"/>
                </a:solidFill>
                <a:latin typeface="华文宋体" panose="02010600040101010101" pitchFamily="2" charset="-122"/>
                <a:ea typeface="华文宋体" panose="02010600040101010101" pitchFamily="2" charset="-122"/>
              </a:rPr>
              <a:t>通风</a:t>
            </a:r>
            <a:r>
              <a:rPr lang="zh-CN" altLang="en-US" sz="1500" dirty="0">
                <a:solidFill>
                  <a:srgbClr val="FF0000"/>
                </a:solidFill>
                <a:latin typeface="华文宋体" panose="02010600040101010101" pitchFamily="2" charset="-122"/>
                <a:ea typeface="华文宋体" panose="02010600040101010101" pitchFamily="2" charset="-122"/>
              </a:rPr>
              <a:t>换气次数</a:t>
            </a:r>
            <a:r>
              <a:rPr lang="zh-CN" altLang="en-US" sz="1500" dirty="0" smtClean="0">
                <a:latin typeface="华文宋体" panose="02010600040101010101" pitchFamily="2" charset="-122"/>
                <a:ea typeface="华文宋体" panose="02010600040101010101" pitchFamily="2" charset="-122"/>
              </a:rPr>
              <a:t>的可</a:t>
            </a:r>
            <a:r>
              <a:rPr lang="zh-CN" altLang="en-US" sz="1500" dirty="0">
                <a:latin typeface="华文宋体" panose="02010600040101010101" pitchFamily="2" charset="-122"/>
                <a:ea typeface="华文宋体" panose="02010600040101010101" pitchFamily="2" charset="-122"/>
              </a:rPr>
              <a:t>参考现行国家标准</a:t>
            </a:r>
            <a:r>
              <a:rPr lang="en-US" altLang="zh-CN" sz="1500" dirty="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民用建筑供暖通风与空气调节设计规范</a:t>
            </a:r>
            <a:r>
              <a:rPr lang="en-US" altLang="zh-CN" sz="1500" dirty="0">
                <a:latin typeface="华文宋体" panose="02010600040101010101" pitchFamily="2" charset="-122"/>
                <a:ea typeface="华文宋体" panose="02010600040101010101" pitchFamily="2" charset="-122"/>
              </a:rPr>
              <a:t>》</a:t>
            </a:r>
            <a:r>
              <a:rPr lang="en-US" altLang="zh-CN" sz="1500" dirty="0">
                <a:solidFill>
                  <a:srgbClr val="FF0000"/>
                </a:solidFill>
                <a:latin typeface="华文宋体" panose="02010600040101010101" pitchFamily="2" charset="-122"/>
                <a:ea typeface="华文宋体" panose="02010600040101010101" pitchFamily="2" charset="-122"/>
              </a:rPr>
              <a:t>GB 50736</a:t>
            </a:r>
            <a:r>
              <a:rPr lang="zh-CN" altLang="en-US" sz="1500" dirty="0">
                <a:latin typeface="华文宋体" panose="02010600040101010101" pitchFamily="2" charset="-122"/>
                <a:ea typeface="华文宋体" panose="02010600040101010101" pitchFamily="2" charset="-122"/>
              </a:rPr>
              <a:t>与</a:t>
            </a:r>
            <a:r>
              <a:rPr lang="en-US" altLang="zh-CN" sz="1500" dirty="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车库建筑设计规范</a:t>
            </a:r>
            <a:r>
              <a:rPr lang="en-US" altLang="zh-CN" sz="1500" dirty="0">
                <a:latin typeface="华文宋体" panose="02010600040101010101" pitchFamily="2" charset="-122"/>
                <a:ea typeface="华文宋体" panose="02010600040101010101" pitchFamily="2" charset="-122"/>
              </a:rPr>
              <a:t>》</a:t>
            </a:r>
            <a:r>
              <a:rPr lang="en-US" altLang="zh-CN" sz="1500" dirty="0">
                <a:solidFill>
                  <a:srgbClr val="FF0000"/>
                </a:solidFill>
                <a:latin typeface="华文宋体" panose="02010600040101010101" pitchFamily="2" charset="-122"/>
                <a:ea typeface="华文宋体" panose="02010600040101010101" pitchFamily="2" charset="-122"/>
              </a:rPr>
              <a:t>JGJ 100</a:t>
            </a:r>
            <a:r>
              <a:rPr lang="zh-CN" altLang="en-US" sz="1500" dirty="0">
                <a:latin typeface="华文宋体" panose="02010600040101010101" pitchFamily="2" charset="-122"/>
                <a:ea typeface="华文宋体" panose="02010600040101010101" pitchFamily="2" charset="-122"/>
              </a:rPr>
              <a:t>的</a:t>
            </a:r>
            <a:r>
              <a:rPr lang="zh-CN" altLang="en-US" sz="1500" dirty="0" smtClean="0">
                <a:latin typeface="华文宋体" panose="02010600040101010101" pitchFamily="2" charset="-122"/>
                <a:ea typeface="华文宋体" panose="02010600040101010101" pitchFamily="2" charset="-122"/>
              </a:rPr>
              <a:t>要求</a:t>
            </a:r>
            <a:r>
              <a:rPr lang="zh-CN" altLang="en-US" sz="1500" dirty="0">
                <a:latin typeface="华文宋体" panose="02010600040101010101" pitchFamily="2" charset="-122"/>
                <a:ea typeface="华文宋体" panose="02010600040101010101" pitchFamily="2" charset="-122"/>
              </a:rPr>
              <a:t>。采取措施</a:t>
            </a:r>
            <a:r>
              <a:rPr lang="zh-CN" altLang="en-US" sz="1500" dirty="0">
                <a:solidFill>
                  <a:srgbClr val="FF0000"/>
                </a:solidFill>
                <a:latin typeface="华文宋体" panose="02010600040101010101" pitchFamily="2" charset="-122"/>
                <a:ea typeface="华文宋体" panose="02010600040101010101" pitchFamily="2" charset="-122"/>
              </a:rPr>
              <a:t>避免</a:t>
            </a:r>
            <a:r>
              <a:rPr lang="zh-CN" altLang="en-US" sz="1500" dirty="0">
                <a:latin typeface="华文宋体" panose="02010600040101010101" pitchFamily="2" charset="-122"/>
                <a:ea typeface="华文宋体" panose="02010600040101010101" pitchFamily="2" charset="-122"/>
              </a:rPr>
              <a:t>吸烟室、复印室、打印室、垃圾间、清洁间、公共卫生间、地下车库</a:t>
            </a:r>
            <a:r>
              <a:rPr lang="zh-CN" altLang="en-US" sz="1500" dirty="0" smtClean="0">
                <a:latin typeface="华文宋体" panose="02010600040101010101" pitchFamily="2" charset="-122"/>
                <a:ea typeface="华文宋体" panose="02010600040101010101" pitchFamily="2" charset="-122"/>
              </a:rPr>
              <a:t>等产生</a:t>
            </a:r>
            <a:r>
              <a:rPr lang="zh-CN" altLang="en-US" sz="1500" dirty="0">
                <a:latin typeface="华文宋体" panose="02010600040101010101" pitchFamily="2" charset="-122"/>
                <a:ea typeface="华文宋体" panose="02010600040101010101" pitchFamily="2" charset="-122"/>
              </a:rPr>
              <a:t>的</a:t>
            </a:r>
            <a:r>
              <a:rPr lang="zh-CN" altLang="en-US" sz="1500" dirty="0">
                <a:solidFill>
                  <a:srgbClr val="FF0000"/>
                </a:solidFill>
                <a:latin typeface="华文宋体" panose="02010600040101010101" pitchFamily="2" charset="-122"/>
                <a:ea typeface="华文宋体" panose="02010600040101010101" pitchFamily="2" charset="-122"/>
              </a:rPr>
              <a:t>异味或污染物影响人员活动区域</a:t>
            </a:r>
            <a:r>
              <a:rPr lang="zh-CN" altLang="en-US" sz="1500" dirty="0" smtClean="0">
                <a:latin typeface="华文宋体" panose="02010600040101010101" pitchFamily="2" charset="-122"/>
                <a:ea typeface="华文宋体" panose="02010600040101010101" pitchFamily="2" charset="-122"/>
              </a:rPr>
              <a:t>。</a:t>
            </a:r>
            <a:endParaRPr lang="zh-CN" altLang="en-US" sz="1500" kern="0" dirty="0">
              <a:solidFill>
                <a:prstClr val="black"/>
              </a:solidFill>
            </a:endParaRPr>
          </a:p>
        </p:txBody>
      </p:sp>
    </p:spTree>
    <p:extLst>
      <p:ext uri="{BB962C8B-B14F-4D97-AF65-F5344CB8AC3E}">
        <p14:creationId xmlns:p14="http://schemas.microsoft.com/office/powerpoint/2010/main" val="4048774583"/>
      </p:ext>
    </p:extLst>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467544" y="339502"/>
            <a:ext cx="2880320" cy="481863"/>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en-US" sz="2000" kern="100" dirty="0" smtClean="0">
                <a:latin typeface="黑体" panose="02010609060101010101" pitchFamily="49" charset="-122"/>
                <a:ea typeface="黑体" panose="02010609060101010101" pitchFamily="49" charset="-122"/>
                <a:cs typeface="Times New Roman"/>
              </a:rPr>
              <a:t>二、一般项内容</a:t>
            </a:r>
            <a:endParaRPr lang="zh-CN" altLang="zh-CN" sz="1400" kern="100" dirty="0">
              <a:effectLst/>
              <a:latin typeface="黑体" panose="02010609060101010101" pitchFamily="49" charset="-122"/>
              <a:ea typeface="黑体" panose="02010609060101010101" pitchFamily="49" charset="-122"/>
              <a:cs typeface="Times New Roman"/>
            </a:endParaRPr>
          </a:p>
        </p:txBody>
      </p:sp>
      <p:sp>
        <p:nvSpPr>
          <p:cNvPr id="11" name="Vertical Text Placeholder 2"/>
          <p:cNvSpPr txBox="1">
            <a:spLocks/>
          </p:cNvSpPr>
          <p:nvPr/>
        </p:nvSpPr>
        <p:spPr>
          <a:xfrm>
            <a:off x="457200" y="915566"/>
            <a:ext cx="8229600" cy="4032448"/>
          </a:xfrm>
          <a:prstGeom prst="rect">
            <a:avLst/>
          </a:prstGeom>
        </p:spPr>
        <p:txBody>
          <a:bodyPr>
            <a:normAutofit/>
          </a:bodyPr>
          <a:lstStyle/>
          <a:p>
            <a:pPr marL="355600" indent="-355600">
              <a:lnSpc>
                <a:spcPct val="150000"/>
              </a:lnSpc>
              <a:spcAft>
                <a:spcPts val="0"/>
              </a:spcAft>
            </a:pPr>
            <a:endParaRPr lang="en-US" altLang="zh-CN" sz="1500" dirty="0" smtClean="0">
              <a:latin typeface="黑体" panose="02010609060101010101" pitchFamily="49" charset="-122"/>
              <a:ea typeface="黑体" panose="02010609060101010101" pitchFamily="49" charset="-122"/>
            </a:endParaRPr>
          </a:p>
          <a:p>
            <a:pPr marL="355600" indent="-355600">
              <a:lnSpc>
                <a:spcPct val="150000"/>
              </a:lnSpc>
              <a:spcAft>
                <a:spcPts val="0"/>
              </a:spcAft>
            </a:pPr>
            <a:r>
              <a:rPr lang="zh-CN" altLang="zh-CN" sz="1500" dirty="0" smtClean="0">
                <a:latin typeface="黑体" panose="02010609060101010101" pitchFamily="49" charset="-122"/>
                <a:ea typeface="黑体" panose="02010609060101010101" pitchFamily="49" charset="-122"/>
              </a:rPr>
              <a:t>【条文</a:t>
            </a:r>
            <a:r>
              <a:rPr lang="en-US" altLang="zh-CN" sz="1500" dirty="0" smtClean="0">
                <a:latin typeface="黑体" panose="02010609060101010101" pitchFamily="49" charset="-122"/>
                <a:ea typeface="黑体" panose="02010609060101010101" pitchFamily="49" charset="-122"/>
              </a:rPr>
              <a:t>4</a:t>
            </a:r>
            <a:r>
              <a:rPr lang="zh-CN" altLang="zh-CN" sz="1500" dirty="0" smtClean="0">
                <a:latin typeface="黑体" panose="02010609060101010101" pitchFamily="49" charset="-122"/>
                <a:ea typeface="黑体" panose="02010609060101010101" pitchFamily="49" charset="-122"/>
              </a:rPr>
              <a:t>】</a:t>
            </a:r>
            <a:r>
              <a:rPr lang="en-US" altLang="zh-CN" sz="1500" dirty="0" smtClean="0">
                <a:latin typeface="黑体" panose="02010609060101010101" pitchFamily="49" charset="-122"/>
                <a:ea typeface="黑体" panose="02010609060101010101" pitchFamily="49" charset="-122"/>
              </a:rPr>
              <a:t> </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空调</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系统冷热负荷</a:t>
            </a:r>
          </a:p>
          <a:p>
            <a:pPr marL="355600" indent="-355600">
              <a:lnSpc>
                <a:spcPct val="150000"/>
              </a:lnSpc>
              <a:spcAft>
                <a:spcPts val="0"/>
              </a:spcAft>
            </a:pPr>
            <a:endParaRPr lang="en-US" altLang="zh-CN" sz="1500"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endParaRPr lang="en-US" altLang="zh-CN" sz="1500" kern="100"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pPr>
            <a:endParaRPr lang="en-US" altLang="zh-CN" sz="1500" dirty="0" smtClean="0">
              <a:latin typeface="华文宋体" panose="02010600040101010101" pitchFamily="2" charset="-122"/>
              <a:ea typeface="华文宋体" panose="02010600040101010101" pitchFamily="2" charset="-122"/>
            </a:endParaRPr>
          </a:p>
          <a:p>
            <a:pPr algn="just">
              <a:lnSpc>
                <a:spcPct val="150000"/>
              </a:lnSpc>
            </a:pPr>
            <a:r>
              <a:rPr lang="en-US" altLang="zh-CN" sz="1500" dirty="0" smtClean="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依据</a:t>
            </a:r>
            <a:r>
              <a:rPr lang="en-US" altLang="zh-CN" sz="1500" dirty="0">
                <a:latin typeface="华文宋体" panose="02010600040101010101" pitchFamily="2" charset="-122"/>
                <a:ea typeface="华文宋体" panose="02010600040101010101" pitchFamily="2" charset="-122"/>
              </a:rPr>
              <a:t>】  </a:t>
            </a:r>
            <a:r>
              <a:rPr lang="en-US" altLang="zh-CN" sz="1500" dirty="0" smtClean="0">
                <a:latin typeface="华文宋体" panose="02010600040101010101" pitchFamily="2" charset="-122"/>
                <a:ea typeface="华文宋体" panose="02010600040101010101" pitchFamily="2" charset="-122"/>
              </a:rPr>
              <a:t>GB 50736-2012  </a:t>
            </a:r>
            <a:r>
              <a:rPr lang="zh-CN" altLang="en-US" sz="1500" dirty="0" smtClean="0">
                <a:latin typeface="华文宋体" panose="02010600040101010101" pitchFamily="2" charset="-122"/>
                <a:ea typeface="华文宋体" panose="02010600040101010101" pitchFamily="2" charset="-122"/>
              </a:rPr>
              <a:t>第</a:t>
            </a:r>
            <a:r>
              <a:rPr lang="en-US" altLang="zh-CN" sz="1500" dirty="0" smtClean="0">
                <a:latin typeface="华文宋体" panose="02010600040101010101" pitchFamily="2" charset="-122"/>
                <a:ea typeface="华文宋体" panose="02010600040101010101" pitchFamily="2" charset="-122"/>
              </a:rPr>
              <a:t>7.2.1</a:t>
            </a:r>
            <a:r>
              <a:rPr lang="zh-CN" altLang="en-US" sz="1500" dirty="0" smtClean="0">
                <a:latin typeface="华文宋体" panose="02010600040101010101" pitchFamily="2" charset="-122"/>
                <a:ea typeface="华文宋体" panose="02010600040101010101" pitchFamily="2" charset="-122"/>
              </a:rPr>
              <a:t>条</a:t>
            </a:r>
            <a:endParaRPr lang="en-US" altLang="zh-CN" sz="1500" dirty="0" smtClean="0">
              <a:latin typeface="华文宋体" panose="02010600040101010101" pitchFamily="2" charset="-122"/>
              <a:ea typeface="华文宋体" panose="02010600040101010101" pitchFamily="2" charset="-122"/>
            </a:endParaRPr>
          </a:p>
          <a:p>
            <a:pPr algn="just">
              <a:lnSpc>
                <a:spcPct val="150000"/>
              </a:lnSpc>
            </a:pPr>
            <a:endParaRPr lang="zh-CN" altLang="zh-CN" sz="1500" dirty="0">
              <a:latin typeface="华文宋体" panose="02010600040101010101" pitchFamily="2" charset="-122"/>
              <a:ea typeface="华文宋体" panose="02010600040101010101" pitchFamily="2" charset="-122"/>
            </a:endParaRPr>
          </a:p>
          <a:p>
            <a:pPr algn="just">
              <a:lnSpc>
                <a:spcPct val="150000"/>
              </a:lnSpc>
              <a:spcAft>
                <a:spcPts val="0"/>
              </a:spcAft>
            </a:pPr>
            <a:r>
              <a:rPr lang="en-US" altLang="zh-CN" sz="1500" dirty="0" smtClean="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说明</a:t>
            </a:r>
            <a:r>
              <a:rPr lang="en-US" altLang="zh-CN" sz="1500" dirty="0" smtClean="0">
                <a:latin typeface="华文宋体" panose="02010600040101010101" pitchFamily="2" charset="-122"/>
                <a:ea typeface="华文宋体" panose="02010600040101010101" pitchFamily="2" charset="-122"/>
              </a:rPr>
              <a:t>】 </a:t>
            </a:r>
            <a:r>
              <a:rPr lang="zh-CN" altLang="en-US" sz="1500" dirty="0" smtClean="0">
                <a:latin typeface="华文宋体" panose="02010600040101010101" pitchFamily="2" charset="-122"/>
                <a:ea typeface="华文宋体" panose="02010600040101010101" pitchFamily="2" charset="-122"/>
              </a:rPr>
              <a:t>填写</a:t>
            </a:r>
            <a:r>
              <a:rPr lang="zh-CN" altLang="en-US" sz="1500" dirty="0">
                <a:latin typeface="华文宋体" panose="02010600040101010101" pitchFamily="2" charset="-122"/>
                <a:ea typeface="华文宋体" panose="02010600040101010101" pitchFamily="2" charset="-122"/>
              </a:rPr>
              <a:t>时应</a:t>
            </a:r>
            <a:r>
              <a:rPr lang="zh-CN" altLang="en-US" sz="1500" dirty="0">
                <a:solidFill>
                  <a:srgbClr val="FF0000"/>
                </a:solidFill>
                <a:latin typeface="华文宋体" panose="02010600040101010101" pitchFamily="2" charset="-122"/>
                <a:ea typeface="华文宋体" panose="02010600040101010101" pitchFamily="2" charset="-122"/>
              </a:rPr>
              <a:t>根据不同空调冷热源形式分别填写冷热负荷</a:t>
            </a:r>
            <a:r>
              <a:rPr lang="zh-CN" altLang="en-US" sz="1500" dirty="0" smtClean="0">
                <a:solidFill>
                  <a:srgbClr val="FF0000"/>
                </a:solidFill>
                <a:latin typeface="华文宋体" panose="02010600040101010101" pitchFamily="2" charset="-122"/>
                <a:ea typeface="华文宋体" panose="02010600040101010101" pitchFamily="2" charset="-122"/>
              </a:rPr>
              <a:t>指标</a:t>
            </a:r>
            <a:r>
              <a:rPr lang="zh-CN" altLang="en-US" sz="1500" dirty="0" smtClean="0">
                <a:latin typeface="华文宋体" panose="02010600040101010101" pitchFamily="2" charset="-122"/>
                <a:ea typeface="华文宋体" panose="02010600040101010101" pitchFamily="2" charset="-122"/>
              </a:rPr>
              <a:t>。</a:t>
            </a:r>
            <a:endParaRPr lang="zh-CN" altLang="en-US" sz="1500" dirty="0">
              <a:latin typeface="华文宋体" panose="02010600040101010101" pitchFamily="2" charset="-122"/>
              <a:ea typeface="华文宋体" panose="02010600040101010101" pitchFamily="2" charset="-122"/>
            </a:endParaRPr>
          </a:p>
          <a:p>
            <a:pPr algn="just">
              <a:lnSpc>
                <a:spcPct val="150000"/>
              </a:lnSpc>
              <a:spcAft>
                <a:spcPts val="0"/>
              </a:spcAft>
            </a:pPr>
            <a:endParaRPr lang="zh-CN" altLang="en-US" sz="1500" kern="0" dirty="0">
              <a:solidFill>
                <a:prstClr val="black"/>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3379498551"/>
              </p:ext>
            </p:extLst>
          </p:nvPr>
        </p:nvGraphicFramePr>
        <p:xfrm>
          <a:off x="611560" y="1779662"/>
          <a:ext cx="7560840" cy="685800"/>
        </p:xfrm>
        <a:graphic>
          <a:graphicData uri="http://schemas.openxmlformats.org/drawingml/2006/table">
            <a:tbl>
              <a:tblPr firstRow="1" firstCol="1" bandRow="1"/>
              <a:tblGrid>
                <a:gridCol w="1976684">
                  <a:extLst>
                    <a:ext uri="{9D8B030D-6E8A-4147-A177-3AD203B41FA5}">
                      <a16:colId xmlns:a16="http://schemas.microsoft.com/office/drawing/2014/main" val="597997194"/>
                    </a:ext>
                  </a:extLst>
                </a:gridCol>
                <a:gridCol w="1111329">
                  <a:extLst>
                    <a:ext uri="{9D8B030D-6E8A-4147-A177-3AD203B41FA5}">
                      <a16:colId xmlns:a16="http://schemas.microsoft.com/office/drawing/2014/main" val="2315973334"/>
                    </a:ext>
                  </a:extLst>
                </a:gridCol>
                <a:gridCol w="1111329">
                  <a:extLst>
                    <a:ext uri="{9D8B030D-6E8A-4147-A177-3AD203B41FA5}">
                      <a16:colId xmlns:a16="http://schemas.microsoft.com/office/drawing/2014/main" val="370322832"/>
                    </a:ext>
                  </a:extLst>
                </a:gridCol>
                <a:gridCol w="1111329">
                  <a:extLst>
                    <a:ext uri="{9D8B030D-6E8A-4147-A177-3AD203B41FA5}">
                      <a16:colId xmlns:a16="http://schemas.microsoft.com/office/drawing/2014/main" val="4220882991"/>
                    </a:ext>
                  </a:extLst>
                </a:gridCol>
                <a:gridCol w="1111329">
                  <a:extLst>
                    <a:ext uri="{9D8B030D-6E8A-4147-A177-3AD203B41FA5}">
                      <a16:colId xmlns:a16="http://schemas.microsoft.com/office/drawing/2014/main" val="2961477821"/>
                    </a:ext>
                  </a:extLst>
                </a:gridCol>
                <a:gridCol w="1138840">
                  <a:extLst>
                    <a:ext uri="{9D8B030D-6E8A-4147-A177-3AD203B41FA5}">
                      <a16:colId xmlns:a16="http://schemas.microsoft.com/office/drawing/2014/main" val="3389133225"/>
                    </a:ext>
                  </a:extLst>
                </a:gridCol>
              </a:tblGrid>
              <a:tr h="171450">
                <a:tc rowSpan="2">
                  <a:txBody>
                    <a:bodyPr/>
                    <a:lstStyle/>
                    <a:p>
                      <a:pPr algn="ctr">
                        <a:spcAft>
                          <a:spcPts val="0"/>
                        </a:spcAft>
                      </a:pPr>
                      <a:r>
                        <a:rPr lang="zh-CN" sz="1050" kern="100" dirty="0">
                          <a:effectLst/>
                          <a:latin typeface="宋体" panose="02010600030101010101" pitchFamily="2" charset="-122"/>
                          <a:ea typeface="宋体" panose="02010600030101010101" pitchFamily="2" charset="-122"/>
                          <a:cs typeface="宋体" panose="02010600030101010101" pitchFamily="2" charset="-122"/>
                        </a:rPr>
                        <a:t>空调区域</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100">
                          <a:effectLst/>
                          <a:latin typeface="宋体" panose="02010600030101010101" pitchFamily="2" charset="-122"/>
                          <a:ea typeface="宋体" panose="02010600030101010101" pitchFamily="2" charset="-122"/>
                          <a:cs typeface="宋体" panose="02010600030101010101" pitchFamily="2" charset="-122"/>
                        </a:rPr>
                        <a:t>建筑面积</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100">
                          <a:effectLst/>
                          <a:latin typeface="宋体" panose="02010600030101010101" pitchFamily="2" charset="-122"/>
                          <a:ea typeface="宋体" panose="02010600030101010101" pitchFamily="2" charset="-122"/>
                          <a:cs typeface="宋体" panose="02010600030101010101" pitchFamily="2" charset="-122"/>
                        </a:rPr>
                        <a:t>设计冷负荷</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100">
                          <a:effectLst/>
                          <a:latin typeface="宋体" panose="02010600030101010101" pitchFamily="2" charset="-122"/>
                          <a:ea typeface="宋体" panose="02010600030101010101" pitchFamily="2" charset="-122"/>
                          <a:cs typeface="宋体" panose="02010600030101010101" pitchFamily="2" charset="-122"/>
                        </a:rPr>
                        <a:t>设计冷指标</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100">
                          <a:effectLst/>
                          <a:latin typeface="宋体" panose="02010600030101010101" pitchFamily="2" charset="-122"/>
                          <a:ea typeface="宋体" panose="02010600030101010101" pitchFamily="2" charset="-122"/>
                          <a:cs typeface="宋体" panose="02010600030101010101" pitchFamily="2" charset="-122"/>
                        </a:rPr>
                        <a:t>设计热负荷</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100">
                          <a:effectLst/>
                          <a:latin typeface="宋体" panose="02010600030101010101" pitchFamily="2" charset="-122"/>
                          <a:ea typeface="宋体" panose="02010600030101010101" pitchFamily="2" charset="-122"/>
                          <a:cs typeface="宋体" panose="02010600030101010101" pitchFamily="2" charset="-122"/>
                        </a:rPr>
                        <a:t>设计热指标</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290993"/>
                  </a:ext>
                </a:extLst>
              </a:tr>
              <a:tr h="171450">
                <a:tc vMerge="1">
                  <a:txBody>
                    <a:bodyPr/>
                    <a:lstStyle/>
                    <a:p>
                      <a:endParaRPr lang="zh-CN" altLang="en-US"/>
                    </a:p>
                  </a:txBody>
                  <a:tcPr/>
                </a:tc>
                <a:tc>
                  <a:txBody>
                    <a:bodyPr/>
                    <a:lstStyle/>
                    <a:p>
                      <a:pPr algn="ctr">
                        <a:spcAft>
                          <a:spcPts val="0"/>
                        </a:spcAft>
                      </a:pPr>
                      <a:r>
                        <a:rPr lang="en-US" sz="1050" kern="100" dirty="0">
                          <a:effectLst/>
                          <a:latin typeface="宋体" panose="02010600030101010101" pitchFamily="2" charset="-122"/>
                          <a:ea typeface="宋体" panose="02010600030101010101" pitchFamily="2" charset="-122"/>
                          <a:cs typeface="宋体" panose="02010600030101010101" pitchFamily="2" charset="-122"/>
                        </a:rPr>
                        <a:t>m²</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宋体" panose="02010600030101010101" pitchFamily="2" charset="-122"/>
                          <a:ea typeface="宋体" panose="02010600030101010101" pitchFamily="2" charset="-122"/>
                          <a:cs typeface="宋体" panose="02010600030101010101" pitchFamily="2" charset="-122"/>
                        </a:rPr>
                        <a:t>kW</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宋体" panose="02010600030101010101" pitchFamily="2" charset="-122"/>
                          <a:ea typeface="宋体" panose="02010600030101010101" pitchFamily="2" charset="-122"/>
                          <a:cs typeface="宋体" panose="02010600030101010101" pitchFamily="2" charset="-122"/>
                        </a:rPr>
                        <a:t>W/m²</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宋体" panose="02010600030101010101" pitchFamily="2" charset="-122"/>
                          <a:ea typeface="宋体" panose="02010600030101010101" pitchFamily="2" charset="-122"/>
                          <a:cs typeface="宋体" panose="02010600030101010101" pitchFamily="2" charset="-122"/>
                        </a:rPr>
                        <a:t>kW</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宋体" panose="02010600030101010101" pitchFamily="2" charset="-122"/>
                          <a:ea typeface="宋体" panose="02010600030101010101" pitchFamily="2" charset="-122"/>
                          <a:cs typeface="宋体" panose="02010600030101010101" pitchFamily="2" charset="-122"/>
                        </a:rPr>
                        <a:t>W/m²</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84865"/>
                  </a:ext>
                </a:extLst>
              </a:tr>
              <a:tr h="171450">
                <a:tc>
                  <a:txBody>
                    <a:bodyPr/>
                    <a:lstStyle/>
                    <a:p>
                      <a:pPr algn="ctr">
                        <a:spcAft>
                          <a:spcPts val="0"/>
                        </a:spcAft>
                      </a:pPr>
                      <a:r>
                        <a:rPr lang="en-US" sz="105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609178"/>
                  </a:ext>
                </a:extLst>
              </a:tr>
              <a:tr h="171450">
                <a:tc>
                  <a:txBody>
                    <a:bodyPr/>
                    <a:lstStyle/>
                    <a:p>
                      <a:pPr algn="ctr">
                        <a:spcAft>
                          <a:spcPts val="0"/>
                        </a:spcAft>
                      </a:pPr>
                      <a:r>
                        <a:rPr lang="en-US" sz="105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771416"/>
                  </a:ext>
                </a:extLst>
              </a:tr>
            </a:tbl>
          </a:graphicData>
        </a:graphic>
      </p:graphicFrame>
    </p:spTree>
    <p:extLst>
      <p:ext uri="{BB962C8B-B14F-4D97-AF65-F5344CB8AC3E}">
        <p14:creationId xmlns:p14="http://schemas.microsoft.com/office/powerpoint/2010/main" val="3730351102"/>
      </p:ext>
    </p:extLst>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467544" y="339502"/>
            <a:ext cx="2880320" cy="481863"/>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en-US" sz="2000" kern="100" dirty="0" smtClean="0">
                <a:latin typeface="黑体" panose="02010609060101010101" pitchFamily="49" charset="-122"/>
                <a:ea typeface="黑体" panose="02010609060101010101" pitchFamily="49" charset="-122"/>
                <a:cs typeface="Times New Roman"/>
              </a:rPr>
              <a:t>二、一般项内容</a:t>
            </a:r>
            <a:endParaRPr lang="zh-CN" altLang="zh-CN" sz="1400" kern="100" dirty="0">
              <a:effectLst/>
              <a:latin typeface="黑体" panose="02010609060101010101" pitchFamily="49" charset="-122"/>
              <a:ea typeface="黑体" panose="02010609060101010101" pitchFamily="49" charset="-122"/>
              <a:cs typeface="Times New Roman"/>
            </a:endParaRPr>
          </a:p>
        </p:txBody>
      </p:sp>
      <p:sp>
        <p:nvSpPr>
          <p:cNvPr id="11" name="Vertical Text Placeholder 2"/>
          <p:cNvSpPr txBox="1">
            <a:spLocks/>
          </p:cNvSpPr>
          <p:nvPr/>
        </p:nvSpPr>
        <p:spPr>
          <a:xfrm>
            <a:off x="457200" y="915566"/>
            <a:ext cx="8229600" cy="4032448"/>
          </a:xfrm>
          <a:prstGeom prst="rect">
            <a:avLst/>
          </a:prstGeom>
        </p:spPr>
        <p:txBody>
          <a:bodyPr>
            <a:normAutofit fontScale="85000" lnSpcReduction="10000"/>
          </a:bodyPr>
          <a:lstStyle/>
          <a:p>
            <a:pPr marL="355600" indent="-355600">
              <a:lnSpc>
                <a:spcPct val="150000"/>
              </a:lnSpc>
              <a:spcAft>
                <a:spcPts val="0"/>
              </a:spcAft>
            </a:pPr>
            <a:r>
              <a:rPr lang="zh-CN" altLang="zh-CN" sz="1500" dirty="0" smtClean="0">
                <a:latin typeface="黑体" panose="02010609060101010101" pitchFamily="49" charset="-122"/>
                <a:ea typeface="黑体" panose="02010609060101010101" pitchFamily="49" charset="-122"/>
              </a:rPr>
              <a:t>【条文</a:t>
            </a:r>
            <a:r>
              <a:rPr lang="en-US" altLang="zh-CN" sz="1500" dirty="0" smtClean="0">
                <a:latin typeface="黑体" panose="02010609060101010101" pitchFamily="49" charset="-122"/>
                <a:ea typeface="黑体" panose="02010609060101010101" pitchFamily="49" charset="-122"/>
              </a:rPr>
              <a:t>5</a:t>
            </a:r>
            <a:r>
              <a:rPr lang="zh-CN" altLang="zh-CN" sz="1500" dirty="0" smtClean="0">
                <a:latin typeface="黑体" panose="02010609060101010101" pitchFamily="49" charset="-122"/>
                <a:ea typeface="黑体" panose="02010609060101010101" pitchFamily="49" charset="-122"/>
              </a:rPr>
              <a:t>】</a:t>
            </a:r>
            <a:r>
              <a:rPr lang="en-US" altLang="zh-CN" sz="1500"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空调</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冷热源</a:t>
            </a:r>
          </a:p>
          <a:p>
            <a:pPr marL="355600" indent="-355600">
              <a:lnSpc>
                <a:spcPct val="150000"/>
              </a:lnSpc>
              <a:spcAft>
                <a:spcPts val="0"/>
              </a:spcAft>
            </a:pPr>
            <a:r>
              <a:rPr lang="en-US" altLang="zh-CN" sz="1500" b="1" kern="100" dirty="0" smtClean="0">
                <a:latin typeface="黑体" panose="02010609060101010101" pitchFamily="49" charset="-122"/>
                <a:ea typeface="黑体" panose="02010609060101010101" pitchFamily="49" charset="-122"/>
                <a:cs typeface="Times New Roman" panose="02020603050405020304" pitchFamily="18" charset="0"/>
              </a:rPr>
              <a:t>5.1 </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本</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项目：</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□未采用</a:t>
            </a:r>
            <a:r>
              <a:rPr lang="en-US" altLang="zh-CN" sz="1500" b="1"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sz="15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 □ </a:t>
            </a:r>
            <a:r>
              <a:rPr lang="zh-CN" altLang="en-US" sz="1500" b="1" u="sng"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1500" b="1" u="sng" kern="100" dirty="0" smtClean="0">
                <a:solidFill>
                  <a:prstClr val="black"/>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1500" b="1" kern="100" dirty="0" smtClean="0">
                <a:solidFill>
                  <a:prstClr val="black"/>
                </a:solidFill>
                <a:latin typeface="黑体" panose="02010609060101010101" pitchFamily="49" charset="-122"/>
                <a:ea typeface="黑体" panose="02010609060101010101" pitchFamily="49" charset="-122"/>
                <a:cs typeface="Times New Roman" panose="02020603050405020304" pitchFamily="18" charset="0"/>
              </a:rPr>
              <a:t>区域</a:t>
            </a:r>
            <a:r>
              <a:rPr lang="zh-CN" altLang="en-US" sz="15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采用</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水冷</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冷水机组</a:t>
            </a:r>
            <a:r>
              <a:rPr lang="en-US" altLang="zh-CN" sz="1500" b="1"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锅炉</a:t>
            </a:r>
            <a:r>
              <a:rPr lang="zh-CN" altLang="en-US" sz="15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（锅炉</a:t>
            </a:r>
            <a:r>
              <a:rPr lang="zh-CN" altLang="en-US" sz="15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大气污染物排放</a:t>
            </a:r>
            <a:r>
              <a:rPr lang="zh-CN" altLang="en-US" sz="15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浓度要求</a:t>
            </a:r>
            <a:r>
              <a:rPr lang="zh-CN" altLang="en-US" sz="15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endParaRPr lang="en-US" altLang="zh-CN" sz="15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500" b="1" kern="100" dirty="0" smtClean="0">
                <a:latin typeface="黑体" panose="02010609060101010101" pitchFamily="49" charset="-122"/>
                <a:ea typeface="黑体" panose="02010609060101010101" pitchFamily="49" charset="-122"/>
                <a:cs typeface="Times New Roman" panose="02020603050405020304" pitchFamily="18" charset="0"/>
              </a:rPr>
              <a:t>5.2 </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本</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项目：□未</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采用</a:t>
            </a:r>
            <a:r>
              <a:rPr lang="en-US" altLang="zh-CN" sz="1500" b="1"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sz="15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 □ </a:t>
            </a:r>
            <a:r>
              <a:rPr lang="zh-CN" altLang="en-US" sz="1500" b="1" u="sng"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15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区域采用</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风冷</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热泵</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机组</a:t>
            </a:r>
            <a:r>
              <a:rPr lang="zh-CN" altLang="en-US" sz="15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（新增、</a:t>
            </a:r>
            <a:r>
              <a:rPr lang="en-US" altLang="zh-CN" sz="15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COP</a:t>
            </a:r>
            <a:r>
              <a:rPr lang="zh-CN" altLang="en-US" sz="15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计算）</a:t>
            </a:r>
            <a:endParaRPr lang="en-US" altLang="zh-CN" sz="15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355600" lvl="0" indent="-355600">
              <a:lnSpc>
                <a:spcPct val="150000"/>
              </a:lnSpc>
            </a:pPr>
            <a:r>
              <a:rPr lang="en-US" altLang="zh-CN" sz="1500" b="1" kern="100" dirty="0" smtClean="0">
                <a:latin typeface="黑体" panose="02010609060101010101" pitchFamily="49" charset="-122"/>
                <a:ea typeface="黑体" panose="02010609060101010101" pitchFamily="49" charset="-122"/>
                <a:cs typeface="Times New Roman" panose="02020603050405020304" pitchFamily="18" charset="0"/>
              </a:rPr>
              <a:t>5.3 </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本</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项目：□未</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采用</a:t>
            </a:r>
            <a:r>
              <a:rPr lang="en-US" altLang="zh-CN" sz="1500" b="1"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sz="15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 □ </a:t>
            </a:r>
            <a:r>
              <a:rPr lang="zh-CN" altLang="en-US" sz="1500" b="1" u="sng"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15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区域采用</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水</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（地）源热泵</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机组</a:t>
            </a:r>
            <a:r>
              <a:rPr lang="zh-CN" altLang="en-US" sz="15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15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新增</a:t>
            </a:r>
            <a:r>
              <a:rPr lang="zh-CN" altLang="en-US" sz="15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endParaRPr lang="en-US" altLang="zh-CN" sz="1500"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500" b="1" kern="100" dirty="0" smtClean="0">
                <a:latin typeface="黑体" panose="02010609060101010101" pitchFamily="49" charset="-122"/>
                <a:ea typeface="黑体" panose="02010609060101010101" pitchFamily="49" charset="-122"/>
                <a:cs typeface="Times New Roman" panose="02020603050405020304" pitchFamily="18" charset="0"/>
              </a:rPr>
              <a:t>5.4 </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本</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项目：□未</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采用</a:t>
            </a:r>
            <a:r>
              <a:rPr lang="en-US" altLang="zh-CN" sz="15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a:t>
            </a:r>
            <a:r>
              <a:rPr lang="zh-CN" altLang="en-US" sz="15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 □ </a:t>
            </a:r>
            <a:r>
              <a:rPr lang="zh-CN" altLang="en-US" sz="1500" b="1" u="sng"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15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区域</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变</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冷媒流量多联式空调</a:t>
            </a:r>
            <a:r>
              <a:rPr lang="en-US" altLang="zh-CN" sz="1500" b="1" kern="100" dirty="0">
                <a:latin typeface="黑体" panose="02010609060101010101" pitchFamily="49" charset="-122"/>
                <a:ea typeface="黑体" panose="02010609060101010101" pitchFamily="49" charset="-122"/>
                <a:cs typeface="Times New Roman" panose="02020603050405020304" pitchFamily="18" charset="0"/>
              </a:rPr>
              <a:t>(VRF)</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系统</a:t>
            </a:r>
            <a:r>
              <a:rPr lang="zh-CN" altLang="en-US" sz="15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（居住建筑户式</a:t>
            </a:r>
            <a:r>
              <a:rPr lang="en-US" altLang="zh-CN" sz="15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VRF</a:t>
            </a:r>
            <a:r>
              <a:rPr lang="zh-CN" altLang="en-US" sz="15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endParaRPr lang="en-US" altLang="zh-CN" sz="15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500" b="1" kern="100" dirty="0" smtClean="0">
                <a:latin typeface="黑体" panose="02010609060101010101" pitchFamily="49" charset="-122"/>
                <a:ea typeface="黑体" panose="02010609060101010101" pitchFamily="49" charset="-122"/>
                <a:cs typeface="Times New Roman" panose="02020603050405020304" pitchFamily="18" charset="0"/>
              </a:rPr>
              <a:t>5.5 </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本</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项目：□未</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采用</a:t>
            </a:r>
            <a:r>
              <a:rPr lang="en-US" altLang="zh-CN" sz="1500" b="1"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sz="15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 □ </a:t>
            </a:r>
            <a:r>
              <a:rPr lang="zh-CN" altLang="en-US" sz="1500" b="1" u="sng"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15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区域采用</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分</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体</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空调</a:t>
            </a:r>
            <a:r>
              <a:rPr lang="zh-CN" altLang="en-US" sz="15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（室外机安装要求）</a:t>
            </a:r>
            <a:endParaRPr lang="en-US" altLang="zh-CN" sz="15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500" b="1" kern="100" dirty="0" smtClean="0">
                <a:latin typeface="黑体" panose="02010609060101010101" pitchFamily="49" charset="-122"/>
                <a:ea typeface="黑体" panose="02010609060101010101" pitchFamily="49" charset="-122"/>
                <a:cs typeface="Times New Roman" panose="02020603050405020304" pitchFamily="18" charset="0"/>
              </a:rPr>
              <a:t>5.6 </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本</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项目：□未</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采用</a:t>
            </a:r>
            <a:r>
              <a:rPr lang="en-US" altLang="zh-CN" sz="1500" b="1"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sz="15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 □ </a:t>
            </a:r>
            <a:r>
              <a:rPr lang="zh-CN" altLang="en-US" sz="1500" b="1" u="sng"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15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区域采用</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电机</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驱动压缩机的单元式空气调节机，</a:t>
            </a:r>
            <a:r>
              <a:rPr lang="zh-CN" altLang="en-US" sz="1500" b="1"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风管送风式空气调节机组</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或屋顶式空气调节</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机组</a:t>
            </a:r>
            <a:endParaRPr lang="en-US" altLang="zh-CN" sz="1500" b="1"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endParaRPr lang="en-US" altLang="zh-CN" sz="1500" dirty="0" smtClean="0">
              <a:latin typeface="华文宋体" panose="02010600040101010101" pitchFamily="2" charset="-122"/>
              <a:ea typeface="华文宋体" panose="02010600040101010101" pitchFamily="2" charset="-122"/>
            </a:endParaRPr>
          </a:p>
          <a:p>
            <a:pPr algn="just">
              <a:lnSpc>
                <a:spcPct val="150000"/>
              </a:lnSpc>
            </a:pPr>
            <a:r>
              <a:rPr lang="en-US" altLang="zh-CN" sz="1500" dirty="0" smtClean="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依据</a:t>
            </a:r>
            <a:r>
              <a:rPr lang="en-US" altLang="zh-CN" sz="1500" dirty="0">
                <a:latin typeface="华文宋体" panose="02010600040101010101" pitchFamily="2" charset="-122"/>
                <a:ea typeface="华文宋体" panose="02010600040101010101" pitchFamily="2" charset="-122"/>
              </a:rPr>
              <a:t>】  DB 33/1092-2021  </a:t>
            </a:r>
            <a:r>
              <a:rPr lang="zh-CN" altLang="en-US" sz="1500" dirty="0" smtClean="0">
                <a:latin typeface="华文宋体" panose="02010600040101010101" pitchFamily="2" charset="-122"/>
                <a:ea typeface="华文宋体" panose="02010600040101010101" pitchFamily="2" charset="-122"/>
              </a:rPr>
              <a:t>第</a:t>
            </a:r>
            <a:r>
              <a:rPr lang="en-US" altLang="zh-CN" sz="1500" dirty="0" smtClean="0">
                <a:latin typeface="华文宋体" panose="02010600040101010101" pitchFamily="2" charset="-122"/>
                <a:ea typeface="华文宋体" panose="02010600040101010101" pitchFamily="2" charset="-122"/>
              </a:rPr>
              <a:t>8.1.5/8.1.8/8.2.1~5/8.3.1~4/8.4.1~6</a:t>
            </a:r>
            <a:r>
              <a:rPr lang="zh-CN" altLang="en-US" sz="1500" dirty="0" smtClean="0">
                <a:latin typeface="华文宋体" panose="02010600040101010101" pitchFamily="2" charset="-122"/>
                <a:ea typeface="华文宋体" panose="02010600040101010101" pitchFamily="2" charset="-122"/>
              </a:rPr>
              <a:t>条</a:t>
            </a:r>
            <a:endParaRPr lang="en-US" altLang="zh-CN" sz="1500" dirty="0" smtClean="0">
              <a:latin typeface="华文宋体" panose="02010600040101010101" pitchFamily="2" charset="-122"/>
              <a:ea typeface="华文宋体" panose="02010600040101010101" pitchFamily="2" charset="-122"/>
            </a:endParaRPr>
          </a:p>
          <a:p>
            <a:pPr algn="just">
              <a:lnSpc>
                <a:spcPct val="150000"/>
              </a:lnSpc>
            </a:pPr>
            <a:r>
              <a:rPr lang="en-US" altLang="zh-CN" sz="1500" dirty="0">
                <a:latin typeface="华文宋体" panose="02010600040101010101" pitchFamily="2" charset="-122"/>
                <a:ea typeface="华文宋体" panose="02010600040101010101" pitchFamily="2" charset="-122"/>
              </a:rPr>
              <a:t>                  GB/T </a:t>
            </a:r>
            <a:r>
              <a:rPr lang="en-US" altLang="zh-CN" sz="1500" dirty="0" smtClean="0">
                <a:latin typeface="华文宋体" panose="02010600040101010101" pitchFamily="2" charset="-122"/>
                <a:ea typeface="华文宋体" panose="02010600040101010101" pitchFamily="2" charset="-122"/>
              </a:rPr>
              <a:t>50378-2019  </a:t>
            </a:r>
            <a:r>
              <a:rPr lang="zh-CN" altLang="en-US" sz="1500" dirty="0" smtClean="0">
                <a:latin typeface="华文宋体" panose="02010600040101010101" pitchFamily="2" charset="-122"/>
                <a:ea typeface="华文宋体" panose="02010600040101010101" pitchFamily="2" charset="-122"/>
              </a:rPr>
              <a:t>第</a:t>
            </a:r>
            <a:r>
              <a:rPr lang="en-US" altLang="zh-CN" sz="1500" dirty="0" smtClean="0">
                <a:latin typeface="华文宋体" panose="02010600040101010101" pitchFamily="2" charset="-122"/>
                <a:ea typeface="华文宋体" panose="02010600040101010101" pitchFamily="2" charset="-122"/>
              </a:rPr>
              <a:t>7.1.2/7.2.5/7.2.8/7.2.9/8.1.6</a:t>
            </a:r>
            <a:r>
              <a:rPr lang="zh-CN" altLang="en-US" sz="1500" dirty="0" smtClean="0">
                <a:latin typeface="华文宋体" panose="02010600040101010101" pitchFamily="2" charset="-122"/>
                <a:ea typeface="华文宋体" panose="02010600040101010101" pitchFamily="2" charset="-122"/>
              </a:rPr>
              <a:t>条</a:t>
            </a:r>
            <a:endParaRPr lang="zh-CN" altLang="en-US" sz="1500" dirty="0">
              <a:latin typeface="华文宋体" panose="02010600040101010101" pitchFamily="2" charset="-122"/>
              <a:ea typeface="华文宋体" panose="02010600040101010101" pitchFamily="2" charset="-122"/>
            </a:endParaRPr>
          </a:p>
          <a:p>
            <a:pPr algn="just">
              <a:lnSpc>
                <a:spcPct val="150000"/>
              </a:lnSpc>
            </a:pPr>
            <a:endParaRPr lang="zh-CN" altLang="zh-CN" sz="1500" dirty="0">
              <a:latin typeface="华文宋体" panose="02010600040101010101" pitchFamily="2" charset="-122"/>
              <a:ea typeface="华文宋体" panose="02010600040101010101" pitchFamily="2" charset="-122"/>
            </a:endParaRPr>
          </a:p>
          <a:p>
            <a:pPr algn="just">
              <a:lnSpc>
                <a:spcPct val="150000"/>
              </a:lnSpc>
              <a:spcAft>
                <a:spcPts val="0"/>
              </a:spcAft>
            </a:pPr>
            <a:r>
              <a:rPr lang="en-US" altLang="zh-CN" sz="1500" dirty="0" smtClean="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说明</a:t>
            </a:r>
            <a:r>
              <a:rPr lang="en-US" altLang="zh-CN" sz="1500" dirty="0" smtClean="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本专篇中列出了设计中常用的空调冷热源系统，包括：对电机驱动的蒸气压缩循环冷水（热泵）机组、多联式空调（热泵）机组、燃油和燃气锅炉等。</a:t>
            </a:r>
            <a:r>
              <a:rPr lang="zh-CN" altLang="en-US" sz="1500" dirty="0">
                <a:solidFill>
                  <a:srgbClr val="FF0000"/>
                </a:solidFill>
                <a:latin typeface="华文宋体" panose="02010600040101010101" pitchFamily="2" charset="-122"/>
                <a:ea typeface="华文宋体" panose="02010600040101010101" pitchFamily="2" charset="-122"/>
              </a:rPr>
              <a:t>实际填写时应根据设计采用的冷热源系统编制绿色专篇。</a:t>
            </a:r>
            <a:endParaRPr lang="zh-CN" altLang="en-US" sz="1500" kern="0" dirty="0">
              <a:solidFill>
                <a:srgbClr val="FF0000"/>
              </a:solidFill>
            </a:endParaRPr>
          </a:p>
        </p:txBody>
      </p:sp>
    </p:spTree>
    <p:extLst>
      <p:ext uri="{BB962C8B-B14F-4D97-AF65-F5344CB8AC3E}">
        <p14:creationId xmlns:p14="http://schemas.microsoft.com/office/powerpoint/2010/main" val="3710638992"/>
      </p:ext>
    </p:extLst>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467544" y="339502"/>
            <a:ext cx="2880320" cy="481863"/>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en-US" sz="2000" kern="100" dirty="0" smtClean="0">
                <a:latin typeface="黑体" panose="02010609060101010101" pitchFamily="49" charset="-122"/>
                <a:ea typeface="黑体" panose="02010609060101010101" pitchFamily="49" charset="-122"/>
                <a:cs typeface="Times New Roman"/>
              </a:rPr>
              <a:t>二、一般项内容</a:t>
            </a:r>
            <a:endParaRPr lang="zh-CN" altLang="zh-CN" sz="1400" kern="100" dirty="0">
              <a:effectLst/>
              <a:latin typeface="黑体" panose="02010609060101010101" pitchFamily="49" charset="-122"/>
              <a:ea typeface="黑体" panose="02010609060101010101" pitchFamily="49" charset="-122"/>
              <a:cs typeface="Times New Roman"/>
            </a:endParaRPr>
          </a:p>
        </p:txBody>
      </p:sp>
      <p:sp>
        <p:nvSpPr>
          <p:cNvPr id="11" name="Vertical Text Placeholder 2"/>
          <p:cNvSpPr txBox="1">
            <a:spLocks/>
          </p:cNvSpPr>
          <p:nvPr/>
        </p:nvSpPr>
        <p:spPr>
          <a:xfrm>
            <a:off x="457200" y="915566"/>
            <a:ext cx="8229600" cy="4032448"/>
          </a:xfrm>
          <a:prstGeom prst="rect">
            <a:avLst/>
          </a:prstGeom>
        </p:spPr>
        <p:txBody>
          <a:bodyPr>
            <a:normAutofit fontScale="85000" lnSpcReduction="10000"/>
          </a:bodyPr>
          <a:lstStyle/>
          <a:p>
            <a:pPr marL="355600" indent="-355600">
              <a:lnSpc>
                <a:spcPct val="150000"/>
              </a:lnSpc>
              <a:spcAft>
                <a:spcPts val="0"/>
              </a:spcAft>
            </a:pPr>
            <a:r>
              <a:rPr lang="zh-CN" altLang="zh-CN" sz="1500" dirty="0" smtClean="0">
                <a:latin typeface="黑体" panose="02010609060101010101" pitchFamily="49" charset="-122"/>
                <a:ea typeface="黑体" panose="02010609060101010101" pitchFamily="49" charset="-122"/>
              </a:rPr>
              <a:t>【条文</a:t>
            </a:r>
            <a:r>
              <a:rPr lang="en-US" altLang="zh-CN" sz="1500" dirty="0" smtClean="0">
                <a:latin typeface="黑体" panose="02010609060101010101" pitchFamily="49" charset="-122"/>
                <a:ea typeface="黑体" panose="02010609060101010101" pitchFamily="49" charset="-122"/>
              </a:rPr>
              <a:t>6</a:t>
            </a:r>
            <a:r>
              <a:rPr lang="zh-CN" altLang="zh-CN" sz="1500" dirty="0" smtClean="0">
                <a:latin typeface="黑体" panose="02010609060101010101" pitchFamily="49" charset="-122"/>
                <a:ea typeface="黑体" panose="02010609060101010101" pitchFamily="49" charset="-122"/>
              </a:rPr>
              <a:t>】</a:t>
            </a:r>
            <a:r>
              <a:rPr lang="en-US" altLang="zh-CN" sz="1500"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rPr>
              <a:t>空调</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末端</a:t>
            </a:r>
            <a:endParaRPr lang="zh-CN" altLang="en-US" sz="1500" b="1"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500" b="1" kern="100" dirty="0">
                <a:latin typeface="黑体" panose="02010609060101010101" pitchFamily="49" charset="-122"/>
                <a:ea typeface="黑体" panose="02010609060101010101" pitchFamily="49" charset="-122"/>
                <a:cs typeface="Times New Roman" panose="02020603050405020304" pitchFamily="18" charset="0"/>
              </a:rPr>
              <a:t>6.1	</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本项目采用</a:t>
            </a:r>
            <a:r>
              <a:rPr lang="zh-CN" altLang="en-US" sz="1500" b="1"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全空气</a:t>
            </a:r>
            <a:r>
              <a:rPr lang="zh-CN" altLang="en-US" sz="1500" b="1" kern="100" dirty="0">
                <a:latin typeface="黑体" panose="02010609060101010101" pitchFamily="49" charset="-122"/>
                <a:ea typeface="黑体" panose="02010609060101010101" pitchFamily="49" charset="-122"/>
                <a:cs typeface="Times New Roman" panose="02020603050405020304" pitchFamily="18" charset="0"/>
              </a:rPr>
              <a:t>一次回风送风单风道系统：□是；□否。</a:t>
            </a:r>
          </a:p>
          <a:p>
            <a:pPr marL="355600" indent="-355600">
              <a:lnSpc>
                <a:spcPct val="150000"/>
              </a:lnSpc>
              <a:spcAft>
                <a:spcPts val="0"/>
              </a:spcAft>
            </a:pPr>
            <a:r>
              <a:rPr lang="en-US" altLang="zh-CN" sz="1500" kern="100" dirty="0" smtClean="0">
                <a:latin typeface="黑体" panose="02010609060101010101" pitchFamily="49" charset="-122"/>
                <a:ea typeface="黑体" panose="02010609060101010101" pitchFamily="49" charset="-122"/>
                <a:cs typeface="Times New Roman" panose="02020603050405020304" pitchFamily="18" charset="0"/>
              </a:rPr>
              <a:t>6.1.1 </a:t>
            </a:r>
            <a:r>
              <a:rPr lang="zh-CN" altLang="en-US" sz="1500" kern="100" dirty="0" smtClean="0">
                <a:latin typeface="黑体" panose="02010609060101010101" pitchFamily="49" charset="-122"/>
                <a:ea typeface="黑体" panose="02010609060101010101" pitchFamily="49" charset="-122"/>
                <a:cs typeface="Times New Roman" panose="02020603050405020304" pitchFamily="18" charset="0"/>
              </a:rPr>
              <a:t>电机</a:t>
            </a:r>
            <a:r>
              <a:rPr lang="zh-CN" altLang="en-US" sz="1500" kern="100" dirty="0">
                <a:latin typeface="黑体" panose="02010609060101010101" pitchFamily="49" charset="-122"/>
                <a:ea typeface="黑体" panose="02010609060101010101" pitchFamily="49" charset="-122"/>
                <a:cs typeface="Times New Roman" panose="02020603050405020304" pitchFamily="18" charset="0"/>
              </a:rPr>
              <a:t>功率不小于</a:t>
            </a:r>
            <a:r>
              <a:rPr lang="en-US" altLang="zh-CN" sz="15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3kW</a:t>
            </a:r>
            <a:r>
              <a:rPr lang="zh-CN" altLang="en-US" sz="1500" kern="100" dirty="0">
                <a:latin typeface="黑体" panose="02010609060101010101" pitchFamily="49" charset="-122"/>
                <a:ea typeface="黑体" panose="02010609060101010101" pitchFamily="49" charset="-122"/>
                <a:cs typeface="Times New Roman" panose="02020603050405020304" pitchFamily="18" charset="0"/>
              </a:rPr>
              <a:t>的全空气空调系统风机采用变频调速技术：□是；□否。</a:t>
            </a:r>
          </a:p>
          <a:p>
            <a:pPr marL="355600" indent="-355600">
              <a:lnSpc>
                <a:spcPct val="150000"/>
              </a:lnSpc>
              <a:spcAft>
                <a:spcPts val="0"/>
              </a:spcAft>
            </a:pPr>
            <a:r>
              <a:rPr lang="en-US" altLang="zh-CN" sz="1500" kern="100" dirty="0" smtClean="0">
                <a:latin typeface="黑体" panose="02010609060101010101" pitchFamily="49" charset="-122"/>
                <a:ea typeface="黑体" panose="02010609060101010101" pitchFamily="49" charset="-122"/>
                <a:cs typeface="Times New Roman" panose="02020603050405020304" pitchFamily="18" charset="0"/>
              </a:rPr>
              <a:t>6.1.2 </a:t>
            </a:r>
            <a:r>
              <a:rPr lang="zh-CN" altLang="en-US" sz="1500" kern="100" dirty="0" smtClean="0">
                <a:latin typeface="黑体" panose="02010609060101010101" pitchFamily="49" charset="-122"/>
                <a:ea typeface="黑体" panose="02010609060101010101" pitchFamily="49" charset="-122"/>
                <a:cs typeface="Times New Roman" panose="02020603050405020304" pitchFamily="18" charset="0"/>
              </a:rPr>
              <a:t>设置</a:t>
            </a:r>
            <a:r>
              <a:rPr lang="zh-CN" altLang="en-US" sz="1500" u="sng"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500" kern="100" dirty="0">
                <a:latin typeface="黑体" panose="02010609060101010101" pitchFamily="49" charset="-122"/>
                <a:ea typeface="黑体" panose="02010609060101010101" pitchFamily="49" charset="-122"/>
                <a:cs typeface="Times New Roman" panose="02020603050405020304" pitchFamily="18" charset="0"/>
              </a:rPr>
              <a:t>集中回风口，经回风风管接入设备。空调箱漏风率要求不大于</a:t>
            </a:r>
            <a:r>
              <a:rPr lang="en-US" altLang="zh-CN" sz="1500" kern="100" dirty="0">
                <a:latin typeface="黑体" panose="02010609060101010101" pitchFamily="49" charset="-122"/>
                <a:ea typeface="黑体" panose="02010609060101010101" pitchFamily="49" charset="-122"/>
                <a:cs typeface="Times New Roman" panose="02020603050405020304" pitchFamily="18" charset="0"/>
              </a:rPr>
              <a:t>1</a:t>
            </a:r>
            <a:r>
              <a:rPr lang="zh-CN" altLang="en-US" sz="1500" kern="100" dirty="0">
                <a:latin typeface="黑体" panose="02010609060101010101" pitchFamily="49" charset="-122"/>
                <a:ea typeface="黑体" panose="02010609060101010101" pitchFamily="49" charset="-122"/>
                <a:cs typeface="Times New Roman" panose="02020603050405020304" pitchFamily="18" charset="0"/>
              </a:rPr>
              <a:t>％：□是；□否。</a:t>
            </a:r>
          </a:p>
          <a:p>
            <a:pPr marL="355600" indent="-355600">
              <a:lnSpc>
                <a:spcPct val="150000"/>
              </a:lnSpc>
              <a:spcAft>
                <a:spcPts val="0"/>
              </a:spcAft>
            </a:pPr>
            <a:r>
              <a:rPr lang="en-US" altLang="zh-CN" sz="1500" kern="100" dirty="0" smtClean="0">
                <a:latin typeface="黑体" panose="02010609060101010101" pitchFamily="49" charset="-122"/>
                <a:ea typeface="黑体" panose="02010609060101010101" pitchFamily="49" charset="-122"/>
                <a:cs typeface="Times New Roman" panose="02020603050405020304" pitchFamily="18" charset="0"/>
              </a:rPr>
              <a:t>6.1.3 </a:t>
            </a:r>
            <a:r>
              <a:rPr lang="zh-CN" altLang="en-US" sz="1500" kern="100" dirty="0" smtClean="0">
                <a:latin typeface="黑体" panose="02010609060101010101" pitchFamily="49" charset="-122"/>
                <a:ea typeface="黑体" panose="02010609060101010101" pitchFamily="49" charset="-122"/>
                <a:cs typeface="Times New Roman" panose="02020603050405020304" pitchFamily="18" charset="0"/>
              </a:rPr>
              <a:t>设置</a:t>
            </a:r>
            <a:r>
              <a:rPr lang="en-US" altLang="zh-CN" sz="1500" kern="100" dirty="0">
                <a:latin typeface="黑体" panose="02010609060101010101" pitchFamily="49" charset="-122"/>
                <a:ea typeface="黑体" panose="02010609060101010101" pitchFamily="49" charset="-122"/>
                <a:cs typeface="Times New Roman" panose="02020603050405020304" pitchFamily="18" charset="0"/>
              </a:rPr>
              <a:t>CO2</a:t>
            </a:r>
            <a:r>
              <a:rPr lang="zh-CN" altLang="en-US" sz="1500" kern="100" dirty="0">
                <a:latin typeface="黑体" panose="02010609060101010101" pitchFamily="49" charset="-122"/>
                <a:ea typeface="黑体" panose="02010609060101010101" pitchFamily="49" charset="-122"/>
                <a:cs typeface="Times New Roman" panose="02020603050405020304" pitchFamily="18" charset="0"/>
              </a:rPr>
              <a:t>浓度检测装置：□是 □否</a:t>
            </a:r>
            <a:r>
              <a:rPr lang="zh-CN" altLang="en-US" sz="1500"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sz="1500" u="sng"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500" kern="100" dirty="0" smtClean="0">
                <a:latin typeface="黑体" panose="02010609060101010101" pitchFamily="49" charset="-122"/>
                <a:ea typeface="黑体" panose="02010609060101010101" pitchFamily="49" charset="-122"/>
                <a:cs typeface="Times New Roman" panose="02020603050405020304" pitchFamily="18" charset="0"/>
              </a:rPr>
              <a:t>区域</a:t>
            </a:r>
            <a:r>
              <a:rPr lang="zh-CN" altLang="en-US" sz="15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全空气系统</a:t>
            </a:r>
            <a:r>
              <a:rPr lang="zh-CN" altLang="en-US" sz="1500" kern="100" dirty="0">
                <a:latin typeface="黑体" panose="02010609060101010101" pitchFamily="49" charset="-122"/>
                <a:ea typeface="黑体" panose="02010609060101010101" pitchFamily="49" charset="-122"/>
                <a:cs typeface="Times New Roman" panose="02020603050405020304" pitchFamily="18" charset="0"/>
              </a:rPr>
              <a:t>设置</a:t>
            </a:r>
            <a:r>
              <a:rPr lang="en-US" altLang="zh-CN" sz="1500" kern="100" dirty="0">
                <a:latin typeface="黑体" panose="02010609060101010101" pitchFamily="49" charset="-122"/>
                <a:ea typeface="黑体" panose="02010609060101010101" pitchFamily="49" charset="-122"/>
                <a:cs typeface="Times New Roman" panose="02020603050405020304" pitchFamily="18" charset="0"/>
              </a:rPr>
              <a:t>CO2</a:t>
            </a:r>
            <a:r>
              <a:rPr lang="zh-CN" altLang="en-US" sz="1500" kern="100" dirty="0">
                <a:latin typeface="黑体" panose="02010609060101010101" pitchFamily="49" charset="-122"/>
                <a:ea typeface="黑体" panose="02010609060101010101" pitchFamily="49" charset="-122"/>
                <a:cs typeface="Times New Roman" panose="02020603050405020304" pitchFamily="18" charset="0"/>
              </a:rPr>
              <a:t>浓度检测装置，</a:t>
            </a:r>
            <a:r>
              <a:rPr lang="zh-CN" altLang="en-US" sz="1500" kern="100" dirty="0" smtClean="0">
                <a:latin typeface="黑体" panose="02010609060101010101" pitchFamily="49" charset="-122"/>
                <a:ea typeface="黑体" panose="02010609060101010101" pitchFamily="49" charset="-122"/>
                <a:cs typeface="Times New Roman" panose="02020603050405020304" pitchFamily="18" charset="0"/>
              </a:rPr>
              <a:t>并联动</a:t>
            </a:r>
            <a:endParaRPr lang="en-US" altLang="zh-CN" sz="1500"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500" kern="100" dirty="0">
                <a:latin typeface="黑体" panose="02010609060101010101" pitchFamily="49" charset="-122"/>
                <a:ea typeface="黑体" panose="02010609060101010101" pitchFamily="49" charset="-122"/>
                <a:cs typeface="Times New Roman" panose="02020603050405020304" pitchFamily="18" charset="0"/>
              </a:rPr>
              <a:t> </a:t>
            </a:r>
            <a:r>
              <a:rPr lang="en-US" altLang="zh-CN" sz="1500"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500" kern="100" dirty="0" smtClean="0">
                <a:latin typeface="黑体" panose="02010609060101010101" pitchFamily="49" charset="-122"/>
                <a:ea typeface="黑体" panose="02010609060101010101" pitchFamily="49" charset="-122"/>
                <a:cs typeface="Times New Roman" panose="02020603050405020304" pitchFamily="18" charset="0"/>
              </a:rPr>
              <a:t>控制</a:t>
            </a:r>
            <a:r>
              <a:rPr lang="zh-CN" altLang="en-US" sz="1500" kern="100" dirty="0">
                <a:latin typeface="黑体" panose="02010609060101010101" pitchFamily="49" charset="-122"/>
                <a:ea typeface="黑体" panose="02010609060101010101" pitchFamily="49" charset="-122"/>
                <a:cs typeface="Times New Roman" panose="02020603050405020304" pitchFamily="18" charset="0"/>
              </a:rPr>
              <a:t>空调通风系统</a:t>
            </a:r>
            <a:r>
              <a:rPr lang="zh-CN" altLang="en-US" sz="1500"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sz="15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（新增）</a:t>
            </a:r>
            <a:endParaRPr lang="zh-CN" altLang="en-US" sz="15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500" kern="100" dirty="0" smtClean="0">
                <a:latin typeface="黑体" panose="02010609060101010101" pitchFamily="49" charset="-122"/>
                <a:ea typeface="黑体" panose="02010609060101010101" pitchFamily="49" charset="-122"/>
                <a:cs typeface="Times New Roman" panose="02020603050405020304" pitchFamily="18" charset="0"/>
              </a:rPr>
              <a:t>6.1.4 </a:t>
            </a:r>
            <a:r>
              <a:rPr lang="zh-CN" altLang="en-US" sz="1500" kern="100" dirty="0" smtClean="0">
                <a:latin typeface="黑体" panose="02010609060101010101" pitchFamily="49" charset="-122"/>
                <a:ea typeface="黑体" panose="02010609060101010101" pitchFamily="49" charset="-122"/>
                <a:cs typeface="Times New Roman" panose="02020603050405020304" pitchFamily="18" charset="0"/>
              </a:rPr>
              <a:t>全空气系统</a:t>
            </a:r>
            <a:r>
              <a:rPr lang="zh-CN" altLang="en-US" sz="1500" kern="100" dirty="0">
                <a:latin typeface="黑体" panose="02010609060101010101" pitchFamily="49" charset="-122"/>
                <a:ea typeface="黑体" panose="02010609060101010101" pitchFamily="49" charset="-122"/>
                <a:cs typeface="Times New Roman" panose="02020603050405020304" pitchFamily="18" charset="0"/>
              </a:rPr>
              <a:t>可实现变新风比工况运行，最大总新风比不</a:t>
            </a:r>
            <a:r>
              <a:rPr lang="zh-CN" altLang="en-US" sz="1500" kern="100" dirty="0" smtClean="0">
                <a:latin typeface="黑体" panose="02010609060101010101" pitchFamily="49" charset="-122"/>
                <a:ea typeface="黑体" panose="02010609060101010101" pitchFamily="49" charset="-122"/>
                <a:cs typeface="Times New Roman" panose="02020603050405020304" pitchFamily="18" charset="0"/>
              </a:rPr>
              <a:t>低于</a:t>
            </a:r>
            <a:r>
              <a:rPr lang="zh-CN" altLang="en-US" sz="1500" u="sng"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500" kern="100" dirty="0" smtClean="0">
                <a:latin typeface="黑体" panose="02010609060101010101" pitchFamily="49" charset="-122"/>
                <a:ea typeface="黑体" panose="02010609060101010101" pitchFamily="49" charset="-122"/>
                <a:cs typeface="Times New Roman" panose="02020603050405020304" pitchFamily="18" charset="0"/>
              </a:rPr>
              <a:t>。</a:t>
            </a:r>
            <a:endParaRPr lang="en-US" altLang="zh-CN" sz="1500"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endParaRPr lang="zh-CN" altLang="en-US" sz="1500" kern="100" dirty="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500" b="1" dirty="0">
                <a:latin typeface="黑体" panose="02010609060101010101" pitchFamily="49" charset="-122"/>
                <a:ea typeface="黑体" panose="02010609060101010101" pitchFamily="49" charset="-122"/>
              </a:rPr>
              <a:t>6.2	</a:t>
            </a:r>
            <a:r>
              <a:rPr lang="zh-CN" altLang="en-US" sz="1500" b="1" dirty="0">
                <a:latin typeface="黑体" panose="02010609060101010101" pitchFamily="49" charset="-122"/>
                <a:ea typeface="黑体" panose="02010609060101010101" pitchFamily="49" charset="-122"/>
              </a:rPr>
              <a:t>本项目采用</a:t>
            </a:r>
            <a:r>
              <a:rPr lang="zh-CN" altLang="en-US" sz="1500" b="1" dirty="0">
                <a:solidFill>
                  <a:srgbClr val="FF0000"/>
                </a:solidFill>
                <a:latin typeface="黑体" panose="02010609060101010101" pitchFamily="49" charset="-122"/>
                <a:ea typeface="黑体" panose="02010609060101010101" pitchFamily="49" charset="-122"/>
              </a:rPr>
              <a:t>风机盘管或室内机</a:t>
            </a:r>
            <a:r>
              <a:rPr lang="en-US" altLang="zh-CN" sz="1500" b="1" dirty="0">
                <a:solidFill>
                  <a:srgbClr val="FF0000"/>
                </a:solidFill>
                <a:latin typeface="黑体" panose="02010609060101010101" pitchFamily="49" charset="-122"/>
                <a:ea typeface="黑体" panose="02010609060101010101" pitchFamily="49" charset="-122"/>
              </a:rPr>
              <a:t>+</a:t>
            </a:r>
            <a:r>
              <a:rPr lang="zh-CN" altLang="en-US" sz="1500" b="1" dirty="0">
                <a:solidFill>
                  <a:srgbClr val="FF0000"/>
                </a:solidFill>
                <a:latin typeface="黑体" panose="02010609060101010101" pitchFamily="49" charset="-122"/>
                <a:ea typeface="黑体" panose="02010609060101010101" pitchFamily="49" charset="-122"/>
              </a:rPr>
              <a:t>新风</a:t>
            </a:r>
            <a:r>
              <a:rPr lang="zh-CN" altLang="en-US" sz="1500" b="1" dirty="0">
                <a:latin typeface="黑体" panose="02010609060101010101" pitchFamily="49" charset="-122"/>
                <a:ea typeface="黑体" panose="02010609060101010101" pitchFamily="49" charset="-122"/>
              </a:rPr>
              <a:t>的空调系统：□是；□否。</a:t>
            </a:r>
          </a:p>
          <a:p>
            <a:pPr marL="355600" indent="-355600">
              <a:lnSpc>
                <a:spcPct val="150000"/>
              </a:lnSpc>
              <a:spcAft>
                <a:spcPts val="0"/>
              </a:spcAft>
            </a:pPr>
            <a:r>
              <a:rPr lang="en-US" altLang="zh-CN" sz="1500" dirty="0" smtClean="0">
                <a:latin typeface="黑体" panose="02010609060101010101" pitchFamily="49" charset="-122"/>
                <a:ea typeface="黑体" panose="02010609060101010101" pitchFamily="49" charset="-122"/>
              </a:rPr>
              <a:t>6.2.1 </a:t>
            </a:r>
            <a:r>
              <a:rPr lang="zh-CN" altLang="en-US" sz="1500" dirty="0" smtClean="0">
                <a:latin typeface="黑体" panose="02010609060101010101" pitchFamily="49" charset="-122"/>
                <a:ea typeface="黑体" panose="02010609060101010101" pitchFamily="49" charset="-122"/>
              </a:rPr>
              <a:t>内外</a:t>
            </a:r>
            <a:r>
              <a:rPr lang="zh-CN" altLang="en-US" sz="1500" dirty="0">
                <a:latin typeface="黑体" panose="02010609060101010101" pitchFamily="49" charset="-122"/>
                <a:ea typeface="黑体" panose="02010609060101010101" pitchFamily="49" charset="-122"/>
              </a:rPr>
              <a:t>区相对分隔，分别设置风机盘管机组或室内机，能够独立开启，并进行温湿度、风速调节：□是</a:t>
            </a:r>
            <a:r>
              <a:rPr lang="zh-CN" altLang="en-US" sz="1500" dirty="0" smtClean="0">
                <a:latin typeface="黑体" panose="02010609060101010101" pitchFamily="49" charset="-122"/>
                <a:ea typeface="黑体" panose="02010609060101010101" pitchFamily="49" charset="-122"/>
              </a:rPr>
              <a:t>；</a:t>
            </a:r>
            <a:endParaRPr lang="en-US" altLang="zh-CN" sz="1500" dirty="0" smtClean="0">
              <a:latin typeface="黑体" panose="02010609060101010101" pitchFamily="49" charset="-122"/>
              <a:ea typeface="黑体" panose="02010609060101010101" pitchFamily="49" charset="-122"/>
            </a:endParaRPr>
          </a:p>
          <a:p>
            <a:pPr marL="355600" indent="-355600">
              <a:lnSpc>
                <a:spcPct val="150000"/>
              </a:lnSpc>
              <a:spcAft>
                <a:spcPts val="0"/>
              </a:spcAft>
            </a:pPr>
            <a:r>
              <a:rPr lang="en-US" altLang="zh-CN" sz="1500" dirty="0">
                <a:latin typeface="黑体" panose="02010609060101010101" pitchFamily="49" charset="-122"/>
                <a:ea typeface="黑体" panose="02010609060101010101" pitchFamily="49" charset="-122"/>
              </a:rPr>
              <a:t> </a:t>
            </a:r>
            <a:r>
              <a:rPr lang="en-US" altLang="zh-CN" sz="1500" dirty="0" smtClean="0">
                <a:latin typeface="黑体" panose="02010609060101010101" pitchFamily="49" charset="-122"/>
                <a:ea typeface="黑体" panose="02010609060101010101" pitchFamily="49" charset="-122"/>
              </a:rPr>
              <a:t>     </a:t>
            </a:r>
            <a:r>
              <a:rPr lang="zh-CN" altLang="en-US" sz="1500" dirty="0" smtClean="0">
                <a:latin typeface="黑体" panose="02010609060101010101" pitchFamily="49" charset="-122"/>
                <a:ea typeface="黑体" panose="02010609060101010101" pitchFamily="49" charset="-122"/>
              </a:rPr>
              <a:t>□</a:t>
            </a:r>
            <a:r>
              <a:rPr lang="zh-CN" altLang="en-US" sz="1500" dirty="0">
                <a:latin typeface="黑体" panose="02010609060101010101" pitchFamily="49" charset="-122"/>
                <a:ea typeface="黑体" panose="02010609060101010101" pitchFamily="49" charset="-122"/>
              </a:rPr>
              <a:t>否。</a:t>
            </a:r>
          </a:p>
          <a:p>
            <a:pPr marL="355600" indent="-355600">
              <a:lnSpc>
                <a:spcPct val="150000"/>
              </a:lnSpc>
              <a:spcAft>
                <a:spcPts val="0"/>
              </a:spcAft>
            </a:pPr>
            <a:r>
              <a:rPr lang="en-US" altLang="zh-CN" sz="1500" dirty="0" smtClean="0">
                <a:latin typeface="黑体" panose="02010609060101010101" pitchFamily="49" charset="-122"/>
                <a:ea typeface="黑体" panose="02010609060101010101" pitchFamily="49" charset="-122"/>
              </a:rPr>
              <a:t>6.2.2 </a:t>
            </a:r>
            <a:r>
              <a:rPr lang="zh-CN" altLang="en-US" sz="1500" dirty="0" smtClean="0">
                <a:latin typeface="黑体" panose="02010609060101010101" pitchFamily="49" charset="-122"/>
                <a:ea typeface="黑体" panose="02010609060101010101" pitchFamily="49" charset="-122"/>
              </a:rPr>
              <a:t>风机</a:t>
            </a:r>
            <a:r>
              <a:rPr lang="zh-CN" altLang="en-US" sz="1500" dirty="0">
                <a:latin typeface="黑体" panose="02010609060101010101" pitchFamily="49" charset="-122"/>
                <a:ea typeface="黑体" panose="02010609060101010101" pitchFamily="49" charset="-122"/>
              </a:rPr>
              <a:t>盘管或室内机</a:t>
            </a:r>
            <a:r>
              <a:rPr lang="en-US" altLang="zh-CN" sz="1500" dirty="0">
                <a:latin typeface="黑体" panose="02010609060101010101" pitchFamily="49" charset="-122"/>
                <a:ea typeface="黑体" panose="02010609060101010101" pitchFamily="49" charset="-122"/>
              </a:rPr>
              <a:t>+</a:t>
            </a:r>
            <a:r>
              <a:rPr lang="zh-CN" altLang="en-US" sz="1500" dirty="0">
                <a:latin typeface="黑体" panose="02010609060101010101" pitchFamily="49" charset="-122"/>
                <a:ea typeface="黑体" panose="02010609060101010101" pitchFamily="49" charset="-122"/>
              </a:rPr>
              <a:t>新风的系统，除图中特殊注明的情况外，</a:t>
            </a:r>
            <a:r>
              <a:rPr lang="zh-CN" altLang="en-US" sz="1500" dirty="0">
                <a:solidFill>
                  <a:srgbClr val="FF0000"/>
                </a:solidFill>
                <a:latin typeface="黑体" panose="02010609060101010101" pitchFamily="49" charset="-122"/>
                <a:ea typeface="黑体" panose="02010609060101010101" pitchFamily="49" charset="-122"/>
              </a:rPr>
              <a:t>新风均直接送入各空调区</a:t>
            </a:r>
            <a:r>
              <a:rPr lang="zh-CN" altLang="en-US" sz="1500" dirty="0">
                <a:latin typeface="黑体" panose="02010609060101010101" pitchFamily="49" charset="-122"/>
                <a:ea typeface="黑体" panose="02010609060101010101" pitchFamily="49" charset="-122"/>
              </a:rPr>
              <a:t>：□是；□否</a:t>
            </a:r>
            <a:r>
              <a:rPr lang="zh-CN" altLang="en-US" sz="1500" dirty="0" smtClean="0">
                <a:latin typeface="黑体" panose="02010609060101010101" pitchFamily="49" charset="-122"/>
                <a:ea typeface="黑体" panose="02010609060101010101" pitchFamily="49" charset="-122"/>
              </a:rPr>
              <a:t>。</a:t>
            </a:r>
            <a:endParaRPr lang="en-US" altLang="zh-CN" sz="1500" dirty="0" smtClean="0">
              <a:latin typeface="黑体" panose="02010609060101010101" pitchFamily="49" charset="-122"/>
              <a:ea typeface="黑体" panose="02010609060101010101" pitchFamily="49" charset="-122"/>
            </a:endParaRPr>
          </a:p>
          <a:p>
            <a:pPr marL="355600" indent="-355600">
              <a:lnSpc>
                <a:spcPct val="150000"/>
              </a:lnSpc>
              <a:spcAft>
                <a:spcPts val="0"/>
              </a:spcAft>
            </a:pPr>
            <a:r>
              <a:rPr lang="en-US" altLang="zh-CN" sz="1500" dirty="0" smtClean="0">
                <a:latin typeface="黑体" panose="02010609060101010101" pitchFamily="49" charset="-122"/>
                <a:ea typeface="黑体" panose="02010609060101010101" pitchFamily="49" charset="-122"/>
              </a:rPr>
              <a:t>6.2.3 </a:t>
            </a:r>
            <a:r>
              <a:rPr lang="zh-CN" altLang="en-US" sz="1500" dirty="0" smtClean="0">
                <a:latin typeface="黑体" panose="02010609060101010101" pitchFamily="49" charset="-122"/>
                <a:ea typeface="黑体" panose="02010609060101010101" pitchFamily="49" charset="-122"/>
              </a:rPr>
              <a:t>设置</a:t>
            </a:r>
            <a:r>
              <a:rPr lang="en-US" altLang="zh-CN" sz="1500" dirty="0">
                <a:latin typeface="黑体" panose="02010609060101010101" pitchFamily="49" charset="-122"/>
                <a:ea typeface="黑体" panose="02010609060101010101" pitchFamily="49" charset="-122"/>
              </a:rPr>
              <a:t>CO2</a:t>
            </a:r>
            <a:r>
              <a:rPr lang="zh-CN" altLang="en-US" sz="1500" dirty="0">
                <a:latin typeface="黑体" panose="02010609060101010101" pitchFamily="49" charset="-122"/>
                <a:ea typeface="黑体" panose="02010609060101010101" pitchFamily="49" charset="-122"/>
              </a:rPr>
              <a:t>浓度检测装置：□是 □否</a:t>
            </a:r>
            <a:r>
              <a:rPr lang="zh-CN" altLang="en-US" sz="1500" dirty="0" smtClean="0">
                <a:latin typeface="黑体" panose="02010609060101010101" pitchFamily="49" charset="-122"/>
                <a:ea typeface="黑体" panose="02010609060101010101" pitchFamily="49" charset="-122"/>
              </a:rPr>
              <a:t>。</a:t>
            </a:r>
            <a:r>
              <a:rPr lang="zh-CN" altLang="en-US" sz="1500" u="sng" dirty="0" smtClean="0">
                <a:latin typeface="黑体" panose="02010609060101010101" pitchFamily="49" charset="-122"/>
                <a:ea typeface="黑体" panose="02010609060101010101" pitchFamily="49" charset="-122"/>
              </a:rPr>
              <a:t>    </a:t>
            </a:r>
            <a:r>
              <a:rPr lang="zh-CN" altLang="en-US" sz="1500" dirty="0" smtClean="0">
                <a:latin typeface="黑体" panose="02010609060101010101" pitchFamily="49" charset="-122"/>
                <a:ea typeface="黑体" panose="02010609060101010101" pitchFamily="49" charset="-122"/>
              </a:rPr>
              <a:t>区域</a:t>
            </a:r>
            <a:r>
              <a:rPr lang="zh-CN" altLang="en-US" sz="1500" dirty="0">
                <a:solidFill>
                  <a:srgbClr val="FF0000"/>
                </a:solidFill>
                <a:latin typeface="黑体" panose="02010609060101010101" pitchFamily="49" charset="-122"/>
                <a:ea typeface="黑体" panose="02010609060101010101" pitchFamily="49" charset="-122"/>
              </a:rPr>
              <a:t>单一空间独立新风系统</a:t>
            </a:r>
            <a:r>
              <a:rPr lang="zh-CN" altLang="en-US" sz="1500" dirty="0">
                <a:latin typeface="黑体" panose="02010609060101010101" pitchFamily="49" charset="-122"/>
                <a:ea typeface="黑体" panose="02010609060101010101" pitchFamily="49" charset="-122"/>
              </a:rPr>
              <a:t>设置</a:t>
            </a:r>
            <a:r>
              <a:rPr lang="en-US" altLang="zh-CN" sz="1500" dirty="0">
                <a:latin typeface="黑体" panose="02010609060101010101" pitchFamily="49" charset="-122"/>
                <a:ea typeface="黑体" panose="02010609060101010101" pitchFamily="49" charset="-122"/>
              </a:rPr>
              <a:t>CO2</a:t>
            </a:r>
            <a:r>
              <a:rPr lang="zh-CN" altLang="en-US" sz="1500" dirty="0">
                <a:latin typeface="黑体" panose="02010609060101010101" pitchFamily="49" charset="-122"/>
                <a:ea typeface="黑体" panose="02010609060101010101" pitchFamily="49" charset="-122"/>
              </a:rPr>
              <a:t>浓度检测装置，并</a:t>
            </a:r>
            <a:r>
              <a:rPr lang="zh-CN" altLang="en-US" sz="1500" dirty="0" smtClean="0">
                <a:latin typeface="黑体" panose="02010609060101010101" pitchFamily="49" charset="-122"/>
                <a:ea typeface="黑体" panose="02010609060101010101" pitchFamily="49" charset="-122"/>
              </a:rPr>
              <a:t>联动控制</a:t>
            </a:r>
            <a:endParaRPr lang="en-US" altLang="zh-CN" sz="1500" dirty="0" smtClean="0">
              <a:latin typeface="黑体" panose="02010609060101010101" pitchFamily="49" charset="-122"/>
              <a:ea typeface="黑体" panose="02010609060101010101" pitchFamily="49" charset="-122"/>
            </a:endParaRPr>
          </a:p>
          <a:p>
            <a:pPr marL="355600" indent="-355600">
              <a:lnSpc>
                <a:spcPct val="150000"/>
              </a:lnSpc>
              <a:spcAft>
                <a:spcPts val="0"/>
              </a:spcAft>
            </a:pPr>
            <a:r>
              <a:rPr lang="zh-CN" altLang="en-US" sz="1500" dirty="0" smtClean="0">
                <a:latin typeface="黑体" panose="02010609060101010101" pitchFamily="49" charset="-122"/>
                <a:ea typeface="黑体" panose="02010609060101010101" pitchFamily="49" charset="-122"/>
              </a:rPr>
              <a:t>      空调</a:t>
            </a:r>
            <a:r>
              <a:rPr lang="zh-CN" altLang="en-US" sz="1500" dirty="0">
                <a:latin typeface="黑体" panose="02010609060101010101" pitchFamily="49" charset="-122"/>
                <a:ea typeface="黑体" panose="02010609060101010101" pitchFamily="49" charset="-122"/>
              </a:rPr>
              <a:t>通风系统。其新风及相应排风风机采用变频调速技术：□是 □否。</a:t>
            </a:r>
            <a:r>
              <a:rPr lang="zh-CN" altLang="en-US" sz="1500" dirty="0">
                <a:solidFill>
                  <a:srgbClr val="FF0000"/>
                </a:solidFill>
                <a:latin typeface="黑体" panose="02010609060101010101" pitchFamily="49" charset="-122"/>
                <a:ea typeface="黑体" panose="02010609060101010101" pitchFamily="49" charset="-122"/>
              </a:rPr>
              <a:t>（新增）</a:t>
            </a:r>
          </a:p>
          <a:p>
            <a:pPr marL="355600" indent="-355600">
              <a:lnSpc>
                <a:spcPct val="150000"/>
              </a:lnSpc>
              <a:spcAft>
                <a:spcPts val="0"/>
              </a:spcAft>
            </a:pPr>
            <a:endParaRPr lang="zh-CN" altLang="en-US" sz="1500" dirty="0">
              <a:latin typeface="黑体" panose="02010609060101010101" pitchFamily="49" charset="-122"/>
              <a:ea typeface="黑体" panose="02010609060101010101" pitchFamily="49" charset="-122"/>
            </a:endParaRPr>
          </a:p>
          <a:p>
            <a:pPr marL="355600" indent="-355600">
              <a:lnSpc>
                <a:spcPct val="150000"/>
              </a:lnSpc>
              <a:spcAft>
                <a:spcPts val="0"/>
              </a:spcAft>
            </a:pPr>
            <a:endParaRPr lang="zh-CN" altLang="en-US" sz="1500" dirty="0">
              <a:latin typeface="黑体" panose="02010609060101010101" pitchFamily="49" charset="-122"/>
              <a:ea typeface="黑体" panose="02010609060101010101" pitchFamily="49" charset="-122"/>
            </a:endParaRPr>
          </a:p>
          <a:p>
            <a:pPr marL="355600" indent="-355600">
              <a:lnSpc>
                <a:spcPct val="150000"/>
              </a:lnSpc>
              <a:spcAft>
                <a:spcPts val="0"/>
              </a:spcAft>
            </a:pPr>
            <a:endParaRPr lang="en-US" altLang="zh-CN" sz="1500" dirty="0" smtClean="0">
              <a:latin typeface="华文宋体" panose="02010600040101010101" pitchFamily="2" charset="-122"/>
              <a:ea typeface="华文宋体" panose="02010600040101010101" pitchFamily="2" charset="-122"/>
            </a:endParaRPr>
          </a:p>
          <a:p>
            <a:pPr algn="just">
              <a:lnSpc>
                <a:spcPct val="150000"/>
              </a:lnSpc>
              <a:spcAft>
                <a:spcPts val="0"/>
              </a:spcAft>
            </a:pPr>
            <a:endParaRPr lang="zh-CN" altLang="en-US" sz="1500" kern="0" dirty="0">
              <a:solidFill>
                <a:prstClr val="black"/>
              </a:solidFill>
            </a:endParaRPr>
          </a:p>
        </p:txBody>
      </p:sp>
    </p:spTree>
    <p:extLst>
      <p:ext uri="{BB962C8B-B14F-4D97-AF65-F5344CB8AC3E}">
        <p14:creationId xmlns:p14="http://schemas.microsoft.com/office/powerpoint/2010/main" val="409078878"/>
      </p:ext>
    </p:extLst>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467544" y="339502"/>
            <a:ext cx="2880320" cy="481863"/>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en-US" sz="2000" kern="100" dirty="0" smtClean="0">
                <a:latin typeface="黑体" panose="02010609060101010101" pitchFamily="49" charset="-122"/>
                <a:ea typeface="黑体" panose="02010609060101010101" pitchFamily="49" charset="-122"/>
                <a:cs typeface="Times New Roman"/>
              </a:rPr>
              <a:t>二、一般项内容</a:t>
            </a:r>
            <a:endParaRPr lang="zh-CN" altLang="zh-CN" sz="1400" kern="100" dirty="0">
              <a:effectLst/>
              <a:latin typeface="黑体" panose="02010609060101010101" pitchFamily="49" charset="-122"/>
              <a:ea typeface="黑体" panose="02010609060101010101" pitchFamily="49" charset="-122"/>
              <a:cs typeface="Times New Roman"/>
            </a:endParaRPr>
          </a:p>
        </p:txBody>
      </p:sp>
      <p:sp>
        <p:nvSpPr>
          <p:cNvPr id="11" name="Vertical Text Placeholder 2"/>
          <p:cNvSpPr txBox="1">
            <a:spLocks/>
          </p:cNvSpPr>
          <p:nvPr/>
        </p:nvSpPr>
        <p:spPr>
          <a:xfrm>
            <a:off x="457200" y="915566"/>
            <a:ext cx="8229600" cy="4032448"/>
          </a:xfrm>
          <a:prstGeom prst="rect">
            <a:avLst/>
          </a:prstGeom>
        </p:spPr>
        <p:txBody>
          <a:bodyPr>
            <a:normAutofit/>
          </a:bodyPr>
          <a:lstStyle/>
          <a:p>
            <a:pPr marL="355600" indent="-355600">
              <a:lnSpc>
                <a:spcPct val="150000"/>
              </a:lnSpc>
              <a:spcAft>
                <a:spcPts val="0"/>
              </a:spcAft>
            </a:pPr>
            <a:r>
              <a:rPr lang="zh-CN" altLang="zh-CN" sz="1300" dirty="0" smtClean="0">
                <a:latin typeface="黑体" panose="02010609060101010101" pitchFamily="49" charset="-122"/>
                <a:ea typeface="黑体" panose="02010609060101010101" pitchFamily="49" charset="-122"/>
              </a:rPr>
              <a:t>【条文</a:t>
            </a:r>
            <a:r>
              <a:rPr lang="en-US" altLang="zh-CN" sz="1300" dirty="0" smtClean="0">
                <a:latin typeface="黑体" panose="02010609060101010101" pitchFamily="49" charset="-122"/>
                <a:ea typeface="黑体" panose="02010609060101010101" pitchFamily="49" charset="-122"/>
              </a:rPr>
              <a:t>6</a:t>
            </a:r>
            <a:r>
              <a:rPr lang="zh-CN" altLang="zh-CN" sz="1300" dirty="0" smtClean="0">
                <a:latin typeface="黑体" panose="02010609060101010101" pitchFamily="49" charset="-122"/>
                <a:ea typeface="黑体" panose="02010609060101010101" pitchFamily="49" charset="-122"/>
              </a:rPr>
              <a:t>】</a:t>
            </a: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空调</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末端</a:t>
            </a:r>
            <a:endPar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300" b="1" kern="100" dirty="0">
                <a:latin typeface="黑体" panose="02010609060101010101" pitchFamily="49" charset="-122"/>
                <a:ea typeface="黑体" panose="02010609060101010101" pitchFamily="49" charset="-122"/>
                <a:cs typeface="Times New Roman" panose="02020603050405020304" pitchFamily="18" charset="0"/>
              </a:rPr>
              <a:t>6.3	</a:t>
            </a:r>
            <a:r>
              <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本</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项目采用</a:t>
            </a:r>
            <a:r>
              <a:rPr lang="zh-CN" altLang="en-US" sz="1300" b="1"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排风热回收</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系统：□是；□否</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sz="1300" b="1" u="sng"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区域</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采用□全热 □显热 排风热回收系统对排风进行</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冷</a:t>
            </a:r>
            <a:endPar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300" b="1" kern="100" dirty="0">
                <a:latin typeface="黑体" panose="02010609060101010101" pitchFamily="49" charset="-122"/>
                <a:ea typeface="黑体" panose="02010609060101010101" pitchFamily="49" charset="-122"/>
                <a:cs typeface="Times New Roman" panose="02020603050405020304" pitchFamily="18" charset="0"/>
              </a:rPr>
              <a:t> </a:t>
            </a:r>
            <a:r>
              <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热量</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回收，总回收风量</a:t>
            </a:r>
            <a:r>
              <a:rPr lang="zh-CN" altLang="en-US" sz="1300" b="1"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b="1" u="sng" kern="100" dirty="0" smtClean="0">
                <a:latin typeface="黑体" panose="02010609060101010101" pitchFamily="49" charset="-122"/>
                <a:ea typeface="黑体" panose="02010609060101010101" pitchFamily="49" charset="-122"/>
                <a:cs typeface="Times New Roman" panose="02020603050405020304" pitchFamily="18" charset="0"/>
              </a:rPr>
              <a:t> </a:t>
            </a:r>
            <a:r>
              <a:rPr lang="en-US" altLang="zh-CN" sz="1300" b="1" kern="100" dirty="0">
                <a:latin typeface="黑体" panose="02010609060101010101" pitchFamily="49" charset="-122"/>
                <a:ea typeface="黑体" panose="02010609060101010101" pitchFamily="49" charset="-122"/>
                <a:cs typeface="Times New Roman" panose="02020603050405020304" pitchFamily="18" charset="0"/>
              </a:rPr>
              <a:t>m³/h</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，热回收效率不低于</a:t>
            </a:r>
            <a:r>
              <a:rPr lang="zh-CN" altLang="en-US" sz="1300" b="1"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a:t>
            </a:r>
            <a:endParaRPr lang="zh-CN" altLang="en-US" sz="1300" b="1" kern="100" dirty="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300" b="1" kern="100" dirty="0">
                <a:latin typeface="黑体" panose="02010609060101010101" pitchFamily="49" charset="-122"/>
                <a:ea typeface="黑体" panose="02010609060101010101" pitchFamily="49" charset="-122"/>
                <a:cs typeface="Times New Roman" panose="02020603050405020304" pitchFamily="18" charset="0"/>
              </a:rPr>
              <a:t>6.4	</a:t>
            </a:r>
            <a:r>
              <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本</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项目空调系统的</a:t>
            </a:r>
            <a:r>
              <a:rPr lang="zh-CN" altLang="en-US" sz="1300" b="1"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新风和回风</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配置净化设施或初效加中效过滤：□是；□否</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sz="1300" b="1" u="sng"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系统</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（设备）设置</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过</a:t>
            </a:r>
            <a:endPar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300" b="1" kern="100" dirty="0">
                <a:latin typeface="黑体" panose="02010609060101010101" pitchFamily="49" charset="-122"/>
                <a:ea typeface="黑体" panose="02010609060101010101" pitchFamily="49" charset="-122"/>
                <a:cs typeface="Times New Roman" panose="02020603050405020304" pitchFamily="18" charset="0"/>
              </a:rPr>
              <a:t> </a:t>
            </a:r>
            <a:r>
              <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滤</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处理，过滤设施为 </a:t>
            </a:r>
            <a:r>
              <a:rPr lang="zh-CN" altLang="en-US" sz="1300" b="1"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a:t>
            </a:r>
            <a:endParaRPr lang="zh-CN" altLang="en-US" sz="1300" b="1" kern="100" dirty="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300" b="1" kern="100" dirty="0">
                <a:latin typeface="黑体" panose="02010609060101010101" pitchFamily="49" charset="-122"/>
                <a:ea typeface="黑体" panose="02010609060101010101" pitchFamily="49" charset="-122"/>
                <a:cs typeface="Times New Roman" panose="02020603050405020304" pitchFamily="18" charset="0"/>
              </a:rPr>
              <a:t>6.5	</a:t>
            </a:r>
            <a:r>
              <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本</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项目</a:t>
            </a:r>
            <a:r>
              <a:rPr lang="zh-CN" altLang="en-US" sz="1300" b="1"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新风取风口</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距离室外吸烟区直线距离不小于</a:t>
            </a:r>
            <a:r>
              <a:rPr lang="zh-CN" altLang="en-US" sz="1300" b="1" u="sng" kern="100" dirty="0">
                <a:latin typeface="黑体" panose="02010609060101010101" pitchFamily="49" charset="-122"/>
                <a:ea typeface="黑体" panose="02010609060101010101" pitchFamily="49" charset="-122"/>
                <a:cs typeface="Times New Roman" panose="02020603050405020304" pitchFamily="18" charset="0"/>
              </a:rPr>
              <a:t>    </a:t>
            </a:r>
            <a:r>
              <a:rPr lang="en-US" altLang="zh-CN" sz="1300" b="1" kern="100" dirty="0">
                <a:latin typeface="黑体" panose="02010609060101010101" pitchFamily="49" charset="-122"/>
                <a:ea typeface="黑体" panose="02010609060101010101" pitchFamily="49" charset="-122"/>
                <a:cs typeface="Times New Roman" panose="02020603050405020304" pitchFamily="18" charset="0"/>
              </a:rPr>
              <a:t>m</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sz="13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（新增）</a:t>
            </a:r>
            <a:endParaRPr lang="zh-CN" altLang="en-US"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endParaRPr lang="en-US" altLang="zh-CN" sz="1300" dirty="0" smtClean="0">
              <a:latin typeface="华文宋体" panose="02010600040101010101" pitchFamily="2" charset="-122"/>
              <a:ea typeface="华文宋体" panose="02010600040101010101" pitchFamily="2" charset="-122"/>
            </a:endParaRPr>
          </a:p>
          <a:p>
            <a:pPr algn="just">
              <a:lnSpc>
                <a:spcPct val="150000"/>
              </a:lnSpc>
            </a:pPr>
            <a:r>
              <a:rPr lang="en-US" altLang="zh-CN" sz="1300" dirty="0" smtClean="0">
                <a:latin typeface="华文宋体" panose="02010600040101010101" pitchFamily="2" charset="-122"/>
                <a:ea typeface="华文宋体" panose="02010600040101010101" pitchFamily="2" charset="-122"/>
              </a:rPr>
              <a:t>【</a:t>
            </a:r>
            <a:r>
              <a:rPr lang="zh-CN" altLang="en-US" sz="1300" dirty="0">
                <a:latin typeface="华文宋体" panose="02010600040101010101" pitchFamily="2" charset="-122"/>
                <a:ea typeface="华文宋体" panose="02010600040101010101" pitchFamily="2" charset="-122"/>
              </a:rPr>
              <a:t>依据</a:t>
            </a:r>
            <a:r>
              <a:rPr lang="en-US" altLang="zh-CN" sz="1300" dirty="0">
                <a:latin typeface="华文宋体" panose="02010600040101010101" pitchFamily="2" charset="-122"/>
                <a:ea typeface="华文宋体" panose="02010600040101010101" pitchFamily="2" charset="-122"/>
              </a:rPr>
              <a:t>】  DB 33/1092-2021 </a:t>
            </a:r>
            <a:r>
              <a:rPr lang="en-US" altLang="zh-CN" sz="1300" dirty="0" smtClean="0">
                <a:latin typeface="华文宋体" panose="02010600040101010101" pitchFamily="2" charset="-122"/>
                <a:ea typeface="华文宋体" panose="02010600040101010101" pitchFamily="2" charset="-122"/>
              </a:rPr>
              <a:t>    GB/T 50378-2019</a:t>
            </a:r>
          </a:p>
          <a:p>
            <a:pPr algn="just">
              <a:lnSpc>
                <a:spcPct val="150000"/>
              </a:lnSpc>
            </a:pPr>
            <a:endParaRPr lang="zh-CN" altLang="zh-CN" sz="1300" dirty="0">
              <a:latin typeface="华文宋体" panose="02010600040101010101" pitchFamily="2" charset="-122"/>
              <a:ea typeface="华文宋体" panose="02010600040101010101" pitchFamily="2" charset="-122"/>
            </a:endParaRPr>
          </a:p>
          <a:p>
            <a:pPr algn="just">
              <a:lnSpc>
                <a:spcPct val="150000"/>
              </a:lnSpc>
              <a:spcAft>
                <a:spcPts val="0"/>
              </a:spcAft>
            </a:pPr>
            <a:r>
              <a:rPr lang="en-US" altLang="zh-CN" sz="1300" dirty="0" smtClean="0">
                <a:latin typeface="华文宋体" panose="02010600040101010101" pitchFamily="2" charset="-122"/>
                <a:ea typeface="华文宋体" panose="02010600040101010101" pitchFamily="2" charset="-122"/>
              </a:rPr>
              <a:t>【</a:t>
            </a:r>
            <a:r>
              <a:rPr lang="zh-CN" altLang="en-US" sz="1300" dirty="0">
                <a:latin typeface="华文宋体" panose="02010600040101010101" pitchFamily="2" charset="-122"/>
                <a:ea typeface="华文宋体" panose="02010600040101010101" pitchFamily="2" charset="-122"/>
              </a:rPr>
              <a:t>说明</a:t>
            </a:r>
            <a:r>
              <a:rPr lang="en-US" altLang="zh-CN" sz="1300" dirty="0" smtClean="0">
                <a:latin typeface="华文宋体" panose="02010600040101010101" pitchFamily="2" charset="-122"/>
                <a:ea typeface="华文宋体" panose="02010600040101010101" pitchFamily="2" charset="-122"/>
              </a:rPr>
              <a:t>】</a:t>
            </a:r>
            <a:r>
              <a:rPr lang="zh-CN" altLang="en-US" sz="1300" dirty="0">
                <a:latin typeface="华文宋体" panose="02010600040101010101" pitchFamily="2" charset="-122"/>
                <a:ea typeface="华文宋体" panose="02010600040101010101" pitchFamily="2" charset="-122"/>
              </a:rPr>
              <a:t>本专篇中列出了设计中常用的空调末端，包括：全空气系统、风机盘管或室内机</a:t>
            </a:r>
            <a:r>
              <a:rPr lang="en-US" altLang="zh-CN" sz="1300" dirty="0">
                <a:latin typeface="华文宋体" panose="02010600040101010101" pitchFamily="2" charset="-122"/>
                <a:ea typeface="华文宋体" panose="02010600040101010101" pitchFamily="2" charset="-122"/>
              </a:rPr>
              <a:t>+</a:t>
            </a:r>
            <a:r>
              <a:rPr lang="zh-CN" altLang="en-US" sz="1300" dirty="0">
                <a:latin typeface="华文宋体" panose="02010600040101010101" pitchFamily="2" charset="-122"/>
                <a:ea typeface="华文宋体" panose="02010600040101010101" pitchFamily="2" charset="-122"/>
              </a:rPr>
              <a:t>新风系统等。</a:t>
            </a:r>
            <a:r>
              <a:rPr lang="zh-CN" altLang="en-US" sz="1300" dirty="0">
                <a:solidFill>
                  <a:srgbClr val="FF0000"/>
                </a:solidFill>
                <a:latin typeface="华文宋体" panose="02010600040101010101" pitchFamily="2" charset="-122"/>
                <a:ea typeface="华文宋体" panose="02010600040101010101" pitchFamily="2" charset="-122"/>
              </a:rPr>
              <a:t>实际填写时应根据设计采用的空调末端编制绿色专</a:t>
            </a:r>
            <a:r>
              <a:rPr lang="zh-CN" altLang="en-US" sz="1300" dirty="0" smtClean="0">
                <a:solidFill>
                  <a:srgbClr val="FF0000"/>
                </a:solidFill>
                <a:latin typeface="华文宋体" panose="02010600040101010101" pitchFamily="2" charset="-122"/>
                <a:ea typeface="华文宋体" panose="02010600040101010101" pitchFamily="2" charset="-122"/>
              </a:rPr>
              <a:t>篇。</a:t>
            </a:r>
            <a:endParaRPr lang="zh-CN" altLang="en-US" sz="1300" dirty="0">
              <a:solidFill>
                <a:srgbClr val="FF0000"/>
              </a:solidFill>
              <a:latin typeface="华文宋体" panose="02010600040101010101" pitchFamily="2" charset="-122"/>
              <a:ea typeface="华文宋体" panose="02010600040101010101" pitchFamily="2" charset="-122"/>
            </a:endParaRPr>
          </a:p>
          <a:p>
            <a:pPr algn="just">
              <a:lnSpc>
                <a:spcPct val="150000"/>
              </a:lnSpc>
              <a:spcAft>
                <a:spcPts val="0"/>
              </a:spcAft>
            </a:pPr>
            <a:endParaRPr lang="zh-CN" altLang="en-US" sz="1500" kern="0" dirty="0">
              <a:solidFill>
                <a:prstClr val="black"/>
              </a:solidFill>
            </a:endParaRPr>
          </a:p>
        </p:txBody>
      </p:sp>
    </p:spTree>
    <p:extLst>
      <p:ext uri="{BB962C8B-B14F-4D97-AF65-F5344CB8AC3E}">
        <p14:creationId xmlns:p14="http://schemas.microsoft.com/office/powerpoint/2010/main" val="2634802740"/>
      </p:ext>
    </p:extLst>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467544" y="339502"/>
            <a:ext cx="2880320" cy="481863"/>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en-US" sz="2000" kern="100" dirty="0" smtClean="0">
                <a:latin typeface="黑体" panose="02010609060101010101" pitchFamily="49" charset="-122"/>
                <a:ea typeface="黑体" panose="02010609060101010101" pitchFamily="49" charset="-122"/>
                <a:cs typeface="Times New Roman"/>
              </a:rPr>
              <a:t>二、一般项内容</a:t>
            </a:r>
            <a:endParaRPr lang="zh-CN" altLang="zh-CN" sz="1400" kern="100" dirty="0">
              <a:effectLst/>
              <a:latin typeface="黑体" panose="02010609060101010101" pitchFamily="49" charset="-122"/>
              <a:ea typeface="黑体" panose="02010609060101010101" pitchFamily="49" charset="-122"/>
              <a:cs typeface="Times New Roman"/>
            </a:endParaRPr>
          </a:p>
        </p:txBody>
      </p:sp>
      <p:sp>
        <p:nvSpPr>
          <p:cNvPr id="11" name="Vertical Text Placeholder 2"/>
          <p:cNvSpPr txBox="1">
            <a:spLocks/>
          </p:cNvSpPr>
          <p:nvPr/>
        </p:nvSpPr>
        <p:spPr>
          <a:xfrm>
            <a:off x="457200" y="915566"/>
            <a:ext cx="8229600" cy="4032448"/>
          </a:xfrm>
          <a:prstGeom prst="rect">
            <a:avLst/>
          </a:prstGeom>
        </p:spPr>
        <p:txBody>
          <a:bodyPr>
            <a:normAutofit fontScale="85000" lnSpcReduction="20000"/>
          </a:bodyPr>
          <a:lstStyle/>
          <a:p>
            <a:pPr marL="355600" indent="-355600">
              <a:lnSpc>
                <a:spcPct val="150000"/>
              </a:lnSpc>
              <a:spcAft>
                <a:spcPts val="0"/>
              </a:spcAft>
            </a:pPr>
            <a:r>
              <a:rPr lang="zh-CN" altLang="zh-CN" sz="1300" dirty="0" smtClean="0">
                <a:latin typeface="黑体" panose="02010609060101010101" pitchFamily="49" charset="-122"/>
                <a:ea typeface="黑体" panose="02010609060101010101" pitchFamily="49" charset="-122"/>
              </a:rPr>
              <a:t>【条文</a:t>
            </a:r>
            <a:r>
              <a:rPr lang="en-US" altLang="zh-CN" sz="1300" dirty="0" smtClean="0">
                <a:latin typeface="黑体" panose="02010609060101010101" pitchFamily="49" charset="-122"/>
                <a:ea typeface="黑体" panose="02010609060101010101" pitchFamily="49" charset="-122"/>
              </a:rPr>
              <a:t>7</a:t>
            </a:r>
            <a:r>
              <a:rPr lang="zh-CN" altLang="zh-CN" sz="1300" dirty="0" smtClean="0">
                <a:latin typeface="黑体" panose="02010609060101010101" pitchFamily="49" charset="-122"/>
                <a:ea typeface="黑体" panose="02010609060101010101" pitchFamily="49" charset="-122"/>
              </a:rPr>
              <a:t>】</a:t>
            </a: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管道</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与输配系统</a:t>
            </a:r>
            <a:endPar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7.1	</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本项目空调箱风机效率不</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小于</a:t>
            </a:r>
            <a:r>
              <a:rPr lang="zh-CN" altLang="en-US" sz="1300" u="sng"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％；新</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风机组</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效率不</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小于</a:t>
            </a:r>
            <a:r>
              <a:rPr lang="zh-CN" altLang="en-US" sz="1300" u="sng"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％；平时通风风机效率不小于</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风机能效</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满足</a:t>
            </a: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通风机能效限定值及能效等级</a:t>
            </a: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》GB </a:t>
            </a: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19761-2020</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中</a:t>
            </a:r>
            <a:r>
              <a:rPr lang="zh-CN" altLang="en-US" sz="1300" u="sng"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级</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能效</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要求。新风系统单位风量耗功率最大值为</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W</a:t>
            </a: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/(m³/h</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）；全空气系统单位风量耗功率最大值为</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W</a:t>
            </a: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/(m³/h</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）；平时通风系统单位风量耗功率最大值为</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W</a:t>
            </a: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/(m³/h</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）；比现行国家标准</a:t>
            </a: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公共建筑节能设计标准</a:t>
            </a: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》GB50189</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的规定</a:t>
            </a:r>
            <a:r>
              <a:rPr lang="zh-CN" altLang="en-US"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降低</a:t>
            </a:r>
            <a:r>
              <a:rPr lang="zh-CN" altLang="en-US" sz="1300" u="sng"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a:t>
            </a:r>
          </a:p>
          <a:p>
            <a:pPr marL="355600" indent="-355600">
              <a:lnSpc>
                <a:spcPct val="150000"/>
              </a:lnSpc>
              <a:spcAft>
                <a:spcPts val="0"/>
              </a:spcAft>
            </a:pP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7.2	</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本项目设置空调水系统：□是；□否</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。空调</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水系统为 □二管制 □四管制 □二管制局部四管制。空调水系统最远环路总长度</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m</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，采用□一级泵□二级泵□多级泵系统，单台水泵功率分别为</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kW</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，水泵□变频 □定频 且系统通过供回水干管的压差旁通阀变流量运行。</a:t>
            </a:r>
          </a:p>
          <a:p>
            <a:pPr marL="355600" indent="-355600">
              <a:lnSpc>
                <a:spcPct val="150000"/>
              </a:lnSpc>
              <a:spcAft>
                <a:spcPts val="0"/>
              </a:spcAft>
            </a:pP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7.3	</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空调</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水系统原则采用 □异程式 □同程式机械循环，异程处设置压差平衡阀。空调冷水供水温度为</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 ℃，空调冷水回水温度为</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℃；空调热水供水温度为</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，空调热水回水温度为 </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℃。冷热水泵 □分设 □合设。水泵效率不小于</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u="sng"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水泵能效</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满足</a:t>
            </a: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清水离心泵能效限定值及节能评价值</a:t>
            </a: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》GB 19762-2007</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中节能评价值要求。</a:t>
            </a:r>
            <a:r>
              <a:rPr lang="zh-CN" altLang="en-US"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循环水泵耗电输冷比</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计算值</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，判定值</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；耗电输热比计算值</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，判定值</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a:t>
            </a:r>
          </a:p>
          <a:p>
            <a:pPr marL="355600" indent="-355600">
              <a:lnSpc>
                <a:spcPct val="150000"/>
              </a:lnSpc>
              <a:spcAft>
                <a:spcPts val="0"/>
              </a:spcAft>
            </a:pP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7.4	</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本项目空调系统电制冷性能系数</a:t>
            </a:r>
            <a:r>
              <a:rPr lang="en-US" altLang="zh-CN"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SCOP≥ </a:t>
            </a:r>
            <a:r>
              <a:rPr lang="en-US" altLang="zh-CN" sz="1300" u="sng"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     </a:t>
            </a:r>
            <a:r>
              <a:rPr lang="en-US" altLang="zh-CN"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 W/W</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满足浙江省</a:t>
            </a: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绿色建筑设计标准</a:t>
            </a: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 DB 33/1092-2021</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的规定。</a:t>
            </a:r>
          </a:p>
          <a:p>
            <a:pPr marL="355600" indent="-355600">
              <a:lnSpc>
                <a:spcPct val="150000"/>
              </a:lnSpc>
              <a:spcAft>
                <a:spcPts val="0"/>
              </a:spcAft>
            </a:pP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7.5	</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循环冷却水系统及空调冷、热水系统设置</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水处理</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设施。</a:t>
            </a:r>
          </a:p>
          <a:p>
            <a:pPr marL="355600" indent="-355600">
              <a:lnSpc>
                <a:spcPct val="150000"/>
              </a:lnSpc>
              <a:spcAft>
                <a:spcPts val="0"/>
              </a:spcAft>
            </a:pPr>
            <a:endParaRPr lang="en-US" altLang="zh-CN" sz="1300" dirty="0" smtClean="0">
              <a:latin typeface="华文宋体" panose="02010600040101010101" pitchFamily="2" charset="-122"/>
              <a:ea typeface="华文宋体" panose="02010600040101010101" pitchFamily="2" charset="-122"/>
            </a:endParaRPr>
          </a:p>
          <a:p>
            <a:pPr algn="just">
              <a:lnSpc>
                <a:spcPct val="150000"/>
              </a:lnSpc>
            </a:pPr>
            <a:r>
              <a:rPr lang="en-US" altLang="zh-CN" sz="1300" dirty="0" smtClean="0">
                <a:latin typeface="华文宋体" panose="02010600040101010101" pitchFamily="2" charset="-122"/>
                <a:ea typeface="华文宋体" panose="02010600040101010101" pitchFamily="2" charset="-122"/>
              </a:rPr>
              <a:t>【</a:t>
            </a:r>
            <a:r>
              <a:rPr lang="zh-CN" altLang="en-US" sz="1300" dirty="0">
                <a:latin typeface="华文宋体" panose="02010600040101010101" pitchFamily="2" charset="-122"/>
                <a:ea typeface="华文宋体" panose="02010600040101010101" pitchFamily="2" charset="-122"/>
              </a:rPr>
              <a:t>依据</a:t>
            </a:r>
            <a:r>
              <a:rPr lang="en-US" altLang="zh-CN" sz="1300" dirty="0">
                <a:latin typeface="华文宋体" panose="02010600040101010101" pitchFamily="2" charset="-122"/>
                <a:ea typeface="华文宋体" panose="02010600040101010101" pitchFamily="2" charset="-122"/>
              </a:rPr>
              <a:t>】  DB 33/1092-2021 </a:t>
            </a:r>
            <a:r>
              <a:rPr lang="en-US" altLang="zh-CN" sz="1300" dirty="0" smtClean="0">
                <a:latin typeface="华文宋体" panose="02010600040101010101" pitchFamily="2" charset="-122"/>
                <a:ea typeface="华文宋体" panose="02010600040101010101" pitchFamily="2" charset="-122"/>
              </a:rPr>
              <a:t>    GB/T 50378-2019</a:t>
            </a:r>
          </a:p>
          <a:p>
            <a:pPr algn="just">
              <a:lnSpc>
                <a:spcPct val="150000"/>
              </a:lnSpc>
            </a:pPr>
            <a:endParaRPr lang="zh-CN" altLang="zh-CN" sz="1300" dirty="0">
              <a:latin typeface="华文宋体" panose="02010600040101010101" pitchFamily="2" charset="-122"/>
              <a:ea typeface="华文宋体" panose="02010600040101010101" pitchFamily="2" charset="-122"/>
            </a:endParaRPr>
          </a:p>
          <a:p>
            <a:pPr algn="just">
              <a:lnSpc>
                <a:spcPct val="150000"/>
              </a:lnSpc>
              <a:spcAft>
                <a:spcPts val="0"/>
              </a:spcAft>
            </a:pPr>
            <a:r>
              <a:rPr lang="en-US" altLang="zh-CN" sz="1300" dirty="0" smtClean="0">
                <a:latin typeface="华文宋体" panose="02010600040101010101" pitchFamily="2" charset="-122"/>
                <a:ea typeface="华文宋体" panose="02010600040101010101" pitchFamily="2" charset="-122"/>
              </a:rPr>
              <a:t>【</a:t>
            </a:r>
            <a:r>
              <a:rPr lang="zh-CN" altLang="en-US" sz="1300" dirty="0">
                <a:latin typeface="华文宋体" panose="02010600040101010101" pitchFamily="2" charset="-122"/>
                <a:ea typeface="华文宋体" panose="02010600040101010101" pitchFamily="2" charset="-122"/>
              </a:rPr>
              <a:t>说明</a:t>
            </a:r>
            <a:r>
              <a:rPr lang="en-US" altLang="zh-CN" sz="1300" dirty="0" smtClean="0">
                <a:latin typeface="华文宋体" panose="02010600040101010101" pitchFamily="2" charset="-122"/>
                <a:ea typeface="华文宋体" panose="02010600040101010101" pitchFamily="2" charset="-122"/>
              </a:rPr>
              <a:t>】</a:t>
            </a:r>
            <a:r>
              <a:rPr lang="zh-CN" altLang="en-US" sz="1300" dirty="0">
                <a:latin typeface="华文宋体" panose="02010600040101010101" pitchFamily="2" charset="-122"/>
                <a:ea typeface="华文宋体" panose="02010600040101010101" pitchFamily="2" charset="-122"/>
              </a:rPr>
              <a:t>本条根据浙江省</a:t>
            </a:r>
            <a:r>
              <a:rPr lang="en-US" altLang="zh-CN" sz="1300" dirty="0">
                <a:latin typeface="华文宋体" panose="02010600040101010101" pitchFamily="2" charset="-122"/>
                <a:ea typeface="华文宋体" panose="02010600040101010101" pitchFamily="2" charset="-122"/>
              </a:rPr>
              <a:t>《</a:t>
            </a:r>
            <a:r>
              <a:rPr lang="zh-CN" altLang="en-US" sz="1300" dirty="0">
                <a:latin typeface="华文宋体" panose="02010600040101010101" pitchFamily="2" charset="-122"/>
                <a:ea typeface="华文宋体" panose="02010600040101010101" pitchFamily="2" charset="-122"/>
              </a:rPr>
              <a:t>绿色建筑设计标准</a:t>
            </a:r>
            <a:r>
              <a:rPr lang="en-US" altLang="zh-CN" sz="1300" dirty="0">
                <a:latin typeface="华文宋体" panose="02010600040101010101" pitchFamily="2" charset="-122"/>
                <a:ea typeface="华文宋体" panose="02010600040101010101" pitchFamily="2" charset="-122"/>
              </a:rPr>
              <a:t>》DB 33/1092-2021</a:t>
            </a:r>
            <a:r>
              <a:rPr lang="zh-CN" altLang="en-US" sz="1300" dirty="0">
                <a:latin typeface="华文宋体" panose="02010600040101010101" pitchFamily="2" charset="-122"/>
                <a:ea typeface="华文宋体" panose="02010600040101010101" pitchFamily="2" charset="-122"/>
              </a:rPr>
              <a:t>中对风与水输配系统的要求填写</a:t>
            </a:r>
            <a:r>
              <a:rPr lang="zh-CN" altLang="en-US" sz="1300" dirty="0" smtClean="0">
                <a:latin typeface="华文宋体" panose="02010600040101010101" pitchFamily="2" charset="-122"/>
                <a:ea typeface="华文宋体" panose="02010600040101010101" pitchFamily="2" charset="-122"/>
              </a:rPr>
              <a:t>。</a:t>
            </a:r>
            <a:endParaRPr lang="zh-CN" altLang="en-US" sz="1300" dirty="0">
              <a:solidFill>
                <a:srgbClr val="FF0000"/>
              </a:solidFill>
              <a:latin typeface="华文宋体" panose="02010600040101010101" pitchFamily="2" charset="-122"/>
              <a:ea typeface="华文宋体" panose="02010600040101010101" pitchFamily="2" charset="-122"/>
            </a:endParaRPr>
          </a:p>
          <a:p>
            <a:pPr algn="just">
              <a:lnSpc>
                <a:spcPct val="150000"/>
              </a:lnSpc>
              <a:spcAft>
                <a:spcPts val="0"/>
              </a:spcAft>
            </a:pPr>
            <a:endParaRPr lang="zh-CN" altLang="en-US" sz="1500" kern="0" dirty="0">
              <a:solidFill>
                <a:prstClr val="black"/>
              </a:solidFill>
            </a:endParaRPr>
          </a:p>
        </p:txBody>
      </p:sp>
    </p:spTree>
    <p:extLst>
      <p:ext uri="{BB962C8B-B14F-4D97-AF65-F5344CB8AC3E}">
        <p14:creationId xmlns:p14="http://schemas.microsoft.com/office/powerpoint/2010/main" val="2284633764"/>
      </p:ext>
    </p:extLst>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467544" y="339502"/>
            <a:ext cx="2880320" cy="481863"/>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en-US" sz="2000" kern="100" dirty="0" smtClean="0">
                <a:latin typeface="黑体" panose="02010609060101010101" pitchFamily="49" charset="-122"/>
                <a:ea typeface="黑体" panose="02010609060101010101" pitchFamily="49" charset="-122"/>
                <a:cs typeface="Times New Roman"/>
              </a:rPr>
              <a:t>二、一般项内容</a:t>
            </a:r>
            <a:endParaRPr lang="zh-CN" altLang="zh-CN" sz="1400" kern="100" dirty="0">
              <a:effectLst/>
              <a:latin typeface="黑体" panose="02010609060101010101" pitchFamily="49" charset="-122"/>
              <a:ea typeface="黑体" panose="02010609060101010101" pitchFamily="49" charset="-122"/>
              <a:cs typeface="Times New Roman"/>
            </a:endParaRPr>
          </a:p>
        </p:txBody>
      </p:sp>
      <p:sp>
        <p:nvSpPr>
          <p:cNvPr id="11" name="Vertical Text Placeholder 2"/>
          <p:cNvSpPr txBox="1">
            <a:spLocks/>
          </p:cNvSpPr>
          <p:nvPr/>
        </p:nvSpPr>
        <p:spPr>
          <a:xfrm>
            <a:off x="457200" y="915566"/>
            <a:ext cx="8229600" cy="4032448"/>
          </a:xfrm>
          <a:prstGeom prst="rect">
            <a:avLst/>
          </a:prstGeom>
        </p:spPr>
        <p:txBody>
          <a:bodyPr>
            <a:normAutofit/>
          </a:bodyPr>
          <a:lstStyle/>
          <a:p>
            <a:pPr marL="355600" indent="-355600">
              <a:lnSpc>
                <a:spcPct val="150000"/>
              </a:lnSpc>
              <a:spcAft>
                <a:spcPts val="0"/>
              </a:spcAft>
            </a:pPr>
            <a:r>
              <a:rPr lang="zh-CN" altLang="zh-CN" sz="1300" dirty="0" smtClean="0">
                <a:latin typeface="黑体" panose="02010609060101010101" pitchFamily="49" charset="-122"/>
                <a:ea typeface="黑体" panose="02010609060101010101" pitchFamily="49" charset="-122"/>
              </a:rPr>
              <a:t>【条文</a:t>
            </a:r>
            <a:r>
              <a:rPr lang="en-US" altLang="zh-CN" sz="1300" dirty="0" smtClean="0">
                <a:latin typeface="黑体" panose="02010609060101010101" pitchFamily="49" charset="-122"/>
                <a:ea typeface="黑体" panose="02010609060101010101" pitchFamily="49" charset="-122"/>
              </a:rPr>
              <a:t>8</a:t>
            </a:r>
            <a:r>
              <a:rPr lang="zh-CN" altLang="zh-CN" sz="1300" dirty="0" smtClean="0">
                <a:latin typeface="黑体" panose="02010609060101010101" pitchFamily="49" charset="-122"/>
                <a:ea typeface="黑体" panose="02010609060101010101" pitchFamily="49" charset="-122"/>
              </a:rPr>
              <a:t>】</a:t>
            </a: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保温</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与隔热</a:t>
            </a:r>
            <a:endPar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8.1</a:t>
            </a: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空调风管</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采用</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材料</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保温，保温热阻≥</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m²·K/W</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，保温厚度为</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mm</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a:t>
            </a:r>
          </a:p>
          <a:p>
            <a:pPr marL="355600" indent="-355600">
              <a:lnSpc>
                <a:spcPct val="150000"/>
              </a:lnSpc>
              <a:spcAft>
                <a:spcPts val="0"/>
              </a:spcAft>
            </a:pP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8.2	</a:t>
            </a:r>
            <a:r>
              <a:rPr lang="zh-CN" altLang="en-US"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空调水管</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采用</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材料</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保温，保温厚度见下</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表。</a:t>
            </a:r>
            <a:endPar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8.3	</a:t>
            </a:r>
            <a:r>
              <a:rPr lang="zh-CN" altLang="en-US"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冷媒管</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采用</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材料</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保温，其导热系数</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，保温厚度为</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mm</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sz="13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（新增）</a:t>
            </a:r>
            <a:endParaRPr lang="zh-CN" altLang="en-US"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8.4	</a:t>
            </a:r>
            <a:r>
              <a:rPr lang="zh-CN" altLang="en-US"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空调冷凝水管</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采用</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材料</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保温，其导热系数</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，保温厚度为</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mm</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sz="13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（新增）</a:t>
            </a:r>
            <a:endParaRPr lang="zh-CN" altLang="en-US"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endParaRPr lang="en-US" altLang="zh-CN" sz="1300" dirty="0" smtClean="0">
              <a:latin typeface="华文宋体" panose="02010600040101010101" pitchFamily="2" charset="-122"/>
              <a:ea typeface="华文宋体" panose="02010600040101010101" pitchFamily="2" charset="-122"/>
            </a:endParaRPr>
          </a:p>
          <a:p>
            <a:pPr algn="just">
              <a:lnSpc>
                <a:spcPct val="150000"/>
              </a:lnSpc>
            </a:pPr>
            <a:r>
              <a:rPr lang="en-US" altLang="zh-CN" sz="1300" dirty="0" smtClean="0">
                <a:latin typeface="华文宋体" panose="02010600040101010101" pitchFamily="2" charset="-122"/>
                <a:ea typeface="华文宋体" panose="02010600040101010101" pitchFamily="2" charset="-122"/>
              </a:rPr>
              <a:t>【</a:t>
            </a:r>
            <a:r>
              <a:rPr lang="zh-CN" altLang="en-US" sz="1300" dirty="0">
                <a:latin typeface="华文宋体" panose="02010600040101010101" pitchFamily="2" charset="-122"/>
                <a:ea typeface="华文宋体" panose="02010600040101010101" pitchFamily="2" charset="-122"/>
              </a:rPr>
              <a:t>依据</a:t>
            </a:r>
            <a:r>
              <a:rPr lang="en-US" altLang="zh-CN" sz="1300" dirty="0">
                <a:latin typeface="华文宋体" panose="02010600040101010101" pitchFamily="2" charset="-122"/>
                <a:ea typeface="华文宋体" panose="02010600040101010101" pitchFamily="2" charset="-122"/>
              </a:rPr>
              <a:t>】  GB </a:t>
            </a:r>
            <a:r>
              <a:rPr lang="en-US" altLang="zh-CN" sz="1300" dirty="0" smtClean="0">
                <a:latin typeface="华文宋体" panose="02010600040101010101" pitchFamily="2" charset="-122"/>
                <a:ea typeface="华文宋体" panose="02010600040101010101" pitchFamily="2" charset="-122"/>
              </a:rPr>
              <a:t>50189-2015  </a:t>
            </a:r>
            <a:r>
              <a:rPr lang="zh-CN" altLang="en-US" sz="1300" dirty="0" smtClean="0">
                <a:latin typeface="华文宋体" panose="02010600040101010101" pitchFamily="2" charset="-122"/>
                <a:ea typeface="华文宋体" panose="02010600040101010101" pitchFamily="2" charset="-122"/>
              </a:rPr>
              <a:t>第</a:t>
            </a:r>
            <a:r>
              <a:rPr lang="en-US" altLang="zh-CN" sz="1300" dirty="0" smtClean="0">
                <a:latin typeface="华文宋体" panose="02010600040101010101" pitchFamily="2" charset="-122"/>
                <a:ea typeface="华文宋体" panose="02010600040101010101" pitchFamily="2" charset="-122"/>
              </a:rPr>
              <a:t>4.3.23</a:t>
            </a:r>
            <a:r>
              <a:rPr lang="zh-CN" altLang="en-US" sz="1300" dirty="0" smtClean="0">
                <a:latin typeface="华文宋体" panose="02010600040101010101" pitchFamily="2" charset="-122"/>
                <a:ea typeface="华文宋体" panose="02010600040101010101" pitchFamily="2" charset="-122"/>
              </a:rPr>
              <a:t>条</a:t>
            </a:r>
            <a:endParaRPr lang="en-US" altLang="zh-CN" sz="1300" dirty="0" smtClean="0">
              <a:latin typeface="华文宋体" panose="02010600040101010101" pitchFamily="2" charset="-122"/>
              <a:ea typeface="华文宋体" panose="02010600040101010101" pitchFamily="2" charset="-122"/>
            </a:endParaRPr>
          </a:p>
          <a:p>
            <a:pPr algn="just">
              <a:lnSpc>
                <a:spcPct val="150000"/>
              </a:lnSpc>
            </a:pPr>
            <a:endParaRPr lang="zh-CN" altLang="zh-CN" sz="1300" dirty="0">
              <a:latin typeface="华文宋体" panose="02010600040101010101" pitchFamily="2" charset="-122"/>
              <a:ea typeface="华文宋体" panose="02010600040101010101" pitchFamily="2" charset="-122"/>
            </a:endParaRPr>
          </a:p>
          <a:p>
            <a:pPr algn="just">
              <a:lnSpc>
                <a:spcPct val="150000"/>
              </a:lnSpc>
              <a:spcAft>
                <a:spcPts val="0"/>
              </a:spcAft>
            </a:pPr>
            <a:r>
              <a:rPr lang="en-US" altLang="zh-CN" sz="1300" dirty="0" smtClean="0">
                <a:latin typeface="华文宋体" panose="02010600040101010101" pitchFamily="2" charset="-122"/>
                <a:ea typeface="华文宋体" panose="02010600040101010101" pitchFamily="2" charset="-122"/>
              </a:rPr>
              <a:t>【</a:t>
            </a:r>
            <a:r>
              <a:rPr lang="zh-CN" altLang="en-US" sz="1300" dirty="0">
                <a:latin typeface="华文宋体" panose="02010600040101010101" pitchFamily="2" charset="-122"/>
                <a:ea typeface="华文宋体" panose="02010600040101010101" pitchFamily="2" charset="-122"/>
              </a:rPr>
              <a:t>说明</a:t>
            </a:r>
            <a:r>
              <a:rPr lang="en-US" altLang="zh-CN" sz="1300" dirty="0" smtClean="0">
                <a:latin typeface="华文宋体" panose="02010600040101010101" pitchFamily="2" charset="-122"/>
                <a:ea typeface="华文宋体" panose="02010600040101010101" pitchFamily="2" charset="-122"/>
              </a:rPr>
              <a:t>】  </a:t>
            </a:r>
            <a:r>
              <a:rPr lang="zh-CN" altLang="en-US" sz="1300" dirty="0" smtClean="0">
                <a:latin typeface="华文宋体" panose="02010600040101010101" pitchFamily="2" charset="-122"/>
                <a:ea typeface="华文宋体" panose="02010600040101010101" pitchFamily="2" charset="-122"/>
              </a:rPr>
              <a:t>设备</a:t>
            </a:r>
            <a:r>
              <a:rPr lang="zh-CN" altLang="en-US" sz="1300" dirty="0">
                <a:latin typeface="华文宋体" panose="02010600040101010101" pitchFamily="2" charset="-122"/>
                <a:ea typeface="华文宋体" panose="02010600040101010101" pitchFamily="2" charset="-122"/>
              </a:rPr>
              <a:t>和管道的</a:t>
            </a:r>
            <a:r>
              <a:rPr lang="zh-CN" altLang="en-US" sz="1300" dirty="0">
                <a:solidFill>
                  <a:srgbClr val="FF0000"/>
                </a:solidFill>
                <a:latin typeface="华文宋体" panose="02010600040101010101" pitchFamily="2" charset="-122"/>
                <a:ea typeface="华文宋体" panose="02010600040101010101" pitchFamily="2" charset="-122"/>
              </a:rPr>
              <a:t>保温与隔热</a:t>
            </a:r>
            <a:r>
              <a:rPr lang="zh-CN" altLang="en-US" sz="1300" dirty="0">
                <a:latin typeface="华文宋体" panose="02010600040101010101" pitchFamily="2" charset="-122"/>
                <a:ea typeface="华文宋体" panose="02010600040101010101" pitchFamily="2" charset="-122"/>
              </a:rPr>
              <a:t>设计应满足国家标准</a:t>
            </a:r>
            <a:r>
              <a:rPr lang="en-US" altLang="zh-CN" sz="1300" dirty="0">
                <a:solidFill>
                  <a:srgbClr val="FF0000"/>
                </a:solidFill>
                <a:latin typeface="华文宋体" panose="02010600040101010101" pitchFamily="2" charset="-122"/>
                <a:ea typeface="华文宋体" panose="02010600040101010101" pitchFamily="2" charset="-122"/>
              </a:rPr>
              <a:t>《</a:t>
            </a:r>
            <a:r>
              <a:rPr lang="zh-CN" altLang="en-US" sz="1300" dirty="0">
                <a:solidFill>
                  <a:srgbClr val="FF0000"/>
                </a:solidFill>
                <a:latin typeface="华文宋体" panose="02010600040101010101" pitchFamily="2" charset="-122"/>
                <a:ea typeface="华文宋体" panose="02010600040101010101" pitchFamily="2" charset="-122"/>
              </a:rPr>
              <a:t>公共建筑节能设计标准</a:t>
            </a:r>
            <a:r>
              <a:rPr lang="en-US" altLang="zh-CN" sz="1300" dirty="0">
                <a:solidFill>
                  <a:srgbClr val="FF0000"/>
                </a:solidFill>
                <a:latin typeface="华文宋体" panose="02010600040101010101" pitchFamily="2" charset="-122"/>
                <a:ea typeface="华文宋体" panose="02010600040101010101" pitchFamily="2" charset="-122"/>
              </a:rPr>
              <a:t>》GB 50189-2015</a:t>
            </a:r>
            <a:r>
              <a:rPr lang="zh-CN" altLang="en-US" sz="1300" dirty="0">
                <a:latin typeface="华文宋体" panose="02010600040101010101" pitchFamily="2" charset="-122"/>
                <a:ea typeface="华文宋体" panose="02010600040101010101" pitchFamily="2" charset="-122"/>
              </a:rPr>
              <a:t>的规定。</a:t>
            </a:r>
            <a:endParaRPr lang="zh-CN" altLang="en-US" sz="1300" dirty="0">
              <a:solidFill>
                <a:srgbClr val="FF0000"/>
              </a:solidFill>
              <a:latin typeface="华文宋体" panose="02010600040101010101" pitchFamily="2" charset="-122"/>
              <a:ea typeface="华文宋体" panose="02010600040101010101" pitchFamily="2" charset="-122"/>
            </a:endParaRPr>
          </a:p>
          <a:p>
            <a:pPr algn="just">
              <a:lnSpc>
                <a:spcPct val="150000"/>
              </a:lnSpc>
              <a:spcAft>
                <a:spcPts val="0"/>
              </a:spcAft>
            </a:pPr>
            <a:endParaRPr lang="zh-CN" altLang="en-US" sz="1500" kern="0" dirty="0">
              <a:solidFill>
                <a:prstClr val="black"/>
              </a:solidFill>
            </a:endParaRPr>
          </a:p>
        </p:txBody>
      </p:sp>
    </p:spTree>
    <p:extLst>
      <p:ext uri="{BB962C8B-B14F-4D97-AF65-F5344CB8AC3E}">
        <p14:creationId xmlns:p14="http://schemas.microsoft.com/office/powerpoint/2010/main" val="2422789083"/>
      </p:ext>
    </p:extLst>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467544" y="339502"/>
            <a:ext cx="2880320" cy="481863"/>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en-US" sz="2000" kern="100" dirty="0" smtClean="0">
                <a:latin typeface="黑体" panose="02010609060101010101" pitchFamily="49" charset="-122"/>
                <a:ea typeface="黑体" panose="02010609060101010101" pitchFamily="49" charset="-122"/>
                <a:cs typeface="Times New Roman"/>
              </a:rPr>
              <a:t>二、一般项内容</a:t>
            </a:r>
            <a:endParaRPr lang="zh-CN" altLang="zh-CN" sz="1400" kern="100" dirty="0">
              <a:effectLst/>
              <a:latin typeface="黑体" panose="02010609060101010101" pitchFamily="49" charset="-122"/>
              <a:ea typeface="黑体" panose="02010609060101010101" pitchFamily="49" charset="-122"/>
              <a:cs typeface="Times New Roman"/>
            </a:endParaRPr>
          </a:p>
        </p:txBody>
      </p:sp>
      <p:sp>
        <p:nvSpPr>
          <p:cNvPr id="11" name="Vertical Text Placeholder 2"/>
          <p:cNvSpPr txBox="1">
            <a:spLocks/>
          </p:cNvSpPr>
          <p:nvPr/>
        </p:nvSpPr>
        <p:spPr>
          <a:xfrm>
            <a:off x="457200" y="915566"/>
            <a:ext cx="8229600" cy="4032448"/>
          </a:xfrm>
          <a:prstGeom prst="rect">
            <a:avLst/>
          </a:prstGeom>
        </p:spPr>
        <p:txBody>
          <a:bodyPr>
            <a:normAutofit fontScale="92500" lnSpcReduction="10000"/>
          </a:bodyPr>
          <a:lstStyle/>
          <a:p>
            <a:pPr marL="355600" indent="-355600">
              <a:lnSpc>
                <a:spcPct val="150000"/>
              </a:lnSpc>
              <a:spcAft>
                <a:spcPts val="0"/>
              </a:spcAft>
            </a:pPr>
            <a:r>
              <a:rPr lang="zh-CN" altLang="zh-CN" sz="1300" dirty="0" smtClean="0">
                <a:latin typeface="黑体" panose="02010609060101010101" pitchFamily="49" charset="-122"/>
                <a:ea typeface="黑体" panose="02010609060101010101" pitchFamily="49" charset="-122"/>
              </a:rPr>
              <a:t>【条文</a:t>
            </a:r>
            <a:r>
              <a:rPr lang="en-US" altLang="zh-CN" sz="1300" dirty="0" smtClean="0">
                <a:latin typeface="黑体" panose="02010609060101010101" pitchFamily="49" charset="-122"/>
                <a:ea typeface="黑体" panose="02010609060101010101" pitchFamily="49" charset="-122"/>
              </a:rPr>
              <a:t>9</a:t>
            </a:r>
            <a:r>
              <a:rPr lang="zh-CN" altLang="zh-CN" sz="1300" dirty="0" smtClean="0">
                <a:latin typeface="黑体" panose="02010609060101010101" pitchFamily="49" charset="-122"/>
                <a:ea typeface="黑体" panose="02010609060101010101" pitchFamily="49" charset="-122"/>
              </a:rPr>
              <a:t>】</a:t>
            </a: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空调</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系统控制</a:t>
            </a:r>
            <a:endPar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rPr>
              <a:t>9.1</a:t>
            </a:r>
            <a:r>
              <a:rPr lang="en-US" altLang="zh-CN" sz="1300" b="1" kern="100" dirty="0">
                <a:latin typeface="黑体" panose="02010609060101010101" pitchFamily="49" charset="-122"/>
                <a:ea typeface="黑体" panose="02010609060101010101" pitchFamily="49" charset="-122"/>
                <a:cs typeface="Times New Roman" panose="02020603050405020304" pitchFamily="18" charset="0"/>
              </a:rPr>
              <a:t>	</a:t>
            </a:r>
            <a:r>
              <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本</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项目空调冷热源中心设置机组</a:t>
            </a:r>
            <a:r>
              <a:rPr lang="zh-CN" altLang="en-US" sz="1300" b="1"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群控系统</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：□是；□否。当采用群控方式时，控制系统能根据负荷变化、系统特性来进行优化运行控制</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a:t>
            </a:r>
            <a:endPar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9.1.1  </a:t>
            </a:r>
            <a:r>
              <a:rPr lang="zh-CN" altLang="en-US" sz="13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空调</a:t>
            </a:r>
            <a:r>
              <a:rPr lang="zh-CN" altLang="en-US"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冷、热源系统</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的控制应满足下列基本要求</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a:t>
            </a:r>
            <a:endPar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9.1.2  </a:t>
            </a:r>
            <a:r>
              <a:rPr lang="zh-CN" altLang="en-US" sz="13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空调</a:t>
            </a:r>
            <a:r>
              <a:rPr lang="zh-CN" altLang="en-US"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风系统</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应满足下列基本控制要求：</a:t>
            </a:r>
          </a:p>
          <a:p>
            <a:pPr marL="355600" indent="-355600">
              <a:lnSpc>
                <a:spcPct val="150000"/>
              </a:lnSpc>
              <a:spcAft>
                <a:spcPts val="0"/>
              </a:spcAft>
            </a:pPr>
            <a:r>
              <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rPr>
              <a:t>9.2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多联式空调（热泵）系统□不设置 □设置 集中控制系统。</a:t>
            </a:r>
            <a:endPar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rPr>
              <a:t>9.3</a:t>
            </a:r>
            <a:r>
              <a:rPr lang="en-US" altLang="zh-CN" sz="1300" b="1" kern="100" dirty="0">
                <a:latin typeface="黑体" panose="02010609060101010101" pitchFamily="49" charset="-122"/>
                <a:ea typeface="黑体" panose="02010609060101010101" pitchFamily="49" charset="-122"/>
                <a:cs typeface="Times New Roman" panose="02020603050405020304" pitchFamily="18" charset="0"/>
              </a:rPr>
              <a:t>	</a:t>
            </a:r>
            <a:r>
              <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锅炉房</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及换热机房 □不设置 □设置 供热量控制装置</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a:t>
            </a:r>
            <a:endPar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300" b="1" kern="100" dirty="0">
                <a:latin typeface="黑体" panose="02010609060101010101" pitchFamily="49" charset="-122"/>
                <a:ea typeface="黑体" panose="02010609060101010101" pitchFamily="49" charset="-122"/>
                <a:cs typeface="Times New Roman" panose="02020603050405020304" pitchFamily="18" charset="0"/>
              </a:rPr>
              <a:t>9.4	</a:t>
            </a:r>
            <a:r>
              <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地下车库</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□不设置 □设置与排风设备联动的</a:t>
            </a:r>
            <a:r>
              <a:rPr lang="zh-CN" altLang="en-US" sz="1300" b="1"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一氧化碳</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浓度监测装置。</a:t>
            </a:r>
            <a:endPar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300" b="1" kern="100" dirty="0">
                <a:latin typeface="黑体" panose="02010609060101010101" pitchFamily="49" charset="-122"/>
                <a:ea typeface="黑体" panose="02010609060101010101" pitchFamily="49" charset="-122"/>
                <a:cs typeface="Times New Roman" panose="02020603050405020304" pitchFamily="18" charset="0"/>
              </a:rPr>
              <a:t>9.5	</a:t>
            </a:r>
            <a:r>
              <a:rPr lang="en-US" altLang="zh-CN" sz="1300" b="1"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本</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项目空调系统□不设置  □设置包含 </a:t>
            </a:r>
            <a:r>
              <a:rPr lang="en-US" altLang="zh-CN" sz="1300" b="1" kern="100" dirty="0">
                <a:latin typeface="黑体" panose="02010609060101010101" pitchFamily="49" charset="-122"/>
                <a:ea typeface="黑体" panose="02010609060101010101" pitchFamily="49" charset="-122"/>
                <a:cs typeface="Times New Roman" panose="02020603050405020304" pitchFamily="18" charset="0"/>
              </a:rPr>
              <a:t>CO2</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a:t>
            </a:r>
            <a:r>
              <a:rPr lang="en-US" altLang="zh-CN" sz="1300" b="1" kern="100" dirty="0">
                <a:latin typeface="黑体" panose="02010609060101010101" pitchFamily="49" charset="-122"/>
                <a:ea typeface="黑体" panose="02010609060101010101" pitchFamily="49" charset="-122"/>
                <a:cs typeface="Times New Roman" panose="02020603050405020304" pitchFamily="18" charset="0"/>
              </a:rPr>
              <a:t>PM2.5</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及</a:t>
            </a:r>
            <a:r>
              <a:rPr lang="en-US" altLang="zh-CN" sz="1300" b="1" kern="100" dirty="0">
                <a:latin typeface="黑体" panose="02010609060101010101" pitchFamily="49" charset="-122"/>
                <a:ea typeface="黑体" panose="02010609060101010101" pitchFamily="49" charset="-122"/>
                <a:cs typeface="Times New Roman" panose="02020603050405020304" pitchFamily="18" charset="0"/>
              </a:rPr>
              <a:t>PM10</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的测量功能的</a:t>
            </a:r>
            <a:r>
              <a:rPr lang="zh-CN" altLang="en-US" sz="1300" b="1"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室内空气质量监测系统</a:t>
            </a:r>
            <a:r>
              <a:rPr lang="zh-CN" altLang="en-US" sz="1300" b="1" kern="100" dirty="0">
                <a:latin typeface="黑体" panose="02010609060101010101" pitchFamily="49" charset="-122"/>
                <a:ea typeface="黑体" panose="02010609060101010101" pitchFamily="49" charset="-122"/>
                <a:cs typeface="Times New Roman" panose="02020603050405020304" pitchFamily="18" charset="0"/>
              </a:rPr>
              <a:t>，并具备定时连续测量、显示、记录和数据传输功能，监测系统对污染物的采样周期不得长于</a:t>
            </a:r>
            <a:r>
              <a:rPr lang="en-US" altLang="zh-CN" sz="1300" b="1" kern="100" dirty="0">
                <a:latin typeface="黑体" panose="02010609060101010101" pitchFamily="49" charset="-122"/>
                <a:ea typeface="黑体" panose="02010609060101010101" pitchFamily="49" charset="-122"/>
                <a:cs typeface="Times New Roman" panose="02020603050405020304" pitchFamily="18" charset="0"/>
              </a:rPr>
              <a:t>10min</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sz="13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（主要</a:t>
            </a:r>
            <a:r>
              <a:rPr lang="zh-CN" altLang="en-US"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功能房间是指设置热环境调节装置的房间</a:t>
            </a:r>
            <a:r>
              <a:rPr lang="zh-CN" altLang="en-US" sz="13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endParaRPr lang="en-US" altLang="zh-CN" sz="13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endParaRPr lang="en-US" altLang="zh-CN" sz="1300" dirty="0" smtClean="0">
              <a:latin typeface="华文宋体" panose="02010600040101010101" pitchFamily="2" charset="-122"/>
              <a:ea typeface="华文宋体" panose="02010600040101010101" pitchFamily="2" charset="-122"/>
            </a:endParaRPr>
          </a:p>
          <a:p>
            <a:pPr algn="just">
              <a:lnSpc>
                <a:spcPct val="150000"/>
              </a:lnSpc>
            </a:pPr>
            <a:r>
              <a:rPr lang="en-US" altLang="zh-CN" sz="1300" dirty="0" smtClean="0">
                <a:latin typeface="华文宋体" panose="02010600040101010101" pitchFamily="2" charset="-122"/>
                <a:ea typeface="华文宋体" panose="02010600040101010101" pitchFamily="2" charset="-122"/>
              </a:rPr>
              <a:t>【</a:t>
            </a:r>
            <a:r>
              <a:rPr lang="zh-CN" altLang="en-US" sz="1300" dirty="0">
                <a:latin typeface="华文宋体" panose="02010600040101010101" pitchFamily="2" charset="-122"/>
                <a:ea typeface="华文宋体" panose="02010600040101010101" pitchFamily="2" charset="-122"/>
              </a:rPr>
              <a:t>依据</a:t>
            </a:r>
            <a:r>
              <a:rPr lang="en-US" altLang="zh-CN" sz="1300" dirty="0">
                <a:latin typeface="华文宋体" panose="02010600040101010101" pitchFamily="2" charset="-122"/>
                <a:ea typeface="华文宋体" panose="02010600040101010101" pitchFamily="2" charset="-122"/>
              </a:rPr>
              <a:t>】  GB </a:t>
            </a:r>
            <a:r>
              <a:rPr lang="en-US" altLang="zh-CN" sz="1300" dirty="0" smtClean="0">
                <a:latin typeface="华文宋体" panose="02010600040101010101" pitchFamily="2" charset="-122"/>
                <a:ea typeface="华文宋体" panose="02010600040101010101" pitchFamily="2" charset="-122"/>
              </a:rPr>
              <a:t>50189-2015  </a:t>
            </a:r>
            <a:r>
              <a:rPr lang="zh-CN" altLang="en-US" sz="1300" dirty="0" smtClean="0">
                <a:latin typeface="华文宋体" panose="02010600040101010101" pitchFamily="2" charset="-122"/>
                <a:ea typeface="华文宋体" panose="02010600040101010101" pitchFamily="2" charset="-122"/>
              </a:rPr>
              <a:t>第</a:t>
            </a:r>
            <a:r>
              <a:rPr lang="en-US" altLang="zh-CN" sz="1300" dirty="0" smtClean="0">
                <a:latin typeface="华文宋体" panose="02010600040101010101" pitchFamily="2" charset="-122"/>
                <a:ea typeface="华文宋体" panose="02010600040101010101" pitchFamily="2" charset="-122"/>
              </a:rPr>
              <a:t>4.3.23</a:t>
            </a:r>
            <a:r>
              <a:rPr lang="zh-CN" altLang="en-US" sz="1300" dirty="0" smtClean="0">
                <a:latin typeface="华文宋体" panose="02010600040101010101" pitchFamily="2" charset="-122"/>
                <a:ea typeface="华文宋体" panose="02010600040101010101" pitchFamily="2" charset="-122"/>
              </a:rPr>
              <a:t>条</a:t>
            </a:r>
            <a:endParaRPr lang="en-US" altLang="zh-CN" sz="1300" dirty="0" smtClean="0">
              <a:latin typeface="华文宋体" panose="02010600040101010101" pitchFamily="2" charset="-122"/>
              <a:ea typeface="华文宋体" panose="02010600040101010101" pitchFamily="2" charset="-122"/>
            </a:endParaRPr>
          </a:p>
          <a:p>
            <a:pPr algn="just">
              <a:lnSpc>
                <a:spcPct val="150000"/>
              </a:lnSpc>
            </a:pPr>
            <a:endParaRPr lang="zh-CN" altLang="zh-CN" sz="1300" dirty="0">
              <a:latin typeface="华文宋体" panose="02010600040101010101" pitchFamily="2" charset="-122"/>
              <a:ea typeface="华文宋体" panose="02010600040101010101" pitchFamily="2" charset="-122"/>
            </a:endParaRPr>
          </a:p>
          <a:p>
            <a:pPr algn="just">
              <a:lnSpc>
                <a:spcPct val="150000"/>
              </a:lnSpc>
              <a:spcAft>
                <a:spcPts val="0"/>
              </a:spcAft>
            </a:pPr>
            <a:r>
              <a:rPr lang="en-US" altLang="zh-CN" sz="1300" dirty="0" smtClean="0">
                <a:latin typeface="华文宋体" panose="02010600040101010101" pitchFamily="2" charset="-122"/>
                <a:ea typeface="华文宋体" panose="02010600040101010101" pitchFamily="2" charset="-122"/>
              </a:rPr>
              <a:t>【</a:t>
            </a:r>
            <a:r>
              <a:rPr lang="zh-CN" altLang="en-US" sz="1300" dirty="0">
                <a:latin typeface="华文宋体" panose="02010600040101010101" pitchFamily="2" charset="-122"/>
                <a:ea typeface="华文宋体" panose="02010600040101010101" pitchFamily="2" charset="-122"/>
              </a:rPr>
              <a:t>说明</a:t>
            </a:r>
            <a:r>
              <a:rPr lang="en-US" altLang="zh-CN" sz="1300" dirty="0" smtClean="0">
                <a:latin typeface="华文宋体" panose="02010600040101010101" pitchFamily="2" charset="-122"/>
                <a:ea typeface="华文宋体" panose="02010600040101010101" pitchFamily="2" charset="-122"/>
              </a:rPr>
              <a:t>】  </a:t>
            </a:r>
            <a:r>
              <a:rPr lang="zh-CN" altLang="en-US" sz="1300" dirty="0" smtClean="0">
                <a:latin typeface="华文宋体" panose="02010600040101010101" pitchFamily="2" charset="-122"/>
                <a:ea typeface="华文宋体" panose="02010600040101010101" pitchFamily="2" charset="-122"/>
              </a:rPr>
              <a:t>设备</a:t>
            </a:r>
            <a:r>
              <a:rPr lang="zh-CN" altLang="en-US" sz="1300" dirty="0">
                <a:latin typeface="华文宋体" panose="02010600040101010101" pitchFamily="2" charset="-122"/>
                <a:ea typeface="华文宋体" panose="02010600040101010101" pitchFamily="2" charset="-122"/>
              </a:rPr>
              <a:t>和管道的保温与隔热设计应满足国家标准</a:t>
            </a:r>
            <a:r>
              <a:rPr lang="en-US" altLang="zh-CN" sz="1300" dirty="0">
                <a:latin typeface="华文宋体" panose="02010600040101010101" pitchFamily="2" charset="-122"/>
                <a:ea typeface="华文宋体" panose="02010600040101010101" pitchFamily="2" charset="-122"/>
              </a:rPr>
              <a:t>《</a:t>
            </a:r>
            <a:r>
              <a:rPr lang="zh-CN" altLang="en-US" sz="1300" dirty="0">
                <a:latin typeface="华文宋体" panose="02010600040101010101" pitchFamily="2" charset="-122"/>
                <a:ea typeface="华文宋体" panose="02010600040101010101" pitchFamily="2" charset="-122"/>
              </a:rPr>
              <a:t>公共建筑节能设计标准</a:t>
            </a:r>
            <a:r>
              <a:rPr lang="en-US" altLang="zh-CN" sz="1300" dirty="0">
                <a:latin typeface="华文宋体" panose="02010600040101010101" pitchFamily="2" charset="-122"/>
                <a:ea typeface="华文宋体" panose="02010600040101010101" pitchFamily="2" charset="-122"/>
              </a:rPr>
              <a:t>》GB 50189-2015</a:t>
            </a:r>
            <a:r>
              <a:rPr lang="zh-CN" altLang="en-US" sz="1300" dirty="0">
                <a:latin typeface="华文宋体" panose="02010600040101010101" pitchFamily="2" charset="-122"/>
                <a:ea typeface="华文宋体" panose="02010600040101010101" pitchFamily="2" charset="-122"/>
              </a:rPr>
              <a:t>的规定。</a:t>
            </a:r>
            <a:endParaRPr lang="zh-CN" altLang="en-US" sz="1300" dirty="0">
              <a:solidFill>
                <a:srgbClr val="FF0000"/>
              </a:solidFill>
              <a:latin typeface="华文宋体" panose="02010600040101010101" pitchFamily="2" charset="-122"/>
              <a:ea typeface="华文宋体" panose="02010600040101010101" pitchFamily="2" charset="-122"/>
            </a:endParaRPr>
          </a:p>
          <a:p>
            <a:pPr algn="just">
              <a:lnSpc>
                <a:spcPct val="150000"/>
              </a:lnSpc>
              <a:spcAft>
                <a:spcPts val="0"/>
              </a:spcAft>
            </a:pPr>
            <a:endParaRPr lang="zh-CN" altLang="en-US" sz="1500" kern="0" dirty="0">
              <a:solidFill>
                <a:prstClr val="black"/>
              </a:solidFill>
            </a:endParaRPr>
          </a:p>
        </p:txBody>
      </p:sp>
    </p:spTree>
    <p:extLst>
      <p:ext uri="{BB962C8B-B14F-4D97-AF65-F5344CB8AC3E}">
        <p14:creationId xmlns:p14="http://schemas.microsoft.com/office/powerpoint/2010/main" val="936881899"/>
      </p:ext>
    </p:extLst>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descr="20161228204019_67562"/>
          <p:cNvPicPr>
            <a:picLocks noChangeAspect="1"/>
          </p:cNvPicPr>
          <p:nvPr/>
        </p:nvPicPr>
        <p:blipFill>
          <a:blip r:embed="rId3" cstate="print"/>
          <a:stretch>
            <a:fillRect/>
          </a:stretch>
        </p:blipFill>
        <p:spPr>
          <a:xfrm>
            <a:off x="-11430" y="-62865"/>
            <a:ext cx="9158605" cy="5242560"/>
          </a:xfrm>
          <a:prstGeom prst="rect">
            <a:avLst/>
          </a:prstGeom>
        </p:spPr>
      </p:pic>
      <p:pic>
        <p:nvPicPr>
          <p:cNvPr id="17" name="图片 16" descr="3"/>
          <p:cNvPicPr>
            <a:picLocks noChangeAspect="1"/>
          </p:cNvPicPr>
          <p:nvPr/>
        </p:nvPicPr>
        <p:blipFill>
          <a:blip r:embed="rId4" cstate="print"/>
          <a:srcRect t="91295" b="1851"/>
          <a:stretch>
            <a:fillRect/>
          </a:stretch>
        </p:blipFill>
        <p:spPr>
          <a:xfrm>
            <a:off x="-11430" y="4739005"/>
            <a:ext cx="9133840" cy="352425"/>
          </a:xfrm>
          <a:prstGeom prst="rect">
            <a:avLst/>
          </a:prstGeom>
        </p:spPr>
      </p:pic>
      <p:sp>
        <p:nvSpPr>
          <p:cNvPr id="6" name="矩形 5"/>
          <p:cNvSpPr/>
          <p:nvPr/>
        </p:nvSpPr>
        <p:spPr>
          <a:xfrm>
            <a:off x="1331641" y="1779662"/>
            <a:ext cx="6192688" cy="936104"/>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sz="2000" b="1" dirty="0" smtClean="0">
                <a:solidFill>
                  <a:schemeClr val="bg1"/>
                </a:solidFill>
                <a:latin typeface="黑体" panose="02010609060101010101" pitchFamily="49" charset="-122"/>
                <a:ea typeface="黑体" panose="02010609060101010101" pitchFamily="49" charset="-122"/>
              </a:rPr>
              <a:t>杭州市居住建筑</a:t>
            </a:r>
            <a:r>
              <a:rPr lang="en-US" altLang="zh-CN" sz="2000" b="1" dirty="0" smtClean="0">
                <a:solidFill>
                  <a:schemeClr val="bg1"/>
                </a:solidFill>
                <a:latin typeface="黑体" panose="02010609060101010101" pitchFamily="49" charset="-122"/>
                <a:ea typeface="黑体" panose="02010609060101010101" pitchFamily="49" charset="-122"/>
              </a:rPr>
              <a:t>/</a:t>
            </a:r>
            <a:r>
              <a:rPr lang="zh-CN" altLang="en-US" sz="2000" b="1" dirty="0" smtClean="0">
                <a:solidFill>
                  <a:schemeClr val="bg1"/>
                </a:solidFill>
                <a:latin typeface="黑体" panose="02010609060101010101" pitchFamily="49" charset="-122"/>
                <a:ea typeface="黑体" panose="02010609060101010101" pitchFamily="49" charset="-122"/>
              </a:rPr>
              <a:t>公共建筑</a:t>
            </a:r>
            <a:r>
              <a:rPr lang="zh-CN" altLang="en-US" sz="2000" b="1" dirty="0">
                <a:solidFill>
                  <a:schemeClr val="bg1"/>
                </a:solidFill>
                <a:latin typeface="黑体" panose="02010609060101010101" pitchFamily="49" charset="-122"/>
                <a:ea typeface="黑体" panose="02010609060101010101" pitchFamily="49" charset="-122"/>
              </a:rPr>
              <a:t>绿色与节能设计施工图专篇</a:t>
            </a:r>
            <a:endParaRPr lang="zh-CN" altLang="zh-CN" sz="2000" b="1"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9375434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467544" y="339502"/>
            <a:ext cx="2880320" cy="481863"/>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en-US" sz="2000" kern="100" dirty="0" smtClean="0">
                <a:latin typeface="黑体" panose="02010609060101010101" pitchFamily="49" charset="-122"/>
                <a:ea typeface="黑体" panose="02010609060101010101" pitchFamily="49" charset="-122"/>
                <a:cs typeface="Times New Roman"/>
              </a:rPr>
              <a:t>二、一般项内容</a:t>
            </a:r>
            <a:endParaRPr lang="zh-CN" altLang="zh-CN" sz="1400" kern="100" dirty="0">
              <a:effectLst/>
              <a:latin typeface="黑体" panose="02010609060101010101" pitchFamily="49" charset="-122"/>
              <a:ea typeface="黑体" panose="02010609060101010101" pitchFamily="49" charset="-122"/>
              <a:cs typeface="Times New Roman"/>
            </a:endParaRPr>
          </a:p>
        </p:txBody>
      </p:sp>
      <p:sp>
        <p:nvSpPr>
          <p:cNvPr id="11" name="Vertical Text Placeholder 2"/>
          <p:cNvSpPr txBox="1">
            <a:spLocks/>
          </p:cNvSpPr>
          <p:nvPr/>
        </p:nvSpPr>
        <p:spPr>
          <a:xfrm>
            <a:off x="457200" y="915566"/>
            <a:ext cx="8229600" cy="4032448"/>
          </a:xfrm>
          <a:prstGeom prst="rect">
            <a:avLst/>
          </a:prstGeom>
        </p:spPr>
        <p:txBody>
          <a:bodyPr>
            <a:normAutofit/>
          </a:bodyPr>
          <a:lstStyle/>
          <a:p>
            <a:pPr marL="355600" indent="-355600">
              <a:lnSpc>
                <a:spcPct val="150000"/>
              </a:lnSpc>
              <a:spcAft>
                <a:spcPts val="0"/>
              </a:spcAft>
            </a:pPr>
            <a:r>
              <a:rPr lang="zh-CN" altLang="zh-CN" sz="1300" dirty="0" smtClean="0">
                <a:latin typeface="黑体" panose="02010609060101010101" pitchFamily="49" charset="-122"/>
                <a:ea typeface="黑体" panose="02010609060101010101" pitchFamily="49" charset="-122"/>
              </a:rPr>
              <a:t>【条文</a:t>
            </a:r>
            <a:r>
              <a:rPr lang="en-US" altLang="zh-CN" sz="1300" dirty="0" smtClean="0">
                <a:latin typeface="黑体" panose="02010609060101010101" pitchFamily="49" charset="-122"/>
                <a:ea typeface="黑体" panose="02010609060101010101" pitchFamily="49" charset="-122"/>
              </a:rPr>
              <a:t>10</a:t>
            </a:r>
            <a:r>
              <a:rPr lang="zh-CN" altLang="zh-CN" sz="1300" dirty="0" smtClean="0">
                <a:latin typeface="黑体" panose="02010609060101010101" pitchFamily="49" charset="-122"/>
                <a:ea typeface="黑体" panose="02010609060101010101" pitchFamily="49" charset="-122"/>
              </a:rPr>
              <a:t>】</a:t>
            </a: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b="1" kern="100" dirty="0" smtClean="0">
                <a:latin typeface="黑体" panose="02010609060101010101" pitchFamily="49" charset="-122"/>
                <a:ea typeface="黑体" panose="02010609060101010101" pitchFamily="49" charset="-122"/>
                <a:cs typeface="Times New Roman" panose="02020603050405020304" pitchFamily="18" charset="0"/>
              </a:rPr>
              <a:t>其它</a:t>
            </a:r>
          </a:p>
          <a:p>
            <a:pPr marL="355600" indent="-355600">
              <a:lnSpc>
                <a:spcPct val="150000"/>
              </a:lnSpc>
              <a:spcAft>
                <a:spcPts val="0"/>
              </a:spcAft>
            </a:pP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10.1	</a:t>
            </a: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供暖</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、通风与空调系统</a:t>
            </a:r>
            <a:r>
              <a:rPr lang="zh-CN" altLang="en-US"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能耗降低幅度</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经过模拟优化且被评审认定。□否；□是，供暖、通风与空调系统能耗降低幅度</a:t>
            </a:r>
            <a:r>
              <a:rPr lang="zh-CN" altLang="en-US" sz="1300" u="sng"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a:t>
            </a:r>
            <a:endParaRPr lang="zh-CN" altLang="en-US" sz="1300" kern="100" dirty="0">
              <a:latin typeface="黑体" panose="02010609060101010101" pitchFamily="49" charset="-122"/>
              <a:ea typeface="黑体" panose="02010609060101010101" pitchFamily="49" charset="-122"/>
              <a:cs typeface="Times New Roman" panose="02020603050405020304" pitchFamily="18" charset="0"/>
            </a:endParaRPr>
          </a:p>
          <a:p>
            <a:pPr marL="355600" indent="-355600">
              <a:lnSpc>
                <a:spcPct val="150000"/>
              </a:lnSpc>
              <a:spcAft>
                <a:spcPts val="0"/>
              </a:spcAft>
            </a:pPr>
            <a:r>
              <a:rPr lang="en-US" altLang="zh-CN" sz="1300" kern="100" dirty="0">
                <a:latin typeface="黑体" panose="02010609060101010101" pitchFamily="49" charset="-122"/>
                <a:ea typeface="黑体" panose="02010609060101010101" pitchFamily="49" charset="-122"/>
                <a:cs typeface="Times New Roman" panose="02020603050405020304" pitchFamily="18" charset="0"/>
              </a:rPr>
              <a:t>10.2	</a:t>
            </a:r>
            <a:r>
              <a:rPr lang="en-US" altLang="zh-CN" sz="1300"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1300" kern="100" dirty="0" smtClean="0">
                <a:latin typeface="黑体" panose="02010609060101010101" pitchFamily="49" charset="-122"/>
                <a:ea typeface="黑体" panose="02010609060101010101" pitchFamily="49" charset="-122"/>
                <a:cs typeface="Times New Roman" panose="02020603050405020304" pitchFamily="18" charset="0"/>
              </a:rPr>
              <a:t>其它</a:t>
            </a:r>
            <a:r>
              <a:rPr lang="zh-CN" altLang="en-US" sz="1300" kern="100" dirty="0">
                <a:latin typeface="黑体" panose="02010609060101010101" pitchFamily="49" charset="-122"/>
                <a:ea typeface="黑体" panose="02010609060101010101" pitchFamily="49" charset="-122"/>
                <a:cs typeface="Times New Roman" panose="02020603050405020304" pitchFamily="18" charset="0"/>
              </a:rPr>
              <a:t>说明的内容</a:t>
            </a:r>
            <a:r>
              <a:rPr lang="zh-CN" altLang="en-US" sz="13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（表中内容罗列了常见暖通空调系统填写内容，对于实际项目中，应根据实际设计中采取的技术措施相应增加与减少对应的条款。）</a:t>
            </a:r>
          </a:p>
          <a:p>
            <a:pPr marL="355600" indent="-355600">
              <a:lnSpc>
                <a:spcPct val="150000"/>
              </a:lnSpc>
              <a:spcAft>
                <a:spcPts val="0"/>
              </a:spcAft>
            </a:pPr>
            <a:endParaRPr lang="en-US" altLang="zh-CN" sz="1300" dirty="0" smtClean="0">
              <a:latin typeface="华文宋体" panose="02010600040101010101" pitchFamily="2" charset="-122"/>
              <a:ea typeface="华文宋体" panose="02010600040101010101" pitchFamily="2" charset="-122"/>
            </a:endParaRPr>
          </a:p>
          <a:p>
            <a:pPr algn="just">
              <a:lnSpc>
                <a:spcPct val="150000"/>
              </a:lnSpc>
            </a:pPr>
            <a:r>
              <a:rPr lang="en-US" altLang="zh-CN" sz="1300" dirty="0" smtClean="0">
                <a:latin typeface="华文宋体" panose="02010600040101010101" pitchFamily="2" charset="-122"/>
                <a:ea typeface="华文宋体" panose="02010600040101010101" pitchFamily="2" charset="-122"/>
              </a:rPr>
              <a:t>【</a:t>
            </a:r>
            <a:r>
              <a:rPr lang="zh-CN" altLang="en-US" sz="1300" dirty="0">
                <a:latin typeface="华文宋体" panose="02010600040101010101" pitchFamily="2" charset="-122"/>
                <a:ea typeface="华文宋体" panose="02010600040101010101" pitchFamily="2" charset="-122"/>
              </a:rPr>
              <a:t>依据</a:t>
            </a:r>
            <a:r>
              <a:rPr lang="en-US" altLang="zh-CN" sz="1300" dirty="0">
                <a:latin typeface="华文宋体" panose="02010600040101010101" pitchFamily="2" charset="-122"/>
                <a:ea typeface="华文宋体" panose="02010600040101010101" pitchFamily="2" charset="-122"/>
              </a:rPr>
              <a:t>】  DB 33/1092-2021     GB/T </a:t>
            </a:r>
            <a:r>
              <a:rPr lang="en-US" altLang="zh-CN" sz="1300" dirty="0" smtClean="0">
                <a:latin typeface="华文宋体" panose="02010600040101010101" pitchFamily="2" charset="-122"/>
                <a:ea typeface="华文宋体" panose="02010600040101010101" pitchFamily="2" charset="-122"/>
              </a:rPr>
              <a:t>50378-2019</a:t>
            </a:r>
          </a:p>
          <a:p>
            <a:pPr algn="just">
              <a:lnSpc>
                <a:spcPct val="150000"/>
              </a:lnSpc>
            </a:pPr>
            <a:endParaRPr lang="zh-CN" altLang="zh-CN" sz="1300" dirty="0">
              <a:latin typeface="华文宋体" panose="02010600040101010101" pitchFamily="2" charset="-122"/>
              <a:ea typeface="华文宋体" panose="02010600040101010101" pitchFamily="2" charset="-122"/>
            </a:endParaRPr>
          </a:p>
          <a:p>
            <a:pPr algn="just">
              <a:lnSpc>
                <a:spcPct val="150000"/>
              </a:lnSpc>
              <a:spcAft>
                <a:spcPts val="0"/>
              </a:spcAft>
            </a:pPr>
            <a:endParaRPr lang="zh-CN" altLang="en-US" sz="1500" kern="0" dirty="0">
              <a:solidFill>
                <a:prstClr val="black"/>
              </a:solidFill>
            </a:endParaRPr>
          </a:p>
        </p:txBody>
      </p:sp>
    </p:spTree>
    <p:extLst>
      <p:ext uri="{BB962C8B-B14F-4D97-AF65-F5344CB8AC3E}">
        <p14:creationId xmlns:p14="http://schemas.microsoft.com/office/powerpoint/2010/main" val="3373371842"/>
      </p:ext>
    </p:extLst>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descr="20161228204019_67562">
            <a:hlinkClick r:id="rId3" action="ppaction://hlinkfile"/>
          </p:cNvPr>
          <p:cNvPicPr>
            <a:picLocks noChangeAspect="1"/>
          </p:cNvPicPr>
          <p:nvPr/>
        </p:nvPicPr>
        <p:blipFill>
          <a:blip r:embed="rId4" cstate="print"/>
          <a:stretch>
            <a:fillRect/>
          </a:stretch>
        </p:blipFill>
        <p:spPr>
          <a:xfrm>
            <a:off x="0" y="-20538"/>
            <a:ext cx="9158605" cy="5242560"/>
          </a:xfrm>
          <a:prstGeom prst="rect">
            <a:avLst/>
          </a:prstGeom>
        </p:spPr>
      </p:pic>
      <p:sp>
        <p:nvSpPr>
          <p:cNvPr id="27" name="矩形 26"/>
          <p:cNvSpPr/>
          <p:nvPr/>
        </p:nvSpPr>
        <p:spPr>
          <a:xfrm>
            <a:off x="1403648" y="1779662"/>
            <a:ext cx="6336704" cy="1008112"/>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sz="2000" b="1" dirty="0">
                <a:solidFill>
                  <a:schemeClr val="bg1"/>
                </a:solidFill>
                <a:latin typeface="黑体" panose="02010609060101010101" pitchFamily="49" charset="-122"/>
                <a:ea typeface="黑体" panose="02010609060101010101" pitchFamily="49" charset="-122"/>
                <a:hlinkClick r:id="rId3" action="ppaction://hlinkfile"/>
              </a:rPr>
              <a:t>杭州市民用建筑工程设计方案</a:t>
            </a:r>
          </a:p>
          <a:p>
            <a:pPr>
              <a:spcBef>
                <a:spcPct val="0"/>
              </a:spcBef>
            </a:pPr>
            <a:r>
              <a:rPr lang="zh-CN" altLang="en-US" sz="2000" b="1" dirty="0">
                <a:solidFill>
                  <a:schemeClr val="bg1"/>
                </a:solidFill>
                <a:latin typeface="黑体" panose="02010609060101010101" pitchFamily="49" charset="-122"/>
                <a:ea typeface="黑体" panose="02010609060101010101" pitchFamily="49" charset="-122"/>
                <a:hlinkClick r:id="rId3" action="ppaction://hlinkfile"/>
              </a:rPr>
              <a:t>“绿色建筑与节能设计”专篇设计内容与自审审查要点</a:t>
            </a:r>
            <a:endParaRPr lang="zh-CN" altLang="en-US" sz="2000" b="1" dirty="0">
              <a:solidFill>
                <a:schemeClr val="bg1"/>
              </a:solidFill>
              <a:latin typeface="黑体" panose="02010609060101010101" pitchFamily="49" charset="-122"/>
              <a:ea typeface="黑体" panose="02010609060101010101" pitchFamily="49" charset="-122"/>
            </a:endParaRPr>
          </a:p>
        </p:txBody>
      </p:sp>
      <p:pic>
        <p:nvPicPr>
          <p:cNvPr id="17" name="图片 16" descr="3"/>
          <p:cNvPicPr>
            <a:picLocks noChangeAspect="1"/>
          </p:cNvPicPr>
          <p:nvPr/>
        </p:nvPicPr>
        <p:blipFill>
          <a:blip r:embed="rId5" cstate="print"/>
          <a:srcRect t="91295" b="1851"/>
          <a:stretch>
            <a:fillRect/>
          </a:stretch>
        </p:blipFill>
        <p:spPr>
          <a:xfrm>
            <a:off x="-11430" y="4739005"/>
            <a:ext cx="9133840" cy="352425"/>
          </a:xfrm>
          <a:prstGeom prst="rect">
            <a:avLst/>
          </a:prstGeom>
        </p:spPr>
      </p:pic>
    </p:spTree>
    <p:extLst>
      <p:ext uri="{BB962C8B-B14F-4D97-AF65-F5344CB8AC3E}">
        <p14:creationId xmlns:p14="http://schemas.microsoft.com/office/powerpoint/2010/main" val="209309874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descr="20161228204019_67562"/>
          <p:cNvPicPr>
            <a:picLocks noChangeAspect="1"/>
          </p:cNvPicPr>
          <p:nvPr/>
        </p:nvPicPr>
        <p:blipFill>
          <a:blip r:embed="rId3" cstate="print"/>
          <a:stretch>
            <a:fillRect/>
          </a:stretch>
        </p:blipFill>
        <p:spPr>
          <a:xfrm>
            <a:off x="-11430" y="-62865"/>
            <a:ext cx="9158605" cy="5242560"/>
          </a:xfrm>
          <a:prstGeom prst="rect">
            <a:avLst/>
          </a:prstGeom>
        </p:spPr>
      </p:pic>
      <p:sp>
        <p:nvSpPr>
          <p:cNvPr id="27" name="矩形 26"/>
          <p:cNvSpPr/>
          <p:nvPr/>
        </p:nvSpPr>
        <p:spPr>
          <a:xfrm>
            <a:off x="1542874" y="1299371"/>
            <a:ext cx="6025232" cy="2376263"/>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1542874" y="2067694"/>
            <a:ext cx="6025232" cy="830997"/>
          </a:xfrm>
          <a:prstGeom prst="rect">
            <a:avLst/>
          </a:prstGeom>
          <a:noFill/>
        </p:spPr>
        <p:txBody>
          <a:bodyPr wrap="square" lIns="0" tIns="0" rIns="0" bIns="0" rtlCol="0">
            <a:spAutoFit/>
          </a:bodyPr>
          <a:lstStyle/>
          <a:p>
            <a:pPr algn="ctr">
              <a:lnSpc>
                <a:spcPct val="150000"/>
              </a:lnSpc>
            </a:pPr>
            <a:r>
              <a:rPr lang="zh-CN" altLang="en-US" sz="3600" dirty="0" smtClean="0">
                <a:solidFill>
                  <a:schemeClr val="bg1"/>
                </a:solidFill>
                <a:latin typeface="黑体" panose="02010609060101010101" pitchFamily="49" charset="-122"/>
                <a:ea typeface="黑体" panose="02010609060101010101" pitchFamily="49" charset="-122"/>
              </a:rPr>
              <a:t>谢谢大家！</a:t>
            </a:r>
            <a:endParaRPr lang="zh-CN" altLang="en-US" sz="3600" dirty="0">
              <a:solidFill>
                <a:schemeClr val="bg1"/>
              </a:solidFill>
              <a:latin typeface="黑体" panose="02010609060101010101" pitchFamily="49" charset="-122"/>
              <a:ea typeface="黑体" panose="02010609060101010101" pitchFamily="49" charset="-122"/>
            </a:endParaRPr>
          </a:p>
        </p:txBody>
      </p:sp>
      <p:pic>
        <p:nvPicPr>
          <p:cNvPr id="17" name="图片 16" descr="3"/>
          <p:cNvPicPr>
            <a:picLocks noChangeAspect="1"/>
          </p:cNvPicPr>
          <p:nvPr/>
        </p:nvPicPr>
        <p:blipFill>
          <a:blip r:embed="rId4" cstate="print"/>
          <a:srcRect t="91295" b="1851"/>
          <a:stretch>
            <a:fillRect/>
          </a:stretch>
        </p:blipFill>
        <p:spPr>
          <a:xfrm>
            <a:off x="-11430" y="4739005"/>
            <a:ext cx="9133840" cy="352425"/>
          </a:xfrm>
          <a:prstGeom prst="rect">
            <a:avLst/>
          </a:prstGeom>
        </p:spPr>
      </p:pic>
    </p:spTree>
    <p:extLst>
      <p:ext uri="{BB962C8B-B14F-4D97-AF65-F5344CB8AC3E}">
        <p14:creationId xmlns:p14="http://schemas.microsoft.com/office/powerpoint/2010/main" val="1007881998"/>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1+#ppt_w/2"/>
                                          </p:val>
                                        </p:tav>
                                        <p:tav tm="100000">
                                          <p:val>
                                            <p:strVal val="#ppt_x"/>
                                          </p:val>
                                        </p:tav>
                                      </p:tavLst>
                                    </p:anim>
                                    <p:anim calcmode="lin" valueType="num">
                                      <p:cBhvr additive="base">
                                        <p:cTn id="12"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1331640" y="483518"/>
            <a:ext cx="5537024" cy="504056"/>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dirty="0" smtClean="0">
                <a:latin typeface="黑体" panose="02010609060101010101" pitchFamily="49" charset="-122"/>
                <a:ea typeface="黑体" panose="02010609060101010101" pitchFamily="49" charset="-122"/>
              </a:rPr>
              <a:t>1</a:t>
            </a:r>
            <a:r>
              <a:rPr lang="zh-CN" altLang="en-US" sz="2000" dirty="0" smtClean="0">
                <a:latin typeface="黑体" panose="02010609060101010101" pitchFamily="49" charset="-122"/>
                <a:ea typeface="黑体" panose="02010609060101010101" pitchFamily="49" charset="-122"/>
              </a:rPr>
              <a:t>：编制依据</a:t>
            </a:r>
            <a:endParaRPr lang="en-US" altLang="zh-CN" sz="2000" dirty="0" smtClean="0">
              <a:latin typeface="黑体" panose="02010609060101010101" pitchFamily="49" charset="-122"/>
              <a:ea typeface="黑体" panose="02010609060101010101" pitchFamily="49" charset="-122"/>
            </a:endParaRPr>
          </a:p>
        </p:txBody>
      </p:sp>
      <p:sp>
        <p:nvSpPr>
          <p:cNvPr id="2" name="TextBox 1"/>
          <p:cNvSpPr txBox="1"/>
          <p:nvPr/>
        </p:nvSpPr>
        <p:spPr>
          <a:xfrm>
            <a:off x="971600" y="1275606"/>
            <a:ext cx="6624736" cy="3416320"/>
          </a:xfrm>
          <a:prstGeom prst="rect">
            <a:avLst/>
          </a:prstGeom>
          <a:noFill/>
          <a:ln>
            <a:noFill/>
          </a:ln>
        </p:spPr>
        <p:txBody>
          <a:bodyPr wrap="square" rtlCol="0">
            <a:spAutoFit/>
          </a:bodyPr>
          <a:lstStyle/>
          <a:p>
            <a:pPr algn="just">
              <a:lnSpc>
                <a:spcPct val="150000"/>
              </a:lnSpc>
              <a:spcAft>
                <a:spcPts val="0"/>
              </a:spcAft>
            </a:pPr>
            <a:r>
              <a:rPr lang="zh-CN" altLang="en-US" kern="100" dirty="0" smtClean="0">
                <a:latin typeface="华文宋体" panose="02010600040101010101" pitchFamily="2" charset="-122"/>
                <a:ea typeface="华文宋体" panose="02010600040101010101" pitchFamily="2" charset="-122"/>
                <a:cs typeface="Times New Roman"/>
              </a:rPr>
              <a:t>国标：</a:t>
            </a:r>
            <a:endParaRPr lang="en-US" altLang="zh-CN" kern="100" dirty="0" smtClean="0">
              <a:latin typeface="华文宋体" panose="02010600040101010101" pitchFamily="2" charset="-122"/>
              <a:ea typeface="华文宋体" panose="02010600040101010101" pitchFamily="2" charset="-122"/>
              <a:cs typeface="Times New Roman"/>
            </a:endParaRPr>
          </a:p>
          <a:p>
            <a:pPr algn="just">
              <a:lnSpc>
                <a:spcPct val="150000"/>
              </a:lnSpc>
              <a:spcAft>
                <a:spcPts val="0"/>
              </a:spcAft>
            </a:pPr>
            <a:r>
              <a:rPr lang="zh-CN" altLang="zh-CN" kern="100" dirty="0" smtClean="0">
                <a:latin typeface="华文宋体" panose="02010600040101010101" pitchFamily="2" charset="-122"/>
                <a:ea typeface="华文宋体" panose="02010600040101010101" pitchFamily="2" charset="-122"/>
                <a:cs typeface="Times New Roman"/>
              </a:rPr>
              <a:t>《绿色建筑评价标准》</a:t>
            </a:r>
            <a:r>
              <a:rPr lang="en-US" altLang="zh-CN" kern="100" dirty="0" smtClean="0">
                <a:latin typeface="华文宋体" panose="02010600040101010101" pitchFamily="2" charset="-122"/>
                <a:ea typeface="华文宋体" panose="02010600040101010101" pitchFamily="2" charset="-122"/>
                <a:cs typeface="Times New Roman"/>
              </a:rPr>
              <a:t>                                         </a:t>
            </a:r>
            <a:r>
              <a:rPr lang="en-US" altLang="zh-CN" kern="100" dirty="0" smtClean="0">
                <a:latin typeface="华文宋体" panose="02010600040101010101" pitchFamily="2" charset="-122"/>
                <a:ea typeface="华文宋体" panose="02010600040101010101" pitchFamily="2" charset="-122"/>
                <a:cs typeface="Times New Roman"/>
              </a:rPr>
              <a:t>GB/T 50378-2019</a:t>
            </a:r>
          </a:p>
          <a:p>
            <a:pPr algn="just">
              <a:lnSpc>
                <a:spcPct val="150000"/>
              </a:lnSpc>
            </a:pPr>
            <a:r>
              <a:rPr lang="zh-CN" altLang="zh-CN" kern="100" dirty="0">
                <a:latin typeface="华文宋体" panose="02010600040101010101" pitchFamily="2" charset="-122"/>
                <a:ea typeface="华文宋体" panose="02010600040101010101" pitchFamily="2" charset="-122"/>
                <a:cs typeface="Times New Roman"/>
              </a:rPr>
              <a:t>《</a:t>
            </a:r>
            <a:r>
              <a:rPr lang="zh-CN" altLang="en-US" kern="100" dirty="0">
                <a:latin typeface="华文宋体" panose="02010600040101010101" pitchFamily="2" charset="-122"/>
                <a:ea typeface="华文宋体" panose="02010600040101010101" pitchFamily="2" charset="-122"/>
                <a:cs typeface="Times New Roman"/>
              </a:rPr>
              <a:t>民用建筑供暖通风与空气调节设计标准</a:t>
            </a:r>
            <a:r>
              <a:rPr lang="zh-CN" altLang="zh-CN" kern="100" dirty="0">
                <a:latin typeface="华文宋体" panose="02010600040101010101" pitchFamily="2" charset="-122"/>
                <a:ea typeface="华文宋体" panose="02010600040101010101" pitchFamily="2" charset="-122"/>
                <a:cs typeface="Times New Roman"/>
              </a:rPr>
              <a:t>》</a:t>
            </a:r>
            <a:r>
              <a:rPr lang="en-US" altLang="zh-CN" kern="100" dirty="0">
                <a:latin typeface="华文宋体" panose="02010600040101010101" pitchFamily="2" charset="-122"/>
                <a:ea typeface="华文宋体" panose="02010600040101010101" pitchFamily="2" charset="-122"/>
                <a:cs typeface="Times New Roman"/>
              </a:rPr>
              <a:t>     GB 50736-2012</a:t>
            </a:r>
          </a:p>
          <a:p>
            <a:pPr algn="just">
              <a:lnSpc>
                <a:spcPct val="150000"/>
              </a:lnSpc>
            </a:pPr>
            <a:r>
              <a:rPr lang="en-US" altLang="zh-CN" kern="100" dirty="0">
                <a:latin typeface="华文宋体" panose="02010600040101010101" pitchFamily="2" charset="-122"/>
                <a:ea typeface="华文宋体" panose="02010600040101010101" pitchFamily="2" charset="-122"/>
                <a:cs typeface="Times New Roman"/>
              </a:rPr>
              <a:t>《</a:t>
            </a:r>
            <a:r>
              <a:rPr lang="zh-CN" altLang="en-US" kern="100" dirty="0">
                <a:latin typeface="华文宋体" panose="02010600040101010101" pitchFamily="2" charset="-122"/>
                <a:ea typeface="华文宋体" panose="02010600040101010101" pitchFamily="2" charset="-122"/>
                <a:cs typeface="Times New Roman"/>
              </a:rPr>
              <a:t>建筑节能与可再生能源利用通用规范</a:t>
            </a:r>
            <a:r>
              <a:rPr lang="en-US" altLang="zh-CN" kern="100" dirty="0">
                <a:latin typeface="华文宋体" panose="02010600040101010101" pitchFamily="2" charset="-122"/>
                <a:ea typeface="华文宋体" panose="02010600040101010101" pitchFamily="2" charset="-122"/>
                <a:cs typeface="Times New Roman"/>
              </a:rPr>
              <a:t>》         GB </a:t>
            </a:r>
            <a:r>
              <a:rPr lang="en-US" altLang="zh-CN" kern="100" dirty="0" smtClean="0">
                <a:latin typeface="华文宋体" panose="02010600040101010101" pitchFamily="2" charset="-122"/>
                <a:ea typeface="华文宋体" panose="02010600040101010101" pitchFamily="2" charset="-122"/>
                <a:cs typeface="Times New Roman"/>
              </a:rPr>
              <a:t>55015-2021</a:t>
            </a:r>
            <a:endParaRPr lang="zh-CN" altLang="zh-CN" kern="100" dirty="0">
              <a:latin typeface="华文宋体" panose="02010600040101010101" pitchFamily="2" charset="-122"/>
              <a:ea typeface="华文宋体" panose="02010600040101010101" pitchFamily="2" charset="-122"/>
              <a:cs typeface="Times New Roman"/>
            </a:endParaRPr>
          </a:p>
          <a:p>
            <a:pPr algn="just">
              <a:lnSpc>
                <a:spcPct val="150000"/>
              </a:lnSpc>
              <a:spcAft>
                <a:spcPts val="0"/>
              </a:spcAft>
            </a:pPr>
            <a:r>
              <a:rPr lang="zh-CN" altLang="en-US" kern="100" dirty="0">
                <a:latin typeface="华文宋体" panose="02010600040101010101" pitchFamily="2" charset="-122"/>
                <a:ea typeface="华文宋体" panose="02010600040101010101" pitchFamily="2" charset="-122"/>
                <a:cs typeface="Times New Roman"/>
              </a:rPr>
              <a:t>省</a:t>
            </a:r>
            <a:r>
              <a:rPr lang="zh-CN" altLang="en-US" kern="100" dirty="0" smtClean="0">
                <a:latin typeface="华文宋体" panose="02010600040101010101" pitchFamily="2" charset="-122"/>
                <a:ea typeface="华文宋体" panose="02010600040101010101" pitchFamily="2" charset="-122"/>
                <a:cs typeface="Times New Roman"/>
              </a:rPr>
              <a:t>标：</a:t>
            </a:r>
            <a:endParaRPr lang="en-US" altLang="zh-CN" kern="100" dirty="0" smtClean="0">
              <a:latin typeface="华文宋体" panose="02010600040101010101" pitchFamily="2" charset="-122"/>
              <a:ea typeface="华文宋体" panose="02010600040101010101" pitchFamily="2" charset="-122"/>
              <a:cs typeface="Times New Roman"/>
            </a:endParaRPr>
          </a:p>
          <a:p>
            <a:pPr algn="just">
              <a:lnSpc>
                <a:spcPct val="150000"/>
              </a:lnSpc>
              <a:spcAft>
                <a:spcPts val="0"/>
              </a:spcAft>
            </a:pPr>
            <a:r>
              <a:rPr lang="en-US" altLang="zh-CN" kern="100" dirty="0" smtClean="0">
                <a:latin typeface="华文宋体" panose="02010600040101010101" pitchFamily="2" charset="-122"/>
                <a:ea typeface="华文宋体" panose="02010600040101010101" pitchFamily="2" charset="-122"/>
                <a:cs typeface="Times New Roman"/>
              </a:rPr>
              <a:t>《</a:t>
            </a:r>
            <a:r>
              <a:rPr lang="zh-CN" altLang="en-US" kern="100" dirty="0">
                <a:latin typeface="华文宋体" panose="02010600040101010101" pitchFamily="2" charset="-122"/>
                <a:ea typeface="华文宋体" panose="02010600040101010101" pitchFamily="2" charset="-122"/>
                <a:cs typeface="Times New Roman"/>
              </a:rPr>
              <a:t>绿色建筑设计标准</a:t>
            </a:r>
            <a:r>
              <a:rPr lang="en-US" altLang="zh-CN" kern="100" dirty="0">
                <a:latin typeface="华文宋体" panose="02010600040101010101" pitchFamily="2" charset="-122"/>
                <a:ea typeface="华文宋体" panose="02010600040101010101" pitchFamily="2" charset="-122"/>
                <a:cs typeface="Times New Roman"/>
              </a:rPr>
              <a:t>》           </a:t>
            </a:r>
            <a:r>
              <a:rPr lang="en-US" altLang="zh-CN" kern="100" dirty="0" smtClean="0">
                <a:latin typeface="华文宋体" panose="02010600040101010101" pitchFamily="2" charset="-122"/>
                <a:ea typeface="华文宋体" panose="02010600040101010101" pitchFamily="2" charset="-122"/>
                <a:cs typeface="Times New Roman"/>
              </a:rPr>
              <a:t>                              DB 33/1092-2021</a:t>
            </a:r>
            <a:endParaRPr lang="en-US" altLang="zh-CN" kern="100" dirty="0">
              <a:latin typeface="华文宋体" panose="02010600040101010101" pitchFamily="2" charset="-122"/>
              <a:ea typeface="华文宋体" panose="02010600040101010101" pitchFamily="2" charset="-122"/>
              <a:cs typeface="Times New Roman"/>
            </a:endParaRPr>
          </a:p>
          <a:p>
            <a:pPr algn="just">
              <a:lnSpc>
                <a:spcPct val="150000"/>
              </a:lnSpc>
              <a:spcAft>
                <a:spcPts val="0"/>
              </a:spcAft>
            </a:pPr>
            <a:r>
              <a:rPr lang="zh-CN" altLang="zh-CN" kern="100" dirty="0" smtClean="0">
                <a:latin typeface="华文宋体" panose="02010600040101010101" pitchFamily="2" charset="-122"/>
                <a:ea typeface="华文宋体" panose="02010600040101010101" pitchFamily="2" charset="-122"/>
                <a:cs typeface="Times New Roman"/>
              </a:rPr>
              <a:t>《</a:t>
            </a:r>
            <a:r>
              <a:rPr lang="zh-CN" altLang="en-US" kern="100" dirty="0" smtClean="0">
                <a:latin typeface="华文宋体" panose="02010600040101010101" pitchFamily="2" charset="-122"/>
                <a:ea typeface="华文宋体" panose="02010600040101010101" pitchFamily="2" charset="-122"/>
                <a:cs typeface="Times New Roman"/>
              </a:rPr>
              <a:t>公共建筑节能设计标准</a:t>
            </a:r>
            <a:r>
              <a:rPr lang="zh-CN" altLang="zh-CN" kern="100" dirty="0" smtClean="0">
                <a:latin typeface="华文宋体" panose="02010600040101010101" pitchFamily="2" charset="-122"/>
                <a:ea typeface="华文宋体" panose="02010600040101010101" pitchFamily="2" charset="-122"/>
                <a:cs typeface="Times New Roman"/>
              </a:rPr>
              <a:t>》</a:t>
            </a:r>
            <a:r>
              <a:rPr lang="en-US" altLang="zh-CN" kern="100" dirty="0" smtClean="0">
                <a:latin typeface="华文宋体" panose="02010600040101010101" pitchFamily="2" charset="-122"/>
                <a:ea typeface="华文宋体" panose="02010600040101010101" pitchFamily="2" charset="-122"/>
                <a:cs typeface="Times New Roman"/>
              </a:rPr>
              <a:t>                                 DB 33/1036-2021</a:t>
            </a:r>
          </a:p>
          <a:p>
            <a:pPr algn="just">
              <a:lnSpc>
                <a:spcPct val="150000"/>
              </a:lnSpc>
            </a:pPr>
            <a:r>
              <a:rPr lang="zh-CN" altLang="zh-CN" kern="100" dirty="0" smtClean="0">
                <a:latin typeface="华文宋体" panose="02010600040101010101" pitchFamily="2" charset="-122"/>
                <a:ea typeface="华文宋体" panose="02010600040101010101" pitchFamily="2" charset="-122"/>
                <a:cs typeface="Times New Roman"/>
              </a:rPr>
              <a:t>《</a:t>
            </a:r>
            <a:r>
              <a:rPr lang="zh-CN" altLang="en-US" kern="100" dirty="0" smtClean="0">
                <a:latin typeface="华文宋体" panose="02010600040101010101" pitchFamily="2" charset="-122"/>
                <a:ea typeface="华文宋体" panose="02010600040101010101" pitchFamily="2" charset="-122"/>
                <a:cs typeface="Times New Roman"/>
              </a:rPr>
              <a:t>居住建筑节能设计标准</a:t>
            </a:r>
            <a:r>
              <a:rPr lang="zh-CN" altLang="zh-CN" kern="100" dirty="0" smtClean="0">
                <a:latin typeface="华文宋体" panose="02010600040101010101" pitchFamily="2" charset="-122"/>
                <a:ea typeface="华文宋体" panose="02010600040101010101" pitchFamily="2" charset="-122"/>
                <a:cs typeface="Times New Roman"/>
              </a:rPr>
              <a:t>》</a:t>
            </a:r>
            <a:r>
              <a:rPr lang="en-US" altLang="zh-CN" kern="100" dirty="0" smtClean="0">
                <a:latin typeface="华文宋体" panose="02010600040101010101" pitchFamily="2" charset="-122"/>
                <a:ea typeface="华文宋体" panose="02010600040101010101" pitchFamily="2" charset="-122"/>
                <a:cs typeface="Times New Roman"/>
              </a:rPr>
              <a:t>                                 DB 33/1015-2021</a:t>
            </a:r>
          </a:p>
        </p:txBody>
      </p:sp>
    </p:spTree>
    <p:extLst>
      <p:ext uri="{BB962C8B-B14F-4D97-AF65-F5344CB8AC3E}">
        <p14:creationId xmlns:p14="http://schemas.microsoft.com/office/powerpoint/2010/main" val="5514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1403648" y="483518"/>
            <a:ext cx="5537024" cy="504056"/>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dirty="0" smtClean="0">
                <a:latin typeface="黑体" panose="02010609060101010101" pitchFamily="49" charset="-122"/>
                <a:ea typeface="黑体" panose="02010609060101010101" pitchFamily="49" charset="-122"/>
              </a:rPr>
              <a:t>2</a:t>
            </a:r>
            <a:r>
              <a:rPr lang="zh-CN" altLang="en-US" sz="2000" dirty="0" smtClean="0">
                <a:latin typeface="黑体" panose="02010609060101010101" pitchFamily="49" charset="-122"/>
                <a:ea typeface="黑体" panose="02010609060101010101" pitchFamily="49" charset="-122"/>
              </a:rPr>
              <a:t>：编制特点</a:t>
            </a:r>
            <a:endParaRPr lang="en-US" altLang="zh-CN" sz="2000" dirty="0" smtClean="0">
              <a:latin typeface="黑体" panose="02010609060101010101" pitchFamily="49" charset="-122"/>
              <a:ea typeface="黑体" panose="02010609060101010101" pitchFamily="49" charset="-122"/>
            </a:endParaRPr>
          </a:p>
        </p:txBody>
      </p:sp>
      <p:sp>
        <p:nvSpPr>
          <p:cNvPr id="2" name="TextBox 1"/>
          <p:cNvSpPr txBox="1"/>
          <p:nvPr/>
        </p:nvSpPr>
        <p:spPr>
          <a:xfrm>
            <a:off x="539552" y="1203598"/>
            <a:ext cx="8352928" cy="4524315"/>
          </a:xfrm>
          <a:prstGeom prst="rect">
            <a:avLst/>
          </a:prstGeom>
          <a:noFill/>
          <a:ln>
            <a:noFill/>
          </a:ln>
        </p:spPr>
        <p:txBody>
          <a:bodyPr wrap="square" rtlCol="0">
            <a:spAutoFit/>
          </a:bodyPr>
          <a:lstStyle/>
          <a:p>
            <a:pPr algn="just">
              <a:spcAft>
                <a:spcPts val="0"/>
              </a:spcAft>
            </a:pPr>
            <a:r>
              <a:rPr lang="en-US" altLang="zh-CN" sz="1400" kern="100" dirty="0">
                <a:latin typeface="华文宋体" panose="02010600040101010101" pitchFamily="2" charset="-122"/>
                <a:ea typeface="华文宋体" panose="02010600040101010101" pitchFamily="2" charset="-122"/>
                <a:cs typeface="Times New Roman" panose="02020603050405020304" pitchFamily="18" charset="0"/>
              </a:rPr>
              <a:t>1</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a:t>
            </a:r>
            <a:r>
              <a:rPr lang="zh-CN" altLang="zh-CN" sz="1400" kern="100" dirty="0">
                <a:latin typeface="华文宋体" panose="02010600040101010101" pitchFamily="2" charset="-122"/>
                <a:ea typeface="华文宋体" panose="02010600040101010101" pitchFamily="2" charset="-122"/>
                <a:cs typeface="Times New Roman" panose="02020603050405020304" pitchFamily="18" charset="0"/>
              </a:rPr>
              <a:t>延续了</a:t>
            </a:r>
            <a:r>
              <a:rPr lang="en-US" altLang="zh-CN" sz="1400" kern="100" dirty="0">
                <a:latin typeface="华文宋体" panose="02010600040101010101" pitchFamily="2" charset="-122"/>
                <a:ea typeface="华文宋体" panose="02010600040101010101" pitchFamily="2" charset="-122"/>
                <a:cs typeface="Times New Roman" panose="02020603050405020304" pitchFamily="18" charset="0"/>
              </a:rPr>
              <a:t>2018</a:t>
            </a:r>
            <a:r>
              <a:rPr lang="zh-CN" altLang="zh-CN" sz="1400" kern="100" dirty="0">
                <a:latin typeface="华文宋体" panose="02010600040101010101" pitchFamily="2" charset="-122"/>
                <a:ea typeface="华文宋体" panose="02010600040101010101" pitchFamily="2" charset="-122"/>
                <a:cs typeface="Times New Roman" panose="02020603050405020304" pitchFamily="18" charset="0"/>
              </a:rPr>
              <a:t>版专篇的编制格式，由</a:t>
            </a:r>
            <a:r>
              <a:rPr lang="zh-CN" altLang="zh-CN" sz="1400" kern="100" dirty="0">
                <a:solidFill>
                  <a:srgbClr val="FF0000"/>
                </a:solidFill>
                <a:latin typeface="华文宋体" panose="02010600040101010101" pitchFamily="2" charset="-122"/>
                <a:ea typeface="华文宋体" panose="02010600040101010101" pitchFamily="2" charset="-122"/>
                <a:cs typeface="Times New Roman" panose="02020603050405020304" pitchFamily="18" charset="0"/>
              </a:rPr>
              <a:t>专篇正文</a:t>
            </a:r>
            <a:r>
              <a:rPr lang="zh-CN" altLang="zh-CN" sz="1400" kern="100" dirty="0">
                <a:latin typeface="华文宋体" panose="02010600040101010101" pitchFamily="2" charset="-122"/>
                <a:ea typeface="华文宋体" panose="02010600040101010101" pitchFamily="2" charset="-122"/>
                <a:cs typeface="Times New Roman" panose="02020603050405020304" pitchFamily="18" charset="0"/>
              </a:rPr>
              <a:t>和</a:t>
            </a:r>
            <a:r>
              <a:rPr lang="zh-CN" altLang="zh-CN" sz="1400" kern="100" dirty="0">
                <a:solidFill>
                  <a:srgbClr val="FF0000"/>
                </a:solidFill>
                <a:latin typeface="华文宋体" panose="02010600040101010101" pitchFamily="2" charset="-122"/>
                <a:ea typeface="华文宋体" panose="02010600040101010101" pitchFamily="2" charset="-122"/>
                <a:cs typeface="Times New Roman" panose="02020603050405020304" pitchFamily="18" charset="0"/>
              </a:rPr>
              <a:t>填表说明</a:t>
            </a:r>
            <a:r>
              <a:rPr lang="zh-CN" altLang="zh-CN" sz="1400" kern="100" dirty="0">
                <a:latin typeface="华文宋体" panose="02010600040101010101" pitchFamily="2" charset="-122"/>
                <a:ea typeface="华文宋体" panose="02010600040101010101" pitchFamily="2" charset="-122"/>
                <a:cs typeface="Times New Roman" panose="02020603050405020304" pitchFamily="18" charset="0"/>
              </a:rPr>
              <a:t>两个部分组成。</a:t>
            </a:r>
            <a:endParaRPr lang="en-US" altLang="zh-CN" sz="1400" kern="100" dirty="0">
              <a:latin typeface="华文宋体" panose="02010600040101010101" pitchFamily="2" charset="-122"/>
              <a:ea typeface="华文宋体" panose="02010600040101010101" pitchFamily="2" charset="-122"/>
              <a:cs typeface="Times New Roman" panose="02020603050405020304" pitchFamily="18" charset="0"/>
            </a:endParaRPr>
          </a:p>
          <a:p>
            <a:pPr algn="just">
              <a:spcAft>
                <a:spcPts val="0"/>
              </a:spcAft>
            </a:pPr>
            <a:endParaRPr lang="en-US" altLang="zh-CN" sz="1400" kern="100" dirty="0" smtClean="0">
              <a:latin typeface="华文宋体" panose="02010600040101010101" pitchFamily="2" charset="-122"/>
              <a:ea typeface="华文宋体" panose="02010600040101010101" pitchFamily="2" charset="-122"/>
              <a:cs typeface="Times New Roman" panose="02020603050405020304" pitchFamily="18" charset="0"/>
            </a:endParaRPr>
          </a:p>
          <a:p>
            <a:pPr algn="just">
              <a:spcAft>
                <a:spcPts val="0"/>
              </a:spcAft>
            </a:pPr>
            <a:r>
              <a:rPr lang="en-US" altLang="zh-CN" sz="1400" kern="100" dirty="0" smtClean="0">
                <a:latin typeface="华文宋体" panose="02010600040101010101" pitchFamily="2" charset="-122"/>
                <a:ea typeface="华文宋体" panose="02010600040101010101" pitchFamily="2" charset="-122"/>
                <a:cs typeface="Times New Roman" panose="02020603050405020304" pitchFamily="18" charset="0"/>
              </a:rPr>
              <a:t>2</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、正文中的“暖通主要设计依据”，在应用过程中应</a:t>
            </a:r>
            <a:r>
              <a:rPr lang="zh-CN" altLang="en-US" sz="1400" kern="100" dirty="0">
                <a:solidFill>
                  <a:srgbClr val="FF0000"/>
                </a:solidFill>
                <a:latin typeface="华文宋体" panose="02010600040101010101" pitchFamily="2" charset="-122"/>
                <a:ea typeface="华文宋体" panose="02010600040101010101" pitchFamily="2" charset="-122"/>
                <a:cs typeface="Times New Roman" panose="02020603050405020304" pitchFamily="18" charset="0"/>
              </a:rPr>
              <a:t>复核标准的现行版本号</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、根据项目情况增补相关标准和政府性文件，当本专篇依据的</a:t>
            </a:r>
            <a:r>
              <a:rPr lang="zh-CN" altLang="en-US" sz="1400" kern="100" dirty="0" smtClean="0">
                <a:latin typeface="华文宋体" panose="02010600040101010101" pitchFamily="2" charset="-122"/>
                <a:ea typeface="华文宋体" panose="02010600040101010101" pitchFamily="2" charset="-122"/>
                <a:cs typeface="Times New Roman" panose="02020603050405020304" pitchFamily="18" charset="0"/>
              </a:rPr>
              <a:t>标准修订</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或有新</a:t>
            </a:r>
            <a:r>
              <a:rPr lang="zh-CN" altLang="en-US" sz="1400" kern="100" dirty="0" smtClean="0">
                <a:latin typeface="华文宋体" panose="02010600040101010101" pitchFamily="2" charset="-122"/>
                <a:ea typeface="华文宋体" panose="02010600040101010101" pitchFamily="2" charset="-122"/>
                <a:cs typeface="Times New Roman" panose="02020603050405020304" pitchFamily="18" charset="0"/>
              </a:rPr>
              <a:t>标准实施</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时，应按新版</a:t>
            </a:r>
            <a:r>
              <a:rPr lang="zh-CN" altLang="en-US" sz="1400" kern="100" dirty="0" smtClean="0">
                <a:latin typeface="华文宋体" panose="02010600040101010101" pitchFamily="2" charset="-122"/>
                <a:ea typeface="华文宋体" panose="02010600040101010101" pitchFamily="2" charset="-122"/>
                <a:cs typeface="Times New Roman" panose="02020603050405020304" pitchFamily="18" charset="0"/>
              </a:rPr>
              <a:t>标准对</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专篇相关内容进行复核、调整后选用。</a:t>
            </a:r>
            <a:endParaRPr lang="en-US" altLang="zh-CN" sz="1400" kern="100" dirty="0">
              <a:latin typeface="华文宋体" panose="02010600040101010101" pitchFamily="2" charset="-122"/>
              <a:ea typeface="华文宋体" panose="02010600040101010101" pitchFamily="2" charset="-122"/>
              <a:cs typeface="Times New Roman" panose="02020603050405020304" pitchFamily="18" charset="0"/>
            </a:endParaRPr>
          </a:p>
          <a:p>
            <a:pPr algn="just">
              <a:spcAft>
                <a:spcPts val="0"/>
              </a:spcAft>
            </a:pPr>
            <a:endParaRPr lang="en-US" altLang="zh-CN" sz="1400" kern="100" dirty="0" smtClean="0">
              <a:latin typeface="华文宋体" panose="02010600040101010101" pitchFamily="2" charset="-122"/>
              <a:ea typeface="华文宋体" panose="02010600040101010101" pitchFamily="2" charset="-122"/>
              <a:cs typeface="Times New Roman" panose="02020603050405020304" pitchFamily="18" charset="0"/>
            </a:endParaRPr>
          </a:p>
          <a:p>
            <a:pPr algn="just">
              <a:spcAft>
                <a:spcPts val="0"/>
              </a:spcAft>
            </a:pPr>
            <a:r>
              <a:rPr lang="en-US" altLang="zh-CN" sz="1400" kern="100" dirty="0" smtClean="0">
                <a:latin typeface="华文宋体" panose="02010600040101010101" pitchFamily="2" charset="-122"/>
                <a:ea typeface="华文宋体" panose="02010600040101010101" pitchFamily="2" charset="-122"/>
                <a:cs typeface="Times New Roman" panose="02020603050405020304" pitchFamily="18" charset="0"/>
              </a:rPr>
              <a:t>3</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、正文中的“暖通设计技术措施”包含</a:t>
            </a:r>
            <a:r>
              <a:rPr lang="zh-CN" altLang="en-US" sz="1400" kern="100" dirty="0">
                <a:solidFill>
                  <a:srgbClr val="FF0000"/>
                </a:solidFill>
                <a:latin typeface="华文宋体" panose="02010600040101010101" pitchFamily="2" charset="-122"/>
                <a:ea typeface="华文宋体" panose="02010600040101010101" pitchFamily="2" charset="-122"/>
                <a:cs typeface="Times New Roman" panose="02020603050405020304" pitchFamily="18" charset="0"/>
              </a:rPr>
              <a:t>“控制项内容”和“一般项内容”</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两块内容</a:t>
            </a:r>
            <a:r>
              <a:rPr lang="zh-CN" altLang="en-US" sz="1400" kern="100" dirty="0" smtClean="0">
                <a:latin typeface="华文宋体" panose="02010600040101010101" pitchFamily="2" charset="-122"/>
                <a:ea typeface="华文宋体" panose="02010600040101010101" pitchFamily="2" charset="-122"/>
                <a:cs typeface="Times New Roman" panose="02020603050405020304" pitchFamily="18" charset="0"/>
              </a:rPr>
              <a:t>。</a:t>
            </a:r>
            <a:endParaRPr lang="en-US" altLang="zh-CN" sz="1400" kern="100" dirty="0" smtClean="0">
              <a:latin typeface="华文宋体" panose="02010600040101010101" pitchFamily="2" charset="-122"/>
              <a:ea typeface="华文宋体" panose="02010600040101010101" pitchFamily="2" charset="-122"/>
              <a:cs typeface="Times New Roman" panose="02020603050405020304" pitchFamily="18" charset="0"/>
            </a:endParaRPr>
          </a:p>
          <a:p>
            <a:pPr algn="just">
              <a:spcAft>
                <a:spcPts val="0"/>
              </a:spcAft>
            </a:pPr>
            <a:r>
              <a:rPr lang="zh-CN" altLang="en-US" sz="1400" kern="100" dirty="0" smtClean="0">
                <a:latin typeface="华文宋体" panose="02010600040101010101" pitchFamily="2" charset="-122"/>
                <a:ea typeface="华文宋体" panose="02010600040101010101" pitchFamily="2" charset="-122"/>
                <a:cs typeface="Times New Roman" panose="02020603050405020304" pitchFamily="18" charset="0"/>
              </a:rPr>
              <a:t>其中</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“控制项内容”</a:t>
            </a:r>
            <a:r>
              <a:rPr lang="zh-CN" altLang="en-US" sz="1400" kern="100" dirty="0" smtClean="0">
                <a:latin typeface="华文宋体" panose="02010600040101010101" pitchFamily="2" charset="-122"/>
                <a:ea typeface="华文宋体" panose="02010600040101010101" pitchFamily="2" charset="-122"/>
                <a:cs typeface="Times New Roman" panose="02020603050405020304" pitchFamily="18" charset="0"/>
              </a:rPr>
              <a:t>共</a:t>
            </a:r>
            <a:r>
              <a:rPr lang="en-US" altLang="zh-CN" sz="1400" kern="100" dirty="0" smtClean="0">
                <a:solidFill>
                  <a:srgbClr val="FF0000"/>
                </a:solidFill>
                <a:latin typeface="华文宋体" panose="02010600040101010101" pitchFamily="2" charset="-122"/>
                <a:ea typeface="华文宋体" panose="02010600040101010101" pitchFamily="2" charset="-122"/>
                <a:cs typeface="Times New Roman" panose="02020603050405020304" pitchFamily="18" charset="0"/>
              </a:rPr>
              <a:t>6</a:t>
            </a:r>
            <a:r>
              <a:rPr lang="zh-CN" altLang="en-US" sz="1400" kern="100" dirty="0" smtClean="0">
                <a:latin typeface="华文宋体" panose="02010600040101010101" pitchFamily="2" charset="-122"/>
                <a:ea typeface="华文宋体" panose="02010600040101010101" pitchFamily="2" charset="-122"/>
                <a:cs typeface="Times New Roman" panose="02020603050405020304" pitchFamily="18" charset="0"/>
              </a:rPr>
              <a:t>个</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条款</a:t>
            </a:r>
            <a:r>
              <a:rPr lang="zh-CN" altLang="en-US" sz="1400" kern="100" dirty="0" smtClean="0">
                <a:latin typeface="华文宋体" panose="02010600040101010101" pitchFamily="2" charset="-122"/>
                <a:ea typeface="华文宋体" panose="02010600040101010101" pitchFamily="2" charset="-122"/>
                <a:cs typeface="Times New Roman" panose="02020603050405020304" pitchFamily="18" charset="0"/>
              </a:rPr>
              <a:t>，主要为</a:t>
            </a:r>
            <a:r>
              <a:rPr lang="en-US" altLang="zh-CN" sz="1400" kern="100" dirty="0" smtClean="0">
                <a:latin typeface="华文宋体" panose="02010600040101010101" pitchFamily="2" charset="-122"/>
                <a:ea typeface="华文宋体" panose="02010600040101010101" pitchFamily="2" charset="-122"/>
                <a:cs typeface="Times New Roman" panose="02020603050405020304" pitchFamily="18" charset="0"/>
              </a:rPr>
              <a:t>2019</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版</a:t>
            </a:r>
            <a:r>
              <a:rPr lang="en-US" altLang="zh-CN" sz="1400" kern="100" dirty="0">
                <a:latin typeface="华文宋体" panose="02010600040101010101" pitchFamily="2" charset="-122"/>
                <a:ea typeface="华文宋体" panose="02010600040101010101" pitchFamily="2" charset="-122"/>
                <a:cs typeface="Times New Roman" panose="02020603050405020304" pitchFamily="18" charset="0"/>
              </a:rPr>
              <a:t>《</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评价标准</a:t>
            </a:r>
            <a:r>
              <a:rPr lang="en-US" altLang="zh-CN" sz="1400" kern="100" dirty="0" smtClean="0">
                <a:latin typeface="华文宋体" panose="02010600040101010101" pitchFamily="2" charset="-122"/>
                <a:ea typeface="华文宋体" panose="02010600040101010101" pitchFamily="2" charset="-122"/>
                <a:cs typeface="Times New Roman" panose="02020603050405020304" pitchFamily="18" charset="0"/>
              </a:rPr>
              <a:t>》</a:t>
            </a:r>
            <a:r>
              <a:rPr lang="zh-CN" altLang="en-US" sz="1400" kern="100" dirty="0" smtClean="0">
                <a:latin typeface="华文宋体" panose="02010600040101010101" pitchFamily="2" charset="-122"/>
                <a:ea typeface="华文宋体" panose="02010600040101010101" pitchFamily="2" charset="-122"/>
                <a:cs typeface="Times New Roman" panose="02020603050405020304" pitchFamily="18" charset="0"/>
              </a:rPr>
              <a:t>的控制项内容和</a:t>
            </a:r>
            <a:r>
              <a:rPr lang="en-US" altLang="zh-CN" sz="1400" kern="100" dirty="0">
                <a:latin typeface="华文宋体" panose="02010600040101010101" pitchFamily="2" charset="-122"/>
                <a:ea typeface="华文宋体" panose="02010600040101010101" pitchFamily="2" charset="-122"/>
                <a:cs typeface="Times New Roman" panose="02020603050405020304" pitchFamily="18" charset="0"/>
              </a:rPr>
              <a:t>2021</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版</a:t>
            </a:r>
            <a:r>
              <a:rPr lang="en-US" altLang="zh-CN" sz="1400" kern="100" dirty="0">
                <a:latin typeface="华文宋体" panose="02010600040101010101" pitchFamily="2" charset="-122"/>
                <a:ea typeface="华文宋体" panose="02010600040101010101" pitchFamily="2" charset="-122"/>
                <a:cs typeface="Times New Roman" panose="02020603050405020304" pitchFamily="18" charset="0"/>
              </a:rPr>
              <a:t>《</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绿建标准</a:t>
            </a:r>
            <a:r>
              <a:rPr lang="en-US" altLang="zh-CN" sz="1400" kern="100" dirty="0" smtClean="0">
                <a:latin typeface="华文宋体" panose="02010600040101010101" pitchFamily="2" charset="-122"/>
                <a:ea typeface="华文宋体" panose="02010600040101010101" pitchFamily="2" charset="-122"/>
                <a:cs typeface="Times New Roman" panose="02020603050405020304" pitchFamily="18" charset="0"/>
              </a:rPr>
              <a:t>》</a:t>
            </a:r>
            <a:r>
              <a:rPr lang="zh-CN" altLang="en-US" sz="1400" kern="100" dirty="0" smtClean="0">
                <a:latin typeface="华文宋体" panose="02010600040101010101" pitchFamily="2" charset="-122"/>
                <a:ea typeface="华文宋体" panose="02010600040101010101" pitchFamily="2" charset="-122"/>
                <a:cs typeface="Times New Roman" panose="02020603050405020304" pitchFamily="18" charset="0"/>
              </a:rPr>
              <a:t>的基本要求内容；</a:t>
            </a:r>
            <a:endParaRPr lang="en-US" altLang="zh-CN" sz="1400" kern="100" dirty="0" smtClean="0">
              <a:latin typeface="华文宋体" panose="02010600040101010101" pitchFamily="2" charset="-122"/>
              <a:ea typeface="华文宋体" panose="02010600040101010101" pitchFamily="2" charset="-122"/>
              <a:cs typeface="Times New Roman" panose="02020603050405020304" pitchFamily="18" charset="0"/>
            </a:endParaRPr>
          </a:p>
          <a:p>
            <a:pPr algn="just">
              <a:spcAft>
                <a:spcPts val="0"/>
              </a:spcAft>
            </a:pPr>
            <a:r>
              <a:rPr lang="zh-CN" altLang="en-US" sz="1400" kern="100" dirty="0" smtClean="0">
                <a:latin typeface="华文宋体" panose="02010600040101010101" pitchFamily="2" charset="-122"/>
                <a:ea typeface="华文宋体" panose="02010600040101010101" pitchFamily="2" charset="-122"/>
                <a:cs typeface="Times New Roman" panose="02020603050405020304" pitchFamily="18" charset="0"/>
              </a:rPr>
              <a:t>其中</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“一般项内容”</a:t>
            </a:r>
            <a:r>
              <a:rPr lang="zh-CN" altLang="en-US" sz="1400" kern="100" dirty="0" smtClean="0">
                <a:latin typeface="华文宋体" panose="02010600040101010101" pitchFamily="2" charset="-122"/>
                <a:ea typeface="华文宋体" panose="02010600040101010101" pitchFamily="2" charset="-122"/>
                <a:cs typeface="Times New Roman" panose="02020603050405020304" pitchFamily="18" charset="0"/>
              </a:rPr>
              <a:t>共</a:t>
            </a:r>
            <a:r>
              <a:rPr lang="en-US" altLang="zh-CN" sz="1400" kern="100" dirty="0" smtClean="0">
                <a:solidFill>
                  <a:srgbClr val="FF0000"/>
                </a:solidFill>
                <a:latin typeface="华文宋体" panose="02010600040101010101" pitchFamily="2" charset="-122"/>
                <a:ea typeface="华文宋体" panose="02010600040101010101" pitchFamily="2" charset="-122"/>
                <a:cs typeface="Times New Roman" panose="02020603050405020304" pitchFamily="18" charset="0"/>
              </a:rPr>
              <a:t>10</a:t>
            </a:r>
            <a:r>
              <a:rPr lang="zh-CN" altLang="en-US" sz="1400" kern="100" dirty="0" smtClean="0">
                <a:latin typeface="华文宋体" panose="02010600040101010101" pitchFamily="2" charset="-122"/>
                <a:ea typeface="华文宋体" panose="02010600040101010101" pitchFamily="2" charset="-122"/>
                <a:cs typeface="Times New Roman" panose="02020603050405020304" pitchFamily="18" charset="0"/>
              </a:rPr>
              <a:t>个条款，涵盖</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了</a:t>
            </a:r>
            <a:r>
              <a:rPr lang="en-US" altLang="zh-CN" sz="1400" kern="100" dirty="0">
                <a:latin typeface="华文宋体" panose="02010600040101010101" pitchFamily="2" charset="-122"/>
                <a:ea typeface="华文宋体" panose="02010600040101010101" pitchFamily="2" charset="-122"/>
                <a:cs typeface="Times New Roman" panose="02020603050405020304" pitchFamily="18" charset="0"/>
              </a:rPr>
              <a:t>2019</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版</a:t>
            </a:r>
            <a:r>
              <a:rPr lang="en-US" altLang="zh-CN" sz="1400" kern="100" dirty="0">
                <a:latin typeface="华文宋体" panose="02010600040101010101" pitchFamily="2" charset="-122"/>
                <a:ea typeface="华文宋体" panose="02010600040101010101" pitchFamily="2" charset="-122"/>
                <a:cs typeface="Times New Roman" panose="02020603050405020304" pitchFamily="18" charset="0"/>
              </a:rPr>
              <a:t>《</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评价标准</a:t>
            </a:r>
            <a:r>
              <a:rPr lang="en-US" altLang="zh-CN" sz="1400" kern="100" dirty="0">
                <a:latin typeface="华文宋体" panose="02010600040101010101" pitchFamily="2" charset="-122"/>
                <a:ea typeface="华文宋体" panose="02010600040101010101" pitchFamily="2" charset="-122"/>
                <a:cs typeface="Times New Roman" panose="02020603050405020304" pitchFamily="18" charset="0"/>
              </a:rPr>
              <a:t>》</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的全部评分项内容，并与</a:t>
            </a:r>
            <a:r>
              <a:rPr lang="en-US" altLang="zh-CN" sz="1400" kern="100" dirty="0">
                <a:latin typeface="华文宋体" panose="02010600040101010101" pitchFamily="2" charset="-122"/>
                <a:ea typeface="华文宋体" panose="02010600040101010101" pitchFamily="2" charset="-122"/>
                <a:cs typeface="Times New Roman" panose="02020603050405020304" pitchFamily="18" charset="0"/>
              </a:rPr>
              <a:t>2021</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版</a:t>
            </a:r>
            <a:r>
              <a:rPr lang="en-US" altLang="zh-CN" sz="1400" kern="100" dirty="0">
                <a:latin typeface="华文宋体" panose="02010600040101010101" pitchFamily="2" charset="-122"/>
                <a:ea typeface="华文宋体" panose="02010600040101010101" pitchFamily="2" charset="-122"/>
                <a:cs typeface="Times New Roman" panose="02020603050405020304" pitchFamily="18" charset="0"/>
              </a:rPr>
              <a:t>《</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绿建标准</a:t>
            </a:r>
            <a:r>
              <a:rPr lang="en-US" altLang="zh-CN" sz="1400" kern="100" dirty="0">
                <a:latin typeface="华文宋体" panose="02010600040101010101" pitchFamily="2" charset="-122"/>
                <a:ea typeface="华文宋体" panose="02010600040101010101" pitchFamily="2" charset="-122"/>
                <a:cs typeface="Times New Roman" panose="02020603050405020304" pitchFamily="18" charset="0"/>
              </a:rPr>
              <a:t>》</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中一、二、三星级设计要求的表达口径基本保持一致。</a:t>
            </a:r>
            <a:endParaRPr lang="en-US" altLang="zh-CN" sz="1400" kern="100" dirty="0">
              <a:latin typeface="华文宋体" panose="02010600040101010101" pitchFamily="2" charset="-122"/>
              <a:ea typeface="华文宋体" panose="02010600040101010101" pitchFamily="2" charset="-122"/>
              <a:cs typeface="Times New Roman" panose="02020603050405020304" pitchFamily="18" charset="0"/>
            </a:endParaRPr>
          </a:p>
          <a:p>
            <a:pPr algn="just">
              <a:spcAft>
                <a:spcPts val="0"/>
              </a:spcAft>
            </a:pPr>
            <a:endParaRPr lang="en-US" altLang="zh-CN" sz="1400" kern="100" dirty="0" smtClean="0">
              <a:latin typeface="华文宋体" panose="02010600040101010101" pitchFamily="2" charset="-122"/>
              <a:ea typeface="华文宋体" panose="02010600040101010101" pitchFamily="2" charset="-122"/>
              <a:cs typeface="Times New Roman" panose="02020603050405020304" pitchFamily="18" charset="0"/>
            </a:endParaRPr>
          </a:p>
          <a:p>
            <a:pPr algn="just">
              <a:spcAft>
                <a:spcPts val="0"/>
              </a:spcAft>
            </a:pPr>
            <a:r>
              <a:rPr lang="en-US" altLang="zh-CN" sz="1400" kern="100" dirty="0" smtClean="0">
                <a:latin typeface="华文宋体" panose="02010600040101010101" pitchFamily="2" charset="-122"/>
                <a:ea typeface="华文宋体" panose="02010600040101010101" pitchFamily="2" charset="-122"/>
                <a:cs typeface="Times New Roman" panose="02020603050405020304" pitchFamily="18" charset="0"/>
              </a:rPr>
              <a:t>4</a:t>
            </a:r>
            <a:r>
              <a:rPr lang="zh-CN" altLang="en-US" sz="1400" kern="100" dirty="0">
                <a:latin typeface="华文宋体" panose="02010600040101010101" pitchFamily="2" charset="-122"/>
                <a:ea typeface="华文宋体" panose="02010600040101010101" pitchFamily="2" charset="-122"/>
                <a:cs typeface="Times New Roman" panose="02020603050405020304" pitchFamily="18" charset="0"/>
              </a:rPr>
              <a:t>、填写说明主要包含：条文来源、依据材料、备注三部分内容。其中“条文来源”主要注明条款的出处与条文编号；“依据材料”是明确设计人员填写各条款时，所依据的相应基础资料、设计文件等相关内容；“备注”是指对条款需要注意与重点核查的内容进行详细说明，或对相关条文进行解释和补充。</a:t>
            </a:r>
            <a:endParaRPr lang="en-US" altLang="zh-CN" sz="1400" kern="100" dirty="0">
              <a:latin typeface="华文宋体" panose="02010600040101010101" pitchFamily="2" charset="-122"/>
              <a:ea typeface="华文宋体" panose="02010600040101010101" pitchFamily="2" charset="-122"/>
              <a:cs typeface="Times New Roman" panose="02020603050405020304" pitchFamily="18" charset="0"/>
            </a:endParaRPr>
          </a:p>
          <a:p>
            <a:pPr algn="just">
              <a:lnSpc>
                <a:spcPct val="150000"/>
              </a:lnSpc>
              <a:spcAft>
                <a:spcPts val="0"/>
              </a:spcAft>
            </a:pPr>
            <a:endParaRPr lang="zh-CN" altLang="zh-CN" sz="1400" kern="100" dirty="0">
              <a:latin typeface="+mn-ea"/>
              <a:cs typeface="Times New Roman" panose="02020603050405020304" pitchFamily="18" charset="0"/>
            </a:endParaRPr>
          </a:p>
          <a:p>
            <a:pPr algn="just">
              <a:lnSpc>
                <a:spcPct val="150000"/>
              </a:lnSpc>
            </a:pPr>
            <a:r>
              <a:rPr lang="en-US" altLang="zh-CN" dirty="0" smtClean="0"/>
              <a:t> </a:t>
            </a:r>
            <a:endParaRPr lang="zh-CN" altLang="zh-CN" dirty="0"/>
          </a:p>
          <a:p>
            <a:pPr algn="just">
              <a:lnSpc>
                <a:spcPct val="150000"/>
              </a:lnSpc>
              <a:spcAft>
                <a:spcPts val="0"/>
              </a:spcAft>
            </a:pPr>
            <a:r>
              <a:rPr lang="en-US" altLang="zh-CN" sz="2000" kern="100" dirty="0" smtClean="0">
                <a:solidFill>
                  <a:srgbClr val="FF0000"/>
                </a:solidFill>
                <a:latin typeface="黑体" pitchFamily="49" charset="-122"/>
                <a:ea typeface="黑体" pitchFamily="49" charset="-122"/>
                <a:cs typeface="Times New Roman"/>
              </a:rPr>
              <a:t> </a:t>
            </a:r>
            <a:endParaRPr lang="zh-CN" altLang="zh-CN" sz="2000" kern="100" dirty="0">
              <a:solidFill>
                <a:srgbClr val="FFC000"/>
              </a:solidFill>
              <a:effectLst/>
              <a:latin typeface="黑体" pitchFamily="49" charset="-122"/>
              <a:ea typeface="黑体" pitchFamily="49" charset="-122"/>
              <a:cs typeface="Times New Roman"/>
            </a:endParaRPr>
          </a:p>
        </p:txBody>
      </p:sp>
    </p:spTree>
    <p:extLst>
      <p:ext uri="{BB962C8B-B14F-4D97-AF65-F5344CB8AC3E}">
        <p14:creationId xmlns:p14="http://schemas.microsoft.com/office/powerpoint/2010/main" val="316552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1711863" y="1995686"/>
            <a:ext cx="5537024" cy="701124"/>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dirty="0" smtClean="0">
                <a:solidFill>
                  <a:prstClr val="white"/>
                </a:solidFill>
                <a:latin typeface="黑体" panose="02010609060101010101" pitchFamily="49" charset="-122"/>
                <a:ea typeface="黑体" panose="02010609060101010101" pitchFamily="49" charset="-122"/>
              </a:rPr>
              <a:t>3</a:t>
            </a:r>
            <a:r>
              <a:rPr lang="zh-CN" altLang="en-US" sz="2000" dirty="0" smtClean="0">
                <a:solidFill>
                  <a:prstClr val="white"/>
                </a:solidFill>
                <a:latin typeface="黑体" panose="02010609060101010101" pitchFamily="49" charset="-122"/>
                <a:ea typeface="黑体" panose="02010609060101010101" pitchFamily="49" charset="-122"/>
              </a:rPr>
              <a:t>：条文解读</a:t>
            </a:r>
            <a:endParaRPr lang="en-US" altLang="zh-CN" sz="2000" dirty="0" smtClean="0">
              <a:solidFill>
                <a:prstClr val="white"/>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62050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467544" y="339502"/>
            <a:ext cx="2880320" cy="481863"/>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en-US" sz="2000" kern="100" dirty="0" smtClean="0">
                <a:latin typeface="黑体" panose="02010609060101010101" pitchFamily="49" charset="-122"/>
                <a:ea typeface="黑体" panose="02010609060101010101" pitchFamily="49" charset="-122"/>
                <a:cs typeface="Times New Roman"/>
              </a:rPr>
              <a:t>一、控制项内容</a:t>
            </a:r>
            <a:endParaRPr lang="zh-CN" altLang="zh-CN" sz="1400" kern="100" dirty="0">
              <a:effectLst/>
              <a:latin typeface="黑体" panose="02010609060101010101" pitchFamily="49" charset="-122"/>
              <a:ea typeface="黑体" panose="02010609060101010101" pitchFamily="49" charset="-122"/>
              <a:cs typeface="Times New Roman"/>
            </a:endParaRPr>
          </a:p>
        </p:txBody>
      </p:sp>
      <p:sp>
        <p:nvSpPr>
          <p:cNvPr id="11" name="Vertical Text Placeholder 2"/>
          <p:cNvSpPr txBox="1">
            <a:spLocks/>
          </p:cNvSpPr>
          <p:nvPr/>
        </p:nvSpPr>
        <p:spPr>
          <a:xfrm>
            <a:off x="457200" y="915566"/>
            <a:ext cx="8229600" cy="3672408"/>
          </a:xfrm>
          <a:prstGeom prst="rect">
            <a:avLst/>
          </a:prstGeom>
        </p:spPr>
        <p:txBody>
          <a:bodyPr>
            <a:normAutofit/>
          </a:bodyPr>
          <a:lstStyle/>
          <a:p>
            <a:pPr algn="just">
              <a:lnSpc>
                <a:spcPct val="150000"/>
              </a:lnSpc>
            </a:pPr>
            <a:endParaRPr lang="en-US" altLang="zh-CN" sz="1500" dirty="0" smtClean="0">
              <a:latin typeface="黑体" panose="02010609060101010101" pitchFamily="49" charset="-122"/>
              <a:ea typeface="黑体" panose="02010609060101010101" pitchFamily="49" charset="-122"/>
            </a:endParaRPr>
          </a:p>
          <a:p>
            <a:pPr algn="just">
              <a:lnSpc>
                <a:spcPct val="150000"/>
              </a:lnSpc>
            </a:pPr>
            <a:endParaRPr lang="en-US" altLang="zh-CN" sz="1500" dirty="0" smtClean="0">
              <a:latin typeface="黑体" panose="02010609060101010101" pitchFamily="49" charset="-122"/>
              <a:ea typeface="黑体" panose="02010609060101010101" pitchFamily="49" charset="-122"/>
            </a:endParaRPr>
          </a:p>
          <a:p>
            <a:pPr algn="just">
              <a:lnSpc>
                <a:spcPct val="150000"/>
              </a:lnSpc>
            </a:pPr>
            <a:r>
              <a:rPr lang="zh-CN" altLang="zh-CN" sz="1500" dirty="0" smtClean="0">
                <a:latin typeface="黑体" panose="02010609060101010101" pitchFamily="49" charset="-122"/>
                <a:ea typeface="黑体" panose="02010609060101010101" pitchFamily="49" charset="-122"/>
              </a:rPr>
              <a:t>【</a:t>
            </a:r>
            <a:r>
              <a:rPr lang="zh-CN" altLang="zh-CN" sz="1500" dirty="0">
                <a:latin typeface="黑体" panose="02010609060101010101" pitchFamily="49" charset="-122"/>
                <a:ea typeface="黑体" panose="02010609060101010101" pitchFamily="49" charset="-122"/>
              </a:rPr>
              <a:t>条文</a:t>
            </a:r>
            <a:r>
              <a:rPr lang="en-US" altLang="zh-CN" sz="1500" dirty="0">
                <a:latin typeface="黑体" panose="02010609060101010101" pitchFamily="49" charset="-122"/>
                <a:ea typeface="黑体" panose="02010609060101010101" pitchFamily="49" charset="-122"/>
              </a:rPr>
              <a:t>1</a:t>
            </a:r>
            <a:r>
              <a:rPr lang="zh-CN" altLang="zh-CN" sz="1500" dirty="0" smtClean="0">
                <a:latin typeface="黑体" panose="02010609060101010101" pitchFamily="49" charset="-122"/>
                <a:ea typeface="黑体" panose="02010609060101010101" pitchFamily="49" charset="-122"/>
              </a:rPr>
              <a:t>】</a:t>
            </a:r>
            <a:r>
              <a:rPr lang="zh-CN" altLang="en-US" sz="1500" dirty="0" smtClean="0">
                <a:latin typeface="黑体" panose="02010609060101010101" pitchFamily="49" charset="-122"/>
                <a:ea typeface="黑体" panose="02010609060101010101" pitchFamily="49" charset="-122"/>
              </a:rPr>
              <a:t>暖</a:t>
            </a:r>
            <a:r>
              <a:rPr lang="zh-CN" altLang="en-US" sz="1500" dirty="0">
                <a:latin typeface="黑体" panose="02010609060101010101" pitchFamily="49" charset="-122"/>
                <a:ea typeface="黑体" panose="02010609060101010101" pitchFamily="49" charset="-122"/>
              </a:rPr>
              <a:t>通空调设计满足现行国家与浙江省规范与标准的强制性条文</a:t>
            </a:r>
            <a:r>
              <a:rPr lang="zh-CN" altLang="en-US" sz="1500" dirty="0" smtClean="0">
                <a:latin typeface="黑体" panose="02010609060101010101" pitchFamily="49" charset="-122"/>
                <a:ea typeface="黑体" panose="02010609060101010101" pitchFamily="49" charset="-122"/>
              </a:rPr>
              <a:t>要求</a:t>
            </a:r>
            <a:r>
              <a:rPr lang="zh-CN" altLang="zh-CN" sz="1500" dirty="0" smtClean="0">
                <a:latin typeface="黑体" panose="02010609060101010101" pitchFamily="49" charset="-122"/>
                <a:ea typeface="黑体" panose="02010609060101010101" pitchFamily="49" charset="-122"/>
              </a:rPr>
              <a:t>。</a:t>
            </a:r>
            <a:endParaRPr lang="en-US" altLang="zh-CN" sz="1400" dirty="0" smtClean="0">
              <a:latin typeface="华文宋体" panose="02010600040101010101" pitchFamily="2" charset="-122"/>
              <a:ea typeface="华文宋体" panose="02010600040101010101" pitchFamily="2" charset="-122"/>
            </a:endParaRPr>
          </a:p>
          <a:p>
            <a:pPr algn="just">
              <a:lnSpc>
                <a:spcPct val="150000"/>
              </a:lnSpc>
            </a:pPr>
            <a:r>
              <a:rPr lang="en-US" altLang="zh-CN" sz="1500" dirty="0" smtClean="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依据</a:t>
            </a:r>
            <a:r>
              <a:rPr lang="en-US" altLang="zh-CN" sz="1500" dirty="0" smtClean="0">
                <a:latin typeface="华文宋体" panose="02010600040101010101" pitchFamily="2" charset="-122"/>
                <a:ea typeface="华文宋体" panose="02010600040101010101" pitchFamily="2" charset="-122"/>
              </a:rPr>
              <a:t>】  DB33/1092-2021  </a:t>
            </a:r>
            <a:r>
              <a:rPr lang="zh-CN" altLang="en-US" sz="1500" dirty="0" smtClean="0">
                <a:latin typeface="华文宋体" panose="02010600040101010101" pitchFamily="2" charset="-122"/>
                <a:ea typeface="华文宋体" panose="02010600040101010101" pitchFamily="2" charset="-122"/>
              </a:rPr>
              <a:t>第</a:t>
            </a:r>
            <a:r>
              <a:rPr lang="en-US" altLang="zh-CN" sz="1500" dirty="0" smtClean="0">
                <a:latin typeface="华文宋体" panose="02010600040101010101" pitchFamily="2" charset="-122"/>
                <a:ea typeface="华文宋体" panose="02010600040101010101" pitchFamily="2" charset="-122"/>
              </a:rPr>
              <a:t>8.1.1</a:t>
            </a:r>
            <a:r>
              <a:rPr lang="zh-CN" altLang="en-US" sz="1500" dirty="0" smtClean="0">
                <a:latin typeface="华文宋体" panose="02010600040101010101" pitchFamily="2" charset="-122"/>
                <a:ea typeface="华文宋体" panose="02010600040101010101" pitchFamily="2" charset="-122"/>
              </a:rPr>
              <a:t>条</a:t>
            </a:r>
            <a:r>
              <a:rPr lang="zh-CN" altLang="en-US" sz="1500" dirty="0">
                <a:latin typeface="华文宋体" panose="02010600040101010101" pitchFamily="2" charset="-122"/>
                <a:ea typeface="华文宋体" panose="02010600040101010101" pitchFamily="2" charset="-122"/>
              </a:rPr>
              <a:t>（基本要求</a:t>
            </a:r>
            <a:r>
              <a:rPr lang="zh-CN" altLang="en-US" sz="1500" dirty="0" smtClean="0">
                <a:latin typeface="华文宋体" panose="02010600040101010101" pitchFamily="2" charset="-122"/>
                <a:ea typeface="华文宋体" panose="02010600040101010101" pitchFamily="2" charset="-122"/>
              </a:rPr>
              <a:t>）</a:t>
            </a:r>
            <a:endParaRPr lang="en-US" altLang="zh-CN" sz="1500" dirty="0" smtClean="0">
              <a:latin typeface="华文宋体" panose="02010600040101010101" pitchFamily="2" charset="-122"/>
              <a:ea typeface="华文宋体" panose="02010600040101010101" pitchFamily="2" charset="-122"/>
            </a:endParaRPr>
          </a:p>
          <a:p>
            <a:pPr algn="just">
              <a:lnSpc>
                <a:spcPct val="150000"/>
              </a:lnSpc>
            </a:pPr>
            <a:endParaRPr lang="en-US" altLang="zh-CN" sz="1500" dirty="0">
              <a:latin typeface="华文宋体" panose="02010600040101010101" pitchFamily="2" charset="-122"/>
              <a:ea typeface="华文宋体" panose="02010600040101010101" pitchFamily="2" charset="-122"/>
            </a:endParaRPr>
          </a:p>
          <a:p>
            <a:pPr lvl="0" algn="just">
              <a:lnSpc>
                <a:spcPct val="150000"/>
              </a:lnSpc>
            </a:pPr>
            <a:r>
              <a:rPr lang="zh-CN" altLang="zh-CN" sz="1500" dirty="0">
                <a:solidFill>
                  <a:prstClr val="black"/>
                </a:solidFill>
                <a:latin typeface="黑体" panose="02010609060101010101" pitchFamily="49" charset="-122"/>
                <a:ea typeface="黑体" panose="02010609060101010101" pitchFamily="49" charset="-122"/>
              </a:rPr>
              <a:t>【</a:t>
            </a:r>
            <a:r>
              <a:rPr lang="zh-CN" altLang="zh-CN" sz="1500" dirty="0" smtClean="0">
                <a:solidFill>
                  <a:prstClr val="black"/>
                </a:solidFill>
                <a:latin typeface="黑体" panose="02010609060101010101" pitchFamily="49" charset="-122"/>
                <a:ea typeface="黑体" panose="02010609060101010101" pitchFamily="49" charset="-122"/>
              </a:rPr>
              <a:t>条文</a:t>
            </a:r>
            <a:r>
              <a:rPr lang="en-US" altLang="zh-CN" sz="1500" dirty="0" smtClean="0">
                <a:solidFill>
                  <a:prstClr val="black"/>
                </a:solidFill>
                <a:latin typeface="黑体" panose="02010609060101010101" pitchFamily="49" charset="-122"/>
                <a:ea typeface="黑体" panose="02010609060101010101" pitchFamily="49" charset="-122"/>
              </a:rPr>
              <a:t>2</a:t>
            </a:r>
            <a:r>
              <a:rPr lang="zh-CN" altLang="zh-CN" sz="1500" dirty="0" smtClean="0">
                <a:solidFill>
                  <a:prstClr val="black"/>
                </a:solidFill>
                <a:latin typeface="黑体" panose="02010609060101010101" pitchFamily="49" charset="-122"/>
                <a:ea typeface="黑体" panose="02010609060101010101" pitchFamily="49" charset="-122"/>
              </a:rPr>
              <a:t>】</a:t>
            </a:r>
            <a:r>
              <a:rPr lang="zh-CN" altLang="en-US" sz="1500" dirty="0">
                <a:solidFill>
                  <a:prstClr val="black"/>
                </a:solidFill>
                <a:latin typeface="黑体" panose="02010609060101010101" pitchFamily="49" charset="-122"/>
                <a:ea typeface="黑体" panose="02010609060101010101" pitchFamily="49" charset="-122"/>
              </a:rPr>
              <a:t>未采用电直接加热设备作为供暖空调系统的供暖热源和空气加湿热源</a:t>
            </a:r>
            <a:r>
              <a:rPr lang="zh-CN" altLang="en-US" sz="1500" dirty="0" smtClean="0">
                <a:solidFill>
                  <a:prstClr val="black"/>
                </a:solidFill>
                <a:latin typeface="黑体" panose="02010609060101010101" pitchFamily="49" charset="-122"/>
                <a:ea typeface="黑体" panose="02010609060101010101" pitchFamily="49" charset="-122"/>
              </a:rPr>
              <a:t>。</a:t>
            </a:r>
            <a:endParaRPr lang="en-US" altLang="zh-CN" sz="1400" dirty="0">
              <a:solidFill>
                <a:prstClr val="black"/>
              </a:solidFill>
              <a:latin typeface="华文宋体" panose="02010600040101010101" pitchFamily="2" charset="-122"/>
              <a:ea typeface="华文宋体" panose="02010600040101010101" pitchFamily="2" charset="-122"/>
            </a:endParaRPr>
          </a:p>
          <a:p>
            <a:pPr lvl="0" algn="just">
              <a:lnSpc>
                <a:spcPct val="150000"/>
              </a:lnSpc>
            </a:pPr>
            <a:r>
              <a:rPr lang="en-US" altLang="zh-CN" sz="1500" dirty="0">
                <a:solidFill>
                  <a:prstClr val="black"/>
                </a:solidFill>
                <a:latin typeface="华文宋体" panose="02010600040101010101" pitchFamily="2" charset="-122"/>
                <a:ea typeface="华文宋体" panose="02010600040101010101" pitchFamily="2" charset="-122"/>
              </a:rPr>
              <a:t>【</a:t>
            </a:r>
            <a:r>
              <a:rPr lang="zh-CN" altLang="en-US" sz="1500" dirty="0">
                <a:solidFill>
                  <a:prstClr val="black"/>
                </a:solidFill>
                <a:latin typeface="华文宋体" panose="02010600040101010101" pitchFamily="2" charset="-122"/>
                <a:ea typeface="华文宋体" panose="02010600040101010101" pitchFamily="2" charset="-122"/>
              </a:rPr>
              <a:t>依据</a:t>
            </a:r>
            <a:r>
              <a:rPr lang="en-US" altLang="zh-CN" sz="1500" dirty="0" smtClean="0">
                <a:solidFill>
                  <a:prstClr val="black"/>
                </a:solidFill>
                <a:latin typeface="华文宋体" panose="02010600040101010101" pitchFamily="2" charset="-122"/>
                <a:ea typeface="华文宋体" panose="02010600040101010101" pitchFamily="2" charset="-122"/>
              </a:rPr>
              <a:t>】  GB 55015-2021</a:t>
            </a:r>
            <a:endParaRPr lang="zh-CN" altLang="en-US" sz="1600" kern="0" dirty="0">
              <a:solidFill>
                <a:prstClr val="black"/>
              </a:solidFill>
              <a:latin typeface="华文楷体" pitchFamily="2" charset="-122"/>
            </a:endParaRPr>
          </a:p>
          <a:p>
            <a:pPr eaLnBrk="0" hangingPunct="0">
              <a:spcBef>
                <a:spcPct val="20000"/>
              </a:spcBef>
              <a:defRPr/>
            </a:pPr>
            <a:endParaRPr lang="zh-CN" altLang="en-US" sz="1600" kern="0" dirty="0">
              <a:solidFill>
                <a:prstClr val="black"/>
              </a:solidFill>
            </a:endParaRPr>
          </a:p>
        </p:txBody>
      </p:sp>
    </p:spTree>
    <p:extLst>
      <p:ext uri="{BB962C8B-B14F-4D97-AF65-F5344CB8AC3E}">
        <p14:creationId xmlns:p14="http://schemas.microsoft.com/office/powerpoint/2010/main" val="1367887958"/>
      </p:ext>
    </p:extLst>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467544" y="339502"/>
            <a:ext cx="2880320" cy="481863"/>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en-US" sz="2000" kern="100" dirty="0" smtClean="0">
                <a:latin typeface="黑体" panose="02010609060101010101" pitchFamily="49" charset="-122"/>
                <a:ea typeface="黑体" panose="02010609060101010101" pitchFamily="49" charset="-122"/>
                <a:cs typeface="Times New Roman"/>
              </a:rPr>
              <a:t>一、控制项内容</a:t>
            </a:r>
            <a:endParaRPr lang="zh-CN" altLang="zh-CN" sz="1400" kern="100" dirty="0">
              <a:effectLst/>
              <a:latin typeface="黑体" panose="02010609060101010101" pitchFamily="49" charset="-122"/>
              <a:ea typeface="黑体" panose="02010609060101010101" pitchFamily="49" charset="-122"/>
              <a:cs typeface="Times New Roman"/>
            </a:endParaRPr>
          </a:p>
        </p:txBody>
      </p:sp>
      <p:sp>
        <p:nvSpPr>
          <p:cNvPr id="11" name="Vertical Text Placeholder 2"/>
          <p:cNvSpPr txBox="1">
            <a:spLocks/>
          </p:cNvSpPr>
          <p:nvPr/>
        </p:nvSpPr>
        <p:spPr>
          <a:xfrm>
            <a:off x="457200" y="915566"/>
            <a:ext cx="8229600" cy="3672408"/>
          </a:xfrm>
          <a:prstGeom prst="rect">
            <a:avLst/>
          </a:prstGeom>
        </p:spPr>
        <p:txBody>
          <a:bodyPr>
            <a:normAutofit/>
          </a:bodyPr>
          <a:lstStyle/>
          <a:p>
            <a:pPr algn="just">
              <a:lnSpc>
                <a:spcPct val="150000"/>
              </a:lnSpc>
            </a:pPr>
            <a:endParaRPr lang="en-US" altLang="zh-CN" sz="1500" dirty="0" smtClean="0">
              <a:latin typeface="黑体" panose="02010609060101010101" pitchFamily="49" charset="-122"/>
              <a:ea typeface="黑体" panose="02010609060101010101" pitchFamily="49" charset="-122"/>
            </a:endParaRPr>
          </a:p>
          <a:p>
            <a:pPr algn="just">
              <a:lnSpc>
                <a:spcPct val="150000"/>
              </a:lnSpc>
            </a:pPr>
            <a:r>
              <a:rPr lang="zh-CN" altLang="zh-CN" sz="1500" dirty="0" smtClean="0">
                <a:latin typeface="黑体" panose="02010609060101010101" pitchFamily="49" charset="-122"/>
                <a:ea typeface="黑体" panose="02010609060101010101" pitchFamily="49" charset="-122"/>
              </a:rPr>
              <a:t>【条文</a:t>
            </a:r>
            <a:r>
              <a:rPr lang="en-US" altLang="zh-CN" sz="1500" dirty="0" smtClean="0">
                <a:latin typeface="黑体" panose="02010609060101010101" pitchFamily="49" charset="-122"/>
                <a:ea typeface="黑体" panose="02010609060101010101" pitchFamily="49" charset="-122"/>
              </a:rPr>
              <a:t>3</a:t>
            </a:r>
            <a:r>
              <a:rPr lang="zh-CN" altLang="zh-CN" sz="1500" dirty="0" smtClean="0">
                <a:latin typeface="黑体" panose="02010609060101010101" pitchFamily="49" charset="-122"/>
                <a:ea typeface="黑体" panose="02010609060101010101" pitchFamily="49" charset="-122"/>
              </a:rPr>
              <a:t>】</a:t>
            </a:r>
            <a:r>
              <a:rPr lang="zh-CN" altLang="en-US" sz="1500" dirty="0">
                <a:latin typeface="黑体" panose="02010609060101010101" pitchFamily="49" charset="-122"/>
                <a:ea typeface="黑体" panose="02010609060101010101" pitchFamily="49" charset="-122"/>
              </a:rPr>
              <a:t>冷热源、输配系统和照明等各部分能耗进行独立分项</a:t>
            </a:r>
            <a:r>
              <a:rPr lang="zh-CN" altLang="en-US" sz="1500" dirty="0" smtClean="0">
                <a:latin typeface="黑体" panose="02010609060101010101" pitchFamily="49" charset="-122"/>
                <a:ea typeface="黑体" panose="02010609060101010101" pitchFamily="49" charset="-122"/>
              </a:rPr>
              <a:t>计量</a:t>
            </a:r>
            <a:r>
              <a:rPr lang="zh-CN" altLang="zh-CN" sz="1500" dirty="0" smtClean="0">
                <a:latin typeface="黑体" panose="02010609060101010101" pitchFamily="49" charset="-122"/>
                <a:ea typeface="黑体" panose="02010609060101010101" pitchFamily="49" charset="-122"/>
              </a:rPr>
              <a:t>。</a:t>
            </a:r>
            <a:endParaRPr lang="en-US" altLang="zh-CN" sz="1400" dirty="0" smtClean="0">
              <a:latin typeface="华文宋体" panose="02010600040101010101" pitchFamily="2" charset="-122"/>
              <a:ea typeface="华文宋体" panose="02010600040101010101" pitchFamily="2" charset="-122"/>
            </a:endParaRPr>
          </a:p>
          <a:p>
            <a:pPr algn="just">
              <a:lnSpc>
                <a:spcPct val="150000"/>
              </a:lnSpc>
            </a:pPr>
            <a:r>
              <a:rPr lang="en-US" altLang="zh-CN" sz="1500" dirty="0" smtClean="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依据</a:t>
            </a:r>
            <a:r>
              <a:rPr lang="en-US" altLang="zh-CN" sz="1500" dirty="0" smtClean="0">
                <a:latin typeface="华文宋体" panose="02010600040101010101" pitchFamily="2" charset="-122"/>
                <a:ea typeface="华文宋体" panose="02010600040101010101" pitchFamily="2" charset="-122"/>
              </a:rPr>
              <a:t>】  GB/T 50378-2019  </a:t>
            </a:r>
            <a:r>
              <a:rPr lang="zh-CN" altLang="en-US" sz="1500" dirty="0" smtClean="0">
                <a:latin typeface="华文宋体" panose="02010600040101010101" pitchFamily="2" charset="-122"/>
                <a:ea typeface="华文宋体" panose="02010600040101010101" pitchFamily="2" charset="-122"/>
              </a:rPr>
              <a:t>第</a:t>
            </a:r>
            <a:r>
              <a:rPr lang="en-US" altLang="zh-CN" sz="1500" dirty="0" smtClean="0">
                <a:latin typeface="华文宋体" panose="02010600040101010101" pitchFamily="2" charset="-122"/>
                <a:ea typeface="华文宋体" panose="02010600040101010101" pitchFamily="2" charset="-122"/>
              </a:rPr>
              <a:t>7.1.5</a:t>
            </a:r>
            <a:r>
              <a:rPr lang="zh-CN" altLang="en-US" sz="1500" dirty="0" smtClean="0">
                <a:latin typeface="华文宋体" panose="02010600040101010101" pitchFamily="2" charset="-122"/>
                <a:ea typeface="华文宋体" panose="02010600040101010101" pitchFamily="2" charset="-122"/>
              </a:rPr>
              <a:t>条（控制项）</a:t>
            </a:r>
            <a:endParaRPr lang="en-US" altLang="zh-CN" sz="1500" dirty="0" smtClean="0">
              <a:latin typeface="华文宋体" panose="02010600040101010101" pitchFamily="2" charset="-122"/>
              <a:ea typeface="华文宋体" panose="02010600040101010101" pitchFamily="2" charset="-122"/>
            </a:endParaRPr>
          </a:p>
          <a:p>
            <a:pPr algn="just">
              <a:lnSpc>
                <a:spcPct val="150000"/>
              </a:lnSpc>
            </a:pPr>
            <a:endParaRPr lang="en-US" altLang="zh-CN" sz="1500" dirty="0">
              <a:latin typeface="华文宋体" panose="02010600040101010101" pitchFamily="2" charset="-122"/>
              <a:ea typeface="华文宋体" panose="02010600040101010101" pitchFamily="2" charset="-122"/>
            </a:endParaRPr>
          </a:p>
          <a:p>
            <a:pPr lvl="0" algn="just">
              <a:lnSpc>
                <a:spcPct val="150000"/>
              </a:lnSpc>
            </a:pPr>
            <a:r>
              <a:rPr lang="zh-CN" altLang="zh-CN" sz="1500" dirty="0">
                <a:solidFill>
                  <a:prstClr val="black"/>
                </a:solidFill>
                <a:latin typeface="黑体" panose="02010609060101010101" pitchFamily="49" charset="-122"/>
                <a:ea typeface="黑体" panose="02010609060101010101" pitchFamily="49" charset="-122"/>
              </a:rPr>
              <a:t>【</a:t>
            </a:r>
            <a:r>
              <a:rPr lang="zh-CN" altLang="zh-CN" sz="1500" dirty="0" smtClean="0">
                <a:solidFill>
                  <a:prstClr val="black"/>
                </a:solidFill>
                <a:latin typeface="黑体" panose="02010609060101010101" pitchFamily="49" charset="-122"/>
                <a:ea typeface="黑体" panose="02010609060101010101" pitchFamily="49" charset="-122"/>
              </a:rPr>
              <a:t>条文</a:t>
            </a:r>
            <a:r>
              <a:rPr lang="en-US" altLang="zh-CN" sz="1500" dirty="0" smtClean="0">
                <a:solidFill>
                  <a:prstClr val="black"/>
                </a:solidFill>
                <a:latin typeface="黑体" panose="02010609060101010101" pitchFamily="49" charset="-122"/>
                <a:ea typeface="黑体" panose="02010609060101010101" pitchFamily="49" charset="-122"/>
              </a:rPr>
              <a:t>4</a:t>
            </a:r>
            <a:r>
              <a:rPr lang="zh-CN" altLang="zh-CN" sz="1500" dirty="0" smtClean="0">
                <a:solidFill>
                  <a:prstClr val="black"/>
                </a:solidFill>
                <a:latin typeface="黑体" panose="02010609060101010101" pitchFamily="49" charset="-122"/>
                <a:ea typeface="黑体" panose="02010609060101010101" pitchFamily="49" charset="-122"/>
              </a:rPr>
              <a:t>】</a:t>
            </a:r>
            <a:r>
              <a:rPr lang="zh-CN" altLang="en-US" sz="1500" dirty="0">
                <a:solidFill>
                  <a:prstClr val="black"/>
                </a:solidFill>
                <a:latin typeface="黑体" panose="02010609060101010101" pitchFamily="49" charset="-122"/>
                <a:ea typeface="黑体" panose="02010609060101010101" pitchFamily="49" charset="-122"/>
              </a:rPr>
              <a:t>采用集中供暖空调系统的建筑，房间内的温度、湿度、新风量等设计参数符合现行</a:t>
            </a:r>
            <a:r>
              <a:rPr lang="zh-CN" altLang="en-US" sz="1500" dirty="0" smtClean="0">
                <a:solidFill>
                  <a:prstClr val="black"/>
                </a:solidFill>
                <a:latin typeface="黑体" panose="02010609060101010101" pitchFamily="49" charset="-122"/>
                <a:ea typeface="黑体" panose="02010609060101010101" pitchFamily="49" charset="-122"/>
              </a:rPr>
              <a:t>国 </a:t>
            </a:r>
            <a:endParaRPr lang="en-US" altLang="zh-CN" sz="1500" dirty="0" smtClean="0">
              <a:solidFill>
                <a:prstClr val="black"/>
              </a:solidFill>
              <a:latin typeface="黑体" panose="02010609060101010101" pitchFamily="49" charset="-122"/>
              <a:ea typeface="黑体" panose="02010609060101010101" pitchFamily="49" charset="-122"/>
            </a:endParaRPr>
          </a:p>
          <a:p>
            <a:pPr lvl="0" algn="just">
              <a:lnSpc>
                <a:spcPct val="150000"/>
              </a:lnSpc>
            </a:pPr>
            <a:r>
              <a:rPr lang="en-US" altLang="zh-CN" sz="1500" dirty="0">
                <a:solidFill>
                  <a:prstClr val="black"/>
                </a:solidFill>
                <a:latin typeface="黑体" panose="02010609060101010101" pitchFamily="49" charset="-122"/>
                <a:ea typeface="黑体" panose="02010609060101010101" pitchFamily="49" charset="-122"/>
              </a:rPr>
              <a:t> </a:t>
            </a:r>
            <a:r>
              <a:rPr lang="en-US" altLang="zh-CN" sz="1500" dirty="0" smtClean="0">
                <a:solidFill>
                  <a:prstClr val="black"/>
                </a:solidFill>
                <a:latin typeface="黑体" panose="02010609060101010101" pitchFamily="49" charset="-122"/>
                <a:ea typeface="黑体" panose="02010609060101010101" pitchFamily="49" charset="-122"/>
              </a:rPr>
              <a:t>        </a:t>
            </a:r>
            <a:r>
              <a:rPr lang="zh-CN" altLang="en-US" sz="1500" dirty="0" smtClean="0">
                <a:solidFill>
                  <a:prstClr val="black"/>
                </a:solidFill>
                <a:latin typeface="黑体" panose="02010609060101010101" pitchFamily="49" charset="-122"/>
                <a:ea typeface="黑体" panose="02010609060101010101" pitchFamily="49" charset="-122"/>
              </a:rPr>
              <a:t>家</a:t>
            </a:r>
            <a:r>
              <a:rPr lang="zh-CN" altLang="en-US" sz="1500" dirty="0">
                <a:solidFill>
                  <a:prstClr val="black"/>
                </a:solidFill>
                <a:latin typeface="黑体" panose="02010609060101010101" pitchFamily="49" charset="-122"/>
                <a:ea typeface="黑体" panose="02010609060101010101" pitchFamily="49" charset="-122"/>
              </a:rPr>
              <a:t>标准</a:t>
            </a:r>
            <a:r>
              <a:rPr lang="en-US" altLang="zh-CN" sz="1500" dirty="0">
                <a:solidFill>
                  <a:prstClr val="black"/>
                </a:solidFill>
                <a:latin typeface="黑体" panose="02010609060101010101" pitchFamily="49" charset="-122"/>
                <a:ea typeface="黑体" panose="02010609060101010101" pitchFamily="49" charset="-122"/>
              </a:rPr>
              <a:t>《</a:t>
            </a:r>
            <a:r>
              <a:rPr lang="zh-CN" altLang="en-US" sz="1500" dirty="0">
                <a:solidFill>
                  <a:prstClr val="black"/>
                </a:solidFill>
                <a:latin typeface="黑体" panose="02010609060101010101" pitchFamily="49" charset="-122"/>
                <a:ea typeface="黑体" panose="02010609060101010101" pitchFamily="49" charset="-122"/>
              </a:rPr>
              <a:t>民用建筑供暖通风与空气调节设计规范</a:t>
            </a:r>
            <a:r>
              <a:rPr lang="en-US" altLang="zh-CN" sz="1500" dirty="0">
                <a:solidFill>
                  <a:prstClr val="black"/>
                </a:solidFill>
                <a:latin typeface="黑体" panose="02010609060101010101" pitchFamily="49" charset="-122"/>
                <a:ea typeface="黑体" panose="02010609060101010101" pitchFamily="49" charset="-122"/>
              </a:rPr>
              <a:t>》GB 50736</a:t>
            </a:r>
            <a:r>
              <a:rPr lang="zh-CN" altLang="en-US" sz="1500" dirty="0">
                <a:solidFill>
                  <a:prstClr val="black"/>
                </a:solidFill>
                <a:latin typeface="黑体" panose="02010609060101010101" pitchFamily="49" charset="-122"/>
                <a:ea typeface="黑体" panose="02010609060101010101" pitchFamily="49" charset="-122"/>
              </a:rPr>
              <a:t>的规定</a:t>
            </a:r>
            <a:r>
              <a:rPr lang="zh-CN" altLang="en-US" sz="1500" dirty="0" smtClean="0">
                <a:solidFill>
                  <a:prstClr val="black"/>
                </a:solidFill>
                <a:latin typeface="黑体" panose="02010609060101010101" pitchFamily="49" charset="-122"/>
                <a:ea typeface="黑体" panose="02010609060101010101" pitchFamily="49" charset="-122"/>
              </a:rPr>
              <a:t>。</a:t>
            </a:r>
            <a:r>
              <a:rPr lang="zh-CN" altLang="en-US" sz="1500" dirty="0" smtClean="0">
                <a:solidFill>
                  <a:srgbClr val="FF0000"/>
                </a:solidFill>
                <a:latin typeface="黑体" panose="02010609060101010101" pitchFamily="49" charset="-122"/>
                <a:ea typeface="黑体" panose="02010609060101010101" pitchFamily="49" charset="-122"/>
              </a:rPr>
              <a:t>根据</a:t>
            </a:r>
            <a:r>
              <a:rPr lang="zh-CN" altLang="en-US" sz="1500" dirty="0">
                <a:solidFill>
                  <a:srgbClr val="FF0000"/>
                </a:solidFill>
                <a:latin typeface="黑体" panose="02010609060101010101" pitchFamily="49" charset="-122"/>
                <a:ea typeface="黑体" panose="02010609060101010101" pitchFamily="49" charset="-122"/>
              </a:rPr>
              <a:t>建筑</a:t>
            </a:r>
            <a:r>
              <a:rPr lang="zh-CN" altLang="en-US" sz="1500" dirty="0" smtClean="0">
                <a:solidFill>
                  <a:srgbClr val="FF0000"/>
                </a:solidFill>
                <a:latin typeface="黑体" panose="02010609060101010101" pitchFamily="49" charset="-122"/>
                <a:ea typeface="黑体" panose="02010609060101010101" pitchFamily="49" charset="-122"/>
              </a:rPr>
              <a:t>空间功</a:t>
            </a:r>
            <a:endParaRPr lang="en-US" altLang="zh-CN" sz="1500" dirty="0" smtClean="0">
              <a:solidFill>
                <a:srgbClr val="FF0000"/>
              </a:solidFill>
              <a:latin typeface="黑体" panose="02010609060101010101" pitchFamily="49" charset="-122"/>
              <a:ea typeface="黑体" panose="02010609060101010101" pitchFamily="49" charset="-122"/>
            </a:endParaRPr>
          </a:p>
          <a:p>
            <a:pPr lvl="0" algn="just">
              <a:lnSpc>
                <a:spcPct val="150000"/>
              </a:lnSpc>
            </a:pPr>
            <a:r>
              <a:rPr lang="en-US" altLang="zh-CN" sz="1500" dirty="0">
                <a:solidFill>
                  <a:srgbClr val="FF0000"/>
                </a:solidFill>
                <a:latin typeface="黑体" panose="02010609060101010101" pitchFamily="49" charset="-122"/>
                <a:ea typeface="黑体" panose="02010609060101010101" pitchFamily="49" charset="-122"/>
              </a:rPr>
              <a:t> </a:t>
            </a:r>
            <a:r>
              <a:rPr lang="en-US" altLang="zh-CN" sz="1500" dirty="0" smtClean="0">
                <a:solidFill>
                  <a:srgbClr val="FF0000"/>
                </a:solidFill>
                <a:latin typeface="黑体" panose="02010609060101010101" pitchFamily="49" charset="-122"/>
                <a:ea typeface="黑体" panose="02010609060101010101" pitchFamily="49" charset="-122"/>
              </a:rPr>
              <a:t>        </a:t>
            </a:r>
            <a:r>
              <a:rPr lang="zh-CN" altLang="en-US" sz="1500" dirty="0" smtClean="0">
                <a:solidFill>
                  <a:srgbClr val="FF0000"/>
                </a:solidFill>
                <a:latin typeface="黑体" panose="02010609060101010101" pitchFamily="49" charset="-122"/>
                <a:ea typeface="黑体" panose="02010609060101010101" pitchFamily="49" charset="-122"/>
              </a:rPr>
              <a:t>能</a:t>
            </a:r>
            <a:r>
              <a:rPr lang="zh-CN" altLang="en-US" sz="1500" dirty="0">
                <a:solidFill>
                  <a:srgbClr val="FF0000"/>
                </a:solidFill>
                <a:latin typeface="黑体" panose="02010609060101010101" pitchFamily="49" charset="-122"/>
                <a:ea typeface="黑体" panose="02010609060101010101" pitchFamily="49" charset="-122"/>
              </a:rPr>
              <a:t>设置分区温度，合理降低室内过渡区空间的温度设定标准</a:t>
            </a:r>
            <a:r>
              <a:rPr lang="zh-CN" altLang="en-US" sz="1500" dirty="0" smtClean="0">
                <a:solidFill>
                  <a:srgbClr val="FF0000"/>
                </a:solidFill>
                <a:latin typeface="黑体" panose="02010609060101010101" pitchFamily="49" charset="-122"/>
                <a:ea typeface="黑体" panose="02010609060101010101" pitchFamily="49" charset="-122"/>
              </a:rPr>
              <a:t>。</a:t>
            </a:r>
            <a:endParaRPr lang="en-US" altLang="zh-CN" sz="1400" dirty="0">
              <a:solidFill>
                <a:srgbClr val="FF0000"/>
              </a:solidFill>
              <a:latin typeface="华文宋体" panose="02010600040101010101" pitchFamily="2" charset="-122"/>
              <a:ea typeface="华文宋体" panose="02010600040101010101" pitchFamily="2" charset="-122"/>
            </a:endParaRPr>
          </a:p>
          <a:p>
            <a:pPr lvl="0" algn="just">
              <a:lnSpc>
                <a:spcPct val="150000"/>
              </a:lnSpc>
            </a:pPr>
            <a:r>
              <a:rPr lang="en-US" altLang="zh-CN" sz="1500" dirty="0">
                <a:solidFill>
                  <a:prstClr val="black"/>
                </a:solidFill>
                <a:latin typeface="华文宋体" panose="02010600040101010101" pitchFamily="2" charset="-122"/>
                <a:ea typeface="华文宋体" panose="02010600040101010101" pitchFamily="2" charset="-122"/>
              </a:rPr>
              <a:t>【</a:t>
            </a:r>
            <a:r>
              <a:rPr lang="zh-CN" altLang="en-US" sz="1500" dirty="0">
                <a:solidFill>
                  <a:prstClr val="black"/>
                </a:solidFill>
                <a:latin typeface="华文宋体" panose="02010600040101010101" pitchFamily="2" charset="-122"/>
                <a:ea typeface="华文宋体" panose="02010600040101010101" pitchFamily="2" charset="-122"/>
              </a:rPr>
              <a:t>依据</a:t>
            </a:r>
            <a:r>
              <a:rPr lang="en-US" altLang="zh-CN" sz="1500" dirty="0" smtClean="0">
                <a:solidFill>
                  <a:prstClr val="black"/>
                </a:solidFill>
                <a:latin typeface="华文宋体" panose="02010600040101010101" pitchFamily="2" charset="-122"/>
                <a:ea typeface="华文宋体" panose="02010600040101010101" pitchFamily="2" charset="-122"/>
              </a:rPr>
              <a:t>】  GB/T </a:t>
            </a:r>
            <a:r>
              <a:rPr lang="en-US" altLang="zh-CN" sz="1500" dirty="0">
                <a:solidFill>
                  <a:prstClr val="black"/>
                </a:solidFill>
                <a:latin typeface="华文宋体" panose="02010600040101010101" pitchFamily="2" charset="-122"/>
                <a:ea typeface="华文宋体" panose="02010600040101010101" pitchFamily="2" charset="-122"/>
              </a:rPr>
              <a:t>50378-2019  </a:t>
            </a:r>
            <a:r>
              <a:rPr lang="zh-CN" altLang="en-US" sz="1500" dirty="0" smtClean="0">
                <a:solidFill>
                  <a:prstClr val="black"/>
                </a:solidFill>
                <a:latin typeface="华文宋体" panose="02010600040101010101" pitchFamily="2" charset="-122"/>
                <a:ea typeface="华文宋体" panose="02010600040101010101" pitchFamily="2" charset="-122"/>
              </a:rPr>
              <a:t>第</a:t>
            </a:r>
            <a:r>
              <a:rPr lang="en-US" altLang="zh-CN" sz="1500" dirty="0" smtClean="0">
                <a:solidFill>
                  <a:prstClr val="black"/>
                </a:solidFill>
                <a:latin typeface="华文宋体" panose="02010600040101010101" pitchFamily="2" charset="-122"/>
                <a:ea typeface="华文宋体" panose="02010600040101010101" pitchFamily="2" charset="-122"/>
              </a:rPr>
              <a:t>5.1.6/7.1.3</a:t>
            </a:r>
            <a:r>
              <a:rPr lang="zh-CN" altLang="en-US" sz="1500" dirty="0" smtClean="0">
                <a:solidFill>
                  <a:prstClr val="black"/>
                </a:solidFill>
                <a:latin typeface="华文宋体" panose="02010600040101010101" pitchFamily="2" charset="-122"/>
                <a:ea typeface="华文宋体" panose="02010600040101010101" pitchFamily="2" charset="-122"/>
              </a:rPr>
              <a:t>条</a:t>
            </a:r>
            <a:r>
              <a:rPr lang="zh-CN" altLang="en-US" sz="1500" dirty="0">
                <a:solidFill>
                  <a:prstClr val="black"/>
                </a:solidFill>
                <a:latin typeface="华文宋体" panose="02010600040101010101" pitchFamily="2" charset="-122"/>
                <a:ea typeface="华文宋体" panose="02010600040101010101" pitchFamily="2" charset="-122"/>
              </a:rPr>
              <a:t>（控制项</a:t>
            </a:r>
            <a:r>
              <a:rPr lang="zh-CN" altLang="en-US" sz="1500" dirty="0" smtClean="0">
                <a:solidFill>
                  <a:prstClr val="black"/>
                </a:solidFill>
                <a:latin typeface="华文宋体" panose="02010600040101010101" pitchFamily="2" charset="-122"/>
                <a:ea typeface="华文宋体" panose="02010600040101010101" pitchFamily="2" charset="-122"/>
              </a:rPr>
              <a:t>）</a:t>
            </a:r>
            <a:endParaRPr lang="en-US" altLang="zh-CN" sz="1500" dirty="0" smtClean="0">
              <a:solidFill>
                <a:prstClr val="black"/>
              </a:solidFill>
              <a:latin typeface="华文宋体" panose="02010600040101010101" pitchFamily="2" charset="-122"/>
              <a:ea typeface="华文宋体" panose="02010600040101010101" pitchFamily="2" charset="-122"/>
            </a:endParaRPr>
          </a:p>
          <a:p>
            <a:pPr lvl="0" algn="just">
              <a:lnSpc>
                <a:spcPct val="150000"/>
              </a:lnSpc>
            </a:pPr>
            <a:r>
              <a:rPr lang="en-US" altLang="zh-CN" sz="1500" dirty="0" smtClean="0">
                <a:solidFill>
                  <a:prstClr val="black"/>
                </a:solidFill>
                <a:latin typeface="华文宋体" panose="02010600040101010101" pitchFamily="2" charset="-122"/>
                <a:ea typeface="华文宋体" panose="02010600040101010101" pitchFamily="2" charset="-122"/>
              </a:rPr>
              <a:t>                  DB33/1092-2021    </a:t>
            </a:r>
            <a:r>
              <a:rPr lang="zh-CN" altLang="en-US" sz="1500" dirty="0" smtClean="0">
                <a:solidFill>
                  <a:prstClr val="black"/>
                </a:solidFill>
                <a:latin typeface="华文宋体" panose="02010600040101010101" pitchFamily="2" charset="-122"/>
                <a:ea typeface="华文宋体" panose="02010600040101010101" pitchFamily="2" charset="-122"/>
              </a:rPr>
              <a:t>第</a:t>
            </a:r>
            <a:r>
              <a:rPr lang="en-US" altLang="zh-CN" sz="1500" dirty="0" smtClean="0">
                <a:solidFill>
                  <a:prstClr val="black"/>
                </a:solidFill>
                <a:latin typeface="华文宋体" panose="02010600040101010101" pitchFamily="2" charset="-122"/>
                <a:ea typeface="华文宋体" panose="02010600040101010101" pitchFamily="2" charset="-122"/>
              </a:rPr>
              <a:t>8.1.2</a:t>
            </a:r>
            <a:r>
              <a:rPr lang="zh-CN" altLang="en-US" sz="1500" dirty="0" smtClean="0">
                <a:solidFill>
                  <a:prstClr val="black"/>
                </a:solidFill>
                <a:latin typeface="华文宋体" panose="02010600040101010101" pitchFamily="2" charset="-122"/>
                <a:ea typeface="华文宋体" panose="02010600040101010101" pitchFamily="2" charset="-122"/>
              </a:rPr>
              <a:t>条</a:t>
            </a:r>
            <a:r>
              <a:rPr lang="zh-CN" altLang="en-US" sz="1500" dirty="0">
                <a:solidFill>
                  <a:prstClr val="black"/>
                </a:solidFill>
                <a:latin typeface="华文宋体" panose="02010600040101010101" pitchFamily="2" charset="-122"/>
                <a:ea typeface="华文宋体" panose="02010600040101010101" pitchFamily="2" charset="-122"/>
              </a:rPr>
              <a:t>（基本要求）</a:t>
            </a:r>
            <a:endParaRPr lang="en-US" altLang="zh-CN" sz="1500" dirty="0">
              <a:solidFill>
                <a:prstClr val="black"/>
              </a:solidFill>
              <a:latin typeface="华文宋体" panose="02010600040101010101" pitchFamily="2" charset="-122"/>
              <a:ea typeface="华文宋体" panose="02010600040101010101" pitchFamily="2" charset="-122"/>
            </a:endParaRPr>
          </a:p>
          <a:p>
            <a:pPr lvl="0" algn="just">
              <a:lnSpc>
                <a:spcPct val="150000"/>
              </a:lnSpc>
            </a:pPr>
            <a:endParaRPr lang="zh-CN" altLang="en-US" sz="1500" dirty="0">
              <a:solidFill>
                <a:prstClr val="black"/>
              </a:solidFill>
              <a:latin typeface="华文宋体" panose="02010600040101010101" pitchFamily="2" charset="-122"/>
              <a:ea typeface="华文宋体" panose="02010600040101010101" pitchFamily="2" charset="-122"/>
            </a:endParaRPr>
          </a:p>
          <a:p>
            <a:pPr lvl="0" algn="just">
              <a:lnSpc>
                <a:spcPct val="150000"/>
              </a:lnSpc>
            </a:pPr>
            <a:endParaRPr lang="zh-CN" altLang="en-US" sz="1600" kern="0" dirty="0">
              <a:solidFill>
                <a:prstClr val="black"/>
              </a:solidFill>
              <a:latin typeface="华文楷体" pitchFamily="2" charset="-122"/>
            </a:endParaRPr>
          </a:p>
          <a:p>
            <a:pPr eaLnBrk="0" hangingPunct="0">
              <a:spcBef>
                <a:spcPct val="20000"/>
              </a:spcBef>
              <a:defRPr/>
            </a:pPr>
            <a:endParaRPr lang="zh-CN" altLang="en-US" sz="1600" kern="0" dirty="0">
              <a:solidFill>
                <a:prstClr val="black"/>
              </a:solidFill>
            </a:endParaRPr>
          </a:p>
        </p:txBody>
      </p:sp>
    </p:spTree>
    <p:extLst>
      <p:ext uri="{BB962C8B-B14F-4D97-AF65-F5344CB8AC3E}">
        <p14:creationId xmlns:p14="http://schemas.microsoft.com/office/powerpoint/2010/main" val="578747990"/>
      </p:ext>
    </p:extLst>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467544" y="339502"/>
            <a:ext cx="2880320" cy="481863"/>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en-US" sz="2000" kern="100" dirty="0" smtClean="0">
                <a:latin typeface="黑体" panose="02010609060101010101" pitchFamily="49" charset="-122"/>
                <a:ea typeface="黑体" panose="02010609060101010101" pitchFamily="49" charset="-122"/>
                <a:cs typeface="Times New Roman"/>
              </a:rPr>
              <a:t>一、控制项内容</a:t>
            </a:r>
            <a:endParaRPr lang="zh-CN" altLang="zh-CN" sz="1400" kern="100" dirty="0">
              <a:effectLst/>
              <a:latin typeface="黑体" panose="02010609060101010101" pitchFamily="49" charset="-122"/>
              <a:ea typeface="黑体" panose="02010609060101010101" pitchFamily="49" charset="-122"/>
              <a:cs typeface="Times New Roman"/>
            </a:endParaRPr>
          </a:p>
        </p:txBody>
      </p:sp>
      <p:sp>
        <p:nvSpPr>
          <p:cNvPr id="11" name="Vertical Text Placeholder 2"/>
          <p:cNvSpPr txBox="1">
            <a:spLocks/>
          </p:cNvSpPr>
          <p:nvPr/>
        </p:nvSpPr>
        <p:spPr>
          <a:xfrm>
            <a:off x="457200" y="915566"/>
            <a:ext cx="8363272" cy="3672408"/>
          </a:xfrm>
          <a:prstGeom prst="rect">
            <a:avLst/>
          </a:prstGeom>
        </p:spPr>
        <p:txBody>
          <a:bodyPr>
            <a:normAutofit/>
          </a:bodyPr>
          <a:lstStyle/>
          <a:p>
            <a:pPr algn="just">
              <a:lnSpc>
                <a:spcPct val="150000"/>
              </a:lnSpc>
            </a:pPr>
            <a:endParaRPr lang="en-US" altLang="zh-CN" sz="1500" dirty="0" smtClean="0">
              <a:latin typeface="黑体" panose="02010609060101010101" pitchFamily="49" charset="-122"/>
              <a:ea typeface="黑体" panose="02010609060101010101" pitchFamily="49" charset="-122"/>
            </a:endParaRPr>
          </a:p>
          <a:p>
            <a:pPr algn="just">
              <a:lnSpc>
                <a:spcPct val="150000"/>
              </a:lnSpc>
            </a:pPr>
            <a:r>
              <a:rPr lang="zh-CN" altLang="zh-CN" sz="1500" dirty="0" smtClean="0">
                <a:latin typeface="黑体" panose="02010609060101010101" pitchFamily="49" charset="-122"/>
                <a:ea typeface="黑体" panose="02010609060101010101" pitchFamily="49" charset="-122"/>
              </a:rPr>
              <a:t>【条文</a:t>
            </a:r>
            <a:r>
              <a:rPr lang="en-US" altLang="zh-CN" sz="1500" dirty="0" smtClean="0">
                <a:latin typeface="黑体" panose="02010609060101010101" pitchFamily="49" charset="-122"/>
                <a:ea typeface="黑体" panose="02010609060101010101" pitchFamily="49" charset="-122"/>
              </a:rPr>
              <a:t>5</a:t>
            </a:r>
            <a:r>
              <a:rPr lang="zh-CN" altLang="zh-CN" sz="1500" dirty="0" smtClean="0">
                <a:latin typeface="黑体" panose="02010609060101010101" pitchFamily="49" charset="-122"/>
                <a:ea typeface="黑体" panose="02010609060101010101" pitchFamily="49" charset="-122"/>
              </a:rPr>
              <a:t>】</a:t>
            </a:r>
            <a:r>
              <a:rPr lang="zh-CN" altLang="en-US" sz="1500" dirty="0">
                <a:latin typeface="黑体" panose="02010609060101010101" pitchFamily="49" charset="-122"/>
                <a:ea typeface="黑体" panose="02010609060101010101" pitchFamily="49" charset="-122"/>
              </a:rPr>
              <a:t>根据房间的朝向及内部功能，合理划分供暖、空调区域，对系统进行分区控制</a:t>
            </a:r>
            <a:r>
              <a:rPr lang="zh-CN" altLang="zh-CN" sz="1500" dirty="0" smtClean="0">
                <a:latin typeface="黑体" panose="02010609060101010101" pitchFamily="49" charset="-122"/>
                <a:ea typeface="黑体" panose="02010609060101010101" pitchFamily="49" charset="-122"/>
              </a:rPr>
              <a:t>。</a:t>
            </a:r>
            <a:r>
              <a:rPr lang="zh-CN" altLang="en-US" sz="1500" dirty="0" smtClean="0">
                <a:solidFill>
                  <a:srgbClr val="FF0000"/>
                </a:solidFill>
                <a:latin typeface="黑体" panose="02010609060101010101" pitchFamily="49" charset="-122"/>
                <a:ea typeface="黑体" panose="02010609060101010101" pitchFamily="49" charset="-122"/>
              </a:rPr>
              <a:t>（新增）</a:t>
            </a:r>
            <a:endParaRPr lang="en-US" altLang="zh-CN" sz="1400" dirty="0" smtClean="0">
              <a:solidFill>
                <a:srgbClr val="FF0000"/>
              </a:solidFill>
              <a:latin typeface="华文宋体" panose="02010600040101010101" pitchFamily="2" charset="-122"/>
              <a:ea typeface="华文宋体" panose="02010600040101010101" pitchFamily="2" charset="-122"/>
            </a:endParaRPr>
          </a:p>
          <a:p>
            <a:pPr algn="just">
              <a:lnSpc>
                <a:spcPct val="150000"/>
              </a:lnSpc>
            </a:pPr>
            <a:r>
              <a:rPr lang="en-US" altLang="zh-CN" sz="1500" dirty="0" smtClean="0">
                <a:latin typeface="华文宋体" panose="02010600040101010101" pitchFamily="2" charset="-122"/>
                <a:ea typeface="华文宋体" panose="02010600040101010101" pitchFamily="2" charset="-122"/>
              </a:rPr>
              <a:t>【</a:t>
            </a:r>
            <a:r>
              <a:rPr lang="zh-CN" altLang="en-US" sz="1500" dirty="0">
                <a:latin typeface="华文宋体" panose="02010600040101010101" pitchFamily="2" charset="-122"/>
                <a:ea typeface="华文宋体" panose="02010600040101010101" pitchFamily="2" charset="-122"/>
              </a:rPr>
              <a:t>依据</a:t>
            </a:r>
            <a:r>
              <a:rPr lang="en-US" altLang="zh-CN" sz="1500" dirty="0" smtClean="0">
                <a:latin typeface="华文宋体" panose="02010600040101010101" pitchFamily="2" charset="-122"/>
                <a:ea typeface="华文宋体" panose="02010600040101010101" pitchFamily="2" charset="-122"/>
              </a:rPr>
              <a:t>】  GB/T 50378-2019  </a:t>
            </a:r>
            <a:r>
              <a:rPr lang="zh-CN" altLang="en-US" sz="1500" dirty="0" smtClean="0">
                <a:latin typeface="华文宋体" panose="02010600040101010101" pitchFamily="2" charset="-122"/>
                <a:ea typeface="华文宋体" panose="02010600040101010101" pitchFamily="2" charset="-122"/>
              </a:rPr>
              <a:t>第</a:t>
            </a:r>
            <a:r>
              <a:rPr lang="en-US" altLang="zh-CN" sz="1500" dirty="0" smtClean="0">
                <a:latin typeface="华文宋体" panose="02010600040101010101" pitchFamily="2" charset="-122"/>
                <a:ea typeface="华文宋体" panose="02010600040101010101" pitchFamily="2" charset="-122"/>
              </a:rPr>
              <a:t>7.1.2</a:t>
            </a:r>
            <a:r>
              <a:rPr lang="zh-CN" altLang="en-US" sz="1500" dirty="0" smtClean="0">
                <a:latin typeface="华文宋体" panose="02010600040101010101" pitchFamily="2" charset="-122"/>
                <a:ea typeface="华文宋体" panose="02010600040101010101" pitchFamily="2" charset="-122"/>
              </a:rPr>
              <a:t>条（控制项</a:t>
            </a:r>
            <a:r>
              <a:rPr lang="zh-CN" altLang="en-US" sz="1500" dirty="0" smtClean="0">
                <a:latin typeface="华文宋体" panose="02010600040101010101" pitchFamily="2" charset="-122"/>
                <a:ea typeface="华文宋体" panose="02010600040101010101" pitchFamily="2" charset="-122"/>
              </a:rPr>
              <a:t>）</a:t>
            </a:r>
            <a:endParaRPr lang="en-US" altLang="zh-CN" sz="1500" dirty="0" smtClean="0">
              <a:latin typeface="华文宋体" panose="02010600040101010101" pitchFamily="2" charset="-122"/>
              <a:ea typeface="华文宋体" panose="02010600040101010101" pitchFamily="2" charset="-122"/>
            </a:endParaRPr>
          </a:p>
          <a:p>
            <a:pPr algn="just">
              <a:lnSpc>
                <a:spcPct val="150000"/>
              </a:lnSpc>
            </a:pPr>
            <a:r>
              <a:rPr lang="en-US" altLang="zh-CN" sz="1500" dirty="0">
                <a:solidFill>
                  <a:prstClr val="black"/>
                </a:solidFill>
                <a:latin typeface="华文宋体" panose="02010600040101010101" pitchFamily="2" charset="-122"/>
                <a:ea typeface="华文宋体" panose="02010600040101010101" pitchFamily="2" charset="-122"/>
              </a:rPr>
              <a:t> </a:t>
            </a:r>
            <a:r>
              <a:rPr lang="en-US" altLang="zh-CN" sz="1500" dirty="0" smtClean="0">
                <a:solidFill>
                  <a:prstClr val="black"/>
                </a:solidFill>
                <a:latin typeface="华文宋体" panose="02010600040101010101" pitchFamily="2" charset="-122"/>
                <a:ea typeface="华文宋体" panose="02010600040101010101" pitchFamily="2" charset="-122"/>
              </a:rPr>
              <a:t>                 DB33/1092-2021    </a:t>
            </a:r>
            <a:r>
              <a:rPr lang="zh-CN" altLang="en-US" sz="1500" dirty="0">
                <a:solidFill>
                  <a:prstClr val="black"/>
                </a:solidFill>
                <a:latin typeface="华文宋体" panose="02010600040101010101" pitchFamily="2" charset="-122"/>
                <a:ea typeface="华文宋体" panose="02010600040101010101" pitchFamily="2" charset="-122"/>
              </a:rPr>
              <a:t>第</a:t>
            </a:r>
            <a:r>
              <a:rPr lang="en-US" altLang="zh-CN" sz="1500" dirty="0" smtClean="0">
                <a:solidFill>
                  <a:prstClr val="black"/>
                </a:solidFill>
                <a:latin typeface="华文宋体" panose="02010600040101010101" pitchFamily="2" charset="-122"/>
                <a:ea typeface="华文宋体" panose="02010600040101010101" pitchFamily="2" charset="-122"/>
              </a:rPr>
              <a:t>8.1.3</a:t>
            </a:r>
            <a:r>
              <a:rPr lang="zh-CN" altLang="en-US" sz="1500" dirty="0" smtClean="0">
                <a:solidFill>
                  <a:prstClr val="black"/>
                </a:solidFill>
                <a:latin typeface="华文宋体" panose="02010600040101010101" pitchFamily="2" charset="-122"/>
                <a:ea typeface="华文宋体" panose="02010600040101010101" pitchFamily="2" charset="-122"/>
              </a:rPr>
              <a:t>条</a:t>
            </a:r>
            <a:r>
              <a:rPr lang="zh-CN" altLang="en-US" sz="1500" dirty="0">
                <a:solidFill>
                  <a:prstClr val="black"/>
                </a:solidFill>
                <a:latin typeface="华文宋体" panose="02010600040101010101" pitchFamily="2" charset="-122"/>
                <a:ea typeface="华文宋体" panose="02010600040101010101" pitchFamily="2" charset="-122"/>
              </a:rPr>
              <a:t>（基本要求）</a:t>
            </a:r>
            <a:endParaRPr lang="en-US" altLang="zh-CN" sz="1500" dirty="0" smtClean="0">
              <a:latin typeface="华文宋体" panose="02010600040101010101" pitchFamily="2" charset="-122"/>
              <a:ea typeface="华文宋体" panose="02010600040101010101" pitchFamily="2" charset="-122"/>
            </a:endParaRPr>
          </a:p>
          <a:p>
            <a:pPr algn="just">
              <a:lnSpc>
                <a:spcPct val="150000"/>
              </a:lnSpc>
            </a:pPr>
            <a:endParaRPr lang="en-US" altLang="zh-CN" sz="1500" dirty="0">
              <a:latin typeface="华文宋体" panose="02010600040101010101" pitchFamily="2" charset="-122"/>
              <a:ea typeface="华文宋体" panose="02010600040101010101" pitchFamily="2" charset="-122"/>
            </a:endParaRPr>
          </a:p>
          <a:p>
            <a:pPr lvl="0" algn="just">
              <a:lnSpc>
                <a:spcPct val="150000"/>
              </a:lnSpc>
            </a:pPr>
            <a:r>
              <a:rPr lang="zh-CN" altLang="zh-CN" sz="1500" dirty="0">
                <a:solidFill>
                  <a:prstClr val="black"/>
                </a:solidFill>
                <a:latin typeface="黑体" panose="02010609060101010101" pitchFamily="49" charset="-122"/>
                <a:ea typeface="黑体" panose="02010609060101010101" pitchFamily="49" charset="-122"/>
              </a:rPr>
              <a:t>【</a:t>
            </a:r>
            <a:r>
              <a:rPr lang="zh-CN" altLang="zh-CN" sz="1500" dirty="0" smtClean="0">
                <a:solidFill>
                  <a:prstClr val="black"/>
                </a:solidFill>
                <a:latin typeface="黑体" panose="02010609060101010101" pitchFamily="49" charset="-122"/>
                <a:ea typeface="黑体" panose="02010609060101010101" pitchFamily="49" charset="-122"/>
              </a:rPr>
              <a:t>条文</a:t>
            </a:r>
            <a:r>
              <a:rPr lang="en-US" altLang="zh-CN" sz="1500" dirty="0" smtClean="0">
                <a:solidFill>
                  <a:prstClr val="black"/>
                </a:solidFill>
                <a:latin typeface="黑体" panose="02010609060101010101" pitchFamily="49" charset="-122"/>
                <a:ea typeface="黑体" panose="02010609060101010101" pitchFamily="49" charset="-122"/>
              </a:rPr>
              <a:t>6</a:t>
            </a:r>
            <a:r>
              <a:rPr lang="zh-CN" altLang="zh-CN" sz="1500" dirty="0" smtClean="0">
                <a:solidFill>
                  <a:prstClr val="black"/>
                </a:solidFill>
                <a:latin typeface="黑体" panose="02010609060101010101" pitchFamily="49" charset="-122"/>
                <a:ea typeface="黑体" panose="02010609060101010101" pitchFamily="49" charset="-122"/>
              </a:rPr>
              <a:t>】</a:t>
            </a:r>
            <a:r>
              <a:rPr lang="zh-CN" altLang="en-US" sz="1500" dirty="0" smtClean="0">
                <a:solidFill>
                  <a:prstClr val="black"/>
                </a:solidFill>
                <a:latin typeface="黑体" panose="02010609060101010101" pitchFamily="49" charset="-122"/>
                <a:ea typeface="黑体" panose="02010609060101010101" pitchFamily="49" charset="-122"/>
              </a:rPr>
              <a:t>采取</a:t>
            </a:r>
            <a:r>
              <a:rPr lang="zh-CN" altLang="en-US" sz="1500" dirty="0">
                <a:solidFill>
                  <a:prstClr val="black"/>
                </a:solidFill>
                <a:latin typeface="黑体" panose="02010609060101010101" pitchFamily="49" charset="-122"/>
                <a:ea typeface="黑体" panose="02010609060101010101" pitchFamily="49" charset="-122"/>
              </a:rPr>
              <a:t>措施避免吸烟室、复印室、打印室、垃圾间、清洁间、公共卫生间、地下车库</a:t>
            </a:r>
            <a:r>
              <a:rPr lang="zh-CN" altLang="en-US" sz="1500" dirty="0" smtClean="0">
                <a:solidFill>
                  <a:prstClr val="black"/>
                </a:solidFill>
                <a:latin typeface="黑体" panose="02010609060101010101" pitchFamily="49" charset="-122"/>
                <a:ea typeface="黑体" panose="02010609060101010101" pitchFamily="49" charset="-122"/>
              </a:rPr>
              <a:t>等</a:t>
            </a:r>
            <a:endParaRPr lang="en-US" altLang="zh-CN" sz="1500" dirty="0" smtClean="0">
              <a:solidFill>
                <a:prstClr val="black"/>
              </a:solidFill>
              <a:latin typeface="黑体" panose="02010609060101010101" pitchFamily="49" charset="-122"/>
              <a:ea typeface="黑体" panose="02010609060101010101" pitchFamily="49" charset="-122"/>
            </a:endParaRPr>
          </a:p>
          <a:p>
            <a:pPr lvl="0" algn="just">
              <a:lnSpc>
                <a:spcPct val="150000"/>
              </a:lnSpc>
            </a:pPr>
            <a:r>
              <a:rPr lang="en-US" altLang="zh-CN" sz="1500" dirty="0">
                <a:solidFill>
                  <a:prstClr val="black"/>
                </a:solidFill>
                <a:latin typeface="黑体" panose="02010609060101010101" pitchFamily="49" charset="-122"/>
                <a:ea typeface="黑体" panose="02010609060101010101" pitchFamily="49" charset="-122"/>
              </a:rPr>
              <a:t> </a:t>
            </a:r>
            <a:r>
              <a:rPr lang="en-US" altLang="zh-CN" sz="1500" dirty="0" smtClean="0">
                <a:solidFill>
                  <a:prstClr val="black"/>
                </a:solidFill>
                <a:latin typeface="黑体" panose="02010609060101010101" pitchFamily="49" charset="-122"/>
                <a:ea typeface="黑体" panose="02010609060101010101" pitchFamily="49" charset="-122"/>
              </a:rPr>
              <a:t>        </a:t>
            </a:r>
            <a:r>
              <a:rPr lang="zh-CN" altLang="en-US" sz="1500" dirty="0" smtClean="0">
                <a:solidFill>
                  <a:prstClr val="black"/>
                </a:solidFill>
                <a:latin typeface="黑体" panose="02010609060101010101" pitchFamily="49" charset="-122"/>
                <a:ea typeface="黑体" panose="02010609060101010101" pitchFamily="49" charset="-122"/>
              </a:rPr>
              <a:t>产生</a:t>
            </a:r>
            <a:r>
              <a:rPr lang="zh-CN" altLang="en-US" sz="1500" dirty="0">
                <a:solidFill>
                  <a:prstClr val="black"/>
                </a:solidFill>
                <a:latin typeface="黑体" panose="02010609060101010101" pitchFamily="49" charset="-122"/>
                <a:ea typeface="黑体" panose="02010609060101010101" pitchFamily="49" charset="-122"/>
              </a:rPr>
              <a:t>的异味或污染物影响人员活动区域。住宅厨房及卫生间的排气道的设计符合</a:t>
            </a:r>
            <a:r>
              <a:rPr lang="zh-CN" altLang="en-US" sz="1500" dirty="0" smtClean="0">
                <a:solidFill>
                  <a:prstClr val="black"/>
                </a:solidFill>
                <a:latin typeface="黑体" panose="02010609060101010101" pitchFamily="49" charset="-122"/>
                <a:ea typeface="黑体" panose="02010609060101010101" pitchFamily="49" charset="-122"/>
              </a:rPr>
              <a:t>相关</a:t>
            </a:r>
            <a:endParaRPr lang="en-US" altLang="zh-CN" sz="1500" dirty="0" smtClean="0">
              <a:solidFill>
                <a:prstClr val="black"/>
              </a:solidFill>
              <a:latin typeface="黑体" panose="02010609060101010101" pitchFamily="49" charset="-122"/>
              <a:ea typeface="黑体" panose="02010609060101010101" pitchFamily="49" charset="-122"/>
            </a:endParaRPr>
          </a:p>
          <a:p>
            <a:pPr lvl="0" algn="just">
              <a:lnSpc>
                <a:spcPct val="150000"/>
              </a:lnSpc>
            </a:pPr>
            <a:r>
              <a:rPr lang="en-US" altLang="zh-CN" sz="1500" dirty="0">
                <a:solidFill>
                  <a:prstClr val="black"/>
                </a:solidFill>
                <a:latin typeface="黑体" panose="02010609060101010101" pitchFamily="49" charset="-122"/>
                <a:ea typeface="黑体" panose="02010609060101010101" pitchFamily="49" charset="-122"/>
              </a:rPr>
              <a:t> </a:t>
            </a:r>
            <a:r>
              <a:rPr lang="en-US" altLang="zh-CN" sz="1500" dirty="0" smtClean="0">
                <a:solidFill>
                  <a:prstClr val="black"/>
                </a:solidFill>
                <a:latin typeface="黑体" panose="02010609060101010101" pitchFamily="49" charset="-122"/>
                <a:ea typeface="黑体" panose="02010609060101010101" pitchFamily="49" charset="-122"/>
              </a:rPr>
              <a:t>        </a:t>
            </a:r>
            <a:r>
              <a:rPr lang="zh-CN" altLang="en-US" sz="1500" dirty="0" smtClean="0">
                <a:solidFill>
                  <a:prstClr val="black"/>
                </a:solidFill>
                <a:latin typeface="黑体" panose="02010609060101010101" pitchFamily="49" charset="-122"/>
                <a:ea typeface="黑体" panose="02010609060101010101" pitchFamily="49" charset="-122"/>
              </a:rPr>
              <a:t>国家标准</a:t>
            </a:r>
            <a:r>
              <a:rPr lang="zh-CN" altLang="en-US" sz="1500" dirty="0">
                <a:solidFill>
                  <a:prstClr val="black"/>
                </a:solidFill>
                <a:latin typeface="黑体" panose="02010609060101010101" pitchFamily="49" charset="-122"/>
                <a:ea typeface="黑体" panose="02010609060101010101" pitchFamily="49" charset="-122"/>
              </a:rPr>
              <a:t>，并采取防倒灌的</a:t>
            </a:r>
            <a:r>
              <a:rPr lang="zh-CN" altLang="en-US" sz="1500" dirty="0" smtClean="0">
                <a:solidFill>
                  <a:prstClr val="black"/>
                </a:solidFill>
                <a:latin typeface="黑体" panose="02010609060101010101" pitchFamily="49" charset="-122"/>
                <a:ea typeface="黑体" panose="02010609060101010101" pitchFamily="49" charset="-122"/>
              </a:rPr>
              <a:t>措施。</a:t>
            </a:r>
            <a:r>
              <a:rPr lang="zh-CN" altLang="en-US" sz="1500" dirty="0" smtClean="0">
                <a:solidFill>
                  <a:srgbClr val="FF0000"/>
                </a:solidFill>
                <a:latin typeface="黑体" panose="02010609060101010101" pitchFamily="49" charset="-122"/>
                <a:ea typeface="黑体" panose="02010609060101010101" pitchFamily="49" charset="-122"/>
              </a:rPr>
              <a:t>（新增）</a:t>
            </a:r>
            <a:endParaRPr lang="en-US" altLang="zh-CN" sz="1500" dirty="0">
              <a:latin typeface="华文宋体" panose="02010600040101010101" pitchFamily="2" charset="-122"/>
              <a:ea typeface="华文宋体" panose="02010600040101010101" pitchFamily="2" charset="-122"/>
            </a:endParaRPr>
          </a:p>
          <a:p>
            <a:pPr lvl="0" algn="just">
              <a:lnSpc>
                <a:spcPct val="150000"/>
              </a:lnSpc>
            </a:pPr>
            <a:r>
              <a:rPr lang="en-US" altLang="zh-CN" sz="1500" dirty="0">
                <a:solidFill>
                  <a:prstClr val="black"/>
                </a:solidFill>
                <a:latin typeface="华文宋体" panose="02010600040101010101" pitchFamily="2" charset="-122"/>
                <a:ea typeface="华文宋体" panose="02010600040101010101" pitchFamily="2" charset="-122"/>
              </a:rPr>
              <a:t>【</a:t>
            </a:r>
            <a:r>
              <a:rPr lang="zh-CN" altLang="en-US" sz="1500" dirty="0">
                <a:solidFill>
                  <a:prstClr val="black"/>
                </a:solidFill>
                <a:latin typeface="华文宋体" panose="02010600040101010101" pitchFamily="2" charset="-122"/>
                <a:ea typeface="华文宋体" panose="02010600040101010101" pitchFamily="2" charset="-122"/>
              </a:rPr>
              <a:t>依据</a:t>
            </a:r>
            <a:r>
              <a:rPr lang="en-US" altLang="zh-CN" sz="1500" dirty="0" smtClean="0">
                <a:solidFill>
                  <a:prstClr val="black"/>
                </a:solidFill>
                <a:latin typeface="华文宋体" panose="02010600040101010101" pitchFamily="2" charset="-122"/>
                <a:ea typeface="华文宋体" panose="02010600040101010101" pitchFamily="2" charset="-122"/>
              </a:rPr>
              <a:t>】  GB/T </a:t>
            </a:r>
            <a:r>
              <a:rPr lang="en-US" altLang="zh-CN" sz="1500" dirty="0">
                <a:solidFill>
                  <a:prstClr val="black"/>
                </a:solidFill>
                <a:latin typeface="华文宋体" panose="02010600040101010101" pitchFamily="2" charset="-122"/>
                <a:ea typeface="华文宋体" panose="02010600040101010101" pitchFamily="2" charset="-122"/>
              </a:rPr>
              <a:t>50378-2019  </a:t>
            </a:r>
            <a:r>
              <a:rPr lang="zh-CN" altLang="en-US" sz="1500" dirty="0" smtClean="0">
                <a:solidFill>
                  <a:prstClr val="black"/>
                </a:solidFill>
                <a:latin typeface="华文宋体" panose="02010600040101010101" pitchFamily="2" charset="-122"/>
                <a:ea typeface="华文宋体" panose="02010600040101010101" pitchFamily="2" charset="-122"/>
              </a:rPr>
              <a:t>第</a:t>
            </a:r>
            <a:r>
              <a:rPr lang="en-US" altLang="zh-CN" sz="1500" dirty="0" smtClean="0">
                <a:solidFill>
                  <a:prstClr val="black"/>
                </a:solidFill>
                <a:latin typeface="华文宋体" panose="02010600040101010101" pitchFamily="2" charset="-122"/>
                <a:ea typeface="华文宋体" panose="02010600040101010101" pitchFamily="2" charset="-122"/>
              </a:rPr>
              <a:t>5.1.2</a:t>
            </a:r>
            <a:r>
              <a:rPr lang="zh-CN" altLang="en-US" sz="1500" dirty="0" smtClean="0">
                <a:solidFill>
                  <a:prstClr val="black"/>
                </a:solidFill>
                <a:latin typeface="华文宋体" panose="02010600040101010101" pitchFamily="2" charset="-122"/>
                <a:ea typeface="华文宋体" panose="02010600040101010101" pitchFamily="2" charset="-122"/>
              </a:rPr>
              <a:t>条</a:t>
            </a:r>
            <a:r>
              <a:rPr lang="zh-CN" altLang="en-US" sz="1500" dirty="0">
                <a:solidFill>
                  <a:prstClr val="black"/>
                </a:solidFill>
                <a:latin typeface="华文宋体" panose="02010600040101010101" pitchFamily="2" charset="-122"/>
                <a:ea typeface="华文宋体" panose="02010600040101010101" pitchFamily="2" charset="-122"/>
              </a:rPr>
              <a:t>（控制项</a:t>
            </a:r>
            <a:r>
              <a:rPr lang="zh-CN" altLang="en-US" sz="1500" dirty="0" smtClean="0">
                <a:solidFill>
                  <a:prstClr val="black"/>
                </a:solidFill>
                <a:latin typeface="华文宋体" panose="02010600040101010101" pitchFamily="2" charset="-122"/>
                <a:ea typeface="华文宋体" panose="02010600040101010101" pitchFamily="2" charset="-122"/>
              </a:rPr>
              <a:t>）</a:t>
            </a:r>
            <a:endParaRPr lang="en-US" altLang="zh-CN" sz="1500" dirty="0" smtClean="0">
              <a:solidFill>
                <a:prstClr val="black"/>
              </a:solidFill>
              <a:latin typeface="华文宋体" panose="02010600040101010101" pitchFamily="2" charset="-122"/>
              <a:ea typeface="华文宋体" panose="02010600040101010101" pitchFamily="2" charset="-122"/>
            </a:endParaRPr>
          </a:p>
          <a:p>
            <a:pPr lvl="0" algn="just">
              <a:lnSpc>
                <a:spcPct val="150000"/>
              </a:lnSpc>
            </a:pPr>
            <a:r>
              <a:rPr lang="en-US" altLang="zh-CN" sz="1500" dirty="0">
                <a:solidFill>
                  <a:prstClr val="black"/>
                </a:solidFill>
                <a:latin typeface="华文宋体" panose="02010600040101010101" pitchFamily="2" charset="-122"/>
                <a:ea typeface="华文宋体" panose="02010600040101010101" pitchFamily="2" charset="-122"/>
              </a:rPr>
              <a:t> </a:t>
            </a:r>
            <a:r>
              <a:rPr lang="en-US" altLang="zh-CN" sz="1500" dirty="0" smtClean="0">
                <a:solidFill>
                  <a:prstClr val="black"/>
                </a:solidFill>
                <a:latin typeface="华文宋体" panose="02010600040101010101" pitchFamily="2" charset="-122"/>
                <a:ea typeface="华文宋体" panose="02010600040101010101" pitchFamily="2" charset="-122"/>
              </a:rPr>
              <a:t>                 DB33/1092-2021    </a:t>
            </a:r>
            <a:r>
              <a:rPr lang="zh-CN" altLang="en-US" sz="1500" dirty="0">
                <a:solidFill>
                  <a:prstClr val="black"/>
                </a:solidFill>
                <a:latin typeface="华文宋体" panose="02010600040101010101" pitchFamily="2" charset="-122"/>
                <a:ea typeface="华文宋体" panose="02010600040101010101" pitchFamily="2" charset="-122"/>
              </a:rPr>
              <a:t>第</a:t>
            </a:r>
            <a:r>
              <a:rPr lang="en-US" altLang="zh-CN" sz="1500" dirty="0" smtClean="0">
                <a:solidFill>
                  <a:prstClr val="black"/>
                </a:solidFill>
                <a:latin typeface="华文宋体" panose="02010600040101010101" pitchFamily="2" charset="-122"/>
                <a:ea typeface="华文宋体" panose="02010600040101010101" pitchFamily="2" charset="-122"/>
              </a:rPr>
              <a:t>8.1.7</a:t>
            </a:r>
            <a:r>
              <a:rPr lang="zh-CN" altLang="en-US" sz="1500" dirty="0" smtClean="0">
                <a:solidFill>
                  <a:prstClr val="black"/>
                </a:solidFill>
                <a:latin typeface="华文宋体" panose="02010600040101010101" pitchFamily="2" charset="-122"/>
                <a:ea typeface="华文宋体" panose="02010600040101010101" pitchFamily="2" charset="-122"/>
              </a:rPr>
              <a:t>条</a:t>
            </a:r>
            <a:r>
              <a:rPr lang="zh-CN" altLang="en-US" sz="1500" dirty="0">
                <a:solidFill>
                  <a:prstClr val="black"/>
                </a:solidFill>
                <a:latin typeface="华文宋体" panose="02010600040101010101" pitchFamily="2" charset="-122"/>
                <a:ea typeface="华文宋体" panose="02010600040101010101" pitchFamily="2" charset="-122"/>
              </a:rPr>
              <a:t>（基本要求）</a:t>
            </a:r>
            <a:endParaRPr lang="zh-CN" altLang="en-US" sz="1500" dirty="0">
              <a:solidFill>
                <a:prstClr val="black"/>
              </a:solidFill>
              <a:latin typeface="华文宋体" panose="02010600040101010101" pitchFamily="2" charset="-122"/>
              <a:ea typeface="华文宋体" panose="02010600040101010101" pitchFamily="2" charset="-122"/>
            </a:endParaRPr>
          </a:p>
          <a:p>
            <a:pPr lvl="0" algn="just">
              <a:lnSpc>
                <a:spcPct val="150000"/>
              </a:lnSpc>
            </a:pPr>
            <a:endParaRPr lang="zh-CN" altLang="en-US" sz="1600" kern="0" dirty="0">
              <a:solidFill>
                <a:prstClr val="black"/>
              </a:solidFill>
              <a:latin typeface="华文楷体" pitchFamily="2" charset="-122"/>
            </a:endParaRPr>
          </a:p>
          <a:p>
            <a:pPr eaLnBrk="0" hangingPunct="0">
              <a:spcBef>
                <a:spcPct val="20000"/>
              </a:spcBef>
              <a:defRPr/>
            </a:pPr>
            <a:endParaRPr lang="zh-CN" altLang="en-US" sz="1600" kern="0" dirty="0">
              <a:solidFill>
                <a:prstClr val="black"/>
              </a:solidFill>
            </a:endParaRPr>
          </a:p>
        </p:txBody>
      </p:sp>
    </p:spTree>
    <p:extLst>
      <p:ext uri="{BB962C8B-B14F-4D97-AF65-F5344CB8AC3E}">
        <p14:creationId xmlns:p14="http://schemas.microsoft.com/office/powerpoint/2010/main" val="135869690"/>
      </p:ext>
    </p:extLst>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467544" y="339502"/>
            <a:ext cx="2880320" cy="481863"/>
          </a:xfrm>
          <a:prstGeom prst="rect">
            <a:avLst/>
          </a:prstGeom>
          <a:solidFill>
            <a:srgbClr val="63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en-US" sz="2000" kern="100" dirty="0" smtClean="0">
                <a:latin typeface="黑体" panose="02010609060101010101" pitchFamily="49" charset="-122"/>
                <a:ea typeface="黑体" panose="02010609060101010101" pitchFamily="49" charset="-122"/>
                <a:cs typeface="Times New Roman"/>
              </a:rPr>
              <a:t>二、一般项内容</a:t>
            </a:r>
            <a:endParaRPr lang="zh-CN" altLang="zh-CN" sz="1400" kern="100" dirty="0">
              <a:effectLst/>
              <a:latin typeface="黑体" panose="02010609060101010101" pitchFamily="49" charset="-122"/>
              <a:ea typeface="黑体" panose="02010609060101010101" pitchFamily="49" charset="-122"/>
              <a:cs typeface="Times New Roman"/>
            </a:endParaRPr>
          </a:p>
        </p:txBody>
      </p:sp>
      <p:sp>
        <p:nvSpPr>
          <p:cNvPr id="11" name="Vertical Text Placeholder 2"/>
          <p:cNvSpPr txBox="1">
            <a:spLocks/>
          </p:cNvSpPr>
          <p:nvPr/>
        </p:nvSpPr>
        <p:spPr>
          <a:xfrm>
            <a:off x="539552" y="987574"/>
            <a:ext cx="3610744" cy="3672408"/>
          </a:xfrm>
          <a:prstGeom prst="rect">
            <a:avLst/>
          </a:prstGeom>
        </p:spPr>
        <p:txBody>
          <a:bodyPr>
            <a:noAutofit/>
          </a:bodyPr>
          <a:lstStyle/>
          <a:p>
            <a:pPr algn="just">
              <a:lnSpc>
                <a:spcPct val="150000"/>
              </a:lnSpc>
            </a:pPr>
            <a:r>
              <a:rPr lang="en-US" altLang="zh-CN" sz="1600" b="1" dirty="0">
                <a:latin typeface="黑体" panose="02010609060101010101" pitchFamily="49" charset="-122"/>
                <a:ea typeface="黑体" panose="02010609060101010101" pitchFamily="49" charset="-122"/>
              </a:rPr>
              <a:t>1.  </a:t>
            </a:r>
            <a:r>
              <a:rPr lang="zh-CN" altLang="en-US" sz="1600" b="1" dirty="0">
                <a:latin typeface="黑体" panose="02010609060101010101" pitchFamily="49" charset="-122"/>
                <a:ea typeface="黑体" panose="02010609060101010101" pitchFamily="49" charset="-122"/>
              </a:rPr>
              <a:t>室外空气计算参数</a:t>
            </a:r>
          </a:p>
          <a:p>
            <a:pPr algn="just">
              <a:lnSpc>
                <a:spcPct val="150000"/>
              </a:lnSpc>
            </a:pPr>
            <a:r>
              <a:rPr lang="en-US" altLang="zh-CN" sz="1600" b="1" dirty="0">
                <a:latin typeface="黑体" panose="02010609060101010101" pitchFamily="49" charset="-122"/>
                <a:ea typeface="黑体" panose="02010609060101010101" pitchFamily="49" charset="-122"/>
              </a:rPr>
              <a:t>2.  </a:t>
            </a:r>
            <a:r>
              <a:rPr lang="zh-CN" altLang="en-US" sz="1600" b="1" dirty="0">
                <a:latin typeface="黑体" panose="02010609060101010101" pitchFamily="49" charset="-122"/>
                <a:ea typeface="黑体" panose="02010609060101010101" pitchFamily="49" charset="-122"/>
              </a:rPr>
              <a:t>空调房间的设计参数</a:t>
            </a:r>
          </a:p>
          <a:p>
            <a:pPr algn="just">
              <a:lnSpc>
                <a:spcPct val="150000"/>
              </a:lnSpc>
            </a:pPr>
            <a:r>
              <a:rPr lang="en-US" altLang="zh-CN" sz="1600" b="1" dirty="0">
                <a:latin typeface="黑体" panose="02010609060101010101" pitchFamily="49" charset="-122"/>
                <a:ea typeface="黑体" panose="02010609060101010101" pitchFamily="49" charset="-122"/>
              </a:rPr>
              <a:t>3.  </a:t>
            </a:r>
            <a:r>
              <a:rPr lang="zh-CN" altLang="en-US" sz="1600" b="1" dirty="0" smtClean="0">
                <a:latin typeface="黑体" panose="02010609060101010101" pitchFamily="49" charset="-122"/>
                <a:ea typeface="黑体" panose="02010609060101010101" pitchFamily="49" charset="-122"/>
              </a:rPr>
              <a:t>室内通风</a:t>
            </a:r>
            <a:r>
              <a:rPr lang="zh-CN" altLang="en-US" sz="1600" b="1" dirty="0">
                <a:latin typeface="黑体" panose="02010609060101010101" pitchFamily="49" charset="-122"/>
                <a:ea typeface="黑体" panose="02010609060101010101" pitchFamily="49" charset="-122"/>
              </a:rPr>
              <a:t>换气设计参数</a:t>
            </a:r>
          </a:p>
          <a:p>
            <a:pPr algn="just">
              <a:lnSpc>
                <a:spcPct val="150000"/>
              </a:lnSpc>
            </a:pPr>
            <a:r>
              <a:rPr lang="en-US" altLang="zh-CN" sz="1600" b="1" dirty="0">
                <a:latin typeface="黑体" panose="02010609060101010101" pitchFamily="49" charset="-122"/>
                <a:ea typeface="黑体" panose="02010609060101010101" pitchFamily="49" charset="-122"/>
              </a:rPr>
              <a:t>4.  </a:t>
            </a:r>
            <a:r>
              <a:rPr lang="zh-CN" altLang="en-US" sz="1600" b="1" dirty="0">
                <a:latin typeface="黑体" panose="02010609060101010101" pitchFamily="49" charset="-122"/>
                <a:ea typeface="黑体" panose="02010609060101010101" pitchFamily="49" charset="-122"/>
              </a:rPr>
              <a:t>空调系统冷热负荷</a:t>
            </a:r>
          </a:p>
          <a:p>
            <a:pPr algn="just">
              <a:lnSpc>
                <a:spcPct val="150000"/>
              </a:lnSpc>
            </a:pPr>
            <a:r>
              <a:rPr lang="en-US" altLang="zh-CN" sz="1600" b="1" dirty="0">
                <a:latin typeface="黑体" panose="02010609060101010101" pitchFamily="49" charset="-122"/>
                <a:ea typeface="黑体" panose="02010609060101010101" pitchFamily="49" charset="-122"/>
              </a:rPr>
              <a:t>5.  </a:t>
            </a:r>
            <a:r>
              <a:rPr lang="zh-CN" altLang="en-US" sz="1600" b="1" dirty="0">
                <a:latin typeface="黑体" panose="02010609060101010101" pitchFamily="49" charset="-122"/>
                <a:ea typeface="黑体" panose="02010609060101010101" pitchFamily="49" charset="-122"/>
              </a:rPr>
              <a:t>空调冷热源</a:t>
            </a:r>
          </a:p>
          <a:p>
            <a:pPr algn="just">
              <a:lnSpc>
                <a:spcPct val="150000"/>
              </a:lnSpc>
            </a:pPr>
            <a:r>
              <a:rPr lang="en-US" altLang="zh-CN" sz="1600" b="1" dirty="0">
                <a:latin typeface="黑体" panose="02010609060101010101" pitchFamily="49" charset="-122"/>
                <a:ea typeface="黑体" panose="02010609060101010101" pitchFamily="49" charset="-122"/>
              </a:rPr>
              <a:t>6.  </a:t>
            </a:r>
            <a:r>
              <a:rPr lang="zh-CN" altLang="en-US" sz="1600" b="1" dirty="0">
                <a:latin typeface="黑体" panose="02010609060101010101" pitchFamily="49" charset="-122"/>
                <a:ea typeface="黑体" panose="02010609060101010101" pitchFamily="49" charset="-122"/>
              </a:rPr>
              <a:t>空调末端</a:t>
            </a:r>
          </a:p>
          <a:p>
            <a:pPr algn="just">
              <a:lnSpc>
                <a:spcPct val="150000"/>
              </a:lnSpc>
            </a:pPr>
            <a:r>
              <a:rPr lang="en-US" altLang="zh-CN" sz="1600" b="1" dirty="0">
                <a:latin typeface="黑体" panose="02010609060101010101" pitchFamily="49" charset="-122"/>
                <a:ea typeface="黑体" panose="02010609060101010101" pitchFamily="49" charset="-122"/>
              </a:rPr>
              <a:t>7.  </a:t>
            </a:r>
            <a:r>
              <a:rPr lang="zh-CN" altLang="en-US" sz="1600" b="1" dirty="0">
                <a:latin typeface="黑体" panose="02010609060101010101" pitchFamily="49" charset="-122"/>
                <a:ea typeface="黑体" panose="02010609060101010101" pitchFamily="49" charset="-122"/>
              </a:rPr>
              <a:t>管道与输配系统</a:t>
            </a:r>
          </a:p>
          <a:p>
            <a:pPr algn="just">
              <a:lnSpc>
                <a:spcPct val="150000"/>
              </a:lnSpc>
            </a:pPr>
            <a:r>
              <a:rPr lang="en-US" altLang="zh-CN" sz="1600" b="1" dirty="0">
                <a:latin typeface="黑体" panose="02010609060101010101" pitchFamily="49" charset="-122"/>
                <a:ea typeface="黑体" panose="02010609060101010101" pitchFamily="49" charset="-122"/>
              </a:rPr>
              <a:t>8.  </a:t>
            </a:r>
            <a:r>
              <a:rPr lang="zh-CN" altLang="en-US" sz="1600" b="1" dirty="0">
                <a:latin typeface="黑体" panose="02010609060101010101" pitchFamily="49" charset="-122"/>
                <a:ea typeface="黑体" panose="02010609060101010101" pitchFamily="49" charset="-122"/>
              </a:rPr>
              <a:t>保温与隔热</a:t>
            </a:r>
          </a:p>
          <a:p>
            <a:pPr algn="just">
              <a:lnSpc>
                <a:spcPct val="150000"/>
              </a:lnSpc>
            </a:pPr>
            <a:r>
              <a:rPr lang="en-US" altLang="zh-CN" sz="1600" b="1" dirty="0" smtClean="0">
                <a:latin typeface="黑体" panose="02010609060101010101" pitchFamily="49" charset="-122"/>
                <a:ea typeface="黑体" panose="02010609060101010101" pitchFamily="49" charset="-122"/>
              </a:rPr>
              <a:t>9.  </a:t>
            </a:r>
            <a:r>
              <a:rPr lang="zh-CN" altLang="en-US" sz="1600" b="1" dirty="0" smtClean="0">
                <a:latin typeface="黑体" panose="02010609060101010101" pitchFamily="49" charset="-122"/>
                <a:ea typeface="黑体" panose="02010609060101010101" pitchFamily="49" charset="-122"/>
              </a:rPr>
              <a:t>空调</a:t>
            </a:r>
            <a:r>
              <a:rPr lang="zh-CN" altLang="en-US" sz="1600" b="1" dirty="0">
                <a:latin typeface="黑体" panose="02010609060101010101" pitchFamily="49" charset="-122"/>
                <a:ea typeface="黑体" panose="02010609060101010101" pitchFamily="49" charset="-122"/>
              </a:rPr>
              <a:t>系统</a:t>
            </a:r>
            <a:r>
              <a:rPr lang="zh-CN" altLang="en-US" sz="1600" b="1" dirty="0" smtClean="0">
                <a:latin typeface="黑体" panose="02010609060101010101" pitchFamily="49" charset="-122"/>
                <a:ea typeface="黑体" panose="02010609060101010101" pitchFamily="49" charset="-122"/>
              </a:rPr>
              <a:t>控制</a:t>
            </a:r>
            <a:endParaRPr lang="en-US" altLang="zh-CN" sz="1600" b="1" dirty="0" smtClean="0">
              <a:latin typeface="黑体" panose="02010609060101010101" pitchFamily="49" charset="-122"/>
              <a:ea typeface="黑体" panose="02010609060101010101" pitchFamily="49" charset="-122"/>
            </a:endParaRPr>
          </a:p>
          <a:p>
            <a:pPr algn="just">
              <a:lnSpc>
                <a:spcPct val="150000"/>
              </a:lnSpc>
            </a:pPr>
            <a:r>
              <a:rPr lang="en-US" altLang="zh-CN" sz="1600" b="1" dirty="0" smtClean="0">
                <a:latin typeface="黑体" panose="02010609060101010101" pitchFamily="49" charset="-122"/>
                <a:ea typeface="黑体" panose="02010609060101010101" pitchFamily="49" charset="-122"/>
              </a:rPr>
              <a:t>10. </a:t>
            </a:r>
            <a:r>
              <a:rPr lang="zh-CN" altLang="en-US" sz="1600" b="1" dirty="0" smtClean="0">
                <a:latin typeface="黑体" panose="02010609060101010101" pitchFamily="49" charset="-122"/>
                <a:ea typeface="黑体" panose="02010609060101010101" pitchFamily="49" charset="-122"/>
              </a:rPr>
              <a:t>其它 </a:t>
            </a:r>
            <a:endParaRPr lang="en-US" altLang="zh-CN" sz="1600" b="1"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278999960"/>
      </p:ext>
    </p:extLst>
  </p:cSld>
  <p:clrMapOvr>
    <a:masterClrMapping/>
  </p:clrMapOvr>
  <p:transition>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2_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3_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9074</TotalTime>
  <Words>1445</Words>
  <Application>Microsoft Office PowerPoint</Application>
  <PresentationFormat>全屏显示(16:9)</PresentationFormat>
  <Paragraphs>262</Paragraphs>
  <Slides>22</Slides>
  <Notes>19</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22</vt:i4>
      </vt:variant>
    </vt:vector>
  </HeadingPairs>
  <TitlesOfParts>
    <vt:vector size="35" baseType="lpstr">
      <vt:lpstr>黑体</vt:lpstr>
      <vt:lpstr>Symbol</vt:lpstr>
      <vt:lpstr>宋体</vt:lpstr>
      <vt:lpstr>Calibri</vt:lpstr>
      <vt:lpstr>华文新魏</vt:lpstr>
      <vt:lpstr>微软雅黑 Light</vt:lpstr>
      <vt:lpstr>华文楷体</vt:lpstr>
      <vt:lpstr>华文宋体</vt:lpstr>
      <vt:lpstr>Candara</vt:lpstr>
      <vt:lpstr>Times New Roman</vt:lpstr>
      <vt:lpstr>波形</vt:lpstr>
      <vt:lpstr>2_波形</vt:lpstr>
      <vt:lpstr>3_波形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cp:lastModifiedBy>邵春廷</cp:lastModifiedBy>
  <cp:revision>732</cp:revision>
  <dcterms:created xsi:type="dcterms:W3CDTF">2015-12-11T17:46:00Z</dcterms:created>
  <dcterms:modified xsi:type="dcterms:W3CDTF">2023-04-04T04:22:21Z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