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256" r:id="rId2"/>
    <p:sldId id="837" r:id="rId3"/>
    <p:sldId id="953" r:id="rId4"/>
    <p:sldId id="954" r:id="rId5"/>
    <p:sldId id="955" r:id="rId6"/>
    <p:sldId id="956" r:id="rId7"/>
    <p:sldId id="957" r:id="rId8"/>
    <p:sldId id="958" r:id="rId9"/>
    <p:sldId id="959" r:id="rId10"/>
    <p:sldId id="960" r:id="rId11"/>
    <p:sldId id="961" r:id="rId12"/>
    <p:sldId id="963" r:id="rId13"/>
    <p:sldId id="964" r:id="rId14"/>
    <p:sldId id="976" r:id="rId15"/>
    <p:sldId id="971" r:id="rId16"/>
    <p:sldId id="965" r:id="rId17"/>
    <p:sldId id="966" r:id="rId18"/>
    <p:sldId id="967" r:id="rId19"/>
    <p:sldId id="978" r:id="rId20"/>
    <p:sldId id="968" r:id="rId21"/>
    <p:sldId id="979" r:id="rId22"/>
    <p:sldId id="969" r:id="rId23"/>
    <p:sldId id="973" r:id="rId24"/>
    <p:sldId id="974" r:id="rId25"/>
    <p:sldId id="970" r:id="rId26"/>
    <p:sldId id="972" r:id="rId27"/>
    <p:sldId id="975" r:id="rId28"/>
    <p:sldId id="977" r:id="rId29"/>
    <p:sldId id="903" r:id="rId30"/>
    <p:sldId id="939" r:id="rId31"/>
    <p:sldId id="938" r:id="rId32"/>
    <p:sldId id="940" r:id="rId33"/>
    <p:sldId id="941" r:id="rId34"/>
    <p:sldId id="943" r:id="rId35"/>
    <p:sldId id="942" r:id="rId36"/>
    <p:sldId id="944" r:id="rId37"/>
    <p:sldId id="945" r:id="rId38"/>
    <p:sldId id="946" r:id="rId39"/>
    <p:sldId id="947" r:id="rId40"/>
    <p:sldId id="894" r:id="rId41"/>
  </p:sldIdLst>
  <p:sldSz cx="6083300" cy="3524250"/>
  <p:notesSz cx="9926638" cy="679767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90" d="100"/>
          <a:sy n="290" d="100"/>
        </p:scale>
        <p:origin x="1122" y="2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753" cy="339885"/>
          </a:xfrm>
          <a:prstGeom prst="rect">
            <a:avLst/>
          </a:prstGeom>
        </p:spPr>
        <p:txBody>
          <a:bodyPr vert="horz" lIns="159170" tIns="79585" rIns="159170" bIns="79585" rtlCol="0"/>
          <a:lstStyle>
            <a:lvl1pPr algn="l">
              <a:defRPr sz="21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887" y="1"/>
            <a:ext cx="4300162" cy="339885"/>
          </a:xfrm>
          <a:prstGeom prst="rect">
            <a:avLst/>
          </a:prstGeom>
        </p:spPr>
        <p:txBody>
          <a:bodyPr vert="horz" lIns="159170" tIns="79585" rIns="159170" bIns="79585" rtlCol="0"/>
          <a:lstStyle>
            <a:lvl1pPr algn="r">
              <a:defRPr sz="2100"/>
            </a:lvl1pPr>
          </a:lstStyle>
          <a:p>
            <a:fld id="{2E3DF3C4-8760-4FA6-A149-B8A72EB2EF27}" type="datetimeFigureOut">
              <a:rPr lang="zh-CN" altLang="en-US" smtClean="0"/>
              <a:t>2023/4/3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84500" y="850900"/>
            <a:ext cx="3957638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59170" tIns="79585" rIns="159170" bIns="79585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147" y="3270234"/>
            <a:ext cx="7942347" cy="2679265"/>
          </a:xfrm>
          <a:prstGeom prst="rect">
            <a:avLst/>
          </a:prstGeom>
        </p:spPr>
        <p:txBody>
          <a:bodyPr vert="horz" lIns="159170" tIns="79585" rIns="159170" bIns="79585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457792"/>
            <a:ext cx="4302753" cy="339883"/>
          </a:xfrm>
          <a:prstGeom prst="rect">
            <a:avLst/>
          </a:prstGeom>
        </p:spPr>
        <p:txBody>
          <a:bodyPr vert="horz" lIns="159170" tIns="79585" rIns="159170" bIns="79585" rtlCol="0" anchor="b"/>
          <a:lstStyle>
            <a:lvl1pPr algn="l">
              <a:defRPr sz="21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887" y="6457792"/>
            <a:ext cx="4300162" cy="339883"/>
          </a:xfrm>
          <a:prstGeom prst="rect">
            <a:avLst/>
          </a:prstGeom>
        </p:spPr>
        <p:txBody>
          <a:bodyPr vert="horz" lIns="159170" tIns="79585" rIns="159170" bIns="79585" rtlCol="0" anchor="b"/>
          <a:lstStyle>
            <a:lvl1pPr algn="r">
              <a:defRPr sz="2100"/>
            </a:lvl1pPr>
          </a:lstStyle>
          <a:p>
            <a:fld id="{654291C1-7679-4591-88AF-959ECD9B8A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238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205038"/>
            <a:ext cx="10272712" cy="59515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843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1293253" indent="-497405">
              <a:spcBef>
                <a:spcPct val="30000"/>
              </a:spcBef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989620" indent="-397924">
              <a:spcBef>
                <a:spcPct val="30000"/>
              </a:spcBef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2785468" indent="-397924">
              <a:spcBef>
                <a:spcPct val="30000"/>
              </a:spcBef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3581316" indent="-397924">
              <a:spcBef>
                <a:spcPct val="30000"/>
              </a:spcBef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377164" indent="-397924" eaLnBrk="0" fontAlgn="base" hangingPunct="0">
              <a:spcBef>
                <a:spcPct val="3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5173012" indent="-397924" eaLnBrk="0" fontAlgn="base" hangingPunct="0">
              <a:spcBef>
                <a:spcPct val="3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5968860" indent="-397924" eaLnBrk="0" fontAlgn="base" hangingPunct="0">
              <a:spcBef>
                <a:spcPct val="3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6764708" indent="-397924" eaLnBrk="0" fontAlgn="base" hangingPunct="0">
              <a:spcBef>
                <a:spcPct val="3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795848">
              <a:spcBef>
                <a:spcPct val="0"/>
              </a:spcBef>
              <a:defRPr/>
            </a:pPr>
            <a:fld id="{0EED9E74-B9EC-46FD-9B09-2F0CA8C3647D}" type="slidenum">
              <a:rPr lang="zh-CN" altLang="en-US">
                <a:solidFill>
                  <a:prstClr val="black"/>
                </a:solidFill>
              </a:rPr>
              <a:pPr defTabSz="795848">
                <a:spcBef>
                  <a:spcPct val="0"/>
                </a:spcBef>
                <a:defRPr/>
              </a:p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403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205038"/>
            <a:ext cx="10272712" cy="59515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843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1293253" indent="-497405">
              <a:spcBef>
                <a:spcPct val="30000"/>
              </a:spcBef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989620" indent="-397924">
              <a:spcBef>
                <a:spcPct val="30000"/>
              </a:spcBef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2785468" indent="-397924">
              <a:spcBef>
                <a:spcPct val="30000"/>
              </a:spcBef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3581316" indent="-397924">
              <a:spcBef>
                <a:spcPct val="30000"/>
              </a:spcBef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377164" indent="-397924" eaLnBrk="0" fontAlgn="base" hangingPunct="0">
              <a:spcBef>
                <a:spcPct val="3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5173012" indent="-397924" eaLnBrk="0" fontAlgn="base" hangingPunct="0">
              <a:spcBef>
                <a:spcPct val="3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5968860" indent="-397924" eaLnBrk="0" fontAlgn="base" hangingPunct="0">
              <a:spcBef>
                <a:spcPct val="3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6764708" indent="-397924" eaLnBrk="0" fontAlgn="base" hangingPunct="0">
              <a:spcBef>
                <a:spcPct val="3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795848">
              <a:spcBef>
                <a:spcPct val="0"/>
              </a:spcBef>
              <a:defRPr/>
            </a:pPr>
            <a:fld id="{0EED9E74-B9EC-46FD-9B09-2F0CA8C3647D}" type="slidenum">
              <a:rPr lang="zh-CN" altLang="en-US">
                <a:solidFill>
                  <a:prstClr val="black"/>
                </a:solidFill>
              </a:rPr>
              <a:pPr defTabSz="795848">
                <a:spcBef>
                  <a:spcPct val="0"/>
                </a:spcBef>
                <a:defRPr/>
              </a:p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16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205038"/>
            <a:ext cx="10272712" cy="59515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843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1293253" indent="-497405">
              <a:spcBef>
                <a:spcPct val="30000"/>
              </a:spcBef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989620" indent="-397924">
              <a:spcBef>
                <a:spcPct val="30000"/>
              </a:spcBef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2785468" indent="-397924">
              <a:spcBef>
                <a:spcPct val="30000"/>
              </a:spcBef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3581316" indent="-397924">
              <a:spcBef>
                <a:spcPct val="30000"/>
              </a:spcBef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377164" indent="-397924" eaLnBrk="0" fontAlgn="base" hangingPunct="0">
              <a:spcBef>
                <a:spcPct val="3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5173012" indent="-397924" eaLnBrk="0" fontAlgn="base" hangingPunct="0">
              <a:spcBef>
                <a:spcPct val="3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5968860" indent="-397924" eaLnBrk="0" fontAlgn="base" hangingPunct="0">
              <a:spcBef>
                <a:spcPct val="3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6764708" indent="-397924" eaLnBrk="0" fontAlgn="base" hangingPunct="0">
              <a:spcBef>
                <a:spcPct val="3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795848">
              <a:spcBef>
                <a:spcPct val="0"/>
              </a:spcBef>
              <a:defRPr/>
            </a:pPr>
            <a:fld id="{0EED9E74-B9EC-46FD-9B09-2F0CA8C3647D}" type="slidenum">
              <a:rPr lang="zh-CN" altLang="en-US">
                <a:solidFill>
                  <a:prstClr val="black"/>
                </a:solidFill>
              </a:rPr>
              <a:pPr defTabSz="795848">
                <a:spcBef>
                  <a:spcPct val="0"/>
                </a:spcBef>
                <a:defRPr/>
              </a:pPr>
              <a:t>27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34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205038"/>
            <a:ext cx="10272712" cy="59515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843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1293253" indent="-497405">
              <a:spcBef>
                <a:spcPct val="30000"/>
              </a:spcBef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989620" indent="-397924">
              <a:spcBef>
                <a:spcPct val="30000"/>
              </a:spcBef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2785468" indent="-397924">
              <a:spcBef>
                <a:spcPct val="30000"/>
              </a:spcBef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3581316" indent="-397924">
              <a:spcBef>
                <a:spcPct val="30000"/>
              </a:spcBef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377164" indent="-397924" eaLnBrk="0" fontAlgn="base" hangingPunct="0">
              <a:spcBef>
                <a:spcPct val="3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5173012" indent="-397924" eaLnBrk="0" fontAlgn="base" hangingPunct="0">
              <a:spcBef>
                <a:spcPct val="3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5968860" indent="-397924" eaLnBrk="0" fontAlgn="base" hangingPunct="0">
              <a:spcBef>
                <a:spcPct val="3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6764708" indent="-397924" eaLnBrk="0" fontAlgn="base" hangingPunct="0">
              <a:spcBef>
                <a:spcPct val="3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795848">
              <a:spcBef>
                <a:spcPct val="0"/>
              </a:spcBef>
              <a:defRPr/>
            </a:pPr>
            <a:fld id="{0EED9E74-B9EC-46FD-9B09-2F0CA8C3647D}" type="slidenum">
              <a:rPr lang="zh-CN" altLang="en-US">
                <a:solidFill>
                  <a:prstClr val="black"/>
                </a:solidFill>
              </a:rPr>
              <a:pPr defTabSz="795848">
                <a:spcBef>
                  <a:spcPct val="0"/>
                </a:spcBef>
                <a:defRPr/>
              </a:pPr>
              <a:t>40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91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4300" y="114303"/>
            <a:ext cx="5852156" cy="3291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52144" y="599526"/>
            <a:ext cx="4441825" cy="2372995"/>
          </a:xfrm>
          <a:custGeom>
            <a:avLst/>
            <a:gdLst/>
            <a:ahLst/>
            <a:cxnLst/>
            <a:rect l="l" t="t" r="r" b="b"/>
            <a:pathLst>
              <a:path w="4441825" h="2372995">
                <a:moveTo>
                  <a:pt x="0" y="0"/>
                </a:moveTo>
                <a:lnTo>
                  <a:pt x="0" y="2314248"/>
                </a:lnTo>
                <a:lnTo>
                  <a:pt x="4441558" y="2372619"/>
                </a:lnTo>
                <a:lnTo>
                  <a:pt x="4441558" y="583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4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23707" y="870120"/>
            <a:ext cx="3833495" cy="1780539"/>
          </a:xfrm>
          <a:custGeom>
            <a:avLst/>
            <a:gdLst/>
            <a:ahLst/>
            <a:cxnLst/>
            <a:rect l="l" t="t" r="r" b="b"/>
            <a:pathLst>
              <a:path w="3833495" h="1780539">
                <a:moveTo>
                  <a:pt x="0" y="0"/>
                </a:moveTo>
                <a:lnTo>
                  <a:pt x="3833341" y="0"/>
                </a:lnTo>
                <a:lnTo>
                  <a:pt x="3833341" y="1780195"/>
                </a:lnTo>
                <a:lnTo>
                  <a:pt x="0" y="17801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66603" y="1328157"/>
            <a:ext cx="1750093" cy="520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7237" y="2156051"/>
            <a:ext cx="2168824" cy="430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Microsoft YaHei UI" panose="020B0503020204020204" charset="-122"/>
                <a:cs typeface="Microsoft YaHei UI" panose="020B0503020204020204" charset="-122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4300" y="114303"/>
            <a:ext cx="5852160" cy="3291840"/>
          </a:xfrm>
          <a:custGeom>
            <a:avLst/>
            <a:gdLst/>
            <a:ahLst/>
            <a:cxnLst/>
            <a:rect l="l" t="t" r="r" b="b"/>
            <a:pathLst>
              <a:path w="5852160" h="3291840">
                <a:moveTo>
                  <a:pt x="0" y="0"/>
                </a:moveTo>
                <a:lnTo>
                  <a:pt x="5852156" y="0"/>
                </a:lnTo>
                <a:lnTo>
                  <a:pt x="5852156" y="3291836"/>
                </a:lnTo>
                <a:lnTo>
                  <a:pt x="0" y="3291836"/>
                </a:lnTo>
                <a:lnTo>
                  <a:pt x="0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97172" y="297121"/>
            <a:ext cx="243836" cy="7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方正兰亭中粗黑简体" panose="02000000000000000000" charset="-122"/>
                <a:cs typeface="方正兰亭中粗黑简体" panose="02000000000000000000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方正兰亭中粗黑简体" panose="02000000000000000000" charset="-122"/>
                <a:cs typeface="方正兰亭中粗黑简体" panose="02000000000000000000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4165" y="810577"/>
            <a:ext cx="2646235" cy="2326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32899" y="810577"/>
            <a:ext cx="2646235" cy="2326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4300" y="114303"/>
            <a:ext cx="5852160" cy="3291840"/>
          </a:xfrm>
          <a:custGeom>
            <a:avLst/>
            <a:gdLst/>
            <a:ahLst/>
            <a:cxnLst/>
            <a:rect l="l" t="t" r="r" b="b"/>
            <a:pathLst>
              <a:path w="5852160" h="3291840">
                <a:moveTo>
                  <a:pt x="0" y="0"/>
                </a:moveTo>
                <a:lnTo>
                  <a:pt x="5852156" y="0"/>
                </a:lnTo>
                <a:lnTo>
                  <a:pt x="5852156" y="3291836"/>
                </a:lnTo>
                <a:lnTo>
                  <a:pt x="0" y="329183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97191" y="297121"/>
            <a:ext cx="243834" cy="7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680977" y="297187"/>
            <a:ext cx="4102735" cy="2926080"/>
          </a:xfrm>
          <a:custGeom>
            <a:avLst/>
            <a:gdLst/>
            <a:ahLst/>
            <a:cxnLst/>
            <a:rect l="l" t="t" r="r" b="b"/>
            <a:pathLst>
              <a:path w="4102735" h="2926080">
                <a:moveTo>
                  <a:pt x="0" y="0"/>
                </a:moveTo>
                <a:lnTo>
                  <a:pt x="4102606" y="0"/>
                </a:lnTo>
                <a:lnTo>
                  <a:pt x="4102606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CE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97191" y="516650"/>
            <a:ext cx="5486400" cy="2707005"/>
          </a:xfrm>
          <a:custGeom>
            <a:avLst/>
            <a:gdLst/>
            <a:ahLst/>
            <a:cxnLst/>
            <a:rect l="l" t="t" r="r" b="b"/>
            <a:pathLst>
              <a:path w="5486400" h="2707005">
                <a:moveTo>
                  <a:pt x="0" y="0"/>
                </a:moveTo>
                <a:lnTo>
                  <a:pt x="5486392" y="0"/>
                </a:lnTo>
                <a:lnTo>
                  <a:pt x="5486392" y="2706617"/>
                </a:lnTo>
                <a:lnTo>
                  <a:pt x="0" y="270661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40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97191" y="522740"/>
            <a:ext cx="5486400" cy="2700655"/>
          </a:xfrm>
          <a:custGeom>
            <a:avLst/>
            <a:gdLst/>
            <a:ahLst/>
            <a:cxnLst/>
            <a:rect l="l" t="t" r="r" b="b"/>
            <a:pathLst>
              <a:path w="5486400" h="2700655">
                <a:moveTo>
                  <a:pt x="0" y="0"/>
                </a:moveTo>
                <a:lnTo>
                  <a:pt x="5486392" y="2700526"/>
                </a:lnTo>
              </a:path>
            </a:pathLst>
          </a:custGeom>
          <a:ln w="3175">
            <a:solidFill>
              <a:srgbClr val="FF40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97191" y="522740"/>
            <a:ext cx="5486400" cy="2700655"/>
          </a:xfrm>
          <a:custGeom>
            <a:avLst/>
            <a:gdLst/>
            <a:ahLst/>
            <a:cxnLst/>
            <a:rect l="l" t="t" r="r" b="b"/>
            <a:pathLst>
              <a:path w="5486400" h="2700655">
                <a:moveTo>
                  <a:pt x="5486392" y="0"/>
                </a:moveTo>
                <a:lnTo>
                  <a:pt x="0" y="2700526"/>
                </a:lnTo>
              </a:path>
            </a:pathLst>
          </a:custGeom>
          <a:ln w="3175">
            <a:solidFill>
              <a:srgbClr val="FF40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680977" y="297187"/>
            <a:ext cx="4102735" cy="2926080"/>
          </a:xfrm>
          <a:custGeom>
            <a:avLst/>
            <a:gdLst/>
            <a:ahLst/>
            <a:cxnLst/>
            <a:rect l="l" t="t" r="r" b="b"/>
            <a:pathLst>
              <a:path w="4102735" h="2926080">
                <a:moveTo>
                  <a:pt x="0" y="0"/>
                </a:moveTo>
                <a:lnTo>
                  <a:pt x="4102606" y="2926080"/>
                </a:lnTo>
              </a:path>
            </a:pathLst>
          </a:custGeom>
          <a:ln w="3175">
            <a:solidFill>
              <a:srgbClr val="00CE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680977" y="297187"/>
            <a:ext cx="4102735" cy="2926080"/>
          </a:xfrm>
          <a:custGeom>
            <a:avLst/>
            <a:gdLst/>
            <a:ahLst/>
            <a:cxnLst/>
            <a:rect l="l" t="t" r="r" b="b"/>
            <a:pathLst>
              <a:path w="4102735" h="2926080">
                <a:moveTo>
                  <a:pt x="4102606" y="0"/>
                </a:moveTo>
                <a:lnTo>
                  <a:pt x="0" y="2926080"/>
                </a:lnTo>
              </a:path>
            </a:pathLst>
          </a:custGeom>
          <a:ln w="3175">
            <a:solidFill>
              <a:srgbClr val="00CE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方正兰亭中粗黑简体" panose="02000000000000000000" charset="-122"/>
                <a:cs typeface="方正兰亭中粗黑简体" panose="02000000000000000000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0707" y="1534377"/>
            <a:ext cx="4801885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方正兰亭中粗黑简体" panose="02000000000000000000" charset="-122"/>
                <a:cs typeface="方正兰亭中粗黑简体" panose="02000000000000000000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4165" y="810577"/>
            <a:ext cx="5474970" cy="2326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68322" y="3277552"/>
            <a:ext cx="1946656" cy="176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4165" y="3277552"/>
            <a:ext cx="1399159" cy="176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79976" y="3277552"/>
            <a:ext cx="1399159" cy="176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1814" y="1378597"/>
            <a:ext cx="3443662" cy="4863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Calibri" pitchFamily="34" charset="0"/>
              </a:rPr>
              <a:t>《</a:t>
            </a:r>
            <a:r>
              <a:rPr lang="zh-CN" altLang="zh-CN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Calibri" pitchFamily="34" charset="0"/>
              </a:rPr>
              <a:t>绿色建筑与节能设计</a:t>
            </a:r>
            <a:r>
              <a:rPr lang="zh-CN" altLang="en-US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Calibri" pitchFamily="34" charset="0"/>
              </a:rPr>
              <a:t>审查要点</a:t>
            </a:r>
            <a:r>
              <a:rPr lang="en-US" altLang="zh-CN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Calibri" pitchFamily="34" charset="0"/>
              </a:rPr>
              <a:t>》</a:t>
            </a:r>
          </a:p>
          <a:p>
            <a:pPr algn="ctr">
              <a:lnSpc>
                <a:spcPts val="2000"/>
              </a:lnSpc>
            </a:pPr>
            <a:r>
              <a:rPr lang="zh-CN" altLang="en-US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Calibri" pitchFamily="34" charset="0"/>
              </a:rPr>
              <a:t>（</a:t>
            </a:r>
            <a:r>
              <a:rPr lang="en-US" altLang="zh-CN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Calibri" pitchFamily="34" charset="0"/>
              </a:rPr>
              <a:t>2022</a:t>
            </a:r>
            <a:r>
              <a:rPr lang="zh-CN" altLang="en-US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Calibri" pitchFamily="34" charset="0"/>
              </a:rPr>
              <a:t>年版）</a:t>
            </a:r>
            <a:endParaRPr lang="en-US" altLang="zh-CN" sz="1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cs typeface="Calibri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11779" y="1074959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80">
                <a:moveTo>
                  <a:pt x="34556" y="111"/>
                </a:moveTo>
                <a:lnTo>
                  <a:pt x="29" y="111"/>
                </a:lnTo>
                <a:lnTo>
                  <a:pt x="0" y="111740"/>
                </a:lnTo>
                <a:lnTo>
                  <a:pt x="2213" y="123328"/>
                </a:lnTo>
                <a:lnTo>
                  <a:pt x="9736" y="134142"/>
                </a:lnTo>
                <a:lnTo>
                  <a:pt x="24234" y="142133"/>
                </a:lnTo>
                <a:lnTo>
                  <a:pt x="47372" y="145252"/>
                </a:lnTo>
                <a:lnTo>
                  <a:pt x="131439" y="145252"/>
                </a:lnTo>
                <a:lnTo>
                  <a:pt x="131439" y="115120"/>
                </a:lnTo>
                <a:lnTo>
                  <a:pt x="38430" y="115120"/>
                </a:lnTo>
                <a:lnTo>
                  <a:pt x="34711" y="107334"/>
                </a:lnTo>
                <a:lnTo>
                  <a:pt x="34556" y="98517"/>
                </a:lnTo>
                <a:lnTo>
                  <a:pt x="34556" y="111"/>
                </a:lnTo>
                <a:close/>
              </a:path>
              <a:path w="457200" h="182880">
                <a:moveTo>
                  <a:pt x="131439" y="111"/>
                </a:moveTo>
                <a:lnTo>
                  <a:pt x="96871" y="111"/>
                </a:lnTo>
                <a:lnTo>
                  <a:pt x="96779" y="115120"/>
                </a:lnTo>
                <a:lnTo>
                  <a:pt x="131439" y="115120"/>
                </a:lnTo>
                <a:lnTo>
                  <a:pt x="131439" y="111"/>
                </a:lnTo>
                <a:close/>
              </a:path>
              <a:path w="457200" h="182880">
                <a:moveTo>
                  <a:pt x="16606" y="178358"/>
                </a:moveTo>
                <a:lnTo>
                  <a:pt x="9626" y="178358"/>
                </a:lnTo>
                <a:lnTo>
                  <a:pt x="9626" y="182465"/>
                </a:lnTo>
                <a:lnTo>
                  <a:pt x="16606" y="182465"/>
                </a:lnTo>
                <a:lnTo>
                  <a:pt x="16606" y="178358"/>
                </a:lnTo>
                <a:close/>
              </a:path>
              <a:path w="457200" h="182880">
                <a:moveTo>
                  <a:pt x="246614" y="472"/>
                </a:moveTo>
                <a:lnTo>
                  <a:pt x="205002" y="472"/>
                </a:lnTo>
                <a:lnTo>
                  <a:pt x="141894" y="145252"/>
                </a:lnTo>
                <a:lnTo>
                  <a:pt x="179816" y="145252"/>
                </a:lnTo>
                <a:lnTo>
                  <a:pt x="225784" y="39842"/>
                </a:lnTo>
                <a:lnTo>
                  <a:pt x="263775" y="39842"/>
                </a:lnTo>
                <a:lnTo>
                  <a:pt x="246614" y="472"/>
                </a:lnTo>
                <a:close/>
              </a:path>
              <a:path w="457200" h="182880">
                <a:moveTo>
                  <a:pt x="208008" y="117312"/>
                </a:moveTo>
                <a:lnTo>
                  <a:pt x="206474" y="117312"/>
                </a:lnTo>
                <a:lnTo>
                  <a:pt x="205685" y="118582"/>
                </a:lnTo>
                <a:lnTo>
                  <a:pt x="204814" y="119852"/>
                </a:lnTo>
                <a:lnTo>
                  <a:pt x="202996" y="119852"/>
                </a:lnTo>
                <a:lnTo>
                  <a:pt x="203026" y="121122"/>
                </a:lnTo>
                <a:lnTo>
                  <a:pt x="204123" y="121122"/>
                </a:lnTo>
                <a:lnTo>
                  <a:pt x="203465" y="122392"/>
                </a:lnTo>
                <a:lnTo>
                  <a:pt x="203026" y="123662"/>
                </a:lnTo>
                <a:lnTo>
                  <a:pt x="202633" y="123662"/>
                </a:lnTo>
                <a:lnTo>
                  <a:pt x="202573" y="123985"/>
                </a:lnTo>
                <a:lnTo>
                  <a:pt x="203841" y="130012"/>
                </a:lnTo>
                <a:lnTo>
                  <a:pt x="208942" y="137632"/>
                </a:lnTo>
                <a:lnTo>
                  <a:pt x="216508" y="142712"/>
                </a:lnTo>
                <a:lnTo>
                  <a:pt x="225774" y="145252"/>
                </a:lnTo>
                <a:lnTo>
                  <a:pt x="235041" y="142712"/>
                </a:lnTo>
                <a:lnTo>
                  <a:pt x="226119" y="142712"/>
                </a:lnTo>
                <a:lnTo>
                  <a:pt x="225403" y="141442"/>
                </a:lnTo>
                <a:lnTo>
                  <a:pt x="225723" y="140172"/>
                </a:lnTo>
                <a:lnTo>
                  <a:pt x="227350" y="140172"/>
                </a:lnTo>
                <a:lnTo>
                  <a:pt x="227469" y="138902"/>
                </a:lnTo>
                <a:lnTo>
                  <a:pt x="229320" y="137632"/>
                </a:lnTo>
                <a:lnTo>
                  <a:pt x="232481" y="137632"/>
                </a:lnTo>
                <a:lnTo>
                  <a:pt x="233028" y="136362"/>
                </a:lnTo>
                <a:lnTo>
                  <a:pt x="225428" y="136362"/>
                </a:lnTo>
                <a:lnTo>
                  <a:pt x="222843" y="135092"/>
                </a:lnTo>
                <a:lnTo>
                  <a:pt x="221677" y="135092"/>
                </a:lnTo>
                <a:lnTo>
                  <a:pt x="221471" y="133822"/>
                </a:lnTo>
                <a:lnTo>
                  <a:pt x="220525" y="133822"/>
                </a:lnTo>
                <a:lnTo>
                  <a:pt x="219167" y="132552"/>
                </a:lnTo>
                <a:lnTo>
                  <a:pt x="217158" y="130012"/>
                </a:lnTo>
                <a:lnTo>
                  <a:pt x="219599" y="130012"/>
                </a:lnTo>
                <a:lnTo>
                  <a:pt x="218286" y="128742"/>
                </a:lnTo>
                <a:lnTo>
                  <a:pt x="211889" y="128742"/>
                </a:lnTo>
                <a:lnTo>
                  <a:pt x="211956" y="127472"/>
                </a:lnTo>
                <a:lnTo>
                  <a:pt x="212586" y="126202"/>
                </a:lnTo>
                <a:lnTo>
                  <a:pt x="211018" y="126202"/>
                </a:lnTo>
                <a:lnTo>
                  <a:pt x="209649" y="121279"/>
                </a:lnTo>
                <a:lnTo>
                  <a:pt x="209579" y="120965"/>
                </a:lnTo>
                <a:lnTo>
                  <a:pt x="209393" y="119852"/>
                </a:lnTo>
                <a:lnTo>
                  <a:pt x="208879" y="118582"/>
                </a:lnTo>
                <a:lnTo>
                  <a:pt x="208008" y="117312"/>
                </a:lnTo>
                <a:close/>
              </a:path>
              <a:path w="457200" h="182880">
                <a:moveTo>
                  <a:pt x="263775" y="39842"/>
                </a:moveTo>
                <a:lnTo>
                  <a:pt x="225784" y="39842"/>
                </a:lnTo>
                <a:lnTo>
                  <a:pt x="271741" y="145252"/>
                </a:lnTo>
                <a:lnTo>
                  <a:pt x="309722" y="145252"/>
                </a:lnTo>
                <a:lnTo>
                  <a:pt x="263775" y="39842"/>
                </a:lnTo>
                <a:close/>
              </a:path>
              <a:path w="457200" h="182880">
                <a:moveTo>
                  <a:pt x="234651" y="141442"/>
                </a:moveTo>
                <a:lnTo>
                  <a:pt x="230350" y="141442"/>
                </a:lnTo>
                <a:lnTo>
                  <a:pt x="229690" y="142712"/>
                </a:lnTo>
                <a:lnTo>
                  <a:pt x="234871" y="142712"/>
                </a:lnTo>
                <a:lnTo>
                  <a:pt x="234651" y="141442"/>
                </a:lnTo>
                <a:close/>
              </a:path>
              <a:path w="457200" h="182880">
                <a:moveTo>
                  <a:pt x="236933" y="141442"/>
                </a:moveTo>
                <a:lnTo>
                  <a:pt x="236735" y="141442"/>
                </a:lnTo>
                <a:lnTo>
                  <a:pt x="234939" y="142712"/>
                </a:lnTo>
                <a:lnTo>
                  <a:pt x="236933" y="141442"/>
                </a:lnTo>
                <a:close/>
              </a:path>
              <a:path w="457200" h="182880">
                <a:moveTo>
                  <a:pt x="223286" y="123662"/>
                </a:moveTo>
                <a:lnTo>
                  <a:pt x="222210" y="123662"/>
                </a:lnTo>
                <a:lnTo>
                  <a:pt x="223048" y="126202"/>
                </a:lnTo>
                <a:lnTo>
                  <a:pt x="223696" y="127472"/>
                </a:lnTo>
                <a:lnTo>
                  <a:pt x="231206" y="127472"/>
                </a:lnTo>
                <a:lnTo>
                  <a:pt x="231635" y="128742"/>
                </a:lnTo>
                <a:lnTo>
                  <a:pt x="231623" y="130012"/>
                </a:lnTo>
                <a:lnTo>
                  <a:pt x="227958" y="130012"/>
                </a:lnTo>
                <a:lnTo>
                  <a:pt x="227462" y="131282"/>
                </a:lnTo>
                <a:lnTo>
                  <a:pt x="236487" y="131282"/>
                </a:lnTo>
                <a:lnTo>
                  <a:pt x="239518" y="132552"/>
                </a:lnTo>
                <a:lnTo>
                  <a:pt x="240257" y="132552"/>
                </a:lnTo>
                <a:lnTo>
                  <a:pt x="240306" y="133822"/>
                </a:lnTo>
                <a:lnTo>
                  <a:pt x="229000" y="133822"/>
                </a:lnTo>
                <a:lnTo>
                  <a:pt x="228880" y="135092"/>
                </a:lnTo>
                <a:lnTo>
                  <a:pt x="238845" y="135092"/>
                </a:lnTo>
                <a:lnTo>
                  <a:pt x="238925" y="136362"/>
                </a:lnTo>
                <a:lnTo>
                  <a:pt x="239259" y="137632"/>
                </a:lnTo>
                <a:lnTo>
                  <a:pt x="240130" y="137632"/>
                </a:lnTo>
                <a:lnTo>
                  <a:pt x="240016" y="138902"/>
                </a:lnTo>
                <a:lnTo>
                  <a:pt x="238756" y="140172"/>
                </a:lnTo>
                <a:lnTo>
                  <a:pt x="236843" y="141442"/>
                </a:lnTo>
                <a:lnTo>
                  <a:pt x="242611" y="137632"/>
                </a:lnTo>
                <a:lnTo>
                  <a:pt x="247715" y="130012"/>
                </a:lnTo>
                <a:lnTo>
                  <a:pt x="248518" y="126202"/>
                </a:lnTo>
                <a:lnTo>
                  <a:pt x="228892" y="126202"/>
                </a:lnTo>
                <a:lnTo>
                  <a:pt x="228521" y="124932"/>
                </a:lnTo>
                <a:lnTo>
                  <a:pt x="223023" y="124932"/>
                </a:lnTo>
                <a:lnTo>
                  <a:pt x="223286" y="123662"/>
                </a:lnTo>
                <a:close/>
              </a:path>
              <a:path w="457200" h="182880">
                <a:moveTo>
                  <a:pt x="238136" y="135092"/>
                </a:moveTo>
                <a:lnTo>
                  <a:pt x="225518" y="135092"/>
                </a:lnTo>
                <a:lnTo>
                  <a:pt x="225428" y="136362"/>
                </a:lnTo>
                <a:lnTo>
                  <a:pt x="237484" y="136362"/>
                </a:lnTo>
                <a:lnTo>
                  <a:pt x="238136" y="135092"/>
                </a:lnTo>
                <a:close/>
              </a:path>
              <a:path w="457200" h="182880">
                <a:moveTo>
                  <a:pt x="223625" y="132552"/>
                </a:moveTo>
                <a:lnTo>
                  <a:pt x="221025" y="132552"/>
                </a:lnTo>
                <a:lnTo>
                  <a:pt x="221706" y="133822"/>
                </a:lnTo>
                <a:lnTo>
                  <a:pt x="221677" y="135092"/>
                </a:lnTo>
                <a:lnTo>
                  <a:pt x="228564" y="135092"/>
                </a:lnTo>
                <a:lnTo>
                  <a:pt x="228480" y="133822"/>
                </a:lnTo>
                <a:lnTo>
                  <a:pt x="223973" y="133822"/>
                </a:lnTo>
                <a:lnTo>
                  <a:pt x="223625" y="132552"/>
                </a:lnTo>
                <a:close/>
              </a:path>
              <a:path w="457200" h="182880">
                <a:moveTo>
                  <a:pt x="228211" y="132552"/>
                </a:moveTo>
                <a:lnTo>
                  <a:pt x="227674" y="132552"/>
                </a:lnTo>
                <a:lnTo>
                  <a:pt x="226818" y="133822"/>
                </a:lnTo>
                <a:lnTo>
                  <a:pt x="228211" y="133822"/>
                </a:lnTo>
                <a:lnTo>
                  <a:pt x="228211" y="132552"/>
                </a:lnTo>
                <a:close/>
              </a:path>
              <a:path w="457200" h="182880">
                <a:moveTo>
                  <a:pt x="234590" y="132552"/>
                </a:moveTo>
                <a:lnTo>
                  <a:pt x="229759" y="132552"/>
                </a:lnTo>
                <a:lnTo>
                  <a:pt x="229741" y="133822"/>
                </a:lnTo>
                <a:lnTo>
                  <a:pt x="236545" y="133822"/>
                </a:lnTo>
                <a:lnTo>
                  <a:pt x="234590" y="132552"/>
                </a:lnTo>
                <a:close/>
              </a:path>
              <a:path w="457200" h="182880">
                <a:moveTo>
                  <a:pt x="223009" y="131282"/>
                </a:moveTo>
                <a:lnTo>
                  <a:pt x="219856" y="131282"/>
                </a:lnTo>
                <a:lnTo>
                  <a:pt x="220978" y="132552"/>
                </a:lnTo>
                <a:lnTo>
                  <a:pt x="222954" y="132552"/>
                </a:lnTo>
                <a:lnTo>
                  <a:pt x="223009" y="131282"/>
                </a:lnTo>
                <a:close/>
              </a:path>
              <a:path w="457200" h="182880">
                <a:moveTo>
                  <a:pt x="228884" y="131282"/>
                </a:moveTo>
                <a:lnTo>
                  <a:pt x="227473" y="131282"/>
                </a:lnTo>
                <a:lnTo>
                  <a:pt x="228168" y="132552"/>
                </a:lnTo>
                <a:lnTo>
                  <a:pt x="228829" y="132552"/>
                </a:lnTo>
                <a:lnTo>
                  <a:pt x="228884" y="131282"/>
                </a:lnTo>
                <a:close/>
              </a:path>
              <a:path w="457200" h="182880">
                <a:moveTo>
                  <a:pt x="234561" y="131282"/>
                </a:moveTo>
                <a:lnTo>
                  <a:pt x="230637" y="131282"/>
                </a:lnTo>
                <a:lnTo>
                  <a:pt x="229273" y="132552"/>
                </a:lnTo>
                <a:lnTo>
                  <a:pt x="234337" y="132552"/>
                </a:lnTo>
                <a:lnTo>
                  <a:pt x="234561" y="131282"/>
                </a:lnTo>
                <a:close/>
              </a:path>
              <a:path w="457200" h="182880">
                <a:moveTo>
                  <a:pt x="236487" y="131282"/>
                </a:moveTo>
                <a:lnTo>
                  <a:pt x="234626" y="131282"/>
                </a:lnTo>
                <a:lnTo>
                  <a:pt x="235411" y="132552"/>
                </a:lnTo>
                <a:lnTo>
                  <a:pt x="236487" y="131282"/>
                </a:lnTo>
                <a:close/>
              </a:path>
              <a:path w="457200" h="182880">
                <a:moveTo>
                  <a:pt x="219599" y="130012"/>
                </a:moveTo>
                <a:lnTo>
                  <a:pt x="218563" y="130012"/>
                </a:lnTo>
                <a:lnTo>
                  <a:pt x="219214" y="131282"/>
                </a:lnTo>
                <a:lnTo>
                  <a:pt x="220038" y="131282"/>
                </a:lnTo>
                <a:lnTo>
                  <a:pt x="219599" y="130012"/>
                </a:lnTo>
                <a:close/>
              </a:path>
              <a:path w="457200" h="182880">
                <a:moveTo>
                  <a:pt x="227145" y="130012"/>
                </a:moveTo>
                <a:lnTo>
                  <a:pt x="220813" y="130012"/>
                </a:lnTo>
                <a:lnTo>
                  <a:pt x="220964" y="131282"/>
                </a:lnTo>
                <a:lnTo>
                  <a:pt x="225097" y="131282"/>
                </a:lnTo>
                <a:lnTo>
                  <a:pt x="227145" y="130012"/>
                </a:lnTo>
                <a:close/>
              </a:path>
              <a:path w="457200" h="182880">
                <a:moveTo>
                  <a:pt x="221414" y="127472"/>
                </a:moveTo>
                <a:lnTo>
                  <a:pt x="218545" y="127472"/>
                </a:lnTo>
                <a:lnTo>
                  <a:pt x="218725" y="128742"/>
                </a:lnTo>
                <a:lnTo>
                  <a:pt x="220766" y="130012"/>
                </a:lnTo>
                <a:lnTo>
                  <a:pt x="230483" y="130012"/>
                </a:lnTo>
                <a:lnTo>
                  <a:pt x="230328" y="128742"/>
                </a:lnTo>
                <a:lnTo>
                  <a:pt x="221414" y="128742"/>
                </a:lnTo>
                <a:lnTo>
                  <a:pt x="221414" y="127472"/>
                </a:lnTo>
                <a:close/>
              </a:path>
              <a:path w="457200" h="182880">
                <a:moveTo>
                  <a:pt x="215197" y="121122"/>
                </a:moveTo>
                <a:lnTo>
                  <a:pt x="212511" y="123662"/>
                </a:lnTo>
                <a:lnTo>
                  <a:pt x="212331" y="124932"/>
                </a:lnTo>
                <a:lnTo>
                  <a:pt x="211748" y="126202"/>
                </a:lnTo>
                <a:lnTo>
                  <a:pt x="212633" y="126202"/>
                </a:lnTo>
                <a:lnTo>
                  <a:pt x="213015" y="127472"/>
                </a:lnTo>
                <a:lnTo>
                  <a:pt x="213015" y="128742"/>
                </a:lnTo>
                <a:lnTo>
                  <a:pt x="218286" y="128742"/>
                </a:lnTo>
                <a:lnTo>
                  <a:pt x="218286" y="126202"/>
                </a:lnTo>
                <a:lnTo>
                  <a:pt x="217893" y="124932"/>
                </a:lnTo>
                <a:lnTo>
                  <a:pt x="216763" y="124932"/>
                </a:lnTo>
                <a:lnTo>
                  <a:pt x="216763" y="122392"/>
                </a:lnTo>
                <a:lnTo>
                  <a:pt x="216114" y="122392"/>
                </a:lnTo>
                <a:lnTo>
                  <a:pt x="215197" y="121122"/>
                </a:lnTo>
                <a:close/>
              </a:path>
              <a:path w="457200" h="182880">
                <a:moveTo>
                  <a:pt x="231141" y="127472"/>
                </a:moveTo>
                <a:lnTo>
                  <a:pt x="223178" y="127472"/>
                </a:lnTo>
                <a:lnTo>
                  <a:pt x="222552" y="128742"/>
                </a:lnTo>
                <a:lnTo>
                  <a:pt x="230656" y="128742"/>
                </a:lnTo>
                <a:lnTo>
                  <a:pt x="231141" y="127472"/>
                </a:lnTo>
                <a:close/>
              </a:path>
              <a:path w="457200" h="182880">
                <a:moveTo>
                  <a:pt x="219196" y="126202"/>
                </a:moveTo>
                <a:lnTo>
                  <a:pt x="218829" y="127472"/>
                </a:lnTo>
                <a:lnTo>
                  <a:pt x="219556" y="127472"/>
                </a:lnTo>
                <a:lnTo>
                  <a:pt x="219196" y="126202"/>
                </a:lnTo>
                <a:close/>
              </a:path>
              <a:path w="457200" h="182880">
                <a:moveTo>
                  <a:pt x="202003" y="121279"/>
                </a:moveTo>
                <a:lnTo>
                  <a:pt x="202124" y="123662"/>
                </a:lnTo>
                <a:lnTo>
                  <a:pt x="202366" y="126202"/>
                </a:lnTo>
                <a:lnTo>
                  <a:pt x="202396" y="124932"/>
                </a:lnTo>
                <a:lnTo>
                  <a:pt x="202505" y="123662"/>
                </a:lnTo>
                <a:lnTo>
                  <a:pt x="202003" y="121279"/>
                </a:lnTo>
                <a:close/>
              </a:path>
              <a:path w="457200" h="182880">
                <a:moveTo>
                  <a:pt x="249588" y="121122"/>
                </a:moveTo>
                <a:lnTo>
                  <a:pt x="229255" y="121122"/>
                </a:lnTo>
                <a:lnTo>
                  <a:pt x="229255" y="122392"/>
                </a:lnTo>
                <a:lnTo>
                  <a:pt x="225010" y="122392"/>
                </a:lnTo>
                <a:lnTo>
                  <a:pt x="224063" y="123662"/>
                </a:lnTo>
                <a:lnTo>
                  <a:pt x="229528" y="123662"/>
                </a:lnTo>
                <a:lnTo>
                  <a:pt x="229575" y="126202"/>
                </a:lnTo>
                <a:lnTo>
                  <a:pt x="248518" y="126202"/>
                </a:lnTo>
                <a:lnTo>
                  <a:pt x="249588" y="121122"/>
                </a:lnTo>
                <a:close/>
              </a:path>
              <a:path w="457200" h="182880">
                <a:moveTo>
                  <a:pt x="228873" y="123662"/>
                </a:moveTo>
                <a:lnTo>
                  <a:pt x="224301" y="123662"/>
                </a:lnTo>
                <a:lnTo>
                  <a:pt x="223908" y="124932"/>
                </a:lnTo>
                <a:lnTo>
                  <a:pt x="228484" y="124932"/>
                </a:lnTo>
                <a:lnTo>
                  <a:pt x="228873" y="123662"/>
                </a:lnTo>
                <a:close/>
              </a:path>
              <a:path w="457200" h="182880">
                <a:moveTo>
                  <a:pt x="223516" y="122392"/>
                </a:moveTo>
                <a:lnTo>
                  <a:pt x="222544" y="123662"/>
                </a:lnTo>
                <a:lnTo>
                  <a:pt x="223516" y="123662"/>
                </a:lnTo>
                <a:lnTo>
                  <a:pt x="223516" y="122392"/>
                </a:lnTo>
                <a:close/>
              </a:path>
              <a:path w="457200" h="182880">
                <a:moveTo>
                  <a:pt x="234125" y="112232"/>
                </a:moveTo>
                <a:lnTo>
                  <a:pt x="232830" y="112232"/>
                </a:lnTo>
                <a:lnTo>
                  <a:pt x="231368" y="113502"/>
                </a:lnTo>
                <a:lnTo>
                  <a:pt x="230774" y="114772"/>
                </a:lnTo>
                <a:lnTo>
                  <a:pt x="231232" y="115870"/>
                </a:lnTo>
                <a:lnTo>
                  <a:pt x="231303" y="117312"/>
                </a:lnTo>
                <a:lnTo>
                  <a:pt x="228596" y="117312"/>
                </a:lnTo>
                <a:lnTo>
                  <a:pt x="228848" y="118582"/>
                </a:lnTo>
                <a:lnTo>
                  <a:pt x="228848" y="119852"/>
                </a:lnTo>
                <a:lnTo>
                  <a:pt x="227940" y="121122"/>
                </a:lnTo>
                <a:lnTo>
                  <a:pt x="227512" y="122392"/>
                </a:lnTo>
                <a:lnTo>
                  <a:pt x="228560" y="122392"/>
                </a:lnTo>
                <a:lnTo>
                  <a:pt x="228398" y="121122"/>
                </a:lnTo>
                <a:lnTo>
                  <a:pt x="249588" y="121122"/>
                </a:lnTo>
                <a:lnTo>
                  <a:pt x="249588" y="118582"/>
                </a:lnTo>
                <a:lnTo>
                  <a:pt x="232322" y="118582"/>
                </a:lnTo>
                <a:lnTo>
                  <a:pt x="231900" y="117312"/>
                </a:lnTo>
                <a:lnTo>
                  <a:pt x="232355" y="116042"/>
                </a:lnTo>
                <a:lnTo>
                  <a:pt x="234306" y="116042"/>
                </a:lnTo>
                <a:lnTo>
                  <a:pt x="234702" y="114772"/>
                </a:lnTo>
                <a:lnTo>
                  <a:pt x="234464" y="114772"/>
                </a:lnTo>
                <a:lnTo>
                  <a:pt x="234363" y="113502"/>
                </a:lnTo>
                <a:lnTo>
                  <a:pt x="234125" y="112232"/>
                </a:lnTo>
                <a:close/>
              </a:path>
              <a:path w="457200" h="182880">
                <a:moveTo>
                  <a:pt x="204691" y="110962"/>
                </a:moveTo>
                <a:lnTo>
                  <a:pt x="204511" y="110962"/>
                </a:lnTo>
                <a:lnTo>
                  <a:pt x="202910" y="113502"/>
                </a:lnTo>
                <a:lnTo>
                  <a:pt x="202003" y="117312"/>
                </a:lnTo>
                <a:lnTo>
                  <a:pt x="202003" y="120965"/>
                </a:lnTo>
                <a:lnTo>
                  <a:pt x="203841" y="112232"/>
                </a:lnTo>
                <a:lnTo>
                  <a:pt x="204691" y="110962"/>
                </a:lnTo>
                <a:close/>
              </a:path>
              <a:path w="457200" h="182880">
                <a:moveTo>
                  <a:pt x="206211" y="109692"/>
                </a:moveTo>
                <a:lnTo>
                  <a:pt x="205541" y="109692"/>
                </a:lnTo>
                <a:lnTo>
                  <a:pt x="204691" y="110962"/>
                </a:lnTo>
                <a:lnTo>
                  <a:pt x="204843" y="110962"/>
                </a:lnTo>
                <a:lnTo>
                  <a:pt x="204238" y="112232"/>
                </a:lnTo>
                <a:lnTo>
                  <a:pt x="203760" y="113502"/>
                </a:lnTo>
                <a:lnTo>
                  <a:pt x="203039" y="116042"/>
                </a:lnTo>
                <a:lnTo>
                  <a:pt x="202802" y="118582"/>
                </a:lnTo>
                <a:lnTo>
                  <a:pt x="202961" y="119852"/>
                </a:lnTo>
                <a:lnTo>
                  <a:pt x="203137" y="119852"/>
                </a:lnTo>
                <a:lnTo>
                  <a:pt x="203389" y="118582"/>
                </a:lnTo>
                <a:lnTo>
                  <a:pt x="203587" y="116042"/>
                </a:lnTo>
                <a:lnTo>
                  <a:pt x="204429" y="112232"/>
                </a:lnTo>
                <a:lnTo>
                  <a:pt x="205002" y="110962"/>
                </a:lnTo>
                <a:lnTo>
                  <a:pt x="206211" y="109692"/>
                </a:lnTo>
                <a:close/>
              </a:path>
              <a:path w="457200" h="182880">
                <a:moveTo>
                  <a:pt x="233202" y="108593"/>
                </a:moveTo>
                <a:lnTo>
                  <a:pt x="233232" y="109692"/>
                </a:lnTo>
                <a:lnTo>
                  <a:pt x="233427" y="112232"/>
                </a:lnTo>
                <a:lnTo>
                  <a:pt x="234792" y="112232"/>
                </a:lnTo>
                <a:lnTo>
                  <a:pt x="234643" y="113502"/>
                </a:lnTo>
                <a:lnTo>
                  <a:pt x="235036" y="113502"/>
                </a:lnTo>
                <a:lnTo>
                  <a:pt x="235508" y="114772"/>
                </a:lnTo>
                <a:lnTo>
                  <a:pt x="235644" y="116042"/>
                </a:lnTo>
                <a:lnTo>
                  <a:pt x="234637" y="116042"/>
                </a:lnTo>
                <a:lnTo>
                  <a:pt x="234262" y="117312"/>
                </a:lnTo>
                <a:lnTo>
                  <a:pt x="232747" y="117312"/>
                </a:lnTo>
                <a:lnTo>
                  <a:pt x="232747" y="118582"/>
                </a:lnTo>
                <a:lnTo>
                  <a:pt x="249588" y="118582"/>
                </a:lnTo>
                <a:lnTo>
                  <a:pt x="249588" y="112232"/>
                </a:lnTo>
                <a:lnTo>
                  <a:pt x="248729" y="110962"/>
                </a:lnTo>
                <a:lnTo>
                  <a:pt x="234374" y="110962"/>
                </a:lnTo>
                <a:lnTo>
                  <a:pt x="233202" y="108593"/>
                </a:lnTo>
                <a:close/>
              </a:path>
              <a:path w="457200" h="182880">
                <a:moveTo>
                  <a:pt x="206662" y="116042"/>
                </a:moveTo>
                <a:lnTo>
                  <a:pt x="206369" y="116042"/>
                </a:lnTo>
                <a:lnTo>
                  <a:pt x="206150" y="117312"/>
                </a:lnTo>
                <a:lnTo>
                  <a:pt x="207788" y="117312"/>
                </a:lnTo>
                <a:lnTo>
                  <a:pt x="206662" y="116042"/>
                </a:lnTo>
                <a:close/>
              </a:path>
              <a:path w="457200" h="182880">
                <a:moveTo>
                  <a:pt x="230468" y="116042"/>
                </a:moveTo>
                <a:lnTo>
                  <a:pt x="229121" y="116042"/>
                </a:lnTo>
                <a:lnTo>
                  <a:pt x="227940" y="117312"/>
                </a:lnTo>
                <a:lnTo>
                  <a:pt x="230468" y="117312"/>
                </a:lnTo>
                <a:lnTo>
                  <a:pt x="230468" y="116042"/>
                </a:lnTo>
                <a:close/>
              </a:path>
              <a:path w="457200" h="182880">
                <a:moveTo>
                  <a:pt x="233878" y="116042"/>
                </a:moveTo>
                <a:lnTo>
                  <a:pt x="232404" y="116042"/>
                </a:lnTo>
                <a:lnTo>
                  <a:pt x="232714" y="117312"/>
                </a:lnTo>
                <a:lnTo>
                  <a:pt x="234151" y="117312"/>
                </a:lnTo>
                <a:lnTo>
                  <a:pt x="233878" y="116042"/>
                </a:lnTo>
                <a:close/>
              </a:path>
              <a:path w="457200" h="182880">
                <a:moveTo>
                  <a:pt x="209144" y="108497"/>
                </a:moveTo>
                <a:lnTo>
                  <a:pt x="208263" y="109692"/>
                </a:lnTo>
                <a:lnTo>
                  <a:pt x="207863" y="109692"/>
                </a:lnTo>
                <a:lnTo>
                  <a:pt x="207241" y="110962"/>
                </a:lnTo>
                <a:lnTo>
                  <a:pt x="205930" y="113502"/>
                </a:lnTo>
                <a:lnTo>
                  <a:pt x="205751" y="113502"/>
                </a:lnTo>
                <a:lnTo>
                  <a:pt x="205098" y="114772"/>
                </a:lnTo>
                <a:lnTo>
                  <a:pt x="205308" y="116042"/>
                </a:lnTo>
                <a:lnTo>
                  <a:pt x="206189" y="116042"/>
                </a:lnTo>
                <a:lnTo>
                  <a:pt x="206189" y="113502"/>
                </a:lnTo>
                <a:lnTo>
                  <a:pt x="207939" y="110962"/>
                </a:lnTo>
                <a:lnTo>
                  <a:pt x="208951" y="109692"/>
                </a:lnTo>
                <a:lnTo>
                  <a:pt x="209144" y="108497"/>
                </a:lnTo>
                <a:close/>
              </a:path>
              <a:path w="457200" h="182880">
                <a:moveTo>
                  <a:pt x="230069" y="114772"/>
                </a:moveTo>
                <a:lnTo>
                  <a:pt x="227020" y="114772"/>
                </a:lnTo>
                <a:lnTo>
                  <a:pt x="227736" y="116042"/>
                </a:lnTo>
                <a:lnTo>
                  <a:pt x="230220" y="116042"/>
                </a:lnTo>
                <a:lnTo>
                  <a:pt x="230069" y="114772"/>
                </a:lnTo>
                <a:close/>
              </a:path>
              <a:path w="457200" h="182880">
                <a:moveTo>
                  <a:pt x="228643" y="113502"/>
                </a:moveTo>
                <a:lnTo>
                  <a:pt x="228023" y="113502"/>
                </a:lnTo>
                <a:lnTo>
                  <a:pt x="227771" y="114772"/>
                </a:lnTo>
                <a:lnTo>
                  <a:pt x="228625" y="114772"/>
                </a:lnTo>
                <a:lnTo>
                  <a:pt x="228643" y="113502"/>
                </a:lnTo>
                <a:close/>
              </a:path>
              <a:path w="457200" h="182880">
                <a:moveTo>
                  <a:pt x="236376" y="99532"/>
                </a:moveTo>
                <a:lnTo>
                  <a:pt x="237834" y="100802"/>
                </a:lnTo>
                <a:lnTo>
                  <a:pt x="238625" y="102072"/>
                </a:lnTo>
                <a:lnTo>
                  <a:pt x="238892" y="102072"/>
                </a:lnTo>
                <a:lnTo>
                  <a:pt x="239083" y="102603"/>
                </a:lnTo>
                <a:lnTo>
                  <a:pt x="239720" y="103342"/>
                </a:lnTo>
                <a:lnTo>
                  <a:pt x="240177" y="104612"/>
                </a:lnTo>
                <a:lnTo>
                  <a:pt x="235663" y="104612"/>
                </a:lnTo>
                <a:lnTo>
                  <a:pt x="236037" y="105882"/>
                </a:lnTo>
                <a:lnTo>
                  <a:pt x="236621" y="105882"/>
                </a:lnTo>
                <a:lnTo>
                  <a:pt x="237114" y="108422"/>
                </a:lnTo>
                <a:lnTo>
                  <a:pt x="233262" y="108422"/>
                </a:lnTo>
                <a:lnTo>
                  <a:pt x="234270" y="109692"/>
                </a:lnTo>
                <a:lnTo>
                  <a:pt x="234619" y="110962"/>
                </a:lnTo>
                <a:lnTo>
                  <a:pt x="248729" y="110962"/>
                </a:lnTo>
                <a:lnTo>
                  <a:pt x="244439" y="104612"/>
                </a:lnTo>
                <a:lnTo>
                  <a:pt x="236376" y="99532"/>
                </a:lnTo>
                <a:close/>
              </a:path>
              <a:path w="457200" h="182880">
                <a:moveTo>
                  <a:pt x="205807" y="109295"/>
                </a:moveTo>
                <a:lnTo>
                  <a:pt x="205541" y="109692"/>
                </a:lnTo>
                <a:lnTo>
                  <a:pt x="205807" y="109295"/>
                </a:lnTo>
                <a:close/>
              </a:path>
              <a:path w="457200" h="182880">
                <a:moveTo>
                  <a:pt x="207172" y="107152"/>
                </a:moveTo>
                <a:lnTo>
                  <a:pt x="206733" y="107152"/>
                </a:lnTo>
                <a:lnTo>
                  <a:pt x="205807" y="109295"/>
                </a:lnTo>
                <a:lnTo>
                  <a:pt x="207178" y="107247"/>
                </a:lnTo>
                <a:close/>
              </a:path>
              <a:path w="457200" h="182880">
                <a:moveTo>
                  <a:pt x="233197" y="108422"/>
                </a:moveTo>
                <a:lnTo>
                  <a:pt x="233202" y="108593"/>
                </a:lnTo>
                <a:lnTo>
                  <a:pt x="233197" y="108422"/>
                </a:lnTo>
                <a:close/>
              </a:path>
              <a:path w="457200" h="182880">
                <a:moveTo>
                  <a:pt x="209199" y="108422"/>
                </a:moveTo>
                <a:close/>
              </a:path>
              <a:path w="457200" h="182880">
                <a:moveTo>
                  <a:pt x="208500" y="105882"/>
                </a:moveTo>
                <a:lnTo>
                  <a:pt x="207438" y="106859"/>
                </a:lnTo>
                <a:lnTo>
                  <a:pt x="207241" y="107152"/>
                </a:lnTo>
                <a:lnTo>
                  <a:pt x="207252" y="108422"/>
                </a:lnTo>
                <a:lnTo>
                  <a:pt x="208133" y="108422"/>
                </a:lnTo>
                <a:lnTo>
                  <a:pt x="208302" y="107152"/>
                </a:lnTo>
                <a:lnTo>
                  <a:pt x="208043" y="107152"/>
                </a:lnTo>
                <a:lnTo>
                  <a:pt x="208500" y="105882"/>
                </a:lnTo>
                <a:close/>
              </a:path>
              <a:path w="457200" h="182880">
                <a:moveTo>
                  <a:pt x="235051" y="104612"/>
                </a:moveTo>
                <a:lnTo>
                  <a:pt x="234212" y="104612"/>
                </a:lnTo>
                <a:lnTo>
                  <a:pt x="234475" y="105882"/>
                </a:lnTo>
                <a:lnTo>
                  <a:pt x="232027" y="105882"/>
                </a:lnTo>
                <a:lnTo>
                  <a:pt x="231303" y="108422"/>
                </a:lnTo>
                <a:lnTo>
                  <a:pt x="237110" y="108422"/>
                </a:lnTo>
                <a:lnTo>
                  <a:pt x="235993" y="107152"/>
                </a:lnTo>
                <a:lnTo>
                  <a:pt x="235328" y="105882"/>
                </a:lnTo>
                <a:lnTo>
                  <a:pt x="235051" y="104612"/>
                </a:lnTo>
                <a:close/>
              </a:path>
              <a:path w="457200" h="182880">
                <a:moveTo>
                  <a:pt x="212725" y="102072"/>
                </a:moveTo>
                <a:lnTo>
                  <a:pt x="211773" y="102072"/>
                </a:lnTo>
                <a:lnTo>
                  <a:pt x="209927" y="103342"/>
                </a:lnTo>
                <a:lnTo>
                  <a:pt x="208292" y="104612"/>
                </a:lnTo>
                <a:lnTo>
                  <a:pt x="206899" y="107152"/>
                </a:lnTo>
                <a:lnTo>
                  <a:pt x="207119" y="107152"/>
                </a:lnTo>
                <a:lnTo>
                  <a:pt x="207438" y="106859"/>
                </a:lnTo>
                <a:lnTo>
                  <a:pt x="208942" y="104612"/>
                </a:lnTo>
                <a:lnTo>
                  <a:pt x="212725" y="102072"/>
                </a:lnTo>
                <a:close/>
              </a:path>
              <a:path w="457200" h="182880">
                <a:moveTo>
                  <a:pt x="238625" y="102072"/>
                </a:moveTo>
                <a:lnTo>
                  <a:pt x="235328" y="102072"/>
                </a:lnTo>
                <a:lnTo>
                  <a:pt x="235699" y="103342"/>
                </a:lnTo>
                <a:lnTo>
                  <a:pt x="236343" y="103342"/>
                </a:lnTo>
                <a:lnTo>
                  <a:pt x="236393" y="104612"/>
                </a:lnTo>
                <a:lnTo>
                  <a:pt x="240173" y="104612"/>
                </a:lnTo>
                <a:lnTo>
                  <a:pt x="239349" y="103342"/>
                </a:lnTo>
                <a:lnTo>
                  <a:pt x="239083" y="102603"/>
                </a:lnTo>
                <a:lnTo>
                  <a:pt x="238625" y="102072"/>
                </a:lnTo>
                <a:close/>
              </a:path>
              <a:path w="457200" h="182880">
                <a:moveTo>
                  <a:pt x="214232" y="100802"/>
                </a:moveTo>
                <a:lnTo>
                  <a:pt x="212957" y="100802"/>
                </a:lnTo>
                <a:lnTo>
                  <a:pt x="211928" y="102072"/>
                </a:lnTo>
                <a:lnTo>
                  <a:pt x="212331" y="102072"/>
                </a:lnTo>
                <a:lnTo>
                  <a:pt x="214174" y="100873"/>
                </a:lnTo>
                <a:close/>
              </a:path>
              <a:path w="457200" h="182880">
                <a:moveTo>
                  <a:pt x="213758" y="101378"/>
                </a:moveTo>
                <a:lnTo>
                  <a:pt x="212725" y="102072"/>
                </a:lnTo>
                <a:lnTo>
                  <a:pt x="213188" y="102072"/>
                </a:lnTo>
                <a:lnTo>
                  <a:pt x="213758" y="101378"/>
                </a:lnTo>
                <a:close/>
              </a:path>
              <a:path w="457200" h="182880">
                <a:moveTo>
                  <a:pt x="215982" y="100802"/>
                </a:moveTo>
                <a:lnTo>
                  <a:pt x="215186" y="102072"/>
                </a:lnTo>
                <a:lnTo>
                  <a:pt x="215953" y="102072"/>
                </a:lnTo>
                <a:lnTo>
                  <a:pt x="215982" y="100802"/>
                </a:lnTo>
                <a:close/>
              </a:path>
              <a:path w="457200" h="182880">
                <a:moveTo>
                  <a:pt x="216840" y="101207"/>
                </a:moveTo>
                <a:lnTo>
                  <a:pt x="216208" y="102072"/>
                </a:lnTo>
                <a:lnTo>
                  <a:pt x="216414" y="102072"/>
                </a:lnTo>
                <a:lnTo>
                  <a:pt x="216840" y="101207"/>
                </a:lnTo>
                <a:close/>
              </a:path>
              <a:path w="457200" h="182880">
                <a:moveTo>
                  <a:pt x="224553" y="100802"/>
                </a:moveTo>
                <a:lnTo>
                  <a:pt x="217136" y="100802"/>
                </a:lnTo>
                <a:lnTo>
                  <a:pt x="217126" y="102072"/>
                </a:lnTo>
                <a:lnTo>
                  <a:pt x="224121" y="102072"/>
                </a:lnTo>
                <a:lnTo>
                  <a:pt x="224553" y="100802"/>
                </a:lnTo>
                <a:close/>
              </a:path>
              <a:path w="457200" h="182880">
                <a:moveTo>
                  <a:pt x="235598" y="100802"/>
                </a:moveTo>
                <a:lnTo>
                  <a:pt x="224942" y="100802"/>
                </a:lnTo>
                <a:lnTo>
                  <a:pt x="225640" y="102072"/>
                </a:lnTo>
                <a:lnTo>
                  <a:pt x="235846" y="102072"/>
                </a:lnTo>
                <a:lnTo>
                  <a:pt x="235598" y="100802"/>
                </a:lnTo>
                <a:close/>
              </a:path>
              <a:path w="457200" h="182880">
                <a:moveTo>
                  <a:pt x="216508" y="99532"/>
                </a:moveTo>
                <a:lnTo>
                  <a:pt x="215150" y="99532"/>
                </a:lnTo>
                <a:lnTo>
                  <a:pt x="214020" y="100802"/>
                </a:lnTo>
                <a:lnTo>
                  <a:pt x="214283" y="100802"/>
                </a:lnTo>
                <a:lnTo>
                  <a:pt x="213758" y="101378"/>
                </a:lnTo>
                <a:lnTo>
                  <a:pt x="216508" y="99532"/>
                </a:lnTo>
                <a:close/>
              </a:path>
              <a:path w="457200" h="182880">
                <a:moveTo>
                  <a:pt x="234111" y="99532"/>
                </a:moveTo>
                <a:lnTo>
                  <a:pt x="217666" y="99532"/>
                </a:lnTo>
                <a:lnTo>
                  <a:pt x="216840" y="101207"/>
                </a:lnTo>
                <a:lnTo>
                  <a:pt x="217136" y="100802"/>
                </a:lnTo>
                <a:lnTo>
                  <a:pt x="233978" y="100802"/>
                </a:lnTo>
                <a:lnTo>
                  <a:pt x="234111" y="99532"/>
                </a:lnTo>
                <a:close/>
              </a:path>
              <a:path w="457200" h="182880">
                <a:moveTo>
                  <a:pt x="228405" y="96992"/>
                </a:moveTo>
                <a:lnTo>
                  <a:pt x="225774" y="96992"/>
                </a:lnTo>
                <a:lnTo>
                  <a:pt x="216508" y="99532"/>
                </a:lnTo>
                <a:lnTo>
                  <a:pt x="234021" y="99532"/>
                </a:lnTo>
                <a:lnTo>
                  <a:pt x="232858" y="98262"/>
                </a:lnTo>
                <a:lnTo>
                  <a:pt x="230936" y="98262"/>
                </a:lnTo>
                <a:lnTo>
                  <a:pt x="228405" y="96992"/>
                </a:lnTo>
                <a:close/>
              </a:path>
              <a:path w="457200" h="182880">
                <a:moveTo>
                  <a:pt x="372217" y="0"/>
                </a:moveTo>
                <a:lnTo>
                  <a:pt x="362047" y="147"/>
                </a:lnTo>
                <a:lnTo>
                  <a:pt x="320420" y="147"/>
                </a:lnTo>
                <a:lnTo>
                  <a:pt x="320511" y="145140"/>
                </a:lnTo>
                <a:lnTo>
                  <a:pt x="359567" y="145140"/>
                </a:lnTo>
                <a:lnTo>
                  <a:pt x="373838" y="145444"/>
                </a:lnTo>
                <a:lnTo>
                  <a:pt x="375804" y="145140"/>
                </a:lnTo>
                <a:lnTo>
                  <a:pt x="413362" y="136691"/>
                </a:lnTo>
                <a:lnTo>
                  <a:pt x="442632" y="114912"/>
                </a:lnTo>
                <a:lnTo>
                  <a:pt x="354722" y="114912"/>
                </a:lnTo>
                <a:lnTo>
                  <a:pt x="354722" y="31118"/>
                </a:lnTo>
                <a:lnTo>
                  <a:pt x="442797" y="31118"/>
                </a:lnTo>
                <a:lnTo>
                  <a:pt x="441117" y="28816"/>
                </a:lnTo>
                <a:lnTo>
                  <a:pt x="402905" y="4897"/>
                </a:lnTo>
                <a:lnTo>
                  <a:pt x="384581" y="1299"/>
                </a:lnTo>
                <a:lnTo>
                  <a:pt x="372217" y="0"/>
                </a:lnTo>
                <a:close/>
              </a:path>
              <a:path w="457200" h="182880">
                <a:moveTo>
                  <a:pt x="442797" y="31118"/>
                </a:moveTo>
                <a:lnTo>
                  <a:pt x="367602" y="31118"/>
                </a:lnTo>
                <a:lnTo>
                  <a:pt x="380676" y="31308"/>
                </a:lnTo>
                <a:lnTo>
                  <a:pt x="399026" y="34980"/>
                </a:lnTo>
                <a:lnTo>
                  <a:pt x="415374" y="46788"/>
                </a:lnTo>
                <a:lnTo>
                  <a:pt x="422441" y="71387"/>
                </a:lnTo>
                <a:lnTo>
                  <a:pt x="415431" y="96498"/>
                </a:lnTo>
                <a:lnTo>
                  <a:pt x="398962" y="109447"/>
                </a:lnTo>
                <a:lnTo>
                  <a:pt x="379878" y="114247"/>
                </a:lnTo>
                <a:lnTo>
                  <a:pt x="365022" y="114912"/>
                </a:lnTo>
                <a:lnTo>
                  <a:pt x="442632" y="114912"/>
                </a:lnTo>
                <a:lnTo>
                  <a:pt x="457196" y="72770"/>
                </a:lnTo>
                <a:lnTo>
                  <a:pt x="456405" y="62512"/>
                </a:lnTo>
                <a:lnTo>
                  <a:pt x="454187" y="52955"/>
                </a:lnTo>
                <a:lnTo>
                  <a:pt x="450774" y="44127"/>
                </a:lnTo>
                <a:lnTo>
                  <a:pt x="446399" y="36054"/>
                </a:lnTo>
                <a:lnTo>
                  <a:pt x="442797" y="31118"/>
                </a:lnTo>
                <a:close/>
              </a:path>
            </a:pathLst>
          </a:custGeom>
          <a:solidFill>
            <a:srgbClr val="861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34113" y="1253260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14638" y="16672"/>
                </a:moveTo>
                <a:lnTo>
                  <a:pt x="10595" y="16672"/>
                </a:lnTo>
                <a:lnTo>
                  <a:pt x="10595" y="37548"/>
                </a:lnTo>
                <a:lnTo>
                  <a:pt x="14638" y="37548"/>
                </a:lnTo>
                <a:lnTo>
                  <a:pt x="14638" y="16672"/>
                </a:lnTo>
                <a:close/>
              </a:path>
              <a:path w="25400" h="38100">
                <a:moveTo>
                  <a:pt x="25236" y="12564"/>
                </a:moveTo>
                <a:lnTo>
                  <a:pt x="0" y="12564"/>
                </a:lnTo>
                <a:lnTo>
                  <a:pt x="0" y="16672"/>
                </a:lnTo>
                <a:lnTo>
                  <a:pt x="25236" y="16672"/>
                </a:lnTo>
                <a:lnTo>
                  <a:pt x="25236" y="12564"/>
                </a:lnTo>
                <a:close/>
              </a:path>
              <a:path w="25400" h="38100">
                <a:moveTo>
                  <a:pt x="14638" y="0"/>
                </a:moveTo>
                <a:lnTo>
                  <a:pt x="10595" y="0"/>
                </a:lnTo>
                <a:lnTo>
                  <a:pt x="10595" y="12564"/>
                </a:lnTo>
                <a:lnTo>
                  <a:pt x="14638" y="12564"/>
                </a:lnTo>
                <a:lnTo>
                  <a:pt x="14638" y="0"/>
                </a:lnTo>
                <a:close/>
              </a:path>
            </a:pathLst>
          </a:custGeom>
          <a:solidFill>
            <a:srgbClr val="861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23623" y="1263283"/>
            <a:ext cx="9525" cy="27940"/>
          </a:xfrm>
          <a:custGeom>
            <a:avLst/>
            <a:gdLst/>
            <a:ahLst/>
            <a:cxnLst/>
            <a:rect l="l" t="t" r="r" b="b"/>
            <a:pathLst>
              <a:path w="9525" h="27940">
                <a:moveTo>
                  <a:pt x="6555" y="0"/>
                </a:moveTo>
                <a:lnTo>
                  <a:pt x="0" y="0"/>
                </a:lnTo>
                <a:lnTo>
                  <a:pt x="0" y="4107"/>
                </a:lnTo>
                <a:lnTo>
                  <a:pt x="2513" y="4107"/>
                </a:lnTo>
                <a:lnTo>
                  <a:pt x="2513" y="24439"/>
                </a:lnTo>
                <a:lnTo>
                  <a:pt x="5515" y="27492"/>
                </a:lnTo>
                <a:lnTo>
                  <a:pt x="9208" y="27492"/>
                </a:lnTo>
                <a:lnTo>
                  <a:pt x="9208" y="23381"/>
                </a:lnTo>
                <a:lnTo>
                  <a:pt x="7744" y="23381"/>
                </a:lnTo>
                <a:lnTo>
                  <a:pt x="6555" y="22175"/>
                </a:lnTo>
                <a:lnTo>
                  <a:pt x="6555" y="0"/>
                </a:lnTo>
                <a:close/>
              </a:path>
            </a:pathLst>
          </a:custGeom>
          <a:solidFill>
            <a:srgbClr val="861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31706" y="1253260"/>
            <a:ext cx="8255" cy="38100"/>
          </a:xfrm>
          <a:custGeom>
            <a:avLst/>
            <a:gdLst/>
            <a:ahLst/>
            <a:cxnLst/>
            <a:rect l="l" t="t" r="r" b="b"/>
            <a:pathLst>
              <a:path w="8255" h="38100">
                <a:moveTo>
                  <a:pt x="8121" y="0"/>
                </a:moveTo>
                <a:lnTo>
                  <a:pt x="4077" y="0"/>
                </a:lnTo>
                <a:lnTo>
                  <a:pt x="4077" y="6178"/>
                </a:lnTo>
                <a:lnTo>
                  <a:pt x="0" y="6178"/>
                </a:lnTo>
                <a:lnTo>
                  <a:pt x="0" y="10289"/>
                </a:lnTo>
                <a:lnTo>
                  <a:pt x="4077" y="10289"/>
                </a:lnTo>
                <a:lnTo>
                  <a:pt x="4077" y="19879"/>
                </a:lnTo>
                <a:lnTo>
                  <a:pt x="0" y="19879"/>
                </a:lnTo>
                <a:lnTo>
                  <a:pt x="0" y="23987"/>
                </a:lnTo>
                <a:lnTo>
                  <a:pt x="4077" y="23987"/>
                </a:lnTo>
                <a:lnTo>
                  <a:pt x="4077" y="31695"/>
                </a:lnTo>
                <a:lnTo>
                  <a:pt x="2246" y="33404"/>
                </a:lnTo>
                <a:lnTo>
                  <a:pt x="0" y="33404"/>
                </a:lnTo>
                <a:lnTo>
                  <a:pt x="0" y="37515"/>
                </a:lnTo>
                <a:lnTo>
                  <a:pt x="4478" y="37515"/>
                </a:lnTo>
                <a:lnTo>
                  <a:pt x="8121" y="33959"/>
                </a:lnTo>
                <a:lnTo>
                  <a:pt x="8121" y="0"/>
                </a:lnTo>
                <a:close/>
              </a:path>
            </a:pathLst>
          </a:custGeom>
          <a:solidFill>
            <a:srgbClr val="861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43446" y="1253285"/>
            <a:ext cx="13970" cy="38100"/>
          </a:xfrm>
          <a:custGeom>
            <a:avLst/>
            <a:gdLst/>
            <a:ahLst/>
            <a:cxnLst/>
            <a:rect l="l" t="t" r="r" b="b"/>
            <a:pathLst>
              <a:path w="13969" h="38100">
                <a:moveTo>
                  <a:pt x="13747" y="14083"/>
                </a:moveTo>
                <a:lnTo>
                  <a:pt x="9705" y="14083"/>
                </a:lnTo>
                <a:lnTo>
                  <a:pt x="9705" y="37523"/>
                </a:lnTo>
                <a:lnTo>
                  <a:pt x="13747" y="37523"/>
                </a:lnTo>
                <a:lnTo>
                  <a:pt x="13747" y="14083"/>
                </a:lnTo>
                <a:close/>
              </a:path>
              <a:path w="13969" h="38100">
                <a:moveTo>
                  <a:pt x="0" y="0"/>
                </a:moveTo>
                <a:lnTo>
                  <a:pt x="0" y="37490"/>
                </a:lnTo>
                <a:lnTo>
                  <a:pt x="4042" y="37490"/>
                </a:lnTo>
                <a:lnTo>
                  <a:pt x="4042" y="14083"/>
                </a:lnTo>
                <a:lnTo>
                  <a:pt x="13747" y="14083"/>
                </a:lnTo>
                <a:lnTo>
                  <a:pt x="13747" y="9975"/>
                </a:lnTo>
                <a:lnTo>
                  <a:pt x="4042" y="9975"/>
                </a:lnTo>
                <a:lnTo>
                  <a:pt x="4042" y="4169"/>
                </a:lnTo>
                <a:lnTo>
                  <a:pt x="13724" y="4169"/>
                </a:lnTo>
                <a:lnTo>
                  <a:pt x="13776" y="194"/>
                </a:lnTo>
                <a:lnTo>
                  <a:pt x="0" y="0"/>
                </a:lnTo>
                <a:close/>
              </a:path>
              <a:path w="13969" h="38100">
                <a:moveTo>
                  <a:pt x="13724" y="4169"/>
                </a:moveTo>
                <a:lnTo>
                  <a:pt x="4042" y="4169"/>
                </a:lnTo>
                <a:lnTo>
                  <a:pt x="13722" y="4302"/>
                </a:lnTo>
                <a:lnTo>
                  <a:pt x="13724" y="4169"/>
                </a:lnTo>
                <a:close/>
              </a:path>
            </a:pathLst>
          </a:custGeom>
          <a:solidFill>
            <a:srgbClr val="861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55892" y="1253375"/>
            <a:ext cx="35560" cy="37465"/>
          </a:xfrm>
          <a:custGeom>
            <a:avLst/>
            <a:gdLst/>
            <a:ahLst/>
            <a:cxnLst/>
            <a:rect l="l" t="t" r="r" b="b"/>
            <a:pathLst>
              <a:path w="35560" h="37465">
                <a:moveTo>
                  <a:pt x="19785" y="14108"/>
                </a:moveTo>
                <a:lnTo>
                  <a:pt x="15173" y="14108"/>
                </a:lnTo>
                <a:lnTo>
                  <a:pt x="14265" y="22002"/>
                </a:lnTo>
                <a:lnTo>
                  <a:pt x="10878" y="29131"/>
                </a:lnTo>
                <a:lnTo>
                  <a:pt x="0" y="32846"/>
                </a:lnTo>
                <a:lnTo>
                  <a:pt x="0" y="37152"/>
                </a:lnTo>
                <a:lnTo>
                  <a:pt x="10151" y="34056"/>
                </a:lnTo>
                <a:lnTo>
                  <a:pt x="15119" y="28314"/>
                </a:lnTo>
                <a:lnTo>
                  <a:pt x="17477" y="21920"/>
                </a:lnTo>
                <a:lnTo>
                  <a:pt x="20682" y="21920"/>
                </a:lnTo>
                <a:lnTo>
                  <a:pt x="19785" y="14108"/>
                </a:lnTo>
                <a:close/>
              </a:path>
              <a:path w="35560" h="37465">
                <a:moveTo>
                  <a:pt x="20682" y="21920"/>
                </a:moveTo>
                <a:lnTo>
                  <a:pt x="17477" y="21920"/>
                </a:lnTo>
                <a:lnTo>
                  <a:pt x="19838" y="28314"/>
                </a:lnTo>
                <a:lnTo>
                  <a:pt x="24806" y="34056"/>
                </a:lnTo>
                <a:lnTo>
                  <a:pt x="34959" y="37152"/>
                </a:lnTo>
                <a:lnTo>
                  <a:pt x="34959" y="32846"/>
                </a:lnTo>
                <a:lnTo>
                  <a:pt x="24080" y="29131"/>
                </a:lnTo>
                <a:lnTo>
                  <a:pt x="20692" y="22002"/>
                </a:lnTo>
                <a:close/>
              </a:path>
              <a:path w="35560" h="37465">
                <a:moveTo>
                  <a:pt x="34937" y="9997"/>
                </a:moveTo>
                <a:lnTo>
                  <a:pt x="0" y="9997"/>
                </a:lnTo>
                <a:lnTo>
                  <a:pt x="0" y="14108"/>
                </a:lnTo>
                <a:lnTo>
                  <a:pt x="34937" y="14108"/>
                </a:lnTo>
                <a:lnTo>
                  <a:pt x="34937" y="9997"/>
                </a:lnTo>
                <a:close/>
              </a:path>
              <a:path w="35560" h="37465">
                <a:moveTo>
                  <a:pt x="19511" y="0"/>
                </a:moveTo>
                <a:lnTo>
                  <a:pt x="15447" y="0"/>
                </a:lnTo>
                <a:lnTo>
                  <a:pt x="15443" y="9997"/>
                </a:lnTo>
                <a:lnTo>
                  <a:pt x="19514" y="9997"/>
                </a:lnTo>
                <a:lnTo>
                  <a:pt x="19511" y="0"/>
                </a:lnTo>
                <a:close/>
              </a:path>
            </a:pathLst>
          </a:custGeom>
          <a:solidFill>
            <a:srgbClr val="861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02684" y="1253451"/>
            <a:ext cx="23495" cy="14604"/>
          </a:xfrm>
          <a:custGeom>
            <a:avLst/>
            <a:gdLst/>
            <a:ahLst/>
            <a:cxnLst/>
            <a:rect l="l" t="t" r="r" b="b"/>
            <a:pathLst>
              <a:path w="23494" h="14605">
                <a:moveTo>
                  <a:pt x="18435" y="0"/>
                </a:moveTo>
                <a:lnTo>
                  <a:pt x="0" y="0"/>
                </a:lnTo>
                <a:lnTo>
                  <a:pt x="0" y="14255"/>
                </a:lnTo>
                <a:lnTo>
                  <a:pt x="4043" y="14255"/>
                </a:lnTo>
                <a:lnTo>
                  <a:pt x="4043" y="4110"/>
                </a:lnTo>
                <a:lnTo>
                  <a:pt x="18435" y="4110"/>
                </a:lnTo>
                <a:lnTo>
                  <a:pt x="18435" y="0"/>
                </a:lnTo>
                <a:close/>
              </a:path>
              <a:path w="23494" h="14605">
                <a:moveTo>
                  <a:pt x="18435" y="4110"/>
                </a:moveTo>
                <a:lnTo>
                  <a:pt x="14392" y="4110"/>
                </a:lnTo>
                <a:lnTo>
                  <a:pt x="14392" y="11965"/>
                </a:lnTo>
                <a:lnTo>
                  <a:pt x="16647" y="14255"/>
                </a:lnTo>
                <a:lnTo>
                  <a:pt x="22985" y="14255"/>
                </a:lnTo>
                <a:lnTo>
                  <a:pt x="22985" y="10144"/>
                </a:lnTo>
                <a:lnTo>
                  <a:pt x="18874" y="10144"/>
                </a:lnTo>
                <a:lnTo>
                  <a:pt x="18435" y="9701"/>
                </a:lnTo>
                <a:lnTo>
                  <a:pt x="18435" y="4110"/>
                </a:lnTo>
                <a:close/>
              </a:path>
            </a:pathLst>
          </a:custGeom>
          <a:solidFill>
            <a:srgbClr val="861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01263" y="1271102"/>
            <a:ext cx="24765" cy="19685"/>
          </a:xfrm>
          <a:custGeom>
            <a:avLst/>
            <a:gdLst/>
            <a:ahLst/>
            <a:cxnLst/>
            <a:rect l="l" t="t" r="r" b="b"/>
            <a:pathLst>
              <a:path w="24764" h="19684">
                <a:moveTo>
                  <a:pt x="24406" y="15562"/>
                </a:moveTo>
                <a:lnTo>
                  <a:pt x="0" y="15562"/>
                </a:lnTo>
                <a:lnTo>
                  <a:pt x="0" y="19673"/>
                </a:lnTo>
                <a:lnTo>
                  <a:pt x="4837" y="19673"/>
                </a:lnTo>
                <a:lnTo>
                  <a:pt x="8773" y="18694"/>
                </a:lnTo>
                <a:lnTo>
                  <a:pt x="11897" y="17085"/>
                </a:lnTo>
                <a:lnTo>
                  <a:pt x="24406" y="17085"/>
                </a:lnTo>
                <a:lnTo>
                  <a:pt x="24406" y="15562"/>
                </a:lnTo>
                <a:close/>
              </a:path>
              <a:path w="24764" h="19684">
                <a:moveTo>
                  <a:pt x="24406" y="17085"/>
                </a:moveTo>
                <a:lnTo>
                  <a:pt x="11897" y="17085"/>
                </a:lnTo>
                <a:lnTo>
                  <a:pt x="15115" y="18662"/>
                </a:lnTo>
                <a:lnTo>
                  <a:pt x="19216" y="19673"/>
                </a:lnTo>
                <a:lnTo>
                  <a:pt x="24406" y="19673"/>
                </a:lnTo>
                <a:lnTo>
                  <a:pt x="24406" y="17085"/>
                </a:lnTo>
                <a:close/>
              </a:path>
              <a:path w="24764" h="19684">
                <a:moveTo>
                  <a:pt x="21196" y="0"/>
                </a:moveTo>
                <a:lnTo>
                  <a:pt x="1320" y="0"/>
                </a:lnTo>
                <a:lnTo>
                  <a:pt x="1587" y="5533"/>
                </a:lnTo>
                <a:lnTo>
                  <a:pt x="3271" y="10587"/>
                </a:lnTo>
                <a:lnTo>
                  <a:pt x="7764" y="14403"/>
                </a:lnTo>
                <a:lnTo>
                  <a:pt x="5612" y="15130"/>
                </a:lnTo>
                <a:lnTo>
                  <a:pt x="3051" y="15562"/>
                </a:lnTo>
                <a:lnTo>
                  <a:pt x="20990" y="15562"/>
                </a:lnTo>
                <a:lnTo>
                  <a:pt x="18190" y="15091"/>
                </a:lnTo>
                <a:lnTo>
                  <a:pt x="15892" y="14320"/>
                </a:lnTo>
                <a:lnTo>
                  <a:pt x="18012" y="12358"/>
                </a:lnTo>
                <a:lnTo>
                  <a:pt x="11832" y="12358"/>
                </a:lnTo>
                <a:lnTo>
                  <a:pt x="7998" y="9817"/>
                </a:lnTo>
                <a:lnTo>
                  <a:pt x="6461" y="6336"/>
                </a:lnTo>
                <a:lnTo>
                  <a:pt x="5855" y="4110"/>
                </a:lnTo>
                <a:lnTo>
                  <a:pt x="21196" y="4110"/>
                </a:lnTo>
                <a:lnTo>
                  <a:pt x="21196" y="0"/>
                </a:lnTo>
                <a:close/>
              </a:path>
              <a:path w="24764" h="19684">
                <a:moveTo>
                  <a:pt x="21196" y="4110"/>
                </a:moveTo>
                <a:lnTo>
                  <a:pt x="16987" y="4110"/>
                </a:lnTo>
                <a:lnTo>
                  <a:pt x="16504" y="7127"/>
                </a:lnTo>
                <a:lnTo>
                  <a:pt x="14907" y="10166"/>
                </a:lnTo>
                <a:lnTo>
                  <a:pt x="11832" y="12358"/>
                </a:lnTo>
                <a:lnTo>
                  <a:pt x="18012" y="12358"/>
                </a:lnTo>
                <a:lnTo>
                  <a:pt x="19489" y="10990"/>
                </a:lnTo>
                <a:lnTo>
                  <a:pt x="21196" y="6516"/>
                </a:lnTo>
                <a:lnTo>
                  <a:pt x="21196" y="4110"/>
                </a:lnTo>
                <a:close/>
              </a:path>
            </a:pathLst>
          </a:custGeom>
          <a:solidFill>
            <a:srgbClr val="861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89184" y="1263283"/>
            <a:ext cx="9525" cy="27940"/>
          </a:xfrm>
          <a:custGeom>
            <a:avLst/>
            <a:gdLst/>
            <a:ahLst/>
            <a:cxnLst/>
            <a:rect l="l" t="t" r="r" b="b"/>
            <a:pathLst>
              <a:path w="9525" h="27940">
                <a:moveTo>
                  <a:pt x="6555" y="0"/>
                </a:moveTo>
                <a:lnTo>
                  <a:pt x="0" y="0"/>
                </a:lnTo>
                <a:lnTo>
                  <a:pt x="0" y="4107"/>
                </a:lnTo>
                <a:lnTo>
                  <a:pt x="2513" y="4107"/>
                </a:lnTo>
                <a:lnTo>
                  <a:pt x="2513" y="24439"/>
                </a:lnTo>
                <a:lnTo>
                  <a:pt x="5515" y="27492"/>
                </a:lnTo>
                <a:lnTo>
                  <a:pt x="9208" y="27492"/>
                </a:lnTo>
                <a:lnTo>
                  <a:pt x="9208" y="23381"/>
                </a:lnTo>
                <a:lnTo>
                  <a:pt x="7747" y="23381"/>
                </a:lnTo>
                <a:lnTo>
                  <a:pt x="6555" y="22175"/>
                </a:lnTo>
                <a:lnTo>
                  <a:pt x="6555" y="0"/>
                </a:lnTo>
                <a:close/>
              </a:path>
            </a:pathLst>
          </a:custGeom>
          <a:solidFill>
            <a:srgbClr val="861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矩形 12"/>
          <p:cNvSpPr/>
          <p:nvPr/>
        </p:nvSpPr>
        <p:spPr>
          <a:xfrm>
            <a:off x="1605203" y="1898872"/>
            <a:ext cx="3041650" cy="7487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Calibri" pitchFamily="34" charset="0"/>
              </a:rPr>
              <a:t>结构专业 蒋金梁</a:t>
            </a:r>
            <a:endParaRPr lang="en-US" altLang="zh-CN" sz="1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cs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Calibri" pitchFamily="34" charset="0"/>
              </a:rPr>
              <a:t>浙江大学建筑设计研究院有限公司</a:t>
            </a:r>
            <a:endParaRPr lang="en-US" altLang="zh-CN" sz="1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cs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Calibri" pitchFamily="34" charset="0"/>
              </a:rPr>
              <a:t>2023.4.4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2" y="297121"/>
            <a:ext cx="243836" cy="7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BCDEA96-D634-4293-9B98-30ABBD380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466726"/>
            <a:ext cx="1295400" cy="304799"/>
          </a:xfrm>
          <a:prstGeom prst="rect">
            <a:avLst/>
          </a:prstGeom>
          <a:solidFill>
            <a:srgbClr val="631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altLang="zh-CN" sz="1600" kern="100" dirty="0">
                <a:latin typeface="黑体"/>
                <a:ea typeface="宋体"/>
                <a:cs typeface="Times New Roman"/>
              </a:rPr>
              <a:t>5 </a:t>
            </a:r>
            <a:r>
              <a:rPr lang="zh-CN" altLang="en-US" sz="1600" kern="100" dirty="0">
                <a:latin typeface="黑体"/>
                <a:ea typeface="宋体"/>
                <a:cs typeface="Times New Roman"/>
              </a:rPr>
              <a:t>结构分析</a:t>
            </a:r>
            <a:endParaRPr lang="zh-CN" altLang="zh-CN" sz="1600" kern="100" dirty="0">
              <a:ea typeface="宋体"/>
              <a:cs typeface="Times New Roman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AEAF42C-BEA9-41F0-A635-D458124A9BA9}"/>
              </a:ext>
            </a:extLst>
          </p:cNvPr>
          <p:cNvSpPr/>
          <p:nvPr/>
        </p:nvSpPr>
        <p:spPr>
          <a:xfrm>
            <a:off x="222250" y="847725"/>
            <a:ext cx="5334000" cy="2002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FF0000"/>
                </a:solidFill>
                <a:latin typeface="+mn-ea"/>
              </a:rPr>
              <a:t>   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控制性计算结果：</a:t>
            </a:r>
            <a:r>
              <a:rPr lang="zh-CN" altLang="zh-CN" sz="1000" dirty="0">
                <a:latin typeface="+mn-ea"/>
              </a:rPr>
              <a:t>周期、周期比、刚度比、层间位移角、位移比、剪重比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                 </a:t>
            </a:r>
            <a:r>
              <a:rPr lang="zh-CN" altLang="zh-CN" sz="1000" dirty="0">
                <a:latin typeface="+mn-ea"/>
              </a:rPr>
              <a:t>底部抗倾覆弯矩</a:t>
            </a:r>
            <a:r>
              <a:rPr lang="zh-CN" altLang="en-US" sz="1000" dirty="0">
                <a:latin typeface="+mn-ea"/>
              </a:rPr>
              <a:t>；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FF0000"/>
                </a:solidFill>
                <a:latin typeface="+mn-ea"/>
              </a:rPr>
              <a:t>   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结构规则性：</a:t>
            </a:r>
            <a:r>
              <a:rPr lang="zh-CN" altLang="en-US" sz="1000" dirty="0">
                <a:latin typeface="+mn-ea"/>
              </a:rPr>
              <a:t>规则、不规则（一项不规则）、特别不规则（参考超限判定）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             </a:t>
            </a:r>
            <a:r>
              <a:rPr lang="zh-CN" altLang="en-US" sz="1000" dirty="0">
                <a:latin typeface="+mn-ea"/>
              </a:rPr>
              <a:t>严重不规则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（控制性项）</a:t>
            </a:r>
          </a:p>
          <a:p>
            <a:pPr>
              <a:lnSpc>
                <a:spcPct val="150000"/>
              </a:lnSpc>
            </a:pPr>
            <a:r>
              <a:rPr lang="zh-CN" altLang="en-US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   文件形式：</a:t>
            </a:r>
            <a:r>
              <a:rPr lang="zh-CN" altLang="en-US" sz="1000" dirty="0">
                <a:latin typeface="+mn-ea"/>
              </a:rPr>
              <a:t>初步设计或施工图设计说明和图纸、计算主要结果</a:t>
            </a: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 </a:t>
            </a:r>
            <a:r>
              <a:rPr lang="zh-CN" altLang="en-US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审查原则：</a:t>
            </a:r>
            <a:r>
              <a:rPr lang="zh-CN" altLang="en-US" sz="1000" dirty="0">
                <a:latin typeface="+mn-ea"/>
              </a:rPr>
              <a:t>基本完整、合理，符合性</a:t>
            </a:r>
            <a:r>
              <a:rPr lang="en-US" altLang="zh-CN" sz="1000" dirty="0">
                <a:latin typeface="+mn-ea"/>
              </a:rPr>
              <a:t>——</a:t>
            </a:r>
            <a:r>
              <a:rPr lang="zh-CN" altLang="en-US" sz="1000" dirty="0">
                <a:latin typeface="+mn-ea"/>
              </a:rPr>
              <a:t>相关结构设计标准</a:t>
            </a:r>
          </a:p>
          <a:p>
            <a:pPr>
              <a:lnSpc>
                <a:spcPct val="150000"/>
              </a:lnSpc>
            </a:pPr>
            <a:endParaRPr lang="zh-CN" altLang="en-US" sz="11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2444498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2" y="297121"/>
            <a:ext cx="243836" cy="7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BCDEA96-D634-4293-9B98-30ABBD380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466726"/>
            <a:ext cx="1295400" cy="304799"/>
          </a:xfrm>
          <a:prstGeom prst="rect">
            <a:avLst/>
          </a:prstGeom>
          <a:solidFill>
            <a:srgbClr val="631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altLang="zh-CN" sz="1600" kern="100" dirty="0">
                <a:latin typeface="黑体"/>
                <a:ea typeface="宋体"/>
                <a:cs typeface="Times New Roman"/>
              </a:rPr>
              <a:t>6 </a:t>
            </a:r>
            <a:r>
              <a:rPr lang="zh-CN" altLang="en-US" sz="1600" kern="100" dirty="0">
                <a:latin typeface="黑体"/>
                <a:ea typeface="宋体"/>
                <a:cs typeface="Times New Roman"/>
              </a:rPr>
              <a:t>结构设计</a:t>
            </a:r>
            <a:endParaRPr lang="zh-CN" altLang="zh-CN" sz="1600" kern="100" dirty="0">
              <a:effectLst/>
              <a:latin typeface="Calibri"/>
              <a:ea typeface="宋体"/>
              <a:cs typeface="Times New Roman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AEAF42C-BEA9-41F0-A635-D458124A9BA9}"/>
              </a:ext>
            </a:extLst>
          </p:cNvPr>
          <p:cNvSpPr/>
          <p:nvPr/>
        </p:nvSpPr>
        <p:spPr>
          <a:xfrm>
            <a:off x="222250" y="771525"/>
            <a:ext cx="5486400" cy="3179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设计原则：</a:t>
            </a:r>
            <a:r>
              <a:rPr lang="en-US" altLang="zh-CN" sz="1000" dirty="0">
                <a:latin typeface="+mn-ea"/>
              </a:rPr>
              <a:t>《</a:t>
            </a:r>
            <a:r>
              <a:rPr lang="zh-CN" altLang="zh-CN" sz="1000" dirty="0">
                <a:latin typeface="+mn-ea"/>
              </a:rPr>
              <a:t>绿色建筑设计标准》</a:t>
            </a:r>
            <a:r>
              <a:rPr lang="en-US" altLang="zh-CN" sz="1000" dirty="0">
                <a:latin typeface="+mn-ea"/>
              </a:rPr>
              <a:t>DB33/1092-2021</a:t>
            </a:r>
            <a:endParaRPr lang="en-US" altLang="zh-CN" sz="1000" dirty="0">
              <a:solidFill>
                <a:srgbClr val="FF0000"/>
              </a:solidFill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zh-CN" sz="1000" dirty="0">
                <a:latin typeface="+mn-ea"/>
              </a:rPr>
              <a:t>结构设计应在做到安全适用、经济合理、施工便捷的基础上，优先采用资源消耗少、环境影响小以及便于材料循环再利用的</a:t>
            </a:r>
            <a:r>
              <a:rPr lang="zh-CN" altLang="zh-CN" sz="1000" dirty="0">
                <a:solidFill>
                  <a:srgbClr val="C00000"/>
                </a:solidFill>
                <a:latin typeface="+mn-ea"/>
              </a:rPr>
              <a:t>建筑结构体系；</a:t>
            </a:r>
            <a:endParaRPr lang="en-US" altLang="zh-CN" sz="1000" dirty="0">
              <a:solidFill>
                <a:srgbClr val="C00000"/>
              </a:solidFill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zh-CN" sz="1000" dirty="0">
                <a:latin typeface="+mn-ea"/>
              </a:rPr>
              <a:t>选择</a:t>
            </a:r>
            <a:r>
              <a:rPr lang="zh-CN" altLang="zh-CN" sz="1000" dirty="0">
                <a:solidFill>
                  <a:srgbClr val="C00000"/>
                </a:solidFill>
                <a:latin typeface="+mn-ea"/>
              </a:rPr>
              <a:t>建设场地</a:t>
            </a:r>
            <a:r>
              <a:rPr lang="zh-CN" altLang="zh-CN" sz="1000" dirty="0">
                <a:latin typeface="+mn-ea"/>
              </a:rPr>
              <a:t>时，应满足现行国家标准《建筑抗震设计规范》</a:t>
            </a:r>
            <a:r>
              <a:rPr lang="en-US" altLang="zh-CN" sz="1000" dirty="0">
                <a:latin typeface="+mn-ea"/>
              </a:rPr>
              <a:t>GB 50011 </a:t>
            </a:r>
            <a:r>
              <a:rPr lang="zh-CN" altLang="zh-CN" sz="1000" dirty="0">
                <a:latin typeface="+mn-ea"/>
              </a:rPr>
              <a:t>的相关要求；</a:t>
            </a:r>
            <a:endParaRPr lang="en-US" altLang="zh-CN" sz="10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zh-CN" sz="1000" dirty="0">
                <a:latin typeface="+mn-ea"/>
              </a:rPr>
              <a:t>建筑结构应满足</a:t>
            </a:r>
            <a:r>
              <a:rPr lang="zh-CN" altLang="zh-CN" sz="1000" dirty="0">
                <a:solidFill>
                  <a:srgbClr val="C00000"/>
                </a:solidFill>
                <a:latin typeface="+mn-ea"/>
              </a:rPr>
              <a:t>承载力、变形</a:t>
            </a:r>
            <a:r>
              <a:rPr lang="zh-CN" altLang="zh-CN" sz="1000" dirty="0">
                <a:latin typeface="+mn-ea"/>
              </a:rPr>
              <a:t>和建筑使用功能的要求，结构构件的</a:t>
            </a:r>
            <a:r>
              <a:rPr lang="zh-CN" altLang="zh-CN" sz="1000" dirty="0">
                <a:solidFill>
                  <a:srgbClr val="C00000"/>
                </a:solidFill>
                <a:latin typeface="+mn-ea"/>
              </a:rPr>
              <a:t>耐久性</a:t>
            </a:r>
            <a:r>
              <a:rPr lang="zh-CN" altLang="zh-CN" sz="1000" dirty="0">
                <a:latin typeface="+mn-ea"/>
              </a:rPr>
              <a:t>应满足相应设计使用年限的要求；</a:t>
            </a:r>
            <a:endParaRPr lang="en-US" altLang="zh-CN" sz="10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zh-CN" sz="1000" dirty="0">
                <a:latin typeface="+mn-ea"/>
              </a:rPr>
              <a:t>滨海建筑应充分考虑结构的耐久性，采取专门的提高结构耐久性和防腐蚀的措施。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文件形式：</a:t>
            </a:r>
            <a:r>
              <a:rPr lang="zh-CN" altLang="en-US" sz="1000" dirty="0">
                <a:latin typeface="+mn-ea"/>
              </a:rPr>
              <a:t>勘察报告、结构布置、初步设计或施工图设计说明、主要分析结果</a:t>
            </a:r>
          </a:p>
          <a:p>
            <a:pPr>
              <a:lnSpc>
                <a:spcPct val="150000"/>
              </a:lnSpc>
            </a:pPr>
            <a:r>
              <a:rPr lang="zh-CN" altLang="en-US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审查原则：</a:t>
            </a:r>
            <a:r>
              <a:rPr lang="zh-CN" altLang="en-US" sz="1000" dirty="0">
                <a:latin typeface="+mn-ea"/>
              </a:rPr>
              <a:t>基本完整、合理，符合性</a:t>
            </a:r>
            <a:r>
              <a:rPr lang="en-US" altLang="zh-CN" sz="1000" dirty="0">
                <a:latin typeface="+mn-ea"/>
              </a:rPr>
              <a:t>——</a:t>
            </a:r>
            <a:r>
              <a:rPr lang="zh-CN" altLang="en-US" sz="1000" dirty="0">
                <a:latin typeface="+mn-ea"/>
              </a:rPr>
              <a:t>勘察报告和相关结构设计标准</a:t>
            </a:r>
          </a:p>
          <a:p>
            <a:pPr>
              <a:lnSpc>
                <a:spcPct val="150000"/>
              </a:lnSpc>
            </a:pPr>
            <a:endParaRPr lang="en-US" altLang="zh-CN" sz="11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zh-CN" altLang="en-US" sz="11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zh-CN" altLang="en-US" sz="11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587814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2" y="297121"/>
            <a:ext cx="243836" cy="7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BCDEA96-D634-4293-9B98-30ABBD380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466726"/>
            <a:ext cx="1219200" cy="304799"/>
          </a:xfrm>
          <a:prstGeom prst="rect">
            <a:avLst/>
          </a:prstGeom>
          <a:solidFill>
            <a:srgbClr val="631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altLang="zh-CN" sz="1600" kern="100" dirty="0">
                <a:latin typeface="黑体"/>
                <a:ea typeface="宋体"/>
                <a:cs typeface="Times New Roman"/>
              </a:rPr>
              <a:t>6 </a:t>
            </a:r>
            <a:r>
              <a:rPr lang="zh-CN" altLang="en-US" sz="1600" kern="100" dirty="0">
                <a:latin typeface="黑体"/>
                <a:ea typeface="宋体"/>
                <a:cs typeface="Times New Roman"/>
              </a:rPr>
              <a:t>结构设计</a:t>
            </a:r>
            <a:endParaRPr lang="zh-CN" altLang="zh-CN" sz="1600" kern="100" dirty="0">
              <a:effectLst/>
              <a:latin typeface="Calibri"/>
              <a:ea typeface="宋体"/>
              <a:cs typeface="Times New Roman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AEAF42C-BEA9-41F0-A635-D458124A9BA9}"/>
              </a:ext>
            </a:extLst>
          </p:cNvPr>
          <p:cNvSpPr/>
          <p:nvPr/>
        </p:nvSpPr>
        <p:spPr>
          <a:xfrm>
            <a:off x="222250" y="773923"/>
            <a:ext cx="5486400" cy="315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抗震设计和结构布置：</a:t>
            </a:r>
            <a:r>
              <a:rPr lang="en-US" altLang="zh-CN" sz="1000" dirty="0">
                <a:latin typeface="+mn-ea"/>
              </a:rPr>
              <a:t>《</a:t>
            </a:r>
            <a:r>
              <a:rPr lang="zh-CN" altLang="zh-CN" sz="1000" dirty="0">
                <a:latin typeface="+mn-ea"/>
              </a:rPr>
              <a:t>绿色建筑设计标准》</a:t>
            </a:r>
            <a:r>
              <a:rPr lang="en-US" altLang="zh-CN" sz="1000" dirty="0">
                <a:latin typeface="+mn-ea"/>
              </a:rPr>
              <a:t>DB33/1092-2021</a:t>
            </a:r>
            <a:endParaRPr lang="en-US" altLang="zh-CN" sz="1000" dirty="0">
              <a:solidFill>
                <a:srgbClr val="FF0000"/>
              </a:solidFill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zh-CN" sz="1000" dirty="0">
                <a:latin typeface="+mn-ea"/>
              </a:rPr>
              <a:t>结构方案应满足抗震概念设计的要求，不应采用严重不规则的结构方案，对于特别不规则的结构应合理确定抗震性能目标。</a:t>
            </a:r>
            <a:endParaRPr lang="zh-CN" altLang="en-US" sz="10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zh-CN" sz="1000" dirty="0">
                <a:latin typeface="+mn-ea"/>
              </a:rPr>
              <a:t>结构缝（伸缩缝、沉降缝和防震缝）和后浇带的设置合理； </a:t>
            </a:r>
            <a:endParaRPr lang="zh-CN" altLang="en-US" sz="10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结构体系、地基基础、构件截面及布置、建筑设备管线分离等；</a:t>
            </a:r>
            <a:r>
              <a:rPr lang="zh-CN" altLang="en-US" sz="1000" dirty="0">
                <a:latin typeface="+mn-ea"/>
              </a:rPr>
              <a:t>（</a:t>
            </a:r>
            <a:r>
              <a:rPr lang="en-US" altLang="zh-CN" sz="1000" dirty="0">
                <a:latin typeface="+mn-ea"/>
              </a:rPr>
              <a:t>《</a:t>
            </a:r>
            <a:r>
              <a:rPr lang="zh-CN" altLang="zh-CN" sz="1000" dirty="0">
                <a:latin typeface="+mn-ea"/>
              </a:rPr>
              <a:t>绿色建筑设计标准》</a:t>
            </a:r>
            <a:r>
              <a:rPr lang="en-US" altLang="zh-CN" sz="1000" dirty="0">
                <a:latin typeface="+mn-ea"/>
              </a:rPr>
              <a:t>DB33/1092-2021 6.2.1~6.2.3</a:t>
            </a:r>
            <a:r>
              <a:rPr lang="zh-CN" altLang="en-US" sz="1000" dirty="0">
                <a:latin typeface="+mn-ea"/>
              </a:rPr>
              <a:t>）</a:t>
            </a:r>
            <a:endParaRPr lang="en-US" altLang="zh-CN" sz="10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主要满足安全、耐久、经济（节材）、合理</a:t>
            </a:r>
            <a:endParaRPr lang="en-US" altLang="zh-CN" sz="1000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文件形式：</a:t>
            </a:r>
            <a:r>
              <a:rPr lang="zh-CN" altLang="en-US" sz="1000" dirty="0">
                <a:latin typeface="+mn-ea"/>
              </a:rPr>
              <a:t>结构布置、初步设计或施工图设计说明、主要分析结果及规则性判定</a:t>
            </a:r>
          </a:p>
          <a:p>
            <a:pPr>
              <a:lnSpc>
                <a:spcPct val="150000"/>
              </a:lnSpc>
            </a:pPr>
            <a:r>
              <a:rPr lang="zh-CN" altLang="en-US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审查原则：</a:t>
            </a:r>
            <a:r>
              <a:rPr lang="zh-CN" altLang="en-US" sz="1000" dirty="0">
                <a:latin typeface="+mn-ea"/>
              </a:rPr>
              <a:t>概念设计及性能化要求、符合性</a:t>
            </a:r>
            <a:r>
              <a:rPr lang="en-US" altLang="zh-CN" sz="1000" dirty="0">
                <a:latin typeface="+mn-ea"/>
              </a:rPr>
              <a:t>——</a:t>
            </a:r>
            <a:r>
              <a:rPr lang="zh-CN" altLang="en-US" sz="1000" dirty="0">
                <a:latin typeface="+mn-ea"/>
              </a:rPr>
              <a:t>相关</a:t>
            </a:r>
            <a:r>
              <a:rPr lang="en-US" altLang="zh-CN" sz="1000" dirty="0">
                <a:latin typeface="+mn-ea"/>
              </a:rPr>
              <a:t>《</a:t>
            </a:r>
            <a:r>
              <a:rPr lang="zh-CN" altLang="zh-CN" sz="1000" dirty="0">
                <a:latin typeface="+mn-ea"/>
              </a:rPr>
              <a:t>绿色建筑设计标准》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       </a:t>
            </a:r>
            <a:r>
              <a:rPr lang="zh-CN" altLang="en-US" sz="1000" dirty="0">
                <a:latin typeface="+mn-ea"/>
              </a:rPr>
              <a:t>和结构设计标准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zh-CN" altLang="en-US" sz="11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zh-CN" altLang="en-US" sz="11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805309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2" y="297121"/>
            <a:ext cx="243836" cy="7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BCDEA96-D634-4293-9B98-30ABBD380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466726"/>
            <a:ext cx="1219200" cy="304799"/>
          </a:xfrm>
          <a:prstGeom prst="rect">
            <a:avLst/>
          </a:prstGeom>
          <a:solidFill>
            <a:srgbClr val="631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altLang="zh-CN" sz="1600" kern="100" dirty="0">
                <a:latin typeface="黑体"/>
                <a:ea typeface="宋体"/>
                <a:cs typeface="Times New Roman"/>
              </a:rPr>
              <a:t>7 </a:t>
            </a:r>
            <a:r>
              <a:rPr lang="zh-CN" altLang="en-US" sz="1600" kern="100" dirty="0">
                <a:latin typeface="黑体"/>
                <a:ea typeface="宋体"/>
                <a:cs typeface="Times New Roman"/>
              </a:rPr>
              <a:t>结构节材</a:t>
            </a:r>
            <a:endParaRPr lang="zh-CN" altLang="zh-CN" sz="1600" kern="100" dirty="0">
              <a:effectLst/>
              <a:latin typeface="Calibri"/>
              <a:ea typeface="宋体"/>
              <a:cs typeface="Times New Roman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AEAF42C-BEA9-41F0-A635-D458124A9BA9}"/>
              </a:ext>
            </a:extLst>
          </p:cNvPr>
          <p:cNvSpPr/>
          <p:nvPr/>
        </p:nvSpPr>
        <p:spPr>
          <a:xfrm>
            <a:off x="224123" y="771525"/>
            <a:ext cx="5486400" cy="2210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主要结构材料：</a:t>
            </a:r>
            <a:r>
              <a:rPr lang="en-US" altLang="zh-CN" sz="1000" dirty="0">
                <a:latin typeface="+mn-ea"/>
              </a:rPr>
              <a:t>《</a:t>
            </a:r>
            <a:r>
              <a:rPr lang="zh-CN" altLang="zh-CN" sz="1000" dirty="0">
                <a:latin typeface="+mn-ea"/>
              </a:rPr>
              <a:t>绿色建筑设计标准》</a:t>
            </a:r>
            <a:r>
              <a:rPr lang="en-US" altLang="zh-CN" sz="1000" dirty="0">
                <a:latin typeface="+mn-ea"/>
              </a:rPr>
              <a:t>DB33/1092-2021</a:t>
            </a:r>
            <a:endParaRPr lang="en-US" altLang="zh-CN" sz="1000" dirty="0">
              <a:solidFill>
                <a:srgbClr val="FF0000"/>
              </a:solidFill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zh-CN" sz="1000" dirty="0">
                <a:solidFill>
                  <a:srgbClr val="C00000"/>
                </a:solidFill>
                <a:latin typeface="+mn-ea"/>
              </a:rPr>
              <a:t>严禁采用国家和地方明令禁止使用或淘汰的材料和产品；</a:t>
            </a:r>
            <a:endParaRPr lang="en-US" altLang="zh-CN" sz="1000" dirty="0">
              <a:solidFill>
                <a:srgbClr val="C00000"/>
              </a:solidFill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zh-CN" sz="1000" dirty="0">
                <a:latin typeface="+mn-ea"/>
              </a:rPr>
              <a:t>现浇混凝土应采用预拌混凝土，建筑砂浆应采用预拌砂浆；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（应注明）</a:t>
            </a:r>
            <a:endParaRPr lang="en-US" altLang="zh-CN" sz="1000" dirty="0">
              <a:solidFill>
                <a:srgbClr val="C00000"/>
              </a:solidFill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zh-CN" sz="1000" dirty="0">
                <a:latin typeface="+mn-ea"/>
              </a:rPr>
              <a:t>混凝土结构中梁、柱、剪力墙等构件的受力普通钢筋应采用不低于</a:t>
            </a:r>
            <a:r>
              <a:rPr lang="en-US" altLang="zh-CN" sz="1000" dirty="0">
                <a:latin typeface="+mn-ea"/>
              </a:rPr>
              <a:t>400MPa </a:t>
            </a:r>
            <a:r>
              <a:rPr lang="zh-CN" altLang="zh-CN" sz="1000" dirty="0">
                <a:latin typeface="+mn-ea"/>
              </a:rPr>
              <a:t>级的热轧带肋钢筋</a:t>
            </a:r>
            <a:r>
              <a:rPr lang="zh-CN" altLang="en-US" sz="1000" dirty="0">
                <a:latin typeface="+mn-ea"/>
              </a:rPr>
              <a:t>；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文件形式：</a:t>
            </a:r>
            <a:r>
              <a:rPr lang="zh-CN" altLang="en-US" sz="1000" dirty="0">
                <a:latin typeface="+mn-ea"/>
              </a:rPr>
              <a:t>初步设计或施工图设计说明</a:t>
            </a:r>
            <a:endParaRPr lang="en-US" altLang="zh-CN" sz="1000" kern="100" dirty="0">
              <a:solidFill>
                <a:prstClr val="black"/>
              </a:solidFill>
              <a:latin typeface="黑体" pitchFamily="49" charset="-122"/>
              <a:ea typeface="黑体" pitchFamily="49" charset="-122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zh-CN" altLang="en-US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审查原则：</a:t>
            </a:r>
            <a:r>
              <a:rPr lang="zh-CN" altLang="en-US" sz="1000" kern="1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/>
              </a:rPr>
              <a:t>均为控制项，必须满足。</a:t>
            </a:r>
            <a:endParaRPr lang="zh-CN" altLang="en-US" sz="1000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zh-CN" altLang="en-US" sz="11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3207518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2" y="297121"/>
            <a:ext cx="243836" cy="7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BCDEA96-D634-4293-9B98-30ABBD380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466726"/>
            <a:ext cx="1219200" cy="304799"/>
          </a:xfrm>
          <a:prstGeom prst="rect">
            <a:avLst/>
          </a:prstGeom>
          <a:solidFill>
            <a:srgbClr val="631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altLang="zh-CN" sz="1600" kern="100" dirty="0">
                <a:latin typeface="黑体"/>
                <a:ea typeface="宋体"/>
                <a:cs typeface="Times New Roman"/>
              </a:rPr>
              <a:t>7 </a:t>
            </a:r>
            <a:r>
              <a:rPr lang="zh-CN" altLang="en-US" sz="1600" kern="100" dirty="0">
                <a:latin typeface="黑体"/>
                <a:ea typeface="宋体"/>
                <a:cs typeface="Times New Roman"/>
              </a:rPr>
              <a:t>结构节材</a:t>
            </a:r>
            <a:endParaRPr lang="zh-CN" altLang="zh-CN" sz="1600" kern="100" dirty="0">
              <a:effectLst/>
              <a:latin typeface="Calibri"/>
              <a:ea typeface="宋体"/>
              <a:cs typeface="Times New Roman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AEAF42C-BEA9-41F0-A635-D458124A9BA9}"/>
              </a:ext>
            </a:extLst>
          </p:cNvPr>
          <p:cNvSpPr/>
          <p:nvPr/>
        </p:nvSpPr>
        <p:spPr>
          <a:xfrm>
            <a:off x="224123" y="771525"/>
            <a:ext cx="5486400" cy="1956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主要结构材料：</a:t>
            </a:r>
            <a:r>
              <a:rPr lang="en-US" altLang="zh-CN" sz="1000" dirty="0">
                <a:latin typeface="+mn-ea"/>
              </a:rPr>
              <a:t>《</a:t>
            </a:r>
            <a:r>
              <a:rPr lang="zh-CN" altLang="zh-CN" sz="1000" dirty="0">
                <a:latin typeface="+mn-ea"/>
              </a:rPr>
              <a:t>绿色建筑设计标准》</a:t>
            </a:r>
            <a:r>
              <a:rPr lang="en-US" altLang="zh-CN" sz="1000" dirty="0">
                <a:latin typeface="+mn-ea"/>
              </a:rPr>
              <a:t>DB33/1092-2021</a:t>
            </a:r>
            <a:endParaRPr lang="en-US" altLang="zh-CN" sz="1000" dirty="0">
              <a:solidFill>
                <a:srgbClr val="FF0000"/>
              </a:solidFill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zh-CN" sz="1000" dirty="0">
                <a:solidFill>
                  <a:srgbClr val="C00000"/>
                </a:solidFill>
                <a:latin typeface="+mn-ea"/>
              </a:rPr>
              <a:t>严禁采用国家和地方明令禁止使用或淘汰的材料和产品；</a:t>
            </a:r>
            <a:endParaRPr lang="en-US" altLang="zh-CN" sz="1000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</a:t>
            </a:r>
            <a:r>
              <a:rPr lang="zh-CN" altLang="zh-CN" sz="1000" dirty="0">
                <a:latin typeface="+mn-ea"/>
              </a:rPr>
              <a:t>《关于发布</a:t>
            </a:r>
            <a:r>
              <a:rPr lang="en-US" altLang="zh-CN" sz="1000" dirty="0">
                <a:latin typeface="+mn-ea"/>
              </a:rPr>
              <a:t>&lt;</a:t>
            </a:r>
            <a:r>
              <a:rPr lang="zh-CN" altLang="zh-CN" sz="1000" dirty="0">
                <a:latin typeface="+mn-ea"/>
              </a:rPr>
              <a:t>浙江省建设领域推广应用技术公告</a:t>
            </a:r>
            <a:r>
              <a:rPr lang="en-US" altLang="zh-CN" sz="1000" dirty="0">
                <a:latin typeface="+mn-ea"/>
              </a:rPr>
              <a:t>&gt;</a:t>
            </a:r>
            <a:r>
              <a:rPr lang="zh-CN" altLang="zh-CN" sz="1000" dirty="0">
                <a:latin typeface="+mn-ea"/>
              </a:rPr>
              <a:t>和</a:t>
            </a:r>
            <a:r>
              <a:rPr lang="en-US" altLang="zh-CN" sz="1000" dirty="0">
                <a:latin typeface="+mn-ea"/>
              </a:rPr>
              <a:t>&lt;</a:t>
            </a:r>
            <a:r>
              <a:rPr lang="zh-CN" altLang="zh-CN" sz="1000" dirty="0">
                <a:latin typeface="+mn-ea"/>
              </a:rPr>
              <a:t>浙江省建设领域淘汰和限制使用技术公告</a:t>
            </a:r>
            <a:r>
              <a:rPr lang="en-US" altLang="zh-CN" sz="1000" dirty="0">
                <a:latin typeface="+mn-ea"/>
              </a:rPr>
              <a:t>&gt;</a:t>
            </a:r>
            <a:r>
              <a:rPr lang="zh-CN" altLang="zh-CN" sz="1000" dirty="0">
                <a:latin typeface="+mn-ea"/>
              </a:rPr>
              <a:t>的通知》浙建发〔</a:t>
            </a:r>
            <a:r>
              <a:rPr lang="en-US" altLang="zh-CN" sz="1000" dirty="0">
                <a:latin typeface="+mn-ea"/>
              </a:rPr>
              <a:t>2014</a:t>
            </a:r>
            <a:r>
              <a:rPr lang="zh-CN" altLang="zh-CN" sz="1000" dirty="0">
                <a:latin typeface="+mn-ea"/>
              </a:rPr>
              <a:t>〕</a:t>
            </a:r>
            <a:r>
              <a:rPr lang="en-US" altLang="zh-CN" sz="1000" dirty="0">
                <a:latin typeface="+mn-ea"/>
              </a:rPr>
              <a:t>284</a:t>
            </a:r>
            <a:r>
              <a:rPr lang="zh-CN" altLang="zh-CN" sz="1000" dirty="0">
                <a:latin typeface="+mn-ea"/>
              </a:rPr>
              <a:t>号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 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常见限制或淘汰材料和产品：</a:t>
            </a:r>
            <a:r>
              <a:rPr lang="zh-CN" altLang="en-US" sz="1000" dirty="0">
                <a:latin typeface="+mn-ea"/>
              </a:rPr>
              <a:t>实心粘土砖、人工挖孔桩、冷拔低碳钢丝、非耐碱玻纤生产的</a:t>
            </a:r>
            <a:r>
              <a:rPr lang="en-US" altLang="zh-CN" sz="1000" dirty="0">
                <a:latin typeface="+mn-ea"/>
              </a:rPr>
              <a:t>GRC</a:t>
            </a:r>
            <a:r>
              <a:rPr lang="zh-CN" altLang="en-US" sz="1000" dirty="0">
                <a:latin typeface="+mn-ea"/>
              </a:rPr>
              <a:t>轻质隔墙板、非蒸压养护加气混凝土砌块和手工切割生产的加气混凝土砌块、强度等级低于</a:t>
            </a:r>
            <a:r>
              <a:rPr lang="en-US" altLang="zh-CN" sz="1000" dirty="0">
                <a:latin typeface="+mn-ea"/>
              </a:rPr>
              <a:t>MU2.5</a:t>
            </a:r>
            <a:r>
              <a:rPr lang="zh-CN" altLang="en-US" sz="1000" dirty="0">
                <a:latin typeface="+mn-ea"/>
              </a:rPr>
              <a:t>的空心砖（砌块）、强度等级低于</a:t>
            </a:r>
            <a:r>
              <a:rPr lang="en-US" altLang="zh-CN" sz="1000" dirty="0">
                <a:latin typeface="+mn-ea"/>
              </a:rPr>
              <a:t>MU5</a:t>
            </a:r>
            <a:r>
              <a:rPr lang="zh-CN" altLang="en-US" sz="1000" dirty="0">
                <a:latin typeface="+mn-ea"/>
              </a:rPr>
              <a:t>的砌墙砖（砌块）</a:t>
            </a:r>
          </a:p>
          <a:p>
            <a:pPr>
              <a:lnSpc>
                <a:spcPct val="150000"/>
              </a:lnSpc>
            </a:pPr>
            <a:endParaRPr lang="en-US" altLang="zh-CN" sz="12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999BD36-1C78-4FC8-AA6D-27793557208E}"/>
              </a:ext>
            </a:extLst>
          </p:cNvPr>
          <p:cNvSpPr/>
          <p:nvPr/>
        </p:nvSpPr>
        <p:spPr>
          <a:xfrm>
            <a:off x="1520824" y="700937"/>
            <a:ext cx="3730625" cy="460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·</a:t>
            </a:r>
            <a:endParaRPr lang="zh-CN" altLang="zh-CN" sz="11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55275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2" y="297121"/>
            <a:ext cx="243836" cy="7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BCDEA96-D634-4293-9B98-30ABBD380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466726"/>
            <a:ext cx="1219200" cy="304799"/>
          </a:xfrm>
          <a:prstGeom prst="rect">
            <a:avLst/>
          </a:prstGeom>
          <a:solidFill>
            <a:srgbClr val="631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altLang="zh-CN" sz="1600" kern="100" dirty="0">
                <a:latin typeface="黑体"/>
                <a:ea typeface="宋体"/>
                <a:cs typeface="Times New Roman"/>
              </a:rPr>
              <a:t>7 </a:t>
            </a:r>
            <a:r>
              <a:rPr lang="zh-CN" altLang="en-US" sz="1600" kern="100" dirty="0">
                <a:latin typeface="黑体"/>
                <a:ea typeface="宋体"/>
                <a:cs typeface="Times New Roman"/>
              </a:rPr>
              <a:t>结构节材</a:t>
            </a:r>
            <a:endParaRPr lang="zh-CN" altLang="zh-CN" sz="1600" kern="100" dirty="0">
              <a:effectLst/>
              <a:latin typeface="Calibri"/>
              <a:ea typeface="宋体"/>
              <a:cs typeface="Times New Roman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AEAF42C-BEA9-41F0-A635-D458124A9BA9}"/>
              </a:ext>
            </a:extLst>
          </p:cNvPr>
          <p:cNvSpPr/>
          <p:nvPr/>
        </p:nvSpPr>
        <p:spPr>
          <a:xfrm>
            <a:off x="224123" y="771525"/>
            <a:ext cx="5486400" cy="1979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主要结构材料：</a:t>
            </a:r>
            <a:r>
              <a:rPr lang="en-US" altLang="zh-CN" sz="1000" dirty="0">
                <a:latin typeface="+mn-ea"/>
              </a:rPr>
              <a:t>《</a:t>
            </a:r>
            <a:r>
              <a:rPr lang="zh-CN" altLang="zh-CN" sz="1000" dirty="0">
                <a:latin typeface="+mn-ea"/>
              </a:rPr>
              <a:t>绿色建筑设计标准》</a:t>
            </a:r>
            <a:r>
              <a:rPr lang="en-US" altLang="zh-CN" sz="1000" dirty="0">
                <a:latin typeface="+mn-ea"/>
              </a:rPr>
              <a:t>DB33/1092-2021</a:t>
            </a:r>
            <a:endParaRPr lang="en-US" altLang="zh-CN" sz="1000" dirty="0">
              <a:solidFill>
                <a:srgbClr val="FF0000"/>
              </a:solidFill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zh-CN" sz="1000" dirty="0">
                <a:latin typeface="+mn-ea"/>
              </a:rPr>
              <a:t>明确混凝土、钢筋</a:t>
            </a:r>
            <a:r>
              <a:rPr lang="zh-CN" altLang="en-US" sz="1000" dirty="0">
                <a:latin typeface="+mn-ea"/>
              </a:rPr>
              <a:t>（钢材）</a:t>
            </a:r>
            <a:r>
              <a:rPr lang="zh-CN" altLang="zh-CN" sz="1000" dirty="0">
                <a:latin typeface="+mn-ea"/>
              </a:rPr>
              <a:t>、</a:t>
            </a:r>
            <a:r>
              <a:rPr lang="zh-CN" altLang="en-US" sz="1000" dirty="0">
                <a:latin typeface="+mn-ea"/>
              </a:rPr>
              <a:t>砌体</a:t>
            </a:r>
            <a:r>
              <a:rPr lang="zh-CN" altLang="zh-CN" sz="1000" dirty="0">
                <a:latin typeface="+mn-ea"/>
              </a:rPr>
              <a:t>等主要结构材料的性能指标及应用范围；</a:t>
            </a:r>
            <a:endParaRPr lang="zh-CN" altLang="en-US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文件形式：</a:t>
            </a:r>
            <a:r>
              <a:rPr lang="zh-CN" altLang="en-US" sz="1000" dirty="0">
                <a:latin typeface="+mn-ea"/>
              </a:rPr>
              <a:t>初步设计或施工图设计说明</a:t>
            </a:r>
            <a:endParaRPr lang="en-US" altLang="zh-CN" sz="1000" kern="100" dirty="0">
              <a:solidFill>
                <a:prstClr val="black"/>
              </a:solidFill>
              <a:latin typeface="黑体" pitchFamily="49" charset="-122"/>
              <a:ea typeface="黑体" pitchFamily="49" charset="-122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zh-CN" altLang="en-US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审查要点：</a:t>
            </a:r>
            <a:r>
              <a:rPr lang="en-US" altLang="zh-CN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1.</a:t>
            </a:r>
            <a:r>
              <a:rPr lang="zh-CN" altLang="en-US" sz="1000" dirty="0">
                <a:latin typeface="+mn-ea"/>
              </a:rPr>
              <a:t>注明主要结构材料的性能指标及应用范围；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各种材料一般分开注明；</a:t>
            </a:r>
            <a:endParaRPr lang="en-US" altLang="zh-CN" sz="1000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        2.</a:t>
            </a:r>
            <a:r>
              <a:rPr lang="zh-CN" altLang="en-US" sz="1000" dirty="0">
                <a:latin typeface="+mn-ea"/>
              </a:rPr>
              <a:t>完整性、符合性和适用性。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符合建筑特性和相关设计标准要求。</a:t>
            </a:r>
            <a:endParaRPr lang="en-US" altLang="zh-CN" sz="1000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solidFill>
                  <a:srgbClr val="FF0000"/>
                </a:solidFill>
                <a:latin typeface="+mn-ea"/>
              </a:rPr>
              <a:t>          </a:t>
            </a:r>
            <a:r>
              <a:rPr lang="en-US" altLang="zh-CN" sz="1000" dirty="0">
                <a:latin typeface="+mn-ea"/>
              </a:rPr>
              <a:t>3.</a:t>
            </a:r>
            <a:r>
              <a:rPr lang="zh-CN" altLang="en-US" sz="1000" dirty="0">
                <a:latin typeface="+mn-ea"/>
              </a:rPr>
              <a:t>砌体包括墙体材料和砂浆。</a:t>
            </a:r>
          </a:p>
          <a:p>
            <a:pPr>
              <a:lnSpc>
                <a:spcPct val="150000"/>
              </a:lnSpc>
            </a:pPr>
            <a:endParaRPr lang="zh-CN" altLang="en-US" sz="11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2965079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2" y="297121"/>
            <a:ext cx="243836" cy="7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BCDEA96-D634-4293-9B98-30ABBD380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466726"/>
            <a:ext cx="1219200" cy="304799"/>
          </a:xfrm>
          <a:prstGeom prst="rect">
            <a:avLst/>
          </a:prstGeom>
          <a:solidFill>
            <a:srgbClr val="631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altLang="zh-CN" sz="1600" kern="100" dirty="0">
                <a:latin typeface="黑体"/>
                <a:ea typeface="宋体"/>
                <a:cs typeface="Times New Roman"/>
              </a:rPr>
              <a:t>7 </a:t>
            </a:r>
            <a:r>
              <a:rPr lang="zh-CN" altLang="en-US" sz="1600" kern="100" dirty="0">
                <a:latin typeface="黑体"/>
                <a:ea typeface="宋体"/>
                <a:cs typeface="Times New Roman"/>
              </a:rPr>
              <a:t>结构节材</a:t>
            </a:r>
            <a:endParaRPr lang="zh-CN" altLang="zh-CN" sz="1600" kern="100" dirty="0">
              <a:effectLst/>
              <a:latin typeface="Calibri"/>
              <a:ea typeface="宋体"/>
              <a:cs typeface="Times New Roman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AEAF42C-BEA9-41F0-A635-D458124A9BA9}"/>
              </a:ext>
            </a:extLst>
          </p:cNvPr>
          <p:cNvSpPr/>
          <p:nvPr/>
        </p:nvSpPr>
        <p:spPr>
          <a:xfrm>
            <a:off x="298450" y="773923"/>
            <a:ext cx="5486400" cy="269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FF0000"/>
                </a:solidFill>
                <a:latin typeface="+mn-ea"/>
              </a:rPr>
              <a:t>主要结构材料：</a:t>
            </a:r>
            <a:r>
              <a:rPr lang="en-US" altLang="zh-CN" sz="1000" dirty="0">
                <a:latin typeface="+mn-ea"/>
              </a:rPr>
              <a:t>《</a:t>
            </a:r>
            <a:r>
              <a:rPr lang="zh-CN" altLang="zh-CN" sz="1000" dirty="0">
                <a:latin typeface="+mn-ea"/>
              </a:rPr>
              <a:t>绿色建筑设计标准》</a:t>
            </a:r>
            <a:r>
              <a:rPr lang="en-US" altLang="zh-CN" sz="1000" dirty="0">
                <a:latin typeface="+mn-ea"/>
              </a:rPr>
              <a:t>DB33/1092-2021</a:t>
            </a:r>
            <a:endParaRPr lang="en-US" altLang="zh-CN" sz="1000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 </a:t>
            </a:r>
            <a:r>
              <a:rPr lang="zh-CN" altLang="en-US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一星级、</a:t>
            </a:r>
            <a:r>
              <a:rPr lang="zh-CN" altLang="en-US" sz="1000" kern="100" dirty="0">
                <a:solidFill>
                  <a:schemeClr val="accent1"/>
                </a:solidFill>
                <a:latin typeface="黑体" pitchFamily="49" charset="-122"/>
                <a:ea typeface="黑体" pitchFamily="49" charset="-122"/>
                <a:cs typeface="Times New Roman"/>
              </a:rPr>
              <a:t>二星级</a:t>
            </a:r>
            <a:r>
              <a:rPr lang="zh-CN" altLang="en-US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、</a:t>
            </a:r>
            <a:r>
              <a:rPr lang="zh-CN" altLang="en-US" sz="1000" kern="100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  <a:cs typeface="Times New Roman"/>
              </a:rPr>
              <a:t>三星级</a:t>
            </a:r>
            <a:endParaRPr lang="en-US" altLang="zh-CN" sz="1000" kern="100" dirty="0">
              <a:solidFill>
                <a:srgbClr val="7030A0"/>
              </a:solidFill>
              <a:latin typeface="黑体" pitchFamily="49" charset="-122"/>
              <a:ea typeface="黑体" pitchFamily="49" charset="-122"/>
              <a:cs typeface="Times New Roman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zh-CN" sz="1000" dirty="0">
                <a:latin typeface="+mn-ea"/>
              </a:rPr>
              <a:t>钢筋混凝土结构或混合结构中混凝土部分，</a:t>
            </a:r>
            <a:r>
              <a:rPr lang="en-US" altLang="zh-CN" sz="1000" dirty="0">
                <a:latin typeface="+mn-ea"/>
              </a:rPr>
              <a:t>400MPa </a:t>
            </a:r>
            <a:r>
              <a:rPr lang="zh-CN" altLang="zh-CN" sz="1000" dirty="0">
                <a:latin typeface="+mn-ea"/>
              </a:rPr>
              <a:t>级及以上受力普通钢筋占受力普通钢筋总量的比例不</a:t>
            </a:r>
            <a:r>
              <a:rPr lang="zh-CN" altLang="zh-CN" sz="1000" dirty="0">
                <a:solidFill>
                  <a:srgbClr val="C00000"/>
                </a:solidFill>
                <a:latin typeface="+mn-ea"/>
              </a:rPr>
              <a:t>应</a:t>
            </a:r>
            <a:r>
              <a:rPr lang="zh-CN" altLang="zh-CN" sz="1000" dirty="0">
                <a:latin typeface="+mn-ea"/>
              </a:rPr>
              <a:t>小于</a:t>
            </a:r>
            <a:r>
              <a:rPr lang="en-US" altLang="zh-CN" sz="1000" dirty="0">
                <a:latin typeface="+mn-ea"/>
              </a:rPr>
              <a:t>85%</a:t>
            </a:r>
            <a:r>
              <a:rPr lang="zh-CN" altLang="zh-CN" sz="1000" dirty="0">
                <a:latin typeface="+mn-ea"/>
              </a:rPr>
              <a:t>；</a:t>
            </a:r>
            <a:r>
              <a:rPr lang="zh-CN" altLang="en-US" sz="1000" kern="100" dirty="0">
                <a:solidFill>
                  <a:schemeClr val="accent1"/>
                </a:solidFill>
                <a:latin typeface="黑体" pitchFamily="49" charset="-122"/>
                <a:ea typeface="黑体" pitchFamily="49" charset="-122"/>
                <a:cs typeface="Times New Roman"/>
              </a:rPr>
              <a:t>（</a:t>
            </a:r>
            <a:r>
              <a:rPr lang="en-US" altLang="zh-CN" sz="1000" kern="100" dirty="0">
                <a:solidFill>
                  <a:schemeClr val="accent1"/>
                </a:solidFill>
                <a:latin typeface="黑体" pitchFamily="49" charset="-122"/>
                <a:ea typeface="黑体" pitchFamily="49" charset="-122"/>
                <a:cs typeface="Times New Roman"/>
              </a:rPr>
              <a:t>85%</a:t>
            </a:r>
            <a:r>
              <a:rPr lang="zh-CN" altLang="en-US" sz="1000" kern="100" dirty="0">
                <a:solidFill>
                  <a:schemeClr val="accent1"/>
                </a:solidFill>
                <a:latin typeface="黑体" pitchFamily="49" charset="-122"/>
                <a:ea typeface="黑体" pitchFamily="49" charset="-122"/>
                <a:cs typeface="Times New Roman"/>
              </a:rPr>
              <a:t>）</a:t>
            </a:r>
            <a:r>
              <a:rPr lang="zh-CN" altLang="en-US" sz="1000" dirty="0">
                <a:latin typeface="+mn-ea"/>
              </a:rPr>
              <a:t>；</a:t>
            </a:r>
            <a:r>
              <a:rPr lang="zh-CN" altLang="en-US" sz="1000" kern="100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  <a:cs typeface="Times New Roman"/>
              </a:rPr>
              <a:t>（</a:t>
            </a:r>
            <a:r>
              <a:rPr lang="en-US" altLang="zh-CN" sz="1000" kern="100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  <a:cs typeface="Times New Roman"/>
              </a:rPr>
              <a:t>85%</a:t>
            </a:r>
            <a:r>
              <a:rPr lang="zh-CN" altLang="en-US" sz="1000" kern="100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  <a:cs typeface="Times New Roman"/>
              </a:rPr>
              <a:t>）</a:t>
            </a:r>
            <a:r>
              <a:rPr lang="zh-CN" altLang="en-US" sz="1000" dirty="0">
                <a:latin typeface="+mn-ea"/>
              </a:rPr>
              <a:t>；</a:t>
            </a:r>
            <a:endParaRPr lang="en-US" altLang="zh-CN" sz="10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zh-CN" sz="1000" dirty="0">
                <a:latin typeface="+mn-ea"/>
              </a:rPr>
              <a:t>钢结构或高层混合结构中钢结构部分，</a:t>
            </a:r>
            <a:r>
              <a:rPr lang="en-US" altLang="zh-CN" sz="1000" dirty="0">
                <a:latin typeface="+mn-ea"/>
              </a:rPr>
              <a:t>Q355 </a:t>
            </a:r>
            <a:r>
              <a:rPr lang="zh-CN" altLang="zh-CN" sz="1000" dirty="0">
                <a:latin typeface="+mn-ea"/>
              </a:rPr>
              <a:t>及以上高强钢材用量占钢材总量的比例不</a:t>
            </a:r>
            <a:r>
              <a:rPr lang="zh-CN" altLang="zh-CN" sz="1000" dirty="0">
                <a:solidFill>
                  <a:srgbClr val="C00000"/>
                </a:solidFill>
                <a:latin typeface="+mn-ea"/>
              </a:rPr>
              <a:t>应</a:t>
            </a:r>
            <a:r>
              <a:rPr lang="zh-CN" altLang="zh-CN" sz="1000" dirty="0">
                <a:latin typeface="+mn-ea"/>
              </a:rPr>
              <a:t>小于</a:t>
            </a:r>
            <a:r>
              <a:rPr lang="en-US" altLang="zh-CN" sz="1000" dirty="0">
                <a:latin typeface="+mn-ea"/>
              </a:rPr>
              <a:t>50%</a:t>
            </a:r>
            <a:r>
              <a:rPr lang="zh-CN" altLang="zh-CN" sz="1000" dirty="0">
                <a:latin typeface="+mn-ea"/>
              </a:rPr>
              <a:t>；</a:t>
            </a:r>
            <a:r>
              <a:rPr lang="en-US" altLang="zh-CN" sz="1000" kern="100" dirty="0">
                <a:solidFill>
                  <a:schemeClr val="accent1"/>
                </a:solidFill>
                <a:latin typeface="黑体" pitchFamily="49" charset="-122"/>
                <a:ea typeface="黑体" pitchFamily="49" charset="-122"/>
                <a:cs typeface="Times New Roman"/>
              </a:rPr>
              <a:t>50%</a:t>
            </a:r>
            <a:r>
              <a:rPr lang="zh-CN" altLang="zh-CN" sz="1000" kern="100" dirty="0">
                <a:solidFill>
                  <a:schemeClr val="accent1"/>
                </a:solidFill>
                <a:latin typeface="黑体" pitchFamily="49" charset="-122"/>
                <a:ea typeface="黑体" pitchFamily="49" charset="-122"/>
                <a:cs typeface="Times New Roman"/>
              </a:rPr>
              <a:t>；</a:t>
            </a:r>
            <a:r>
              <a:rPr lang="en-US" altLang="zh-CN" sz="1000" kern="100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  <a:cs typeface="Times New Roman"/>
              </a:rPr>
              <a:t>70%</a:t>
            </a:r>
            <a:r>
              <a:rPr lang="zh-CN" altLang="zh-CN" sz="1000" kern="100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  <a:cs typeface="Times New Roman"/>
              </a:rPr>
              <a:t>；</a:t>
            </a:r>
            <a:endParaRPr lang="en-US" altLang="zh-CN" sz="1000" kern="100" dirty="0">
              <a:solidFill>
                <a:srgbClr val="7030A0"/>
              </a:solidFill>
              <a:latin typeface="黑体" pitchFamily="49" charset="-122"/>
              <a:ea typeface="黑体" pitchFamily="49" charset="-122"/>
              <a:cs typeface="Times New Roman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000" dirty="0">
                <a:solidFill>
                  <a:srgbClr val="C00000"/>
                </a:solidFill>
                <a:latin typeface="+mn-ea"/>
              </a:rPr>
              <a:t>100</a:t>
            </a:r>
            <a:r>
              <a:rPr lang="zh-CN" altLang="zh-CN" sz="1000" dirty="0">
                <a:solidFill>
                  <a:srgbClr val="C00000"/>
                </a:solidFill>
                <a:latin typeface="+mn-ea"/>
              </a:rPr>
              <a:t>米以上</a:t>
            </a:r>
            <a:r>
              <a:rPr lang="zh-CN" altLang="zh-CN" sz="1000" dirty="0">
                <a:latin typeface="+mn-ea"/>
              </a:rPr>
              <a:t>高层钢筋混凝土结构中竖向承重结构采用强度等级不小于</a:t>
            </a:r>
            <a:r>
              <a:rPr lang="en-US" altLang="zh-CN" sz="1000" dirty="0">
                <a:latin typeface="+mn-ea"/>
              </a:rPr>
              <a:t>C50 </a:t>
            </a:r>
            <a:r>
              <a:rPr lang="zh-CN" altLang="zh-CN" sz="1000" dirty="0">
                <a:latin typeface="+mn-ea"/>
              </a:rPr>
              <a:t>混凝土用量占竖向承重结构中混凝土总量的比例不</a:t>
            </a:r>
            <a:r>
              <a:rPr lang="zh-CN" altLang="zh-CN" sz="1000" dirty="0">
                <a:solidFill>
                  <a:srgbClr val="C00000"/>
                </a:solidFill>
                <a:latin typeface="+mn-ea"/>
              </a:rPr>
              <a:t>宜</a:t>
            </a:r>
            <a:r>
              <a:rPr lang="zh-CN" altLang="zh-CN" sz="1000" dirty="0">
                <a:latin typeface="+mn-ea"/>
              </a:rPr>
              <a:t>小于</a:t>
            </a:r>
            <a:r>
              <a:rPr lang="en-US" altLang="zh-CN" sz="1000" dirty="0">
                <a:latin typeface="+mn-ea"/>
              </a:rPr>
              <a:t>50%</a:t>
            </a:r>
            <a:r>
              <a:rPr lang="zh-CN" altLang="zh-CN" sz="1000" dirty="0">
                <a:latin typeface="+mn-ea"/>
              </a:rPr>
              <a:t>；</a:t>
            </a:r>
            <a:r>
              <a:rPr lang="en-US" altLang="zh-CN" sz="1000" kern="100" dirty="0">
                <a:solidFill>
                  <a:schemeClr val="accent1"/>
                </a:solidFill>
                <a:latin typeface="黑体" pitchFamily="49" charset="-122"/>
                <a:ea typeface="黑体" pitchFamily="49" charset="-122"/>
                <a:cs typeface="Times New Roman"/>
              </a:rPr>
              <a:t>50%</a:t>
            </a:r>
            <a:r>
              <a:rPr lang="zh-CN" altLang="zh-CN" sz="1000" kern="100" dirty="0">
                <a:solidFill>
                  <a:schemeClr val="accent1"/>
                </a:solidFill>
                <a:latin typeface="黑体" pitchFamily="49" charset="-122"/>
                <a:ea typeface="黑体" pitchFamily="49" charset="-122"/>
                <a:cs typeface="Times New Roman"/>
              </a:rPr>
              <a:t>；</a:t>
            </a:r>
            <a:r>
              <a:rPr lang="en-US" altLang="zh-CN" sz="1000" kern="100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  <a:cs typeface="Times New Roman"/>
              </a:rPr>
              <a:t>50%</a:t>
            </a:r>
            <a:r>
              <a:rPr lang="zh-CN" altLang="zh-CN" sz="1000" kern="100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  <a:cs typeface="Times New Roman"/>
              </a:rPr>
              <a:t>；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zh-CN" altLang="en-US" sz="11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zh-CN" altLang="en-US" sz="11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2923282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2" y="297121"/>
            <a:ext cx="243836" cy="7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BCDEA96-D634-4293-9B98-30ABBD380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466726"/>
            <a:ext cx="1219200" cy="304799"/>
          </a:xfrm>
          <a:prstGeom prst="rect">
            <a:avLst/>
          </a:prstGeom>
          <a:solidFill>
            <a:srgbClr val="631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altLang="zh-CN" sz="1600" kern="100" dirty="0">
                <a:latin typeface="黑体"/>
                <a:ea typeface="宋体"/>
                <a:cs typeface="Times New Roman"/>
              </a:rPr>
              <a:t>7 </a:t>
            </a:r>
            <a:r>
              <a:rPr lang="zh-CN" altLang="en-US" sz="1600" kern="100" dirty="0">
                <a:latin typeface="黑体"/>
                <a:ea typeface="宋体"/>
                <a:cs typeface="Times New Roman"/>
              </a:rPr>
              <a:t>结构节材</a:t>
            </a:r>
            <a:endParaRPr lang="zh-CN" altLang="zh-CN" sz="1600" kern="100" dirty="0">
              <a:effectLst/>
              <a:latin typeface="Calibri"/>
              <a:ea typeface="宋体"/>
              <a:cs typeface="Times New Roman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AEAF42C-BEA9-41F0-A635-D458124A9BA9}"/>
              </a:ext>
            </a:extLst>
          </p:cNvPr>
          <p:cNvSpPr/>
          <p:nvPr/>
        </p:nvSpPr>
        <p:spPr>
          <a:xfrm>
            <a:off x="298450" y="773923"/>
            <a:ext cx="5486400" cy="3410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FF0000"/>
                </a:solidFill>
                <a:latin typeface="+mn-ea"/>
              </a:rPr>
              <a:t>主要结构材料：</a:t>
            </a:r>
            <a:r>
              <a:rPr lang="en-US" altLang="zh-CN" sz="1000" dirty="0">
                <a:latin typeface="+mn-ea"/>
              </a:rPr>
              <a:t>《</a:t>
            </a:r>
            <a:r>
              <a:rPr lang="zh-CN" altLang="zh-CN" sz="1000" dirty="0">
                <a:latin typeface="+mn-ea"/>
              </a:rPr>
              <a:t>绿色建筑设计标准》</a:t>
            </a:r>
            <a:r>
              <a:rPr lang="en-US" altLang="zh-CN" sz="1000" dirty="0">
                <a:latin typeface="+mn-ea"/>
              </a:rPr>
              <a:t>DB33/1092-2021</a:t>
            </a:r>
            <a:endParaRPr lang="en-US" altLang="zh-CN" sz="1000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 </a:t>
            </a:r>
            <a:r>
              <a:rPr lang="zh-CN" altLang="en-US" sz="1000" kern="100" dirty="0">
                <a:solidFill>
                  <a:schemeClr val="accent1"/>
                </a:solidFill>
                <a:latin typeface="黑体" pitchFamily="49" charset="-122"/>
                <a:ea typeface="黑体" pitchFamily="49" charset="-122"/>
                <a:cs typeface="Times New Roman"/>
              </a:rPr>
              <a:t>二星级</a:t>
            </a:r>
            <a:r>
              <a:rPr lang="zh-CN" altLang="en-US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、</a:t>
            </a:r>
            <a:r>
              <a:rPr lang="zh-CN" altLang="en-US" sz="1000" kern="100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  <a:cs typeface="Times New Roman"/>
              </a:rPr>
              <a:t>三星级</a:t>
            </a:r>
            <a:endParaRPr lang="en-US" altLang="zh-CN" sz="1000" kern="100" dirty="0">
              <a:solidFill>
                <a:srgbClr val="7030A0"/>
              </a:solidFill>
              <a:latin typeface="黑体" pitchFamily="49" charset="-122"/>
              <a:ea typeface="黑体" pitchFamily="49" charset="-122"/>
              <a:cs typeface="Times New Roman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zh-CN" sz="1000" dirty="0">
                <a:latin typeface="+mn-ea"/>
              </a:rPr>
              <a:t>人工填土宜就近选用经处理的工业废渣、无机建筑垃圾及素填土，并符合相关规范的要求。</a:t>
            </a:r>
            <a:endParaRPr lang="en-US" altLang="zh-CN" sz="10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zh-CN" sz="1000" dirty="0">
                <a:latin typeface="+mn-ea"/>
              </a:rPr>
              <a:t>优先采用无须外加装饰层的建筑材料。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文件形式：</a:t>
            </a:r>
            <a:r>
              <a:rPr lang="zh-CN" altLang="en-US" sz="1000" dirty="0">
                <a:latin typeface="+mn-ea"/>
              </a:rPr>
              <a:t>结构布置、初步设计或施工图设计说明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审查要点：</a:t>
            </a:r>
            <a:r>
              <a:rPr lang="en-US" altLang="zh-CN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1.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预评价阶段</a:t>
            </a:r>
            <a:r>
              <a:rPr lang="zh-CN" altLang="en-US" sz="1000" dirty="0">
                <a:latin typeface="+mn-ea"/>
              </a:rPr>
              <a:t>（设计阶段）在设计说明、结构施工图中应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提出选材要求</a:t>
            </a:r>
            <a:r>
              <a:rPr lang="zh-CN" altLang="en-US" sz="1000" dirty="0">
                <a:latin typeface="+mn-ea"/>
              </a:rPr>
              <a:t>，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          </a:t>
            </a:r>
            <a:r>
              <a:rPr lang="zh-CN" altLang="en-US" sz="1000" dirty="0">
                <a:latin typeface="+mn-ea"/>
              </a:rPr>
              <a:t>应用比例根据经验估算；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        2.</a:t>
            </a:r>
            <a:r>
              <a:rPr lang="zh-CN" altLang="en-US" sz="1000" dirty="0">
                <a:latin typeface="+mn-ea"/>
              </a:rPr>
              <a:t>评价阶段，需要各类材料应用比例计算书；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        </a:t>
            </a:r>
            <a:endParaRPr lang="en-US" altLang="zh-CN" sz="1000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1000" kern="100" dirty="0">
              <a:solidFill>
                <a:prstClr val="black"/>
              </a:solidFill>
              <a:latin typeface="黑体" pitchFamily="49" charset="-122"/>
              <a:ea typeface="黑体" pitchFamily="49" charset="-122"/>
              <a:cs typeface="Times New Roman"/>
            </a:endParaRPr>
          </a:p>
          <a:p>
            <a:pPr>
              <a:lnSpc>
                <a:spcPct val="150000"/>
              </a:lnSpc>
            </a:pPr>
            <a:endParaRPr lang="zh-CN" altLang="en-US" sz="11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zh-CN" altLang="en-US" sz="11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zh-CN" altLang="en-US" sz="11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1742441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2" y="297121"/>
            <a:ext cx="243836" cy="7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BCDEA96-D634-4293-9B98-30ABBD380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466726"/>
            <a:ext cx="1219200" cy="304799"/>
          </a:xfrm>
          <a:prstGeom prst="rect">
            <a:avLst/>
          </a:prstGeom>
          <a:solidFill>
            <a:srgbClr val="631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altLang="zh-CN" sz="1600" kern="100" dirty="0">
                <a:latin typeface="黑体"/>
                <a:ea typeface="宋体"/>
                <a:cs typeface="Times New Roman"/>
              </a:rPr>
              <a:t>7 </a:t>
            </a:r>
            <a:r>
              <a:rPr lang="zh-CN" altLang="en-US" sz="1600" kern="100" dirty="0">
                <a:latin typeface="黑体"/>
                <a:ea typeface="宋体"/>
                <a:cs typeface="Times New Roman"/>
              </a:rPr>
              <a:t>结构节材</a:t>
            </a:r>
            <a:endParaRPr lang="zh-CN" altLang="zh-CN" sz="1600" kern="100" dirty="0">
              <a:effectLst/>
              <a:latin typeface="Calibri"/>
              <a:ea typeface="宋体"/>
              <a:cs typeface="Times New Roman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AEAF42C-BEA9-41F0-A635-D458124A9BA9}"/>
              </a:ext>
            </a:extLst>
          </p:cNvPr>
          <p:cNvSpPr/>
          <p:nvPr/>
        </p:nvSpPr>
        <p:spPr>
          <a:xfrm>
            <a:off x="298450" y="773923"/>
            <a:ext cx="5486400" cy="2949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FF0000"/>
                </a:solidFill>
                <a:latin typeface="+mn-ea"/>
              </a:rPr>
              <a:t>项目所在地材料供应情况：</a:t>
            </a:r>
            <a:r>
              <a:rPr lang="en-US" altLang="zh-CN" sz="1000" dirty="0">
                <a:latin typeface="+mn-ea"/>
              </a:rPr>
              <a:t>《</a:t>
            </a:r>
            <a:r>
              <a:rPr lang="zh-CN" altLang="zh-CN" sz="1000" dirty="0">
                <a:latin typeface="+mn-ea"/>
              </a:rPr>
              <a:t>绿色建筑设计标准》</a:t>
            </a:r>
            <a:r>
              <a:rPr lang="en-US" altLang="zh-CN" sz="1000" dirty="0">
                <a:latin typeface="+mn-ea"/>
              </a:rPr>
              <a:t>DB33/1092-2021</a:t>
            </a:r>
            <a:endParaRPr lang="en-US" altLang="zh-CN" sz="1000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 </a:t>
            </a:r>
            <a:r>
              <a:rPr lang="zh-CN" altLang="en-US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一星级、</a:t>
            </a:r>
            <a:r>
              <a:rPr lang="zh-CN" altLang="en-US" sz="1000" kern="100" dirty="0">
                <a:solidFill>
                  <a:schemeClr val="accent1"/>
                </a:solidFill>
                <a:latin typeface="黑体" pitchFamily="49" charset="-122"/>
                <a:ea typeface="黑体" pitchFamily="49" charset="-122"/>
                <a:cs typeface="Times New Roman"/>
              </a:rPr>
              <a:t>二星级</a:t>
            </a:r>
            <a:r>
              <a:rPr lang="zh-CN" altLang="en-US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、</a:t>
            </a:r>
            <a:r>
              <a:rPr lang="zh-CN" altLang="en-US" sz="1000" kern="100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  <a:cs typeface="Times New Roman"/>
              </a:rPr>
              <a:t>三星级</a:t>
            </a:r>
            <a:endParaRPr lang="en-US" altLang="zh-CN" sz="1000" kern="100" dirty="0">
              <a:solidFill>
                <a:srgbClr val="7030A0"/>
              </a:solidFill>
              <a:latin typeface="黑体" pitchFamily="49" charset="-122"/>
              <a:ea typeface="黑体" pitchFamily="49" charset="-122"/>
              <a:cs typeface="Times New Roman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zh-CN" sz="1000" dirty="0">
                <a:latin typeface="+mn-ea"/>
              </a:rPr>
              <a:t>施工现场</a:t>
            </a:r>
            <a:r>
              <a:rPr lang="en-US" altLang="zh-CN" sz="1000" dirty="0">
                <a:latin typeface="+mn-ea"/>
              </a:rPr>
              <a:t>500km</a:t>
            </a:r>
            <a:r>
              <a:rPr lang="zh-CN" altLang="zh-CN" sz="1000" dirty="0">
                <a:latin typeface="+mn-ea"/>
              </a:rPr>
              <a:t>以内生产的建筑材料重量占建筑材料总重量的比例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 </a:t>
            </a:r>
            <a:r>
              <a:rPr lang="zh-CN" altLang="zh-CN" sz="1000" dirty="0">
                <a:latin typeface="+mn-ea"/>
              </a:rPr>
              <a:t>应大于</a:t>
            </a:r>
            <a:r>
              <a:rPr lang="en-US" altLang="zh-CN" sz="1000" dirty="0">
                <a:latin typeface="+mn-ea"/>
              </a:rPr>
              <a:t>60%</a:t>
            </a:r>
            <a:r>
              <a:rPr lang="zh-CN" altLang="en-US" sz="1000" dirty="0">
                <a:latin typeface="+mn-ea"/>
              </a:rPr>
              <a:t>；</a:t>
            </a:r>
            <a:r>
              <a:rPr lang="en-US" altLang="zh-CN" sz="1000" kern="100" dirty="0">
                <a:solidFill>
                  <a:schemeClr val="accent1"/>
                </a:solidFill>
                <a:latin typeface="黑体" pitchFamily="49" charset="-122"/>
                <a:ea typeface="黑体" pitchFamily="49" charset="-122"/>
                <a:cs typeface="Times New Roman"/>
              </a:rPr>
              <a:t>70%</a:t>
            </a:r>
            <a:r>
              <a:rPr lang="zh-CN" altLang="en-US" sz="1000" kern="100" dirty="0">
                <a:solidFill>
                  <a:schemeClr val="accent1"/>
                </a:solidFill>
                <a:latin typeface="黑体" pitchFamily="49" charset="-122"/>
                <a:ea typeface="黑体" pitchFamily="49" charset="-122"/>
                <a:cs typeface="Times New Roman"/>
              </a:rPr>
              <a:t>；</a:t>
            </a:r>
            <a:r>
              <a:rPr lang="en-US" altLang="zh-CN" sz="1000" kern="100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  <a:cs typeface="Times New Roman"/>
              </a:rPr>
              <a:t>90%</a:t>
            </a:r>
          </a:p>
          <a:p>
            <a:pPr>
              <a:lnSpc>
                <a:spcPct val="150000"/>
              </a:lnSpc>
            </a:pPr>
            <a:r>
              <a:rPr lang="zh-CN" altLang="en-US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审查原则：</a:t>
            </a:r>
            <a:r>
              <a:rPr lang="en-US" altLang="zh-CN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1.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预评价阶段</a:t>
            </a:r>
            <a:r>
              <a:rPr lang="zh-CN" altLang="en-US" sz="1000" dirty="0">
                <a:latin typeface="+mn-ea"/>
              </a:rPr>
              <a:t>（设计阶段）在设计说明、结构施工图中应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提出选材要求</a:t>
            </a:r>
            <a:r>
              <a:rPr lang="zh-CN" altLang="en-US" sz="1000" dirty="0">
                <a:latin typeface="+mn-ea"/>
              </a:rPr>
              <a:t>，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          </a:t>
            </a:r>
            <a:r>
              <a:rPr lang="zh-CN" altLang="en-US" sz="1000" dirty="0">
                <a:latin typeface="+mn-ea"/>
              </a:rPr>
              <a:t>应用比例根据经验估算；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        2.</a:t>
            </a:r>
            <a:r>
              <a:rPr lang="zh-CN" altLang="en-US" sz="1000" dirty="0">
                <a:latin typeface="+mn-ea"/>
              </a:rPr>
              <a:t>评价阶段，查阅购销合同、材料用料清单，需要各类材料应用比例计算书；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        3.</a:t>
            </a:r>
            <a:r>
              <a:rPr lang="zh-CN" altLang="en-US" sz="1000" dirty="0">
                <a:latin typeface="+mn-ea"/>
              </a:rPr>
              <a:t>重点核查建材的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最后一个</a:t>
            </a:r>
            <a:r>
              <a:rPr lang="zh-CN" altLang="en-US" sz="1000" dirty="0">
                <a:latin typeface="+mn-ea"/>
              </a:rPr>
              <a:t>生产或加工工厂或场地位置。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rgbClr val="FF0000"/>
                </a:solidFill>
                <a:latin typeface="+mn-ea"/>
              </a:rPr>
              <a:t>          </a:t>
            </a:r>
            <a:endParaRPr lang="zh-CN" altLang="en-US" sz="1100" kern="100" dirty="0">
              <a:solidFill>
                <a:srgbClr val="7030A0"/>
              </a:solidFill>
              <a:latin typeface="黑体" pitchFamily="49" charset="-122"/>
              <a:ea typeface="黑体" pitchFamily="49" charset="-122"/>
              <a:cs typeface="Times New Roman"/>
            </a:endParaRPr>
          </a:p>
          <a:p>
            <a:pPr>
              <a:lnSpc>
                <a:spcPct val="150000"/>
              </a:lnSpc>
            </a:pPr>
            <a:endParaRPr lang="zh-CN" altLang="en-US" sz="11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zh-CN" altLang="en-US" sz="11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1591414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2" y="297121"/>
            <a:ext cx="243836" cy="7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BCDEA96-D634-4293-9B98-30ABBD380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466726"/>
            <a:ext cx="1219200" cy="304799"/>
          </a:xfrm>
          <a:prstGeom prst="rect">
            <a:avLst/>
          </a:prstGeom>
          <a:solidFill>
            <a:srgbClr val="631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altLang="zh-CN" sz="1600" kern="100" dirty="0">
                <a:latin typeface="黑体"/>
                <a:ea typeface="宋体"/>
                <a:cs typeface="Times New Roman"/>
              </a:rPr>
              <a:t>7 </a:t>
            </a:r>
            <a:r>
              <a:rPr lang="zh-CN" altLang="en-US" sz="1600" kern="100" dirty="0">
                <a:latin typeface="黑体"/>
                <a:ea typeface="宋体"/>
                <a:cs typeface="Times New Roman"/>
              </a:rPr>
              <a:t>结构节材</a:t>
            </a:r>
            <a:endParaRPr lang="zh-CN" altLang="zh-CN" sz="1600" kern="100" dirty="0">
              <a:effectLst/>
              <a:latin typeface="Calibri"/>
              <a:ea typeface="宋体"/>
              <a:cs typeface="Times New Roman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AEAF42C-BEA9-41F0-A635-D458124A9BA9}"/>
              </a:ext>
            </a:extLst>
          </p:cNvPr>
          <p:cNvSpPr/>
          <p:nvPr/>
        </p:nvSpPr>
        <p:spPr>
          <a:xfrm>
            <a:off x="298450" y="773923"/>
            <a:ext cx="5486400" cy="338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FF0000"/>
                </a:solidFill>
                <a:latin typeface="+mn-ea"/>
              </a:rPr>
              <a:t>绿色建材：</a:t>
            </a:r>
            <a:r>
              <a:rPr lang="en-US" altLang="zh-CN" sz="1000" dirty="0">
                <a:latin typeface="+mn-ea"/>
              </a:rPr>
              <a:t>《</a:t>
            </a:r>
            <a:r>
              <a:rPr lang="zh-CN" altLang="zh-CN" sz="1000" dirty="0">
                <a:latin typeface="+mn-ea"/>
              </a:rPr>
              <a:t>绿色建筑设计标准》</a:t>
            </a:r>
            <a:r>
              <a:rPr lang="en-US" altLang="zh-CN" sz="1000" dirty="0">
                <a:latin typeface="+mn-ea"/>
              </a:rPr>
              <a:t>DB33/1092-2021</a:t>
            </a:r>
            <a:endParaRPr lang="en-US" altLang="zh-CN" sz="1000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 </a:t>
            </a:r>
            <a:r>
              <a:rPr lang="zh-CN" altLang="en-US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一星级、</a:t>
            </a:r>
            <a:r>
              <a:rPr lang="zh-CN" altLang="en-US" sz="1000" kern="100" dirty="0">
                <a:solidFill>
                  <a:schemeClr val="accent1"/>
                </a:solidFill>
                <a:latin typeface="黑体" pitchFamily="49" charset="-122"/>
                <a:ea typeface="黑体" pitchFamily="49" charset="-122"/>
                <a:cs typeface="Times New Roman"/>
              </a:rPr>
              <a:t>二星级</a:t>
            </a:r>
            <a:endParaRPr lang="en-US" altLang="zh-CN" sz="1000" kern="100" dirty="0">
              <a:solidFill>
                <a:srgbClr val="7030A0"/>
              </a:solidFill>
              <a:latin typeface="黑体" pitchFamily="49" charset="-122"/>
              <a:ea typeface="黑体" pitchFamily="49" charset="-122"/>
              <a:cs typeface="Times New Roman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zh-CN" sz="1000" dirty="0">
                <a:latin typeface="+mn-ea"/>
              </a:rPr>
              <a:t>可再循环材料、可再利用建筑材料。可再循环材料、可再利用建筑材料的用量比例在住宅建筑中不应低于</a:t>
            </a:r>
            <a:r>
              <a:rPr lang="en-US" altLang="zh-CN" sz="1000" dirty="0">
                <a:latin typeface="+mn-ea"/>
              </a:rPr>
              <a:t>6%</a:t>
            </a:r>
            <a:r>
              <a:rPr lang="zh-CN" altLang="zh-CN" sz="1000" dirty="0">
                <a:latin typeface="+mn-ea"/>
              </a:rPr>
              <a:t>，公共建筑中不应低于</a:t>
            </a:r>
            <a:r>
              <a:rPr lang="en-US" altLang="zh-CN" sz="1000" dirty="0">
                <a:latin typeface="+mn-ea"/>
              </a:rPr>
              <a:t>10%</a:t>
            </a:r>
            <a:r>
              <a:rPr lang="zh-CN" altLang="zh-CN" sz="1000" dirty="0">
                <a:latin typeface="+mn-ea"/>
              </a:rPr>
              <a:t>；</a:t>
            </a:r>
            <a:endParaRPr lang="en-US" altLang="zh-CN" sz="10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zh-CN" sz="1000" dirty="0">
                <a:latin typeface="+mn-ea"/>
              </a:rPr>
              <a:t>以各种废弃物为原料生产的建筑材料。只采用一种利废建材时，其占同类建材的用量比例不宜低于</a:t>
            </a:r>
            <a:r>
              <a:rPr lang="en-US" altLang="zh-CN" sz="1000" dirty="0">
                <a:latin typeface="+mn-ea"/>
              </a:rPr>
              <a:t>50%</a:t>
            </a:r>
            <a:r>
              <a:rPr lang="zh-CN" altLang="zh-CN" sz="1000" dirty="0">
                <a:latin typeface="+mn-ea"/>
              </a:rPr>
              <a:t>。选用两种及以上的利废建材时，每一种占同类建材的用量比例均不</a:t>
            </a:r>
            <a:r>
              <a:rPr lang="zh-CN" altLang="zh-CN" sz="1000" dirty="0">
                <a:solidFill>
                  <a:srgbClr val="C00000"/>
                </a:solidFill>
                <a:latin typeface="+mn-ea"/>
              </a:rPr>
              <a:t>宜</a:t>
            </a:r>
            <a:r>
              <a:rPr lang="zh-CN" altLang="zh-CN" sz="1000" dirty="0">
                <a:latin typeface="+mn-ea"/>
              </a:rPr>
              <a:t>低于</a:t>
            </a:r>
            <a:r>
              <a:rPr lang="en-US" altLang="zh-CN" sz="1000" dirty="0">
                <a:latin typeface="+mn-ea"/>
              </a:rPr>
              <a:t>30%</a:t>
            </a:r>
            <a:r>
              <a:rPr lang="zh-CN" altLang="zh-CN" sz="1000" dirty="0">
                <a:latin typeface="+mn-ea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zh-CN" altLang="en-US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审查要点：</a:t>
            </a:r>
            <a:r>
              <a:rPr lang="en-US" altLang="zh-CN" sz="1000" dirty="0">
                <a:latin typeface="+mn-ea"/>
              </a:rPr>
              <a:t>1.</a:t>
            </a:r>
            <a:r>
              <a:rPr lang="zh-CN" altLang="en-US" sz="1000" dirty="0">
                <a:latin typeface="+mn-ea"/>
              </a:rPr>
              <a:t>评价范围是永久性安装工程中的建筑材料，不包括电梯等设备</a:t>
            </a:r>
            <a:r>
              <a:rPr lang="en-US" altLang="zh-CN" sz="1000" dirty="0">
                <a:latin typeface="+mn-ea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1000" dirty="0">
                <a:solidFill>
                  <a:srgbClr val="FF0000"/>
                </a:solidFill>
                <a:latin typeface="+mn-ea"/>
              </a:rPr>
              <a:t>          </a:t>
            </a:r>
            <a:r>
              <a:rPr lang="en-US" altLang="zh-CN" sz="1000" dirty="0">
                <a:latin typeface="+mn-ea"/>
              </a:rPr>
              <a:t>2.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预评价</a:t>
            </a:r>
            <a:r>
              <a:rPr lang="zh-CN" altLang="en-US" sz="1000" dirty="0">
                <a:latin typeface="+mn-ea"/>
              </a:rPr>
              <a:t>查阅各专业的设计说明和施工图、各种材料的使用部位及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使用量等</a:t>
            </a:r>
            <a:r>
              <a:rPr lang="en-US" altLang="zh-CN" sz="1000" dirty="0">
                <a:solidFill>
                  <a:srgbClr val="FF0000"/>
                </a:solidFill>
                <a:latin typeface="+mn-ea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        3.</a:t>
            </a:r>
            <a:r>
              <a:rPr lang="zh-CN" altLang="en-US" sz="1000" dirty="0">
                <a:latin typeface="+mn-ea"/>
              </a:rPr>
              <a:t>评价查阅竣工文件，各类材料用量的比例计算书；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        4.</a:t>
            </a:r>
            <a:r>
              <a:rPr lang="zh-CN" altLang="en-US" sz="1000" dirty="0">
                <a:latin typeface="+mn-ea"/>
              </a:rPr>
              <a:t>利废建材中废弃物掺量说明及证明材料，相关产品检测报告；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        5.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应与</a:t>
            </a:r>
            <a:r>
              <a:rPr lang="en-US" altLang="zh-CN" sz="1000" dirty="0">
                <a:solidFill>
                  <a:srgbClr val="C00000"/>
                </a:solidFill>
                <a:latin typeface="+mn-ea"/>
              </a:rPr>
              <a:t>《</a:t>
            </a:r>
            <a:r>
              <a:rPr lang="zh-CN" altLang="zh-CN" sz="1000" dirty="0">
                <a:solidFill>
                  <a:srgbClr val="C00000"/>
                </a:solidFill>
                <a:latin typeface="+mn-ea"/>
              </a:rPr>
              <a:t>设计绿色建筑评估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表</a:t>
            </a:r>
            <a:r>
              <a:rPr lang="en-US" altLang="zh-CN" sz="1000" dirty="0">
                <a:solidFill>
                  <a:srgbClr val="C00000"/>
                </a:solidFill>
                <a:latin typeface="+mn-ea"/>
              </a:rPr>
              <a:t>》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及</a:t>
            </a:r>
            <a:r>
              <a:rPr lang="en-US" altLang="zh-CN" sz="1000" dirty="0">
                <a:solidFill>
                  <a:srgbClr val="C00000"/>
                </a:solidFill>
                <a:latin typeface="+mn-ea"/>
              </a:rPr>
              <a:t>《</a:t>
            </a:r>
            <a:r>
              <a:rPr lang="zh-CN" altLang="zh-CN" sz="1000" dirty="0">
                <a:solidFill>
                  <a:srgbClr val="C00000"/>
                </a:solidFill>
                <a:latin typeface="+mn-ea"/>
              </a:rPr>
              <a:t>绿色与节能设计施工图专篇</a:t>
            </a:r>
            <a:r>
              <a:rPr lang="en-US" altLang="zh-CN" sz="1000" dirty="0">
                <a:solidFill>
                  <a:srgbClr val="C00000"/>
                </a:solidFill>
                <a:latin typeface="+mn-ea"/>
              </a:rPr>
              <a:t>》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一致</a:t>
            </a:r>
            <a:r>
              <a:rPr lang="zh-CN" altLang="en-US" sz="1000" dirty="0">
                <a:latin typeface="+mn-ea"/>
              </a:rPr>
              <a:t>。</a:t>
            </a:r>
          </a:p>
          <a:p>
            <a:pPr>
              <a:lnSpc>
                <a:spcPct val="150000"/>
              </a:lnSpc>
            </a:pPr>
            <a:endParaRPr lang="zh-CN" altLang="en-US" sz="11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zh-CN" altLang="en-US" sz="11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1205313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>
            <a:extLst>
              <a:ext uri="{FF2B5EF4-FFF2-40B4-BE49-F238E27FC236}">
                <a16:creationId xmlns:a16="http://schemas.microsoft.com/office/drawing/2014/main" id="{1E5EE1F4-706D-4D67-812F-45178663E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96861"/>
            <a:ext cx="9906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198244">
              <a:tabLst>
                <a:tab pos="828461" algn="l"/>
              </a:tabLst>
              <a:defRPr/>
            </a:pPr>
            <a:r>
              <a:rPr lang="zh-CN" altLang="en-US" sz="20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Calibri" panose="020F0502020204030204" pitchFamily="34" charset="0"/>
              </a:rPr>
              <a:t>目 录</a:t>
            </a:r>
            <a:endParaRPr lang="en-US" altLang="zh-CN" sz="2000" b="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F52388FF-7810-4F20-90A4-73E99E6F1525}"/>
              </a:ext>
            </a:extLst>
          </p:cNvPr>
          <p:cNvSpPr>
            <a:spLocks noChangeAspect="1"/>
          </p:cNvSpPr>
          <p:nvPr/>
        </p:nvSpPr>
        <p:spPr>
          <a:xfrm>
            <a:off x="1371875" y="1117414"/>
            <a:ext cx="212619" cy="212618"/>
          </a:xfrm>
          <a:prstGeom prst="ellipse">
            <a:avLst/>
          </a:prstGeom>
          <a:solidFill>
            <a:srgbClr val="9A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234955">
              <a:defRPr/>
            </a:pPr>
            <a:r>
              <a:rPr lang="zh-CN" altLang="en-US" sz="1000" b="1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62E7D92-3A50-4F5D-8CF3-62CDDCD241C8}"/>
              </a:ext>
            </a:extLst>
          </p:cNvPr>
          <p:cNvSpPr/>
          <p:nvPr/>
        </p:nvSpPr>
        <p:spPr>
          <a:xfrm>
            <a:off x="1575922" y="1067887"/>
            <a:ext cx="1415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34955">
              <a:defRPr/>
            </a:pPr>
            <a:r>
              <a:rPr lang="zh-CN" altLang="en-US" sz="1200" b="1" dirty="0">
                <a:solidFill>
                  <a:srgbClr val="9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结构专业审查要点</a:t>
            </a:r>
            <a:endParaRPr lang="zh-CN" altLang="en-US" sz="1200" dirty="0">
              <a:solidFill>
                <a:srgbClr val="9A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97E36C46-5EF5-4AD9-A23D-FA6EC3BD8077}"/>
              </a:ext>
            </a:extLst>
          </p:cNvPr>
          <p:cNvSpPr>
            <a:spLocks noChangeAspect="1"/>
          </p:cNvSpPr>
          <p:nvPr/>
        </p:nvSpPr>
        <p:spPr>
          <a:xfrm>
            <a:off x="1357942" y="1420307"/>
            <a:ext cx="212619" cy="212618"/>
          </a:xfrm>
          <a:prstGeom prst="ellipse">
            <a:avLst/>
          </a:prstGeom>
          <a:solidFill>
            <a:srgbClr val="9A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234955">
              <a:defRPr/>
            </a:pPr>
            <a:r>
              <a:rPr lang="zh-CN" altLang="en-US" sz="1000" b="1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7CD66ED-E12D-4BDE-B888-0324D4F09ACA}"/>
              </a:ext>
            </a:extLst>
          </p:cNvPr>
          <p:cNvSpPr/>
          <p:nvPr/>
        </p:nvSpPr>
        <p:spPr>
          <a:xfrm>
            <a:off x="1533543" y="1361913"/>
            <a:ext cx="23391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4955">
              <a:defRPr/>
            </a:pPr>
            <a:r>
              <a:rPr lang="zh-CN" altLang="en-US" sz="1200" b="1" dirty="0">
                <a:solidFill>
                  <a:srgbClr val="9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设计绿色建筑评估（结构专业）</a:t>
            </a:r>
            <a:endParaRPr lang="zh-CN" altLang="en-US" sz="1200" b="1" dirty="0">
              <a:solidFill>
                <a:srgbClr val="9A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3863310"/>
      </p:ext>
    </p:extLst>
  </p:cSld>
  <p:clrMapOvr>
    <a:masterClrMapping/>
  </p:clrMapOvr>
  <p:transition spd="slow" advTm="352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2" y="297121"/>
            <a:ext cx="243836" cy="7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BCDEA96-D634-4293-9B98-30ABBD380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466726"/>
            <a:ext cx="1219200" cy="304799"/>
          </a:xfrm>
          <a:prstGeom prst="rect">
            <a:avLst/>
          </a:prstGeom>
          <a:solidFill>
            <a:srgbClr val="631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altLang="zh-CN" sz="1600" kern="100" dirty="0">
                <a:latin typeface="黑体"/>
                <a:ea typeface="宋体"/>
                <a:cs typeface="Times New Roman"/>
              </a:rPr>
              <a:t>7 </a:t>
            </a:r>
            <a:r>
              <a:rPr lang="zh-CN" altLang="en-US" sz="1600" kern="100" dirty="0">
                <a:latin typeface="黑体"/>
                <a:ea typeface="宋体"/>
                <a:cs typeface="Times New Roman"/>
              </a:rPr>
              <a:t>结构节材</a:t>
            </a:r>
            <a:endParaRPr lang="zh-CN" altLang="zh-CN" sz="1600" kern="100" dirty="0">
              <a:effectLst/>
              <a:latin typeface="Calibri"/>
              <a:ea typeface="宋体"/>
              <a:cs typeface="Times New Roman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AEAF42C-BEA9-41F0-A635-D458124A9BA9}"/>
              </a:ext>
            </a:extLst>
          </p:cNvPr>
          <p:cNvSpPr/>
          <p:nvPr/>
        </p:nvSpPr>
        <p:spPr>
          <a:xfrm>
            <a:off x="298450" y="773923"/>
            <a:ext cx="5486400" cy="2464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绿色建材：</a:t>
            </a:r>
            <a:r>
              <a:rPr lang="en-US" altLang="zh-CN" sz="1000" dirty="0">
                <a:latin typeface="+mn-ea"/>
              </a:rPr>
              <a:t>《</a:t>
            </a:r>
            <a:r>
              <a:rPr lang="zh-CN" altLang="zh-CN" sz="1000" dirty="0">
                <a:latin typeface="+mn-ea"/>
              </a:rPr>
              <a:t>绿色建筑设计标准》</a:t>
            </a:r>
            <a:r>
              <a:rPr lang="en-US" altLang="zh-CN" sz="1000" dirty="0">
                <a:latin typeface="+mn-ea"/>
              </a:rPr>
              <a:t>DB33/1092-2021</a:t>
            </a:r>
            <a:endParaRPr lang="en-US" altLang="zh-CN" sz="1000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 </a:t>
            </a:r>
            <a:r>
              <a:rPr lang="zh-CN" altLang="en-US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名词解释</a:t>
            </a:r>
            <a:r>
              <a:rPr lang="en-US" altLang="zh-CN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: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可再利用材料、可再循环材料</a:t>
            </a:r>
            <a:endParaRPr lang="en-US" altLang="zh-CN" sz="1000" dirty="0">
              <a:solidFill>
                <a:srgbClr val="C00000"/>
              </a:solidFill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可再利用材料：</a:t>
            </a:r>
            <a:r>
              <a:rPr lang="zh-CN" altLang="en-US" sz="1000" dirty="0">
                <a:latin typeface="+mn-ea"/>
              </a:rPr>
              <a:t>在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不改变材料的物质形态</a:t>
            </a:r>
            <a:r>
              <a:rPr lang="zh-CN" altLang="en-US" sz="1000" dirty="0">
                <a:latin typeface="+mn-ea"/>
              </a:rPr>
              <a:t>情况下再利用，或经过简单组合、修复后可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            </a:t>
            </a:r>
            <a:r>
              <a:rPr lang="zh-CN" altLang="en-US" sz="1000" dirty="0">
                <a:latin typeface="+mn-ea"/>
              </a:rPr>
              <a:t>直接再利用的土建及装饰装修材料，如旧钢架、旧木材、旧砖、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钢结构型材</a:t>
            </a:r>
            <a:r>
              <a:rPr lang="zh-CN" altLang="en-US" sz="1000" dirty="0">
                <a:latin typeface="+mn-ea"/>
              </a:rPr>
              <a:t>等；</a:t>
            </a:r>
            <a:endParaRPr lang="en-US" altLang="zh-CN" sz="10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zh-CN" sz="1000" dirty="0">
                <a:solidFill>
                  <a:srgbClr val="C00000"/>
                </a:solidFill>
                <a:latin typeface="+mn-ea"/>
              </a:rPr>
              <a:t>可再循环材料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：</a:t>
            </a:r>
            <a:r>
              <a:rPr lang="zh-CN" altLang="en-US" sz="1000" dirty="0">
                <a:latin typeface="+mn-ea"/>
              </a:rPr>
              <a:t>需要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通过改变物质形态</a:t>
            </a:r>
            <a:r>
              <a:rPr lang="zh-CN" altLang="en-US" sz="1000" dirty="0">
                <a:latin typeface="+mn-ea"/>
              </a:rPr>
              <a:t>可实现循环利用的土建及装饰装修材料，如钢筋、铜、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            </a:t>
            </a:r>
            <a:r>
              <a:rPr lang="zh-CN" altLang="en-US" sz="1000" dirty="0">
                <a:latin typeface="+mn-ea"/>
              </a:rPr>
              <a:t>铝合金型材、玻璃、石膏、木地板、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钢结构型材</a:t>
            </a:r>
            <a:r>
              <a:rPr lang="zh-CN" altLang="en-US" sz="1000" dirty="0">
                <a:latin typeface="+mn-ea"/>
              </a:rPr>
              <a:t>等；</a:t>
            </a:r>
            <a:endParaRPr lang="en-US" altLang="zh-CN" sz="10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不包括</a:t>
            </a:r>
            <a:r>
              <a:rPr lang="zh-CN" altLang="en-US" sz="1000" dirty="0">
                <a:latin typeface="+mn-ea"/>
              </a:rPr>
              <a:t>施工过程中产生的回填土、使用的模板等</a:t>
            </a:r>
            <a:r>
              <a:rPr lang="zh-CN" altLang="zh-CN" sz="1000" dirty="0">
                <a:latin typeface="+mn-ea"/>
              </a:rPr>
              <a:t>；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zh-CN" altLang="en-US" sz="11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zh-CN" altLang="en-US" sz="11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3996293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2" y="297121"/>
            <a:ext cx="243836" cy="7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BCDEA96-D634-4293-9B98-30ABBD380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466726"/>
            <a:ext cx="1219200" cy="304799"/>
          </a:xfrm>
          <a:prstGeom prst="rect">
            <a:avLst/>
          </a:prstGeom>
          <a:solidFill>
            <a:srgbClr val="631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altLang="zh-CN" sz="1600" kern="100" dirty="0">
                <a:latin typeface="黑体"/>
                <a:ea typeface="宋体"/>
                <a:cs typeface="Times New Roman"/>
              </a:rPr>
              <a:t>7 </a:t>
            </a:r>
            <a:r>
              <a:rPr lang="zh-CN" altLang="en-US" sz="1600" kern="100" dirty="0">
                <a:latin typeface="黑体"/>
                <a:ea typeface="宋体"/>
                <a:cs typeface="Times New Roman"/>
              </a:rPr>
              <a:t>结构节材</a:t>
            </a:r>
            <a:endParaRPr lang="zh-CN" altLang="zh-CN" sz="1600" kern="100" dirty="0">
              <a:effectLst/>
              <a:latin typeface="Calibri"/>
              <a:ea typeface="宋体"/>
              <a:cs typeface="Times New Roman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AEAF42C-BEA9-41F0-A635-D458124A9BA9}"/>
              </a:ext>
            </a:extLst>
          </p:cNvPr>
          <p:cNvSpPr/>
          <p:nvPr/>
        </p:nvSpPr>
        <p:spPr>
          <a:xfrm>
            <a:off x="298450" y="773923"/>
            <a:ext cx="5486400" cy="1979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绿色建材：</a:t>
            </a:r>
            <a:r>
              <a:rPr lang="en-US" altLang="zh-CN" sz="1000" dirty="0">
                <a:latin typeface="+mn-ea"/>
              </a:rPr>
              <a:t>《</a:t>
            </a:r>
            <a:r>
              <a:rPr lang="zh-CN" altLang="zh-CN" sz="1000" dirty="0">
                <a:latin typeface="+mn-ea"/>
              </a:rPr>
              <a:t>绿色建筑设计标准》</a:t>
            </a:r>
            <a:r>
              <a:rPr lang="en-US" altLang="zh-CN" sz="1000" dirty="0">
                <a:latin typeface="+mn-ea"/>
              </a:rPr>
              <a:t>DB33/1092-2021</a:t>
            </a:r>
            <a:endParaRPr lang="en-US" altLang="zh-CN" sz="1000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 </a:t>
            </a:r>
            <a:r>
              <a:rPr lang="zh-CN" altLang="en-US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名词解释</a:t>
            </a:r>
            <a:r>
              <a:rPr lang="en-US" altLang="zh-CN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: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利废建材</a:t>
            </a:r>
            <a:endParaRPr lang="en-US" altLang="zh-CN" sz="1000" dirty="0">
              <a:solidFill>
                <a:srgbClr val="C00000"/>
              </a:solidFill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利废建材：</a:t>
            </a:r>
            <a:r>
              <a:rPr lang="zh-CN" altLang="en-US" sz="1000" dirty="0">
                <a:latin typeface="+mn-ea"/>
              </a:rPr>
              <a:t>以废弃物为原料生产的建筑材料；</a:t>
            </a:r>
            <a:endParaRPr lang="en-US" altLang="zh-CN" sz="10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废弃物掺量</a:t>
            </a:r>
            <a:r>
              <a:rPr lang="zh-CN" altLang="en-US" sz="1000" dirty="0">
                <a:latin typeface="+mn-ea"/>
              </a:rPr>
              <a:t>（重量比）不低于生产相应建筑材料总量的</a:t>
            </a:r>
            <a:r>
              <a:rPr lang="en-US" altLang="zh-CN" sz="1000" dirty="0">
                <a:latin typeface="+mn-ea"/>
              </a:rPr>
              <a:t>30%</a:t>
            </a:r>
            <a:r>
              <a:rPr lang="zh-CN" altLang="en-US" sz="1000" dirty="0">
                <a:latin typeface="+mn-ea"/>
              </a:rPr>
              <a:t>；</a:t>
            </a:r>
            <a:endParaRPr lang="en-US" altLang="zh-CN" sz="10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+mn-ea"/>
              </a:rPr>
              <a:t>废弃物主要包括建筑废弃物、工业废料和生活废弃物；</a:t>
            </a:r>
            <a:endParaRPr lang="en-US" altLang="zh-CN" sz="10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+mn-ea"/>
              </a:rPr>
              <a:t>鼓励利用废弃混凝土、建筑垃圾、农作物及工业副产品等。</a:t>
            </a:r>
            <a:endParaRPr lang="zh-CN" altLang="en-US" sz="11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zh-CN" altLang="en-US" sz="11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473033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2" y="297121"/>
            <a:ext cx="243836" cy="7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BCDEA96-D634-4293-9B98-30ABBD380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466726"/>
            <a:ext cx="1219200" cy="304799"/>
          </a:xfrm>
          <a:prstGeom prst="rect">
            <a:avLst/>
          </a:prstGeom>
          <a:solidFill>
            <a:srgbClr val="631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altLang="zh-CN" sz="1600" kern="100" dirty="0">
                <a:latin typeface="黑体"/>
                <a:ea typeface="宋体"/>
                <a:cs typeface="Times New Roman"/>
              </a:rPr>
              <a:t>7 </a:t>
            </a:r>
            <a:r>
              <a:rPr lang="zh-CN" altLang="en-US" sz="1600" kern="100" dirty="0">
                <a:latin typeface="黑体"/>
                <a:ea typeface="宋体"/>
                <a:cs typeface="Times New Roman"/>
              </a:rPr>
              <a:t>结构节材</a:t>
            </a:r>
            <a:endParaRPr lang="zh-CN" altLang="zh-CN" sz="1600" kern="100" dirty="0">
              <a:effectLst/>
              <a:latin typeface="Calibri"/>
              <a:ea typeface="宋体"/>
              <a:cs typeface="Times New Roman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AEAF42C-BEA9-41F0-A635-D458124A9BA9}"/>
              </a:ext>
            </a:extLst>
          </p:cNvPr>
          <p:cNvSpPr/>
          <p:nvPr/>
        </p:nvSpPr>
        <p:spPr>
          <a:xfrm>
            <a:off x="298450" y="773923"/>
            <a:ext cx="5486400" cy="2949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绿色建材：</a:t>
            </a:r>
            <a:r>
              <a:rPr lang="en-US" altLang="zh-CN" sz="1000" dirty="0">
                <a:latin typeface="+mn-ea"/>
              </a:rPr>
              <a:t>《</a:t>
            </a:r>
            <a:r>
              <a:rPr lang="zh-CN" altLang="zh-CN" sz="1000" dirty="0">
                <a:latin typeface="+mn-ea"/>
              </a:rPr>
              <a:t>绿色建筑设计标准》</a:t>
            </a:r>
            <a:r>
              <a:rPr lang="en-US" altLang="zh-CN" sz="1000" dirty="0">
                <a:latin typeface="+mn-ea"/>
              </a:rPr>
              <a:t>DB33/1092-2021</a:t>
            </a:r>
            <a:endParaRPr lang="en-US" altLang="zh-CN" sz="1000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 </a:t>
            </a:r>
            <a:r>
              <a:rPr lang="zh-CN" altLang="en-US" sz="1000" kern="100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  <a:cs typeface="Times New Roman"/>
              </a:rPr>
              <a:t>三星级</a:t>
            </a:r>
            <a:endParaRPr lang="en-US" altLang="zh-CN" sz="1000" kern="100" dirty="0">
              <a:solidFill>
                <a:srgbClr val="7030A0"/>
              </a:solidFill>
              <a:latin typeface="黑体" pitchFamily="49" charset="-122"/>
              <a:ea typeface="黑体" pitchFamily="49" charset="-122"/>
              <a:cs typeface="Times New Roman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zh-CN" sz="1000" dirty="0">
                <a:latin typeface="+mn-ea"/>
              </a:rPr>
              <a:t>可再循环材料、可再利用建筑材料。可再循环材料、可再利用建筑材料的用量比例在住宅建筑中不应低于</a:t>
            </a:r>
            <a:r>
              <a:rPr lang="en-US" altLang="zh-CN" sz="1000" dirty="0">
                <a:solidFill>
                  <a:srgbClr val="7030A0"/>
                </a:solidFill>
                <a:latin typeface="+mn-ea"/>
              </a:rPr>
              <a:t>10%</a:t>
            </a:r>
            <a:r>
              <a:rPr lang="zh-CN" altLang="zh-CN" sz="1000" dirty="0">
                <a:latin typeface="+mn-ea"/>
              </a:rPr>
              <a:t>，公共建筑中不应低于</a:t>
            </a:r>
            <a:r>
              <a:rPr lang="en-US" altLang="zh-CN" sz="1000" dirty="0">
                <a:solidFill>
                  <a:srgbClr val="7030A0"/>
                </a:solidFill>
                <a:latin typeface="+mn-ea"/>
              </a:rPr>
              <a:t>15%</a:t>
            </a:r>
            <a:r>
              <a:rPr lang="zh-CN" altLang="zh-CN" sz="1000" dirty="0">
                <a:solidFill>
                  <a:srgbClr val="7030A0"/>
                </a:solidFill>
                <a:latin typeface="+mn-ea"/>
              </a:rPr>
              <a:t>；</a:t>
            </a:r>
            <a:endParaRPr lang="en-US" altLang="zh-CN" sz="1000" dirty="0">
              <a:solidFill>
                <a:srgbClr val="7030A0"/>
              </a:solidFill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zh-CN" sz="1000" dirty="0">
                <a:solidFill>
                  <a:srgbClr val="7030A0"/>
                </a:solidFill>
                <a:latin typeface="+mn-ea"/>
              </a:rPr>
              <a:t>绿色建材的应用比例对住宅建筑不应低于</a:t>
            </a:r>
            <a:r>
              <a:rPr lang="en-US" altLang="zh-CN" sz="1000" dirty="0">
                <a:solidFill>
                  <a:srgbClr val="7030A0"/>
                </a:solidFill>
                <a:latin typeface="+mn-ea"/>
              </a:rPr>
              <a:t>30%</a:t>
            </a:r>
            <a:r>
              <a:rPr lang="zh-CN" altLang="zh-CN" sz="1000" dirty="0">
                <a:solidFill>
                  <a:srgbClr val="7030A0"/>
                </a:solidFill>
                <a:latin typeface="+mn-ea"/>
              </a:rPr>
              <a:t>，对公共建筑不应低于</a:t>
            </a:r>
            <a:r>
              <a:rPr lang="en-US" altLang="zh-CN" sz="1000" dirty="0">
                <a:solidFill>
                  <a:srgbClr val="7030A0"/>
                </a:solidFill>
                <a:latin typeface="+mn-ea"/>
              </a:rPr>
              <a:t>50%</a:t>
            </a:r>
            <a:r>
              <a:rPr lang="zh-CN" altLang="zh-CN" sz="1000" dirty="0">
                <a:solidFill>
                  <a:srgbClr val="7030A0"/>
                </a:solidFill>
                <a:latin typeface="+mn-ea"/>
              </a:rPr>
              <a:t>。</a:t>
            </a:r>
            <a:endParaRPr lang="en-US" altLang="zh-CN" sz="1000" dirty="0">
              <a:solidFill>
                <a:srgbClr val="7030A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审查要点：</a:t>
            </a:r>
            <a:r>
              <a:rPr lang="en-US" altLang="zh-CN" sz="1000" dirty="0">
                <a:latin typeface="+mn-ea"/>
              </a:rPr>
              <a:t>1.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三星级住宅绿色建材应用比例有要求；</a:t>
            </a:r>
            <a:endParaRPr lang="en-US" altLang="zh-CN" sz="1000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        2.</a:t>
            </a:r>
            <a:r>
              <a:rPr lang="zh-CN" altLang="en-US" sz="1000" dirty="0">
                <a:latin typeface="+mn-ea"/>
              </a:rPr>
              <a:t>达到一定的比例后，</a:t>
            </a:r>
            <a:r>
              <a:rPr lang="zh-CN" altLang="zh-CN" sz="1000" dirty="0">
                <a:latin typeface="+mn-ea"/>
              </a:rPr>
              <a:t>设计绿色建筑评估</a:t>
            </a:r>
            <a:r>
              <a:rPr lang="zh-CN" altLang="en-US" sz="1000" dirty="0">
                <a:latin typeface="+mn-ea"/>
              </a:rPr>
              <a:t>表相应项可得分；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        3.</a:t>
            </a:r>
            <a:r>
              <a:rPr lang="zh-CN" altLang="en-US" sz="1000" dirty="0">
                <a:latin typeface="+mn-ea"/>
              </a:rPr>
              <a:t>要求与</a:t>
            </a:r>
            <a:r>
              <a:rPr lang="en-US" altLang="zh-CN" sz="1000" dirty="0">
                <a:latin typeface="+mn-ea"/>
              </a:rPr>
              <a:t>《</a:t>
            </a:r>
            <a:r>
              <a:rPr lang="zh-CN" altLang="zh-CN" sz="1000" dirty="0">
                <a:latin typeface="+mn-ea"/>
              </a:rPr>
              <a:t>设计绿色建筑评估</a:t>
            </a:r>
            <a:r>
              <a:rPr lang="zh-CN" altLang="en-US" sz="1000" dirty="0">
                <a:latin typeface="+mn-ea"/>
              </a:rPr>
              <a:t>表</a:t>
            </a:r>
            <a:r>
              <a:rPr lang="en-US" altLang="zh-CN" sz="1000" dirty="0">
                <a:latin typeface="+mn-ea"/>
              </a:rPr>
              <a:t>》</a:t>
            </a:r>
            <a:r>
              <a:rPr lang="zh-CN" altLang="en-US" sz="1000" dirty="0">
                <a:latin typeface="+mn-ea"/>
              </a:rPr>
              <a:t>及</a:t>
            </a:r>
            <a:r>
              <a:rPr lang="en-US" altLang="zh-CN" sz="1000" dirty="0">
                <a:latin typeface="+mn-ea"/>
              </a:rPr>
              <a:t>《</a:t>
            </a:r>
            <a:r>
              <a:rPr lang="zh-CN" altLang="zh-CN" sz="1000" dirty="0">
                <a:latin typeface="+mn-ea"/>
              </a:rPr>
              <a:t>绿色与节能设计施工图专篇</a:t>
            </a:r>
            <a:r>
              <a:rPr lang="en-US" altLang="zh-CN" sz="1000" dirty="0">
                <a:latin typeface="+mn-ea"/>
              </a:rPr>
              <a:t>》</a:t>
            </a:r>
            <a:r>
              <a:rPr lang="zh-CN" altLang="en-US" sz="1000" dirty="0">
                <a:latin typeface="+mn-ea"/>
              </a:rPr>
              <a:t>一致。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rgbClr val="FF0000"/>
                </a:solidFill>
                <a:latin typeface="+mn-ea"/>
              </a:rPr>
              <a:t>          </a:t>
            </a:r>
            <a:endParaRPr lang="zh-CN" altLang="en-US" sz="1100" kern="100" dirty="0">
              <a:solidFill>
                <a:srgbClr val="7030A0"/>
              </a:solidFill>
              <a:latin typeface="黑体" pitchFamily="49" charset="-122"/>
              <a:ea typeface="黑体" pitchFamily="49" charset="-122"/>
              <a:cs typeface="Times New Roman"/>
            </a:endParaRPr>
          </a:p>
          <a:p>
            <a:pPr>
              <a:lnSpc>
                <a:spcPct val="150000"/>
              </a:lnSpc>
            </a:pPr>
            <a:endParaRPr lang="zh-CN" altLang="en-US" sz="11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zh-CN" altLang="en-US" sz="11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1700574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2" y="297121"/>
            <a:ext cx="243836" cy="7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BCDEA96-D634-4293-9B98-30ABBD380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466726"/>
            <a:ext cx="1219200" cy="304799"/>
          </a:xfrm>
          <a:prstGeom prst="rect">
            <a:avLst/>
          </a:prstGeom>
          <a:solidFill>
            <a:srgbClr val="631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altLang="zh-CN" sz="1600" kern="100" dirty="0">
                <a:latin typeface="黑体"/>
                <a:ea typeface="宋体"/>
                <a:cs typeface="Times New Roman"/>
              </a:rPr>
              <a:t>7 </a:t>
            </a:r>
            <a:r>
              <a:rPr lang="zh-CN" altLang="en-US" sz="1600" kern="100" dirty="0">
                <a:latin typeface="黑体"/>
                <a:ea typeface="宋体"/>
                <a:cs typeface="Times New Roman"/>
              </a:rPr>
              <a:t>结构节材</a:t>
            </a:r>
            <a:endParaRPr lang="zh-CN" altLang="zh-CN" sz="1600" kern="100" dirty="0">
              <a:effectLst/>
              <a:latin typeface="Calibri"/>
              <a:ea typeface="宋体"/>
              <a:cs typeface="Times New Roman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AEAF42C-BEA9-41F0-A635-D458124A9BA9}"/>
              </a:ext>
            </a:extLst>
          </p:cNvPr>
          <p:cNvSpPr/>
          <p:nvPr/>
        </p:nvSpPr>
        <p:spPr>
          <a:xfrm>
            <a:off x="298450" y="773923"/>
            <a:ext cx="5486400" cy="2487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绿色建材：</a:t>
            </a:r>
            <a:r>
              <a:rPr lang="en-US" altLang="zh-CN" sz="1000" dirty="0">
                <a:latin typeface="+mn-ea"/>
              </a:rPr>
              <a:t>《</a:t>
            </a:r>
            <a:r>
              <a:rPr lang="zh-CN" altLang="zh-CN" sz="1000" dirty="0">
                <a:latin typeface="+mn-ea"/>
              </a:rPr>
              <a:t>绿色建筑设计标准》</a:t>
            </a:r>
            <a:r>
              <a:rPr lang="en-US" altLang="zh-CN" sz="1000" dirty="0">
                <a:latin typeface="+mn-ea"/>
              </a:rPr>
              <a:t>DB33/1092-2021</a:t>
            </a:r>
            <a:endParaRPr lang="en-US" altLang="zh-CN" sz="1000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绿色建材应用分析</a:t>
            </a:r>
            <a:endParaRPr lang="en-US" altLang="zh-CN" sz="1000" dirty="0">
              <a:solidFill>
                <a:srgbClr val="C00000"/>
              </a:solidFill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+mn-ea"/>
              </a:rPr>
              <a:t>本条所指的绿色建材需通过相关评价认证方能得分，所涉材料如尚未开展绿色建材评价标识，则在式中分母“</a:t>
            </a:r>
            <a:r>
              <a:rPr lang="en-US" altLang="zh-CN" sz="1000" dirty="0">
                <a:latin typeface="+mn-ea"/>
              </a:rPr>
              <a:t>100</a:t>
            </a:r>
            <a:r>
              <a:rPr lang="zh-CN" altLang="en-US" sz="1000" dirty="0">
                <a:latin typeface="+mn-ea"/>
              </a:rPr>
              <a:t>”中扣除相应的分值后计算；</a:t>
            </a:r>
            <a:endParaRPr lang="en-US" altLang="zh-CN" sz="10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+mn-ea"/>
              </a:rPr>
              <a:t>与结构设计及材料有关的为预拌混凝土、预拌砂浆、非承重围护墙、内隔墙，因此应用比例至少可取</a:t>
            </a:r>
            <a:r>
              <a:rPr lang="en-US" altLang="zh-CN" sz="1000" dirty="0">
                <a:latin typeface="+mn-ea"/>
              </a:rPr>
              <a:t>30%</a:t>
            </a:r>
            <a:r>
              <a:rPr lang="zh-CN" altLang="en-US" sz="1000" dirty="0">
                <a:latin typeface="+mn-ea"/>
              </a:rPr>
              <a:t>，相应得分不低于</a:t>
            </a:r>
            <a:r>
              <a:rPr lang="en-US" altLang="zh-CN" sz="1000" dirty="0">
                <a:latin typeface="+mn-ea"/>
              </a:rPr>
              <a:t>4</a:t>
            </a:r>
            <a:r>
              <a:rPr lang="zh-CN" altLang="en-US" sz="1000" dirty="0">
                <a:latin typeface="+mn-ea"/>
              </a:rPr>
              <a:t>分，有利于绿建得分。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rgbClr val="FF0000"/>
                </a:solidFill>
                <a:latin typeface="+mn-ea"/>
              </a:rPr>
              <a:t>          </a:t>
            </a:r>
            <a:endParaRPr lang="zh-CN" altLang="en-US" sz="1100" kern="100" dirty="0">
              <a:solidFill>
                <a:srgbClr val="7030A0"/>
              </a:solidFill>
              <a:latin typeface="黑体" pitchFamily="49" charset="-122"/>
              <a:ea typeface="黑体" pitchFamily="49" charset="-122"/>
              <a:cs typeface="Times New Roman"/>
            </a:endParaRPr>
          </a:p>
          <a:p>
            <a:pPr>
              <a:lnSpc>
                <a:spcPct val="150000"/>
              </a:lnSpc>
            </a:pPr>
            <a:endParaRPr lang="zh-CN" altLang="en-US" sz="11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zh-CN" altLang="en-US" sz="11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206131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2" y="297121"/>
            <a:ext cx="243836" cy="7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BCDEA96-D634-4293-9B98-30ABBD380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466726"/>
            <a:ext cx="1219200" cy="304799"/>
          </a:xfrm>
          <a:prstGeom prst="rect">
            <a:avLst/>
          </a:prstGeom>
          <a:solidFill>
            <a:srgbClr val="631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altLang="zh-CN" sz="1600" kern="100" dirty="0">
                <a:latin typeface="黑体"/>
                <a:ea typeface="宋体"/>
                <a:cs typeface="Times New Roman"/>
              </a:rPr>
              <a:t>7 </a:t>
            </a:r>
            <a:r>
              <a:rPr lang="zh-CN" altLang="en-US" sz="1600" kern="100" dirty="0">
                <a:latin typeface="黑体"/>
                <a:ea typeface="宋体"/>
                <a:cs typeface="Times New Roman"/>
              </a:rPr>
              <a:t>结构节材</a:t>
            </a:r>
            <a:endParaRPr lang="zh-CN" altLang="zh-CN" sz="1600" kern="100" dirty="0">
              <a:effectLst/>
              <a:latin typeface="Calibri"/>
              <a:ea typeface="宋体"/>
              <a:cs typeface="Times New Roman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AEAF42C-BEA9-41F0-A635-D458124A9BA9}"/>
              </a:ext>
            </a:extLst>
          </p:cNvPr>
          <p:cNvSpPr/>
          <p:nvPr/>
        </p:nvSpPr>
        <p:spPr>
          <a:xfrm>
            <a:off x="298450" y="773923"/>
            <a:ext cx="5486400" cy="29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绿色建材：</a:t>
            </a:r>
            <a:r>
              <a:rPr lang="en-US" altLang="zh-CN" sz="1000" dirty="0">
                <a:latin typeface="+mn-ea"/>
              </a:rPr>
              <a:t>《</a:t>
            </a:r>
            <a:r>
              <a:rPr lang="zh-CN" altLang="en-US" sz="1000" dirty="0">
                <a:latin typeface="+mn-ea"/>
              </a:rPr>
              <a:t>绿色建筑评价标准</a:t>
            </a:r>
            <a:r>
              <a:rPr lang="en-US" altLang="zh-CN" sz="1000" dirty="0">
                <a:latin typeface="+mn-ea"/>
              </a:rPr>
              <a:t>》GB/T 50378-2019 </a:t>
            </a:r>
            <a:endParaRPr lang="en-US" altLang="zh-CN" sz="12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DD36EB2-ED4A-4079-81AF-16A7008EC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1" y="1076325"/>
            <a:ext cx="2381583" cy="4667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044AE56-8D6A-43B0-9096-8AFC4BA5B9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50" y="771525"/>
            <a:ext cx="1880497" cy="257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22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2" y="297121"/>
            <a:ext cx="243836" cy="7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BCDEA96-D634-4293-9B98-30ABBD380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466726"/>
            <a:ext cx="1828800" cy="304799"/>
          </a:xfrm>
          <a:prstGeom prst="rect">
            <a:avLst/>
          </a:prstGeom>
          <a:solidFill>
            <a:srgbClr val="631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altLang="zh-CN" sz="1600" kern="100" dirty="0">
                <a:latin typeface="黑体"/>
                <a:ea typeface="宋体"/>
                <a:cs typeface="Times New Roman"/>
              </a:rPr>
              <a:t>8 </a:t>
            </a:r>
            <a:r>
              <a:rPr lang="zh-CN" altLang="en-US" sz="1600" kern="100" dirty="0">
                <a:latin typeface="黑体"/>
                <a:ea typeface="宋体"/>
                <a:cs typeface="Times New Roman"/>
              </a:rPr>
              <a:t>装配式建筑设计</a:t>
            </a:r>
            <a:endParaRPr lang="zh-CN" altLang="zh-CN" sz="1600" kern="100" dirty="0">
              <a:effectLst/>
              <a:latin typeface="Calibri"/>
              <a:ea typeface="宋体"/>
              <a:cs typeface="Times New Roman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AEAF42C-BEA9-41F0-A635-D458124A9BA9}"/>
              </a:ext>
            </a:extLst>
          </p:cNvPr>
          <p:cNvSpPr/>
          <p:nvPr/>
        </p:nvSpPr>
        <p:spPr>
          <a:xfrm>
            <a:off x="298450" y="773923"/>
            <a:ext cx="5486400" cy="3272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设计文件内容：</a:t>
            </a:r>
            <a:r>
              <a:rPr lang="zh-CN" altLang="en-US" sz="1000" dirty="0">
                <a:latin typeface="+mn-ea"/>
              </a:rPr>
              <a:t>装配式建筑设计目标、实施方案、评价指标和装配率</a:t>
            </a:r>
            <a:endParaRPr lang="en-US" altLang="zh-CN" sz="1000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文件形式：</a:t>
            </a:r>
            <a:r>
              <a:rPr lang="zh-CN" altLang="en-US" sz="1000" dirty="0">
                <a:latin typeface="+mn-ea"/>
              </a:rPr>
              <a:t>装配式建筑专篇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审查依据：</a:t>
            </a:r>
            <a:r>
              <a:rPr lang="zh-CN" altLang="en-US" sz="1000" dirty="0">
                <a:latin typeface="+mn-ea"/>
              </a:rPr>
              <a:t>项目所在地</a:t>
            </a:r>
            <a:r>
              <a:rPr lang="en-US" altLang="zh-CN" sz="1000" dirty="0">
                <a:latin typeface="+mn-ea"/>
              </a:rPr>
              <a:t>《</a:t>
            </a:r>
            <a:r>
              <a:rPr lang="zh-CN" altLang="en-US" sz="1000" dirty="0">
                <a:latin typeface="+mn-ea"/>
              </a:rPr>
              <a:t>绿色建筑专项规划</a:t>
            </a:r>
            <a:r>
              <a:rPr lang="en-US" altLang="zh-CN" sz="1000" dirty="0">
                <a:latin typeface="+mn-ea"/>
              </a:rPr>
              <a:t>》</a:t>
            </a:r>
            <a:r>
              <a:rPr lang="zh-CN" altLang="en-US" sz="1000" dirty="0">
                <a:latin typeface="+mn-ea"/>
              </a:rPr>
              <a:t>、</a:t>
            </a:r>
            <a:r>
              <a:rPr lang="en-US" altLang="zh-CN" sz="1000" dirty="0">
                <a:latin typeface="+mn-ea"/>
              </a:rPr>
              <a:t>《</a:t>
            </a:r>
            <a:r>
              <a:rPr lang="zh-CN" altLang="en-US" sz="1000" dirty="0">
                <a:latin typeface="+mn-ea"/>
              </a:rPr>
              <a:t>规划条件</a:t>
            </a:r>
            <a:r>
              <a:rPr lang="en-US" altLang="zh-CN" sz="1000" dirty="0">
                <a:latin typeface="+mn-ea"/>
              </a:rPr>
              <a:t>》</a:t>
            </a:r>
            <a:r>
              <a:rPr lang="zh-CN" altLang="en-US" sz="1000" dirty="0">
                <a:latin typeface="+mn-ea"/>
              </a:rPr>
              <a:t>等协议或政策性文件</a:t>
            </a:r>
            <a:endParaRPr lang="en-US" altLang="zh-CN" sz="10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  </a:t>
            </a:r>
            <a:r>
              <a:rPr lang="zh-CN" altLang="en-US" sz="1000" dirty="0">
                <a:latin typeface="+mn-ea"/>
              </a:rPr>
              <a:t>浙江省</a:t>
            </a:r>
            <a:r>
              <a:rPr lang="zh-CN" altLang="zh-CN" sz="1000" dirty="0">
                <a:latin typeface="+mn-ea"/>
              </a:rPr>
              <a:t>《装配式建筑评价标准》</a:t>
            </a:r>
            <a:r>
              <a:rPr lang="en-US" altLang="zh-CN" sz="1000" dirty="0">
                <a:latin typeface="+mn-ea"/>
              </a:rPr>
              <a:t>DB33/T1165-2019</a:t>
            </a:r>
          </a:p>
          <a:p>
            <a:pPr lvl="1"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  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或</a:t>
            </a:r>
            <a:r>
              <a:rPr lang="en-US" altLang="zh-CN" sz="1000" dirty="0">
                <a:latin typeface="+mn-ea"/>
              </a:rPr>
              <a:t>《</a:t>
            </a:r>
            <a:r>
              <a:rPr lang="zh-CN" altLang="en-US" sz="1000" dirty="0">
                <a:latin typeface="+mn-ea"/>
              </a:rPr>
              <a:t>宁波市装配式建筑装配率与预制率计算细则</a:t>
            </a:r>
            <a:r>
              <a:rPr lang="en-US" altLang="zh-CN" sz="1000" dirty="0">
                <a:latin typeface="+mn-ea"/>
              </a:rPr>
              <a:t>》</a:t>
            </a:r>
          </a:p>
          <a:p>
            <a:pPr marL="0" lvl="1">
              <a:lnSpc>
                <a:spcPct val="150000"/>
              </a:lnSpc>
            </a:pPr>
            <a:r>
              <a:rPr lang="zh-CN" altLang="en-US" sz="1000" kern="100" dirty="0">
                <a:solidFill>
                  <a:prstClr val="black"/>
                </a:solidFill>
                <a:latin typeface="+mn-ea"/>
                <a:ea typeface="黑体" pitchFamily="49" charset="-122"/>
                <a:cs typeface="Times New Roman"/>
              </a:rPr>
              <a:t>审查要点</a:t>
            </a:r>
            <a:r>
              <a:rPr lang="zh-CN" altLang="en-US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：</a:t>
            </a:r>
            <a:r>
              <a:rPr lang="en-US" altLang="zh-CN" sz="1000" dirty="0">
                <a:latin typeface="+mn-ea"/>
              </a:rPr>
              <a:t>1</a:t>
            </a:r>
            <a:r>
              <a:rPr lang="zh-CN" altLang="en-US" sz="1000" dirty="0">
                <a:latin typeface="+mn-ea"/>
              </a:rPr>
              <a:t>）根据规划条件或其他政策性文件明确是否需要采用装配式建筑；</a:t>
            </a:r>
            <a:endParaRPr lang="en-US" altLang="zh-CN" sz="1000" dirty="0">
              <a:latin typeface="+mn-ea"/>
            </a:endParaRPr>
          </a:p>
          <a:p>
            <a:pPr marL="0" lvl="1"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        2</a:t>
            </a:r>
            <a:r>
              <a:rPr lang="zh-CN" altLang="en-US" sz="1000" dirty="0">
                <a:latin typeface="+mn-ea"/>
              </a:rPr>
              <a:t>）评价标准是否正确，宁波及浙江省其他地市要求有差别；</a:t>
            </a:r>
            <a:endParaRPr lang="en-US" altLang="zh-CN" sz="1000" dirty="0">
              <a:latin typeface="+mn-ea"/>
            </a:endParaRPr>
          </a:p>
          <a:p>
            <a:pPr marL="0" lvl="1"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        3</a:t>
            </a:r>
            <a:r>
              <a:rPr lang="zh-CN" altLang="en-US" sz="1000" dirty="0">
                <a:latin typeface="+mn-ea"/>
              </a:rPr>
              <a:t>）专篇内容是否完整；</a:t>
            </a:r>
            <a:endParaRPr lang="en-US" altLang="zh-CN" sz="1000" dirty="0">
              <a:latin typeface="+mn-ea"/>
            </a:endParaRPr>
          </a:p>
          <a:p>
            <a:pPr marL="0" lvl="1"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        4</a:t>
            </a:r>
            <a:r>
              <a:rPr lang="zh-CN" altLang="en-US" sz="1000" dirty="0">
                <a:latin typeface="+mn-ea"/>
              </a:rPr>
              <a:t>）评价项及得分（结论）是否符合评价标准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或规划条件</a:t>
            </a:r>
            <a:r>
              <a:rPr lang="zh-CN" altLang="en-US" sz="1000" dirty="0">
                <a:latin typeface="+mn-ea"/>
              </a:rPr>
              <a:t>要求。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rgbClr val="FF0000"/>
                </a:solidFill>
                <a:latin typeface="+mn-ea"/>
              </a:rPr>
              <a:t>          </a:t>
            </a:r>
            <a:endParaRPr lang="zh-CN" altLang="en-US" sz="1100" kern="100" dirty="0">
              <a:solidFill>
                <a:srgbClr val="7030A0"/>
              </a:solidFill>
              <a:latin typeface="黑体" pitchFamily="49" charset="-122"/>
              <a:ea typeface="黑体" pitchFamily="49" charset="-122"/>
              <a:cs typeface="Times New Roman"/>
            </a:endParaRPr>
          </a:p>
          <a:p>
            <a:pPr>
              <a:lnSpc>
                <a:spcPct val="150000"/>
              </a:lnSpc>
            </a:pPr>
            <a:endParaRPr lang="zh-CN" altLang="en-US" sz="11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zh-CN" altLang="en-US" sz="11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1809644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2" y="297121"/>
            <a:ext cx="243836" cy="7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BCDEA96-D634-4293-9B98-30ABBD380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466726"/>
            <a:ext cx="1219200" cy="304799"/>
          </a:xfrm>
          <a:prstGeom prst="rect">
            <a:avLst/>
          </a:prstGeom>
          <a:solidFill>
            <a:srgbClr val="631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altLang="zh-CN" sz="1600" kern="100" dirty="0">
                <a:latin typeface="黑体"/>
                <a:ea typeface="宋体"/>
                <a:cs typeface="Times New Roman"/>
              </a:rPr>
              <a:t>9 </a:t>
            </a:r>
            <a:r>
              <a:rPr lang="zh-CN" altLang="en-US" sz="1600" kern="100" dirty="0">
                <a:latin typeface="黑体"/>
                <a:ea typeface="宋体"/>
                <a:cs typeface="Times New Roman"/>
              </a:rPr>
              <a:t>设计图纸</a:t>
            </a:r>
            <a:endParaRPr lang="zh-CN" altLang="zh-CN" sz="1600" kern="100" dirty="0">
              <a:effectLst/>
              <a:latin typeface="Calibri"/>
              <a:ea typeface="宋体"/>
              <a:cs typeface="Times New Roman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AEAF42C-BEA9-41F0-A635-D458124A9BA9}"/>
              </a:ext>
            </a:extLst>
          </p:cNvPr>
          <p:cNvSpPr/>
          <p:nvPr/>
        </p:nvSpPr>
        <p:spPr>
          <a:xfrm>
            <a:off x="298450" y="773923"/>
            <a:ext cx="5486400" cy="3041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设计文件内容：</a:t>
            </a:r>
            <a:r>
              <a:rPr lang="zh-CN" altLang="en-US" sz="1000" dirty="0">
                <a:latin typeface="+mn-ea"/>
              </a:rPr>
              <a:t>地基基础平面布置图 地下室结构平面布置图 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            </a:t>
            </a:r>
            <a:r>
              <a:rPr lang="zh-CN" altLang="en-US" sz="1000" dirty="0">
                <a:latin typeface="+mn-ea"/>
              </a:rPr>
              <a:t>上部结构楼层平面布置图 主要或关键节点（支座）示意图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文件形式：</a:t>
            </a:r>
            <a:r>
              <a:rPr lang="zh-CN" altLang="en-US" sz="1000" dirty="0">
                <a:latin typeface="+mn-ea"/>
              </a:rPr>
              <a:t>初步设计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或施工图</a:t>
            </a:r>
            <a:r>
              <a:rPr lang="zh-CN" altLang="en-US" sz="1000" dirty="0">
                <a:latin typeface="+mn-ea"/>
              </a:rPr>
              <a:t>设计图纸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审查依据：</a:t>
            </a:r>
            <a:r>
              <a:rPr lang="zh-CN" altLang="zh-CN" sz="1000" dirty="0">
                <a:latin typeface="+mn-ea"/>
              </a:rPr>
              <a:t>《建筑工程设计文件编制深度要求》（</a:t>
            </a:r>
            <a:r>
              <a:rPr lang="en-US" altLang="zh-CN" sz="1000" dirty="0">
                <a:latin typeface="+mn-ea"/>
              </a:rPr>
              <a:t>2016</a:t>
            </a:r>
            <a:r>
              <a:rPr lang="zh-CN" altLang="zh-CN" sz="1000" dirty="0">
                <a:latin typeface="+mn-ea"/>
              </a:rPr>
              <a:t>年版）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         </a:t>
            </a:r>
            <a:r>
              <a:rPr lang="zh-CN" altLang="zh-CN" sz="1000" dirty="0">
                <a:latin typeface="+mn-ea"/>
              </a:rPr>
              <a:t>《建筑结构制图标准》</a:t>
            </a:r>
            <a:r>
              <a:rPr lang="en-US" altLang="zh-CN" sz="1000" dirty="0">
                <a:latin typeface="+mn-ea"/>
              </a:rPr>
              <a:t>GB/T5010</a:t>
            </a: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         《</a:t>
            </a:r>
            <a:r>
              <a:rPr lang="zh-CN" altLang="en-US" sz="1000" dirty="0">
                <a:latin typeface="+mn-ea"/>
              </a:rPr>
              <a:t>民用</a:t>
            </a:r>
            <a:r>
              <a:rPr lang="zh-CN" altLang="zh-CN" sz="1000" dirty="0">
                <a:latin typeface="+mn-ea"/>
              </a:rPr>
              <a:t>建筑</a:t>
            </a:r>
            <a:r>
              <a:rPr lang="zh-CN" altLang="en-US" sz="1000" dirty="0">
                <a:latin typeface="+mn-ea"/>
              </a:rPr>
              <a:t>项目节能评估技术规程</a:t>
            </a:r>
            <a:r>
              <a:rPr lang="en-US" altLang="zh-CN" sz="1000" dirty="0">
                <a:latin typeface="+mn-ea"/>
              </a:rPr>
              <a:t>》DBJ33/T 1288-2022</a:t>
            </a:r>
            <a:r>
              <a:rPr lang="zh-CN" altLang="en-US" sz="1000" dirty="0">
                <a:latin typeface="+mn-ea"/>
              </a:rPr>
              <a:t>第</a:t>
            </a:r>
            <a:r>
              <a:rPr lang="en-US" altLang="zh-CN" sz="1000" dirty="0">
                <a:latin typeface="+mn-ea"/>
              </a:rPr>
              <a:t>4.3.1</a:t>
            </a:r>
            <a:r>
              <a:rPr lang="zh-CN" altLang="en-US" sz="1000" dirty="0">
                <a:latin typeface="+mn-ea"/>
              </a:rPr>
              <a:t>条文说明</a:t>
            </a:r>
            <a:endParaRPr lang="en-US" altLang="zh-CN" sz="1000" dirty="0">
              <a:latin typeface="+mn-ea"/>
            </a:endParaRPr>
          </a:p>
          <a:p>
            <a:pPr marL="0" lvl="1">
              <a:lnSpc>
                <a:spcPct val="150000"/>
              </a:lnSpc>
            </a:pPr>
            <a:r>
              <a:rPr lang="zh-CN" altLang="en-US" sz="1000" kern="100" dirty="0">
                <a:solidFill>
                  <a:prstClr val="black"/>
                </a:solidFill>
                <a:latin typeface="+mn-ea"/>
                <a:ea typeface="黑体" pitchFamily="49" charset="-122"/>
                <a:cs typeface="Times New Roman"/>
              </a:rPr>
              <a:t>审查要点</a:t>
            </a:r>
            <a:r>
              <a:rPr lang="zh-CN" altLang="en-US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：</a:t>
            </a:r>
            <a:r>
              <a:rPr lang="en-US" altLang="zh-CN" sz="1000" dirty="0">
                <a:latin typeface="+mn-ea"/>
              </a:rPr>
              <a:t>1</a:t>
            </a:r>
            <a:r>
              <a:rPr lang="zh-CN" altLang="en-US" sz="1000" dirty="0">
                <a:latin typeface="+mn-ea"/>
              </a:rPr>
              <a:t>）设计深度、制图规范；</a:t>
            </a:r>
            <a:endParaRPr lang="en-US" altLang="zh-CN" sz="1000" dirty="0">
              <a:latin typeface="+mn-ea"/>
            </a:endParaRPr>
          </a:p>
          <a:p>
            <a:pPr marL="0" lvl="1"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        2</a:t>
            </a:r>
            <a:r>
              <a:rPr lang="zh-CN" altLang="en-US" sz="1000" dirty="0">
                <a:latin typeface="+mn-ea"/>
              </a:rPr>
              <a:t>）设计图纸和说明基本一致。</a:t>
            </a:r>
            <a:endParaRPr lang="en-US" altLang="zh-CN" sz="1000" dirty="0">
              <a:latin typeface="+mn-ea"/>
            </a:endParaRPr>
          </a:p>
          <a:p>
            <a:pPr marL="0" lvl="1"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        </a:t>
            </a:r>
            <a:r>
              <a:rPr lang="en-US" altLang="zh-CN" sz="1000" dirty="0">
                <a:solidFill>
                  <a:srgbClr val="FF0000"/>
                </a:solidFill>
                <a:latin typeface="+mn-ea"/>
              </a:rPr>
              <a:t>          </a:t>
            </a:r>
            <a:endParaRPr lang="zh-CN" altLang="en-US" sz="1000" kern="100" dirty="0">
              <a:solidFill>
                <a:srgbClr val="7030A0"/>
              </a:solidFill>
              <a:latin typeface="黑体" pitchFamily="49" charset="-122"/>
              <a:ea typeface="黑体" pitchFamily="49" charset="-122"/>
              <a:cs typeface="Times New Roman"/>
            </a:endParaRPr>
          </a:p>
          <a:p>
            <a:pPr>
              <a:lnSpc>
                <a:spcPct val="150000"/>
              </a:lnSpc>
            </a:pPr>
            <a:endParaRPr lang="zh-CN" altLang="en-US" sz="11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zh-CN" altLang="en-US" sz="11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868051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0">
            <a:extLst>
              <a:ext uri="{FF2B5EF4-FFF2-40B4-BE49-F238E27FC236}">
                <a16:creationId xmlns:a16="http://schemas.microsoft.com/office/drawing/2014/main" id="{20EBB0D3-9910-4C68-965E-FA709BBAB36E}"/>
              </a:ext>
            </a:extLst>
          </p:cNvPr>
          <p:cNvSpPr>
            <a:spLocks noChangeAspect="1"/>
          </p:cNvSpPr>
          <p:nvPr/>
        </p:nvSpPr>
        <p:spPr bwMode="auto">
          <a:xfrm>
            <a:off x="692151" y="2222235"/>
            <a:ext cx="2429652" cy="342024"/>
          </a:xfrm>
          <a:custGeom>
            <a:avLst/>
            <a:gdLst>
              <a:gd name="T0" fmla="*/ 2831 w 16088"/>
              <a:gd name="T1" fmla="*/ 0 h 2264"/>
              <a:gd name="T2" fmla="*/ 7459 w 16088"/>
              <a:gd name="T3" fmla="*/ 0 h 2264"/>
              <a:gd name="T4" fmla="*/ 10860 w 16088"/>
              <a:gd name="T5" fmla="*/ 0 h 2264"/>
              <a:gd name="T6" fmla="*/ 13224 w 16088"/>
              <a:gd name="T7" fmla="*/ 0 h 2264"/>
              <a:gd name="T8" fmla="*/ 14741 w 16088"/>
              <a:gd name="T9" fmla="*/ 0 h 2264"/>
              <a:gd name="T10" fmla="*/ 15597 w 16088"/>
              <a:gd name="T11" fmla="*/ 0 h 2264"/>
              <a:gd name="T12" fmla="*/ 15982 w 16088"/>
              <a:gd name="T13" fmla="*/ 0 h 2264"/>
              <a:gd name="T14" fmla="*/ 16084 w 16088"/>
              <a:gd name="T15" fmla="*/ 0 h 2264"/>
              <a:gd name="T16" fmla="*/ 15991 w 16088"/>
              <a:gd name="T17" fmla="*/ 6 h 2264"/>
              <a:gd name="T18" fmla="*/ 15798 w 16088"/>
              <a:gd name="T19" fmla="*/ 49 h 2264"/>
              <a:gd name="T20" fmla="*/ 15603 w 16088"/>
              <a:gd name="T21" fmla="*/ 132 h 2264"/>
              <a:gd name="T22" fmla="*/ 15406 w 16088"/>
              <a:gd name="T23" fmla="*/ 247 h 2264"/>
              <a:gd name="T24" fmla="*/ 15204 w 16088"/>
              <a:gd name="T25" fmla="*/ 388 h 2264"/>
              <a:gd name="T26" fmla="*/ 14996 w 16088"/>
              <a:gd name="T27" fmla="*/ 552 h 2264"/>
              <a:gd name="T28" fmla="*/ 14671 w 16088"/>
              <a:gd name="T29" fmla="*/ 827 h 2264"/>
              <a:gd name="T30" fmla="*/ 14326 w 16088"/>
              <a:gd name="T31" fmla="*/ 1121 h 2264"/>
              <a:gd name="T32" fmla="*/ 14083 w 16088"/>
              <a:gd name="T33" fmla="*/ 1317 h 2264"/>
              <a:gd name="T34" fmla="*/ 13828 w 16088"/>
              <a:gd name="T35" fmla="*/ 1508 h 2264"/>
              <a:gd name="T36" fmla="*/ 13559 w 16088"/>
              <a:gd name="T37" fmla="*/ 1688 h 2264"/>
              <a:gd name="T38" fmla="*/ 13276 w 16088"/>
              <a:gd name="T39" fmla="*/ 1851 h 2264"/>
              <a:gd name="T40" fmla="*/ 12976 w 16088"/>
              <a:gd name="T41" fmla="*/ 1992 h 2264"/>
              <a:gd name="T42" fmla="*/ 12658 w 16088"/>
              <a:gd name="T43" fmla="*/ 2106 h 2264"/>
              <a:gd name="T44" fmla="*/ 12322 w 16088"/>
              <a:gd name="T45" fmla="*/ 2186 h 2264"/>
              <a:gd name="T46" fmla="*/ 11773 w 16088"/>
              <a:gd name="T47" fmla="*/ 2246 h 2264"/>
              <a:gd name="T48" fmla="*/ 11003 w 16088"/>
              <a:gd name="T49" fmla="*/ 2264 h 2264"/>
              <a:gd name="T50" fmla="*/ 10205 w 16088"/>
              <a:gd name="T51" fmla="*/ 2221 h 2264"/>
              <a:gd name="T52" fmla="*/ 9386 w 16088"/>
              <a:gd name="T53" fmla="*/ 2126 h 2264"/>
              <a:gd name="T54" fmla="*/ 8554 w 16088"/>
              <a:gd name="T55" fmla="*/ 1987 h 2264"/>
              <a:gd name="T56" fmla="*/ 7712 w 16088"/>
              <a:gd name="T57" fmla="*/ 1812 h 2264"/>
              <a:gd name="T58" fmla="*/ 6870 w 16088"/>
              <a:gd name="T59" fmla="*/ 1612 h 2264"/>
              <a:gd name="T60" fmla="*/ 6031 w 16088"/>
              <a:gd name="T61" fmla="*/ 1393 h 2264"/>
              <a:gd name="T62" fmla="*/ 5204 w 16088"/>
              <a:gd name="T63" fmla="*/ 1164 h 2264"/>
              <a:gd name="T64" fmla="*/ 4394 w 16088"/>
              <a:gd name="T65" fmla="*/ 935 h 2264"/>
              <a:gd name="T66" fmla="*/ 3609 w 16088"/>
              <a:gd name="T67" fmla="*/ 711 h 2264"/>
              <a:gd name="T68" fmla="*/ 2854 w 16088"/>
              <a:gd name="T69" fmla="*/ 505 h 2264"/>
              <a:gd name="T70" fmla="*/ 2135 w 16088"/>
              <a:gd name="T71" fmla="*/ 323 h 2264"/>
              <a:gd name="T72" fmla="*/ 1459 w 16088"/>
              <a:gd name="T73" fmla="*/ 174 h 2264"/>
              <a:gd name="T74" fmla="*/ 833 w 16088"/>
              <a:gd name="T75" fmla="*/ 65 h 2264"/>
              <a:gd name="T76" fmla="*/ 262 w 16088"/>
              <a:gd name="T77" fmla="*/ 8 h 2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88" h="2264">
                <a:moveTo>
                  <a:pt x="0" y="0"/>
                </a:moveTo>
                <a:lnTo>
                  <a:pt x="2831" y="0"/>
                </a:lnTo>
                <a:lnTo>
                  <a:pt x="5310" y="0"/>
                </a:lnTo>
                <a:lnTo>
                  <a:pt x="7459" y="0"/>
                </a:lnTo>
                <a:lnTo>
                  <a:pt x="9301" y="0"/>
                </a:lnTo>
                <a:lnTo>
                  <a:pt x="10860" y="0"/>
                </a:lnTo>
                <a:lnTo>
                  <a:pt x="12161" y="0"/>
                </a:lnTo>
                <a:lnTo>
                  <a:pt x="13224" y="0"/>
                </a:lnTo>
                <a:lnTo>
                  <a:pt x="14077" y="0"/>
                </a:lnTo>
                <a:lnTo>
                  <a:pt x="14741" y="0"/>
                </a:lnTo>
                <a:lnTo>
                  <a:pt x="15239" y="0"/>
                </a:lnTo>
                <a:lnTo>
                  <a:pt x="15597" y="0"/>
                </a:lnTo>
                <a:lnTo>
                  <a:pt x="15837" y="0"/>
                </a:lnTo>
                <a:lnTo>
                  <a:pt x="15982" y="0"/>
                </a:lnTo>
                <a:lnTo>
                  <a:pt x="16057" y="0"/>
                </a:lnTo>
                <a:lnTo>
                  <a:pt x="16084" y="0"/>
                </a:lnTo>
                <a:lnTo>
                  <a:pt x="16088" y="0"/>
                </a:lnTo>
                <a:lnTo>
                  <a:pt x="15991" y="6"/>
                </a:lnTo>
                <a:lnTo>
                  <a:pt x="15895" y="22"/>
                </a:lnTo>
                <a:lnTo>
                  <a:pt x="15798" y="49"/>
                </a:lnTo>
                <a:lnTo>
                  <a:pt x="15701" y="86"/>
                </a:lnTo>
                <a:lnTo>
                  <a:pt x="15603" y="132"/>
                </a:lnTo>
                <a:lnTo>
                  <a:pt x="15505" y="185"/>
                </a:lnTo>
                <a:lnTo>
                  <a:pt x="15406" y="247"/>
                </a:lnTo>
                <a:lnTo>
                  <a:pt x="15306" y="314"/>
                </a:lnTo>
                <a:lnTo>
                  <a:pt x="15204" y="388"/>
                </a:lnTo>
                <a:lnTo>
                  <a:pt x="15101" y="468"/>
                </a:lnTo>
                <a:lnTo>
                  <a:pt x="14996" y="552"/>
                </a:lnTo>
                <a:lnTo>
                  <a:pt x="14889" y="641"/>
                </a:lnTo>
                <a:lnTo>
                  <a:pt x="14671" y="827"/>
                </a:lnTo>
                <a:lnTo>
                  <a:pt x="14444" y="1022"/>
                </a:lnTo>
                <a:lnTo>
                  <a:pt x="14326" y="1121"/>
                </a:lnTo>
                <a:lnTo>
                  <a:pt x="14207" y="1220"/>
                </a:lnTo>
                <a:lnTo>
                  <a:pt x="14083" y="1317"/>
                </a:lnTo>
                <a:lnTo>
                  <a:pt x="13957" y="1414"/>
                </a:lnTo>
                <a:lnTo>
                  <a:pt x="13828" y="1508"/>
                </a:lnTo>
                <a:lnTo>
                  <a:pt x="13695" y="1600"/>
                </a:lnTo>
                <a:lnTo>
                  <a:pt x="13559" y="1688"/>
                </a:lnTo>
                <a:lnTo>
                  <a:pt x="13419" y="1772"/>
                </a:lnTo>
                <a:lnTo>
                  <a:pt x="13276" y="1851"/>
                </a:lnTo>
                <a:lnTo>
                  <a:pt x="13128" y="1925"/>
                </a:lnTo>
                <a:lnTo>
                  <a:pt x="12976" y="1992"/>
                </a:lnTo>
                <a:lnTo>
                  <a:pt x="12819" y="2053"/>
                </a:lnTo>
                <a:lnTo>
                  <a:pt x="12658" y="2106"/>
                </a:lnTo>
                <a:lnTo>
                  <a:pt x="12492" y="2150"/>
                </a:lnTo>
                <a:lnTo>
                  <a:pt x="12322" y="2186"/>
                </a:lnTo>
                <a:lnTo>
                  <a:pt x="12146" y="2212"/>
                </a:lnTo>
                <a:lnTo>
                  <a:pt x="11773" y="2246"/>
                </a:lnTo>
                <a:lnTo>
                  <a:pt x="11392" y="2263"/>
                </a:lnTo>
                <a:lnTo>
                  <a:pt x="11003" y="2264"/>
                </a:lnTo>
                <a:lnTo>
                  <a:pt x="10607" y="2250"/>
                </a:lnTo>
                <a:lnTo>
                  <a:pt x="10205" y="2221"/>
                </a:lnTo>
                <a:lnTo>
                  <a:pt x="9799" y="2179"/>
                </a:lnTo>
                <a:lnTo>
                  <a:pt x="9386" y="2126"/>
                </a:lnTo>
                <a:lnTo>
                  <a:pt x="8971" y="2061"/>
                </a:lnTo>
                <a:lnTo>
                  <a:pt x="8554" y="1987"/>
                </a:lnTo>
                <a:lnTo>
                  <a:pt x="8133" y="1904"/>
                </a:lnTo>
                <a:lnTo>
                  <a:pt x="7712" y="1812"/>
                </a:lnTo>
                <a:lnTo>
                  <a:pt x="7291" y="1715"/>
                </a:lnTo>
                <a:lnTo>
                  <a:pt x="6870" y="1612"/>
                </a:lnTo>
                <a:lnTo>
                  <a:pt x="6449" y="1504"/>
                </a:lnTo>
                <a:lnTo>
                  <a:pt x="6031" y="1393"/>
                </a:lnTo>
                <a:lnTo>
                  <a:pt x="5616" y="1279"/>
                </a:lnTo>
                <a:lnTo>
                  <a:pt x="5204" y="1164"/>
                </a:lnTo>
                <a:lnTo>
                  <a:pt x="4796" y="1048"/>
                </a:lnTo>
                <a:lnTo>
                  <a:pt x="4394" y="935"/>
                </a:lnTo>
                <a:lnTo>
                  <a:pt x="3998" y="822"/>
                </a:lnTo>
                <a:lnTo>
                  <a:pt x="3609" y="711"/>
                </a:lnTo>
                <a:lnTo>
                  <a:pt x="3227" y="606"/>
                </a:lnTo>
                <a:lnTo>
                  <a:pt x="2854" y="505"/>
                </a:lnTo>
                <a:lnTo>
                  <a:pt x="2489" y="411"/>
                </a:lnTo>
                <a:lnTo>
                  <a:pt x="2135" y="323"/>
                </a:lnTo>
                <a:lnTo>
                  <a:pt x="1791" y="244"/>
                </a:lnTo>
                <a:lnTo>
                  <a:pt x="1459" y="174"/>
                </a:lnTo>
                <a:lnTo>
                  <a:pt x="1139" y="114"/>
                </a:lnTo>
                <a:lnTo>
                  <a:pt x="833" y="65"/>
                </a:lnTo>
                <a:lnTo>
                  <a:pt x="540" y="30"/>
                </a:lnTo>
                <a:lnTo>
                  <a:pt x="262" y="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61000">
                <a:schemeClr val="accent2">
                  <a:lumMod val="60000"/>
                  <a:lumOff val="40000"/>
                </a:schemeClr>
              </a:gs>
              <a:gs pos="79000">
                <a:schemeClr val="accent2"/>
              </a:gs>
              <a:gs pos="41000">
                <a:schemeClr val="accent2"/>
              </a:gs>
            </a:gsLst>
            <a:lin ang="0" scaled="0"/>
          </a:gradFill>
          <a:ln>
            <a:noFill/>
          </a:ln>
          <a:effectLst>
            <a:outerShdw blurRad="203200" dist="38100" dir="5400000" algn="t" rotWithShape="0">
              <a:prstClr val="black">
                <a:alpha val="50000"/>
              </a:prstClr>
            </a:outerShdw>
          </a:effectLst>
        </p:spPr>
        <p:txBody>
          <a:bodyPr/>
          <a:lstStyle/>
          <a:p>
            <a:pPr defTabSz="234955">
              <a:defRPr/>
            </a:pPr>
            <a:endParaRPr lang="zh-CN" altLang="en-US" sz="925" dirty="0">
              <a:solidFill>
                <a:prstClr val="black"/>
              </a:solidFill>
              <a:latin typeface="宋体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8C9A3CB2-FFD9-4CA3-866A-5014374B8CFA}"/>
              </a:ext>
            </a:extLst>
          </p:cNvPr>
          <p:cNvSpPr>
            <a:spLocks noChangeAspect="1"/>
          </p:cNvSpPr>
          <p:nvPr/>
        </p:nvSpPr>
        <p:spPr bwMode="auto">
          <a:xfrm>
            <a:off x="692151" y="2222236"/>
            <a:ext cx="2429652" cy="315714"/>
          </a:xfrm>
          <a:custGeom>
            <a:avLst/>
            <a:gdLst>
              <a:gd name="T0" fmla="*/ 2831 w 16088"/>
              <a:gd name="T1" fmla="*/ 0 h 2087"/>
              <a:gd name="T2" fmla="*/ 7459 w 16088"/>
              <a:gd name="T3" fmla="*/ 0 h 2087"/>
              <a:gd name="T4" fmla="*/ 10860 w 16088"/>
              <a:gd name="T5" fmla="*/ 0 h 2087"/>
              <a:gd name="T6" fmla="*/ 13224 w 16088"/>
              <a:gd name="T7" fmla="*/ 0 h 2087"/>
              <a:gd name="T8" fmla="*/ 14741 w 16088"/>
              <a:gd name="T9" fmla="*/ 0 h 2087"/>
              <a:gd name="T10" fmla="*/ 15597 w 16088"/>
              <a:gd name="T11" fmla="*/ 0 h 2087"/>
              <a:gd name="T12" fmla="*/ 15982 w 16088"/>
              <a:gd name="T13" fmla="*/ 0 h 2087"/>
              <a:gd name="T14" fmla="*/ 16084 w 16088"/>
              <a:gd name="T15" fmla="*/ 0 h 2087"/>
              <a:gd name="T16" fmla="*/ 15991 w 16088"/>
              <a:gd name="T17" fmla="*/ 5 h 2087"/>
              <a:gd name="T18" fmla="*/ 15798 w 16088"/>
              <a:gd name="T19" fmla="*/ 45 h 2087"/>
              <a:gd name="T20" fmla="*/ 15603 w 16088"/>
              <a:gd name="T21" fmla="*/ 120 h 2087"/>
              <a:gd name="T22" fmla="*/ 15406 w 16088"/>
              <a:gd name="T23" fmla="*/ 224 h 2087"/>
              <a:gd name="T24" fmla="*/ 15204 w 16088"/>
              <a:gd name="T25" fmla="*/ 353 h 2087"/>
              <a:gd name="T26" fmla="*/ 14996 w 16088"/>
              <a:gd name="T27" fmla="*/ 503 h 2087"/>
              <a:gd name="T28" fmla="*/ 14671 w 16088"/>
              <a:gd name="T29" fmla="*/ 754 h 2087"/>
              <a:gd name="T30" fmla="*/ 14326 w 16088"/>
              <a:gd name="T31" fmla="*/ 1021 h 2087"/>
              <a:gd name="T32" fmla="*/ 14083 w 16088"/>
              <a:gd name="T33" fmla="*/ 1201 h 2087"/>
              <a:gd name="T34" fmla="*/ 13828 w 16088"/>
              <a:gd name="T35" fmla="*/ 1377 h 2087"/>
              <a:gd name="T36" fmla="*/ 13559 w 16088"/>
              <a:gd name="T37" fmla="*/ 1542 h 2087"/>
              <a:gd name="T38" fmla="*/ 13276 w 16088"/>
              <a:gd name="T39" fmla="*/ 1692 h 2087"/>
              <a:gd name="T40" fmla="*/ 12976 w 16088"/>
              <a:gd name="T41" fmla="*/ 1822 h 2087"/>
              <a:gd name="T42" fmla="*/ 12658 w 16088"/>
              <a:gd name="T43" fmla="*/ 1929 h 2087"/>
              <a:gd name="T44" fmla="*/ 12322 w 16088"/>
              <a:gd name="T45" fmla="*/ 2005 h 2087"/>
              <a:gd name="T46" fmla="*/ 11773 w 16088"/>
              <a:gd name="T47" fmla="*/ 2065 h 2087"/>
              <a:gd name="T48" fmla="*/ 11003 w 16088"/>
              <a:gd name="T49" fmla="*/ 2087 h 2087"/>
              <a:gd name="T50" fmla="*/ 10206 w 16088"/>
              <a:gd name="T51" fmla="*/ 2052 h 2087"/>
              <a:gd name="T52" fmla="*/ 9386 w 16088"/>
              <a:gd name="T53" fmla="*/ 1966 h 2087"/>
              <a:gd name="T54" fmla="*/ 8554 w 16088"/>
              <a:gd name="T55" fmla="*/ 1840 h 2087"/>
              <a:gd name="T56" fmla="*/ 7712 w 16088"/>
              <a:gd name="T57" fmla="*/ 1680 h 2087"/>
              <a:gd name="T58" fmla="*/ 6870 w 16088"/>
              <a:gd name="T59" fmla="*/ 1496 h 2087"/>
              <a:gd name="T60" fmla="*/ 6031 w 16088"/>
              <a:gd name="T61" fmla="*/ 1294 h 2087"/>
              <a:gd name="T62" fmla="*/ 5204 w 16088"/>
              <a:gd name="T63" fmla="*/ 1082 h 2087"/>
              <a:gd name="T64" fmla="*/ 4394 w 16088"/>
              <a:gd name="T65" fmla="*/ 868 h 2087"/>
              <a:gd name="T66" fmla="*/ 3609 w 16088"/>
              <a:gd name="T67" fmla="*/ 662 h 2087"/>
              <a:gd name="T68" fmla="*/ 2854 w 16088"/>
              <a:gd name="T69" fmla="*/ 470 h 2087"/>
              <a:gd name="T70" fmla="*/ 2135 w 16088"/>
              <a:gd name="T71" fmla="*/ 301 h 2087"/>
              <a:gd name="T72" fmla="*/ 1459 w 16088"/>
              <a:gd name="T73" fmla="*/ 162 h 2087"/>
              <a:gd name="T74" fmla="*/ 833 w 16088"/>
              <a:gd name="T75" fmla="*/ 61 h 2087"/>
              <a:gd name="T76" fmla="*/ 262 w 16088"/>
              <a:gd name="T77" fmla="*/ 7 h 2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88" h="2087">
                <a:moveTo>
                  <a:pt x="0" y="0"/>
                </a:moveTo>
                <a:lnTo>
                  <a:pt x="2831" y="0"/>
                </a:lnTo>
                <a:lnTo>
                  <a:pt x="5310" y="0"/>
                </a:lnTo>
                <a:lnTo>
                  <a:pt x="7459" y="0"/>
                </a:lnTo>
                <a:lnTo>
                  <a:pt x="9301" y="0"/>
                </a:lnTo>
                <a:lnTo>
                  <a:pt x="10860" y="0"/>
                </a:lnTo>
                <a:lnTo>
                  <a:pt x="12161" y="0"/>
                </a:lnTo>
                <a:lnTo>
                  <a:pt x="13224" y="0"/>
                </a:lnTo>
                <a:lnTo>
                  <a:pt x="14077" y="0"/>
                </a:lnTo>
                <a:lnTo>
                  <a:pt x="14741" y="0"/>
                </a:lnTo>
                <a:lnTo>
                  <a:pt x="15239" y="0"/>
                </a:lnTo>
                <a:lnTo>
                  <a:pt x="15597" y="0"/>
                </a:lnTo>
                <a:lnTo>
                  <a:pt x="15837" y="0"/>
                </a:lnTo>
                <a:lnTo>
                  <a:pt x="15982" y="0"/>
                </a:lnTo>
                <a:lnTo>
                  <a:pt x="16057" y="0"/>
                </a:lnTo>
                <a:lnTo>
                  <a:pt x="16084" y="0"/>
                </a:lnTo>
                <a:lnTo>
                  <a:pt x="16088" y="0"/>
                </a:lnTo>
                <a:lnTo>
                  <a:pt x="15991" y="5"/>
                </a:lnTo>
                <a:lnTo>
                  <a:pt x="15895" y="20"/>
                </a:lnTo>
                <a:lnTo>
                  <a:pt x="15798" y="45"/>
                </a:lnTo>
                <a:lnTo>
                  <a:pt x="15701" y="78"/>
                </a:lnTo>
                <a:lnTo>
                  <a:pt x="15603" y="120"/>
                </a:lnTo>
                <a:lnTo>
                  <a:pt x="15505" y="168"/>
                </a:lnTo>
                <a:lnTo>
                  <a:pt x="15406" y="224"/>
                </a:lnTo>
                <a:lnTo>
                  <a:pt x="15306" y="286"/>
                </a:lnTo>
                <a:lnTo>
                  <a:pt x="15204" y="353"/>
                </a:lnTo>
                <a:lnTo>
                  <a:pt x="15101" y="426"/>
                </a:lnTo>
                <a:lnTo>
                  <a:pt x="14996" y="503"/>
                </a:lnTo>
                <a:lnTo>
                  <a:pt x="14889" y="584"/>
                </a:lnTo>
                <a:lnTo>
                  <a:pt x="14671" y="754"/>
                </a:lnTo>
                <a:lnTo>
                  <a:pt x="14444" y="932"/>
                </a:lnTo>
                <a:lnTo>
                  <a:pt x="14326" y="1021"/>
                </a:lnTo>
                <a:lnTo>
                  <a:pt x="14207" y="1112"/>
                </a:lnTo>
                <a:lnTo>
                  <a:pt x="14083" y="1201"/>
                </a:lnTo>
                <a:lnTo>
                  <a:pt x="13957" y="1290"/>
                </a:lnTo>
                <a:lnTo>
                  <a:pt x="13828" y="1377"/>
                </a:lnTo>
                <a:lnTo>
                  <a:pt x="13695" y="1461"/>
                </a:lnTo>
                <a:lnTo>
                  <a:pt x="13559" y="1542"/>
                </a:lnTo>
                <a:lnTo>
                  <a:pt x="13419" y="1619"/>
                </a:lnTo>
                <a:lnTo>
                  <a:pt x="13276" y="1692"/>
                </a:lnTo>
                <a:lnTo>
                  <a:pt x="13128" y="1760"/>
                </a:lnTo>
                <a:lnTo>
                  <a:pt x="12976" y="1822"/>
                </a:lnTo>
                <a:lnTo>
                  <a:pt x="12819" y="1879"/>
                </a:lnTo>
                <a:lnTo>
                  <a:pt x="12658" y="1929"/>
                </a:lnTo>
                <a:lnTo>
                  <a:pt x="12492" y="1971"/>
                </a:lnTo>
                <a:lnTo>
                  <a:pt x="12322" y="2005"/>
                </a:lnTo>
                <a:lnTo>
                  <a:pt x="12146" y="2031"/>
                </a:lnTo>
                <a:lnTo>
                  <a:pt x="11773" y="2065"/>
                </a:lnTo>
                <a:lnTo>
                  <a:pt x="11392" y="2084"/>
                </a:lnTo>
                <a:lnTo>
                  <a:pt x="11003" y="2087"/>
                </a:lnTo>
                <a:lnTo>
                  <a:pt x="10607" y="2076"/>
                </a:lnTo>
                <a:lnTo>
                  <a:pt x="10206" y="2052"/>
                </a:lnTo>
                <a:lnTo>
                  <a:pt x="9799" y="2014"/>
                </a:lnTo>
                <a:lnTo>
                  <a:pt x="9386" y="1966"/>
                </a:lnTo>
                <a:lnTo>
                  <a:pt x="8971" y="1908"/>
                </a:lnTo>
                <a:lnTo>
                  <a:pt x="8554" y="1840"/>
                </a:lnTo>
                <a:lnTo>
                  <a:pt x="8133" y="1764"/>
                </a:lnTo>
                <a:lnTo>
                  <a:pt x="7712" y="1680"/>
                </a:lnTo>
                <a:lnTo>
                  <a:pt x="7291" y="1591"/>
                </a:lnTo>
                <a:lnTo>
                  <a:pt x="6870" y="1496"/>
                </a:lnTo>
                <a:lnTo>
                  <a:pt x="6449" y="1397"/>
                </a:lnTo>
                <a:lnTo>
                  <a:pt x="6031" y="1294"/>
                </a:lnTo>
                <a:lnTo>
                  <a:pt x="5616" y="1188"/>
                </a:lnTo>
                <a:lnTo>
                  <a:pt x="5204" y="1082"/>
                </a:lnTo>
                <a:lnTo>
                  <a:pt x="4796" y="975"/>
                </a:lnTo>
                <a:lnTo>
                  <a:pt x="4394" y="868"/>
                </a:lnTo>
                <a:lnTo>
                  <a:pt x="3998" y="764"/>
                </a:lnTo>
                <a:lnTo>
                  <a:pt x="3609" y="662"/>
                </a:lnTo>
                <a:lnTo>
                  <a:pt x="3227" y="563"/>
                </a:lnTo>
                <a:lnTo>
                  <a:pt x="2854" y="470"/>
                </a:lnTo>
                <a:lnTo>
                  <a:pt x="2489" y="382"/>
                </a:lnTo>
                <a:lnTo>
                  <a:pt x="2135" y="301"/>
                </a:lnTo>
                <a:lnTo>
                  <a:pt x="1791" y="227"/>
                </a:lnTo>
                <a:lnTo>
                  <a:pt x="1459" y="162"/>
                </a:lnTo>
                <a:lnTo>
                  <a:pt x="1139" y="107"/>
                </a:lnTo>
                <a:lnTo>
                  <a:pt x="833" y="61"/>
                </a:lnTo>
                <a:lnTo>
                  <a:pt x="540" y="28"/>
                </a:lnTo>
                <a:lnTo>
                  <a:pt x="262" y="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5820000" scaled="0"/>
            <a:tileRect/>
          </a:gradFill>
          <a:ln w="508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234955">
              <a:defRPr/>
            </a:pPr>
            <a:endParaRPr lang="zh-CN" altLang="en-US" sz="540" kern="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A725598D-7BB0-4309-8E72-C7675A02596C}"/>
              </a:ext>
            </a:extLst>
          </p:cNvPr>
          <p:cNvSpPr>
            <a:spLocks noChangeAspect="1"/>
          </p:cNvSpPr>
          <p:nvPr/>
        </p:nvSpPr>
        <p:spPr bwMode="auto">
          <a:xfrm flipH="1" flipV="1">
            <a:off x="2251141" y="862095"/>
            <a:ext cx="3140009" cy="442367"/>
          </a:xfrm>
          <a:custGeom>
            <a:avLst/>
            <a:gdLst>
              <a:gd name="T0" fmla="*/ 2831 w 16088"/>
              <a:gd name="T1" fmla="*/ 0 h 2264"/>
              <a:gd name="T2" fmla="*/ 7459 w 16088"/>
              <a:gd name="T3" fmla="*/ 0 h 2264"/>
              <a:gd name="T4" fmla="*/ 10860 w 16088"/>
              <a:gd name="T5" fmla="*/ 0 h 2264"/>
              <a:gd name="T6" fmla="*/ 13224 w 16088"/>
              <a:gd name="T7" fmla="*/ 0 h 2264"/>
              <a:gd name="T8" fmla="*/ 14741 w 16088"/>
              <a:gd name="T9" fmla="*/ 0 h 2264"/>
              <a:gd name="T10" fmla="*/ 15597 w 16088"/>
              <a:gd name="T11" fmla="*/ 0 h 2264"/>
              <a:gd name="T12" fmla="*/ 15982 w 16088"/>
              <a:gd name="T13" fmla="*/ 0 h 2264"/>
              <a:gd name="T14" fmla="*/ 16084 w 16088"/>
              <a:gd name="T15" fmla="*/ 0 h 2264"/>
              <a:gd name="T16" fmla="*/ 15991 w 16088"/>
              <a:gd name="T17" fmla="*/ 6 h 2264"/>
              <a:gd name="T18" fmla="*/ 15798 w 16088"/>
              <a:gd name="T19" fmla="*/ 49 h 2264"/>
              <a:gd name="T20" fmla="*/ 15603 w 16088"/>
              <a:gd name="T21" fmla="*/ 132 h 2264"/>
              <a:gd name="T22" fmla="*/ 15406 w 16088"/>
              <a:gd name="T23" fmla="*/ 247 h 2264"/>
              <a:gd name="T24" fmla="*/ 15204 w 16088"/>
              <a:gd name="T25" fmla="*/ 388 h 2264"/>
              <a:gd name="T26" fmla="*/ 14996 w 16088"/>
              <a:gd name="T27" fmla="*/ 552 h 2264"/>
              <a:gd name="T28" fmla="*/ 14671 w 16088"/>
              <a:gd name="T29" fmla="*/ 827 h 2264"/>
              <a:gd name="T30" fmla="*/ 14326 w 16088"/>
              <a:gd name="T31" fmla="*/ 1121 h 2264"/>
              <a:gd name="T32" fmla="*/ 14083 w 16088"/>
              <a:gd name="T33" fmla="*/ 1317 h 2264"/>
              <a:gd name="T34" fmla="*/ 13828 w 16088"/>
              <a:gd name="T35" fmla="*/ 1508 h 2264"/>
              <a:gd name="T36" fmla="*/ 13559 w 16088"/>
              <a:gd name="T37" fmla="*/ 1688 h 2264"/>
              <a:gd name="T38" fmla="*/ 13276 w 16088"/>
              <a:gd name="T39" fmla="*/ 1851 h 2264"/>
              <a:gd name="T40" fmla="*/ 12976 w 16088"/>
              <a:gd name="T41" fmla="*/ 1992 h 2264"/>
              <a:gd name="T42" fmla="*/ 12658 w 16088"/>
              <a:gd name="T43" fmla="*/ 2106 h 2264"/>
              <a:gd name="T44" fmla="*/ 12322 w 16088"/>
              <a:gd name="T45" fmla="*/ 2186 h 2264"/>
              <a:gd name="T46" fmla="*/ 11773 w 16088"/>
              <a:gd name="T47" fmla="*/ 2246 h 2264"/>
              <a:gd name="T48" fmla="*/ 11003 w 16088"/>
              <a:gd name="T49" fmla="*/ 2264 h 2264"/>
              <a:gd name="T50" fmla="*/ 10205 w 16088"/>
              <a:gd name="T51" fmla="*/ 2221 h 2264"/>
              <a:gd name="T52" fmla="*/ 9386 w 16088"/>
              <a:gd name="T53" fmla="*/ 2126 h 2264"/>
              <a:gd name="T54" fmla="*/ 8554 w 16088"/>
              <a:gd name="T55" fmla="*/ 1987 h 2264"/>
              <a:gd name="T56" fmla="*/ 7712 w 16088"/>
              <a:gd name="T57" fmla="*/ 1812 h 2264"/>
              <a:gd name="T58" fmla="*/ 6870 w 16088"/>
              <a:gd name="T59" fmla="*/ 1612 h 2264"/>
              <a:gd name="T60" fmla="*/ 6031 w 16088"/>
              <a:gd name="T61" fmla="*/ 1393 h 2264"/>
              <a:gd name="T62" fmla="*/ 5204 w 16088"/>
              <a:gd name="T63" fmla="*/ 1164 h 2264"/>
              <a:gd name="T64" fmla="*/ 4394 w 16088"/>
              <a:gd name="T65" fmla="*/ 935 h 2264"/>
              <a:gd name="T66" fmla="*/ 3609 w 16088"/>
              <a:gd name="T67" fmla="*/ 711 h 2264"/>
              <a:gd name="T68" fmla="*/ 2854 w 16088"/>
              <a:gd name="T69" fmla="*/ 505 h 2264"/>
              <a:gd name="T70" fmla="*/ 2135 w 16088"/>
              <a:gd name="T71" fmla="*/ 323 h 2264"/>
              <a:gd name="T72" fmla="*/ 1459 w 16088"/>
              <a:gd name="T73" fmla="*/ 174 h 2264"/>
              <a:gd name="T74" fmla="*/ 833 w 16088"/>
              <a:gd name="T75" fmla="*/ 65 h 2264"/>
              <a:gd name="T76" fmla="*/ 262 w 16088"/>
              <a:gd name="T77" fmla="*/ 8 h 2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88" h="2264">
                <a:moveTo>
                  <a:pt x="0" y="0"/>
                </a:moveTo>
                <a:lnTo>
                  <a:pt x="2831" y="0"/>
                </a:lnTo>
                <a:lnTo>
                  <a:pt x="5310" y="0"/>
                </a:lnTo>
                <a:lnTo>
                  <a:pt x="7459" y="0"/>
                </a:lnTo>
                <a:lnTo>
                  <a:pt x="9301" y="0"/>
                </a:lnTo>
                <a:lnTo>
                  <a:pt x="10860" y="0"/>
                </a:lnTo>
                <a:lnTo>
                  <a:pt x="12161" y="0"/>
                </a:lnTo>
                <a:lnTo>
                  <a:pt x="13224" y="0"/>
                </a:lnTo>
                <a:lnTo>
                  <a:pt x="14077" y="0"/>
                </a:lnTo>
                <a:lnTo>
                  <a:pt x="14741" y="0"/>
                </a:lnTo>
                <a:lnTo>
                  <a:pt x="15239" y="0"/>
                </a:lnTo>
                <a:lnTo>
                  <a:pt x="15597" y="0"/>
                </a:lnTo>
                <a:lnTo>
                  <a:pt x="15837" y="0"/>
                </a:lnTo>
                <a:lnTo>
                  <a:pt x="15982" y="0"/>
                </a:lnTo>
                <a:lnTo>
                  <a:pt x="16057" y="0"/>
                </a:lnTo>
                <a:lnTo>
                  <a:pt x="16084" y="0"/>
                </a:lnTo>
                <a:lnTo>
                  <a:pt x="16088" y="0"/>
                </a:lnTo>
                <a:lnTo>
                  <a:pt x="15991" y="6"/>
                </a:lnTo>
                <a:lnTo>
                  <a:pt x="15895" y="22"/>
                </a:lnTo>
                <a:lnTo>
                  <a:pt x="15798" y="49"/>
                </a:lnTo>
                <a:lnTo>
                  <a:pt x="15701" y="86"/>
                </a:lnTo>
                <a:lnTo>
                  <a:pt x="15603" y="132"/>
                </a:lnTo>
                <a:lnTo>
                  <a:pt x="15505" y="185"/>
                </a:lnTo>
                <a:lnTo>
                  <a:pt x="15406" y="247"/>
                </a:lnTo>
                <a:lnTo>
                  <a:pt x="15306" y="314"/>
                </a:lnTo>
                <a:lnTo>
                  <a:pt x="15204" y="388"/>
                </a:lnTo>
                <a:lnTo>
                  <a:pt x="15101" y="468"/>
                </a:lnTo>
                <a:lnTo>
                  <a:pt x="14996" y="552"/>
                </a:lnTo>
                <a:lnTo>
                  <a:pt x="14889" y="641"/>
                </a:lnTo>
                <a:lnTo>
                  <a:pt x="14671" y="827"/>
                </a:lnTo>
                <a:lnTo>
                  <a:pt x="14444" y="1022"/>
                </a:lnTo>
                <a:lnTo>
                  <a:pt x="14326" y="1121"/>
                </a:lnTo>
                <a:lnTo>
                  <a:pt x="14207" y="1220"/>
                </a:lnTo>
                <a:lnTo>
                  <a:pt x="14083" y="1317"/>
                </a:lnTo>
                <a:lnTo>
                  <a:pt x="13957" y="1414"/>
                </a:lnTo>
                <a:lnTo>
                  <a:pt x="13828" y="1508"/>
                </a:lnTo>
                <a:lnTo>
                  <a:pt x="13695" y="1600"/>
                </a:lnTo>
                <a:lnTo>
                  <a:pt x="13559" y="1688"/>
                </a:lnTo>
                <a:lnTo>
                  <a:pt x="13419" y="1772"/>
                </a:lnTo>
                <a:lnTo>
                  <a:pt x="13276" y="1851"/>
                </a:lnTo>
                <a:lnTo>
                  <a:pt x="13128" y="1925"/>
                </a:lnTo>
                <a:lnTo>
                  <a:pt x="12976" y="1992"/>
                </a:lnTo>
                <a:lnTo>
                  <a:pt x="12819" y="2053"/>
                </a:lnTo>
                <a:lnTo>
                  <a:pt x="12658" y="2106"/>
                </a:lnTo>
                <a:lnTo>
                  <a:pt x="12492" y="2150"/>
                </a:lnTo>
                <a:lnTo>
                  <a:pt x="12322" y="2186"/>
                </a:lnTo>
                <a:lnTo>
                  <a:pt x="12146" y="2212"/>
                </a:lnTo>
                <a:lnTo>
                  <a:pt x="11773" y="2246"/>
                </a:lnTo>
                <a:lnTo>
                  <a:pt x="11392" y="2263"/>
                </a:lnTo>
                <a:lnTo>
                  <a:pt x="11003" y="2264"/>
                </a:lnTo>
                <a:lnTo>
                  <a:pt x="10607" y="2250"/>
                </a:lnTo>
                <a:lnTo>
                  <a:pt x="10205" y="2221"/>
                </a:lnTo>
                <a:lnTo>
                  <a:pt x="9799" y="2179"/>
                </a:lnTo>
                <a:lnTo>
                  <a:pt x="9386" y="2126"/>
                </a:lnTo>
                <a:lnTo>
                  <a:pt x="8971" y="2061"/>
                </a:lnTo>
                <a:lnTo>
                  <a:pt x="8554" y="1987"/>
                </a:lnTo>
                <a:lnTo>
                  <a:pt x="8133" y="1904"/>
                </a:lnTo>
                <a:lnTo>
                  <a:pt x="7712" y="1812"/>
                </a:lnTo>
                <a:lnTo>
                  <a:pt x="7291" y="1715"/>
                </a:lnTo>
                <a:lnTo>
                  <a:pt x="6870" y="1612"/>
                </a:lnTo>
                <a:lnTo>
                  <a:pt x="6449" y="1504"/>
                </a:lnTo>
                <a:lnTo>
                  <a:pt x="6031" y="1393"/>
                </a:lnTo>
                <a:lnTo>
                  <a:pt x="5616" y="1279"/>
                </a:lnTo>
                <a:lnTo>
                  <a:pt x="5204" y="1164"/>
                </a:lnTo>
                <a:lnTo>
                  <a:pt x="4796" y="1048"/>
                </a:lnTo>
                <a:lnTo>
                  <a:pt x="4394" y="935"/>
                </a:lnTo>
                <a:lnTo>
                  <a:pt x="3998" y="822"/>
                </a:lnTo>
                <a:lnTo>
                  <a:pt x="3609" y="711"/>
                </a:lnTo>
                <a:lnTo>
                  <a:pt x="3227" y="606"/>
                </a:lnTo>
                <a:lnTo>
                  <a:pt x="2854" y="505"/>
                </a:lnTo>
                <a:lnTo>
                  <a:pt x="2489" y="411"/>
                </a:lnTo>
                <a:lnTo>
                  <a:pt x="2135" y="323"/>
                </a:lnTo>
                <a:lnTo>
                  <a:pt x="1791" y="244"/>
                </a:lnTo>
                <a:lnTo>
                  <a:pt x="1459" y="174"/>
                </a:lnTo>
                <a:lnTo>
                  <a:pt x="1139" y="114"/>
                </a:lnTo>
                <a:lnTo>
                  <a:pt x="833" y="65"/>
                </a:lnTo>
                <a:lnTo>
                  <a:pt x="540" y="30"/>
                </a:lnTo>
                <a:lnTo>
                  <a:pt x="262" y="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61000">
                <a:schemeClr val="accent2">
                  <a:lumMod val="60000"/>
                  <a:lumOff val="40000"/>
                </a:schemeClr>
              </a:gs>
              <a:gs pos="79000">
                <a:schemeClr val="accent2"/>
              </a:gs>
              <a:gs pos="41000">
                <a:schemeClr val="accent2"/>
              </a:gs>
            </a:gsLst>
            <a:lin ang="0" scaled="0"/>
          </a:gradFill>
          <a:ln>
            <a:noFill/>
          </a:ln>
          <a:effectLst>
            <a:outerShdw blurRad="203200" dist="38100" dir="16200000" rotWithShape="0">
              <a:prstClr val="black">
                <a:alpha val="50000"/>
              </a:prstClr>
            </a:outerShdw>
          </a:effectLst>
        </p:spPr>
        <p:txBody>
          <a:bodyPr/>
          <a:lstStyle/>
          <a:p>
            <a:pPr defTabSz="234955">
              <a:defRPr/>
            </a:pPr>
            <a:endParaRPr lang="zh-CN" altLang="en-US" sz="925" dirty="0">
              <a:solidFill>
                <a:prstClr val="black"/>
              </a:solidFill>
              <a:latin typeface="宋体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2" name="Freeform 11">
            <a:extLst>
              <a:ext uri="{FF2B5EF4-FFF2-40B4-BE49-F238E27FC236}">
                <a16:creationId xmlns:a16="http://schemas.microsoft.com/office/drawing/2014/main" id="{684C771C-7F65-4B35-8F50-F3CD2EA5C475}"/>
              </a:ext>
            </a:extLst>
          </p:cNvPr>
          <p:cNvSpPr>
            <a:spLocks noChangeAspect="1"/>
          </p:cNvSpPr>
          <p:nvPr/>
        </p:nvSpPr>
        <p:spPr bwMode="auto">
          <a:xfrm flipH="1" flipV="1">
            <a:off x="2251141" y="896971"/>
            <a:ext cx="3140009" cy="407491"/>
          </a:xfrm>
          <a:custGeom>
            <a:avLst/>
            <a:gdLst>
              <a:gd name="T0" fmla="*/ 2831 w 16088"/>
              <a:gd name="T1" fmla="*/ 0 h 2087"/>
              <a:gd name="T2" fmla="*/ 7459 w 16088"/>
              <a:gd name="T3" fmla="*/ 0 h 2087"/>
              <a:gd name="T4" fmla="*/ 10860 w 16088"/>
              <a:gd name="T5" fmla="*/ 0 h 2087"/>
              <a:gd name="T6" fmla="*/ 13224 w 16088"/>
              <a:gd name="T7" fmla="*/ 0 h 2087"/>
              <a:gd name="T8" fmla="*/ 14741 w 16088"/>
              <a:gd name="T9" fmla="*/ 0 h 2087"/>
              <a:gd name="T10" fmla="*/ 15597 w 16088"/>
              <a:gd name="T11" fmla="*/ 0 h 2087"/>
              <a:gd name="T12" fmla="*/ 15982 w 16088"/>
              <a:gd name="T13" fmla="*/ 0 h 2087"/>
              <a:gd name="T14" fmla="*/ 16084 w 16088"/>
              <a:gd name="T15" fmla="*/ 0 h 2087"/>
              <a:gd name="T16" fmla="*/ 15991 w 16088"/>
              <a:gd name="T17" fmla="*/ 5 h 2087"/>
              <a:gd name="T18" fmla="*/ 15798 w 16088"/>
              <a:gd name="T19" fmla="*/ 45 h 2087"/>
              <a:gd name="T20" fmla="*/ 15603 w 16088"/>
              <a:gd name="T21" fmla="*/ 120 h 2087"/>
              <a:gd name="T22" fmla="*/ 15406 w 16088"/>
              <a:gd name="T23" fmla="*/ 224 h 2087"/>
              <a:gd name="T24" fmla="*/ 15204 w 16088"/>
              <a:gd name="T25" fmla="*/ 353 h 2087"/>
              <a:gd name="T26" fmla="*/ 14996 w 16088"/>
              <a:gd name="T27" fmla="*/ 503 h 2087"/>
              <a:gd name="T28" fmla="*/ 14671 w 16088"/>
              <a:gd name="T29" fmla="*/ 754 h 2087"/>
              <a:gd name="T30" fmla="*/ 14326 w 16088"/>
              <a:gd name="T31" fmla="*/ 1021 h 2087"/>
              <a:gd name="T32" fmla="*/ 14083 w 16088"/>
              <a:gd name="T33" fmla="*/ 1201 h 2087"/>
              <a:gd name="T34" fmla="*/ 13828 w 16088"/>
              <a:gd name="T35" fmla="*/ 1377 h 2087"/>
              <a:gd name="T36" fmla="*/ 13559 w 16088"/>
              <a:gd name="T37" fmla="*/ 1542 h 2087"/>
              <a:gd name="T38" fmla="*/ 13276 w 16088"/>
              <a:gd name="T39" fmla="*/ 1692 h 2087"/>
              <a:gd name="T40" fmla="*/ 12976 w 16088"/>
              <a:gd name="T41" fmla="*/ 1822 h 2087"/>
              <a:gd name="T42" fmla="*/ 12658 w 16088"/>
              <a:gd name="T43" fmla="*/ 1929 h 2087"/>
              <a:gd name="T44" fmla="*/ 12322 w 16088"/>
              <a:gd name="T45" fmla="*/ 2005 h 2087"/>
              <a:gd name="T46" fmla="*/ 11773 w 16088"/>
              <a:gd name="T47" fmla="*/ 2065 h 2087"/>
              <a:gd name="T48" fmla="*/ 11003 w 16088"/>
              <a:gd name="T49" fmla="*/ 2087 h 2087"/>
              <a:gd name="T50" fmla="*/ 10206 w 16088"/>
              <a:gd name="T51" fmla="*/ 2052 h 2087"/>
              <a:gd name="T52" fmla="*/ 9386 w 16088"/>
              <a:gd name="T53" fmla="*/ 1966 h 2087"/>
              <a:gd name="T54" fmla="*/ 8554 w 16088"/>
              <a:gd name="T55" fmla="*/ 1840 h 2087"/>
              <a:gd name="T56" fmla="*/ 7712 w 16088"/>
              <a:gd name="T57" fmla="*/ 1680 h 2087"/>
              <a:gd name="T58" fmla="*/ 6870 w 16088"/>
              <a:gd name="T59" fmla="*/ 1496 h 2087"/>
              <a:gd name="T60" fmla="*/ 6031 w 16088"/>
              <a:gd name="T61" fmla="*/ 1294 h 2087"/>
              <a:gd name="T62" fmla="*/ 5204 w 16088"/>
              <a:gd name="T63" fmla="*/ 1082 h 2087"/>
              <a:gd name="T64" fmla="*/ 4394 w 16088"/>
              <a:gd name="T65" fmla="*/ 868 h 2087"/>
              <a:gd name="T66" fmla="*/ 3609 w 16088"/>
              <a:gd name="T67" fmla="*/ 662 h 2087"/>
              <a:gd name="T68" fmla="*/ 2854 w 16088"/>
              <a:gd name="T69" fmla="*/ 470 h 2087"/>
              <a:gd name="T70" fmla="*/ 2135 w 16088"/>
              <a:gd name="T71" fmla="*/ 301 h 2087"/>
              <a:gd name="T72" fmla="*/ 1459 w 16088"/>
              <a:gd name="T73" fmla="*/ 162 h 2087"/>
              <a:gd name="T74" fmla="*/ 833 w 16088"/>
              <a:gd name="T75" fmla="*/ 61 h 2087"/>
              <a:gd name="T76" fmla="*/ 262 w 16088"/>
              <a:gd name="T77" fmla="*/ 7 h 2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88" h="2087">
                <a:moveTo>
                  <a:pt x="0" y="0"/>
                </a:moveTo>
                <a:lnTo>
                  <a:pt x="2831" y="0"/>
                </a:lnTo>
                <a:lnTo>
                  <a:pt x="5310" y="0"/>
                </a:lnTo>
                <a:lnTo>
                  <a:pt x="7459" y="0"/>
                </a:lnTo>
                <a:lnTo>
                  <a:pt x="9301" y="0"/>
                </a:lnTo>
                <a:lnTo>
                  <a:pt x="10860" y="0"/>
                </a:lnTo>
                <a:lnTo>
                  <a:pt x="12161" y="0"/>
                </a:lnTo>
                <a:lnTo>
                  <a:pt x="13224" y="0"/>
                </a:lnTo>
                <a:lnTo>
                  <a:pt x="14077" y="0"/>
                </a:lnTo>
                <a:lnTo>
                  <a:pt x="14741" y="0"/>
                </a:lnTo>
                <a:lnTo>
                  <a:pt x="15239" y="0"/>
                </a:lnTo>
                <a:lnTo>
                  <a:pt x="15597" y="0"/>
                </a:lnTo>
                <a:lnTo>
                  <a:pt x="15837" y="0"/>
                </a:lnTo>
                <a:lnTo>
                  <a:pt x="15982" y="0"/>
                </a:lnTo>
                <a:lnTo>
                  <a:pt x="16057" y="0"/>
                </a:lnTo>
                <a:lnTo>
                  <a:pt x="16084" y="0"/>
                </a:lnTo>
                <a:lnTo>
                  <a:pt x="16088" y="0"/>
                </a:lnTo>
                <a:lnTo>
                  <a:pt x="15991" y="5"/>
                </a:lnTo>
                <a:lnTo>
                  <a:pt x="15895" y="20"/>
                </a:lnTo>
                <a:lnTo>
                  <a:pt x="15798" y="45"/>
                </a:lnTo>
                <a:lnTo>
                  <a:pt x="15701" y="78"/>
                </a:lnTo>
                <a:lnTo>
                  <a:pt x="15603" y="120"/>
                </a:lnTo>
                <a:lnTo>
                  <a:pt x="15505" y="168"/>
                </a:lnTo>
                <a:lnTo>
                  <a:pt x="15406" y="224"/>
                </a:lnTo>
                <a:lnTo>
                  <a:pt x="15306" y="286"/>
                </a:lnTo>
                <a:lnTo>
                  <a:pt x="15204" y="353"/>
                </a:lnTo>
                <a:lnTo>
                  <a:pt x="15101" y="426"/>
                </a:lnTo>
                <a:lnTo>
                  <a:pt x="14996" y="503"/>
                </a:lnTo>
                <a:lnTo>
                  <a:pt x="14889" y="584"/>
                </a:lnTo>
                <a:lnTo>
                  <a:pt x="14671" y="754"/>
                </a:lnTo>
                <a:lnTo>
                  <a:pt x="14444" y="932"/>
                </a:lnTo>
                <a:lnTo>
                  <a:pt x="14326" y="1021"/>
                </a:lnTo>
                <a:lnTo>
                  <a:pt x="14207" y="1112"/>
                </a:lnTo>
                <a:lnTo>
                  <a:pt x="14083" y="1201"/>
                </a:lnTo>
                <a:lnTo>
                  <a:pt x="13957" y="1290"/>
                </a:lnTo>
                <a:lnTo>
                  <a:pt x="13828" y="1377"/>
                </a:lnTo>
                <a:lnTo>
                  <a:pt x="13695" y="1461"/>
                </a:lnTo>
                <a:lnTo>
                  <a:pt x="13559" y="1542"/>
                </a:lnTo>
                <a:lnTo>
                  <a:pt x="13419" y="1619"/>
                </a:lnTo>
                <a:lnTo>
                  <a:pt x="13276" y="1692"/>
                </a:lnTo>
                <a:lnTo>
                  <a:pt x="13128" y="1760"/>
                </a:lnTo>
                <a:lnTo>
                  <a:pt x="12976" y="1822"/>
                </a:lnTo>
                <a:lnTo>
                  <a:pt x="12819" y="1879"/>
                </a:lnTo>
                <a:lnTo>
                  <a:pt x="12658" y="1929"/>
                </a:lnTo>
                <a:lnTo>
                  <a:pt x="12492" y="1971"/>
                </a:lnTo>
                <a:lnTo>
                  <a:pt x="12322" y="2005"/>
                </a:lnTo>
                <a:lnTo>
                  <a:pt x="12146" y="2031"/>
                </a:lnTo>
                <a:lnTo>
                  <a:pt x="11773" y="2065"/>
                </a:lnTo>
                <a:lnTo>
                  <a:pt x="11392" y="2084"/>
                </a:lnTo>
                <a:lnTo>
                  <a:pt x="11003" y="2087"/>
                </a:lnTo>
                <a:lnTo>
                  <a:pt x="10607" y="2076"/>
                </a:lnTo>
                <a:lnTo>
                  <a:pt x="10206" y="2052"/>
                </a:lnTo>
                <a:lnTo>
                  <a:pt x="9799" y="2014"/>
                </a:lnTo>
                <a:lnTo>
                  <a:pt x="9386" y="1966"/>
                </a:lnTo>
                <a:lnTo>
                  <a:pt x="8971" y="1908"/>
                </a:lnTo>
                <a:lnTo>
                  <a:pt x="8554" y="1840"/>
                </a:lnTo>
                <a:lnTo>
                  <a:pt x="8133" y="1764"/>
                </a:lnTo>
                <a:lnTo>
                  <a:pt x="7712" y="1680"/>
                </a:lnTo>
                <a:lnTo>
                  <a:pt x="7291" y="1591"/>
                </a:lnTo>
                <a:lnTo>
                  <a:pt x="6870" y="1496"/>
                </a:lnTo>
                <a:lnTo>
                  <a:pt x="6449" y="1397"/>
                </a:lnTo>
                <a:lnTo>
                  <a:pt x="6031" y="1294"/>
                </a:lnTo>
                <a:lnTo>
                  <a:pt x="5616" y="1188"/>
                </a:lnTo>
                <a:lnTo>
                  <a:pt x="5204" y="1082"/>
                </a:lnTo>
                <a:lnTo>
                  <a:pt x="4796" y="975"/>
                </a:lnTo>
                <a:lnTo>
                  <a:pt x="4394" y="868"/>
                </a:lnTo>
                <a:lnTo>
                  <a:pt x="3998" y="764"/>
                </a:lnTo>
                <a:lnTo>
                  <a:pt x="3609" y="662"/>
                </a:lnTo>
                <a:lnTo>
                  <a:pt x="3227" y="563"/>
                </a:lnTo>
                <a:lnTo>
                  <a:pt x="2854" y="470"/>
                </a:lnTo>
                <a:lnTo>
                  <a:pt x="2489" y="382"/>
                </a:lnTo>
                <a:lnTo>
                  <a:pt x="2135" y="301"/>
                </a:lnTo>
                <a:lnTo>
                  <a:pt x="1791" y="227"/>
                </a:lnTo>
                <a:lnTo>
                  <a:pt x="1459" y="162"/>
                </a:lnTo>
                <a:lnTo>
                  <a:pt x="1139" y="107"/>
                </a:lnTo>
                <a:lnTo>
                  <a:pt x="833" y="61"/>
                </a:lnTo>
                <a:lnTo>
                  <a:pt x="540" y="28"/>
                </a:lnTo>
                <a:lnTo>
                  <a:pt x="262" y="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B4B4B4"/>
              </a:gs>
            </a:gsLst>
            <a:lin ang="15600000" scaled="0"/>
            <a:tileRect/>
          </a:gradFill>
          <a:ln w="508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234955">
              <a:defRPr/>
            </a:pPr>
            <a:endParaRPr lang="zh-CN" altLang="en-US" sz="540" kern="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B42BF68-414B-492C-9711-B7153BF9744D}"/>
              </a:ext>
            </a:extLst>
          </p:cNvPr>
          <p:cNvSpPr txBox="1"/>
          <p:nvPr/>
        </p:nvSpPr>
        <p:spPr>
          <a:xfrm>
            <a:off x="1289050" y="1439936"/>
            <a:ext cx="3657600" cy="442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34955">
              <a:lnSpc>
                <a:spcPct val="150000"/>
              </a:lnSpc>
              <a:defRPr/>
            </a:pPr>
            <a:r>
              <a:rPr lang="zh-CN" altLang="en-US" b="1" dirty="0">
                <a:solidFill>
                  <a:srgbClr val="9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二</a:t>
            </a:r>
            <a:r>
              <a:rPr lang="en-US" altLang="zh-CN" b="1" dirty="0">
                <a:solidFill>
                  <a:srgbClr val="9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b="1" dirty="0">
                <a:solidFill>
                  <a:srgbClr val="9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设计绿色建筑评估（结构部分）</a:t>
            </a:r>
            <a:endParaRPr lang="zh-CN" altLang="en-US" b="1" dirty="0">
              <a:solidFill>
                <a:srgbClr val="9A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7416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" t="58221" r="8154"/>
          <a:stretch>
            <a:fillRect/>
          </a:stretch>
        </p:blipFill>
        <p:spPr bwMode="auto">
          <a:xfrm>
            <a:off x="692150" y="1303238"/>
            <a:ext cx="4689210" cy="12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" r="8154" b="58221"/>
          <a:stretch>
            <a:fillRect/>
          </a:stretch>
        </p:blipFill>
        <p:spPr bwMode="auto">
          <a:xfrm>
            <a:off x="692150" y="2099254"/>
            <a:ext cx="4689210" cy="12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401388"/>
      </p:ext>
    </p:extLst>
  </p:cSld>
  <p:clrMapOvr>
    <a:masterClrMapping/>
  </p:clrMapOvr>
  <p:transition spd="slow" advTm="3526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2" y="297121"/>
            <a:ext cx="243836" cy="7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BCDEA96-D634-4293-9B98-30ABBD380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466726"/>
            <a:ext cx="1219200" cy="304799"/>
          </a:xfrm>
          <a:prstGeom prst="rect">
            <a:avLst/>
          </a:prstGeom>
          <a:solidFill>
            <a:srgbClr val="631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altLang="zh-CN" sz="1600" kern="100" dirty="0">
                <a:latin typeface="黑体"/>
                <a:ea typeface="宋体"/>
                <a:cs typeface="Times New Roman"/>
              </a:rPr>
              <a:t>1 </a:t>
            </a:r>
            <a:r>
              <a:rPr lang="zh-CN" altLang="en-US" sz="1600" kern="100" dirty="0">
                <a:latin typeface="黑体"/>
                <a:ea typeface="宋体"/>
                <a:cs typeface="Times New Roman"/>
              </a:rPr>
              <a:t>评估依据</a:t>
            </a:r>
            <a:endParaRPr lang="zh-CN" altLang="zh-CN" sz="1600" kern="100" dirty="0">
              <a:effectLst/>
              <a:latin typeface="Calibri"/>
              <a:ea typeface="宋体"/>
              <a:cs typeface="Times New Roman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AEAF42C-BEA9-41F0-A635-D458124A9BA9}"/>
              </a:ext>
            </a:extLst>
          </p:cNvPr>
          <p:cNvSpPr/>
          <p:nvPr/>
        </p:nvSpPr>
        <p:spPr>
          <a:xfrm>
            <a:off x="222250" y="847725"/>
            <a:ext cx="5334000" cy="78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latin typeface="+mn-ea"/>
              </a:rPr>
              <a:t>  </a:t>
            </a:r>
            <a:r>
              <a:rPr lang="en-US" altLang="zh-CN" sz="1000" dirty="0">
                <a:latin typeface="+mn-ea"/>
              </a:rPr>
              <a:t>《</a:t>
            </a:r>
            <a:r>
              <a:rPr lang="zh-CN" altLang="en-US" sz="1000" dirty="0">
                <a:latin typeface="+mn-ea"/>
              </a:rPr>
              <a:t>绿色建筑评价标准</a:t>
            </a:r>
            <a:r>
              <a:rPr lang="en-US" altLang="zh-CN" sz="1000" dirty="0">
                <a:latin typeface="+mn-ea"/>
              </a:rPr>
              <a:t>》GB/T 50378-2019</a:t>
            </a: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《</a:t>
            </a:r>
            <a:r>
              <a:rPr lang="zh-CN" altLang="en-US" sz="1000" dirty="0">
                <a:latin typeface="+mn-ea"/>
              </a:rPr>
              <a:t>民用</a:t>
            </a:r>
            <a:r>
              <a:rPr lang="zh-CN" altLang="zh-CN" sz="1000" dirty="0">
                <a:latin typeface="+mn-ea"/>
              </a:rPr>
              <a:t>建筑</a:t>
            </a:r>
            <a:r>
              <a:rPr lang="zh-CN" altLang="en-US" sz="1000" dirty="0">
                <a:latin typeface="+mn-ea"/>
              </a:rPr>
              <a:t>项目节能评估技术规程</a:t>
            </a:r>
            <a:r>
              <a:rPr lang="en-US" altLang="zh-CN" sz="1000" dirty="0">
                <a:latin typeface="+mn-ea"/>
              </a:rPr>
              <a:t>》DBJ33/T 1288-2022</a:t>
            </a: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《</a:t>
            </a:r>
            <a:r>
              <a:rPr lang="zh-CN" altLang="zh-CN" sz="1000" dirty="0">
                <a:latin typeface="+mn-ea"/>
              </a:rPr>
              <a:t>绿色建筑设计标准》</a:t>
            </a:r>
            <a:r>
              <a:rPr lang="en-US" altLang="zh-CN" sz="1000" dirty="0">
                <a:latin typeface="+mn-ea"/>
              </a:rPr>
              <a:t>DB33/1092-2021</a:t>
            </a:r>
            <a:endParaRPr lang="en-US" altLang="zh-CN" sz="1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23ABE5F-24D2-4A9F-8D10-CB727C67A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" y="1705486"/>
            <a:ext cx="2653083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81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2" y="297121"/>
            <a:ext cx="243836" cy="7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BCDEA96-D634-4293-9B98-30ABBD380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466726"/>
            <a:ext cx="1219200" cy="304799"/>
          </a:xfrm>
          <a:prstGeom prst="rect">
            <a:avLst/>
          </a:prstGeom>
          <a:solidFill>
            <a:srgbClr val="631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altLang="zh-CN" sz="1600" kern="100" dirty="0">
                <a:latin typeface="黑体"/>
                <a:ea typeface="宋体"/>
                <a:cs typeface="Times New Roman"/>
              </a:rPr>
              <a:t>1 </a:t>
            </a:r>
            <a:r>
              <a:rPr lang="zh-CN" altLang="en-US" sz="1600" kern="100" dirty="0">
                <a:latin typeface="黑体"/>
                <a:ea typeface="宋体"/>
                <a:cs typeface="Times New Roman"/>
              </a:rPr>
              <a:t>评估依据</a:t>
            </a:r>
            <a:endParaRPr lang="zh-CN" altLang="zh-CN" sz="1600" kern="100" dirty="0">
              <a:effectLst/>
              <a:latin typeface="Calibri"/>
              <a:ea typeface="宋体"/>
              <a:cs typeface="Times New Roman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AEAF42C-BEA9-41F0-A635-D458124A9BA9}"/>
              </a:ext>
            </a:extLst>
          </p:cNvPr>
          <p:cNvSpPr/>
          <p:nvPr/>
        </p:nvSpPr>
        <p:spPr>
          <a:xfrm>
            <a:off x="222250" y="847725"/>
            <a:ext cx="5334000" cy="979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【7.0.5】</a:t>
            </a:r>
            <a:r>
              <a:rPr lang="zh-CN" altLang="en-US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节能评估应对设计绿色建筑评估表的分项表进行评价，并应满足下列要求：</a:t>
            </a:r>
            <a:endParaRPr lang="en-US" altLang="zh-CN" sz="1000" kern="100" dirty="0">
              <a:solidFill>
                <a:prstClr val="black"/>
              </a:solidFill>
              <a:latin typeface="黑体" pitchFamily="49" charset="-122"/>
              <a:ea typeface="黑体" pitchFamily="49" charset="-122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/>
              <a:t>      </a:t>
            </a:r>
            <a:r>
              <a:rPr lang="zh-CN" altLang="en-US" sz="1000" dirty="0">
                <a:latin typeface="+mn-ea"/>
              </a:rPr>
              <a:t>１分项评估条款涉及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施工管理</a:t>
            </a:r>
            <a:r>
              <a:rPr lang="zh-CN" altLang="en-US" sz="1000" dirty="0">
                <a:latin typeface="+mn-ea"/>
              </a:rPr>
              <a:t>、物业管理等相关内容，均按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不得分评价</a:t>
            </a:r>
            <a:r>
              <a:rPr lang="zh-CN" altLang="en-US" sz="1000" dirty="0">
                <a:latin typeface="+mn-ea"/>
              </a:rPr>
              <a:t>；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 </a:t>
            </a:r>
            <a:r>
              <a:rPr lang="zh-CN" altLang="en-US" sz="1000" dirty="0">
                <a:latin typeface="+mn-ea"/>
              </a:rPr>
              <a:t>２分项评估条款涉及建筑设计预留的内容，按设计文件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已明确</a:t>
            </a:r>
            <a:r>
              <a:rPr lang="zh-CN" altLang="en-US" sz="1000" dirty="0">
                <a:latin typeface="+mn-ea"/>
              </a:rPr>
              <a:t>的预留条件与要求进行评价。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</a:t>
            </a:r>
            <a:r>
              <a:rPr lang="en-US" altLang="zh-CN" sz="1000" dirty="0">
                <a:solidFill>
                  <a:srgbClr val="C00000"/>
                </a:solidFill>
                <a:latin typeface="+mn-ea"/>
              </a:rPr>
              <a:t>《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民用</a:t>
            </a:r>
            <a:r>
              <a:rPr lang="zh-CN" altLang="zh-CN" sz="1000" dirty="0">
                <a:solidFill>
                  <a:srgbClr val="C00000"/>
                </a:solidFill>
                <a:latin typeface="+mn-ea"/>
              </a:rPr>
              <a:t>建筑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项目节能评估技术规程</a:t>
            </a:r>
            <a:r>
              <a:rPr lang="en-US" altLang="zh-CN" sz="1000" dirty="0">
                <a:solidFill>
                  <a:srgbClr val="C00000"/>
                </a:solidFill>
                <a:latin typeface="+mn-ea"/>
              </a:rPr>
              <a:t>》DBJ33/T 1288-2022</a:t>
            </a:r>
            <a:endParaRPr lang="zh-CN" altLang="zh-CN" sz="1000" kern="100" dirty="0">
              <a:solidFill>
                <a:srgbClr val="C00000"/>
              </a:solidFill>
              <a:latin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1012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0">
            <a:extLst>
              <a:ext uri="{FF2B5EF4-FFF2-40B4-BE49-F238E27FC236}">
                <a16:creationId xmlns:a16="http://schemas.microsoft.com/office/drawing/2014/main" id="{20EBB0D3-9910-4C68-965E-FA709BBAB36E}"/>
              </a:ext>
            </a:extLst>
          </p:cNvPr>
          <p:cNvSpPr>
            <a:spLocks noChangeAspect="1"/>
          </p:cNvSpPr>
          <p:nvPr/>
        </p:nvSpPr>
        <p:spPr bwMode="auto">
          <a:xfrm>
            <a:off x="692151" y="2222235"/>
            <a:ext cx="2429652" cy="342024"/>
          </a:xfrm>
          <a:custGeom>
            <a:avLst/>
            <a:gdLst>
              <a:gd name="T0" fmla="*/ 2831 w 16088"/>
              <a:gd name="T1" fmla="*/ 0 h 2264"/>
              <a:gd name="T2" fmla="*/ 7459 w 16088"/>
              <a:gd name="T3" fmla="*/ 0 h 2264"/>
              <a:gd name="T4" fmla="*/ 10860 w 16088"/>
              <a:gd name="T5" fmla="*/ 0 h 2264"/>
              <a:gd name="T6" fmla="*/ 13224 w 16088"/>
              <a:gd name="T7" fmla="*/ 0 h 2264"/>
              <a:gd name="T8" fmla="*/ 14741 w 16088"/>
              <a:gd name="T9" fmla="*/ 0 h 2264"/>
              <a:gd name="T10" fmla="*/ 15597 w 16088"/>
              <a:gd name="T11" fmla="*/ 0 h 2264"/>
              <a:gd name="T12" fmla="*/ 15982 w 16088"/>
              <a:gd name="T13" fmla="*/ 0 h 2264"/>
              <a:gd name="T14" fmla="*/ 16084 w 16088"/>
              <a:gd name="T15" fmla="*/ 0 h 2264"/>
              <a:gd name="T16" fmla="*/ 15991 w 16088"/>
              <a:gd name="T17" fmla="*/ 6 h 2264"/>
              <a:gd name="T18" fmla="*/ 15798 w 16088"/>
              <a:gd name="T19" fmla="*/ 49 h 2264"/>
              <a:gd name="T20" fmla="*/ 15603 w 16088"/>
              <a:gd name="T21" fmla="*/ 132 h 2264"/>
              <a:gd name="T22" fmla="*/ 15406 w 16088"/>
              <a:gd name="T23" fmla="*/ 247 h 2264"/>
              <a:gd name="T24" fmla="*/ 15204 w 16088"/>
              <a:gd name="T25" fmla="*/ 388 h 2264"/>
              <a:gd name="T26" fmla="*/ 14996 w 16088"/>
              <a:gd name="T27" fmla="*/ 552 h 2264"/>
              <a:gd name="T28" fmla="*/ 14671 w 16088"/>
              <a:gd name="T29" fmla="*/ 827 h 2264"/>
              <a:gd name="T30" fmla="*/ 14326 w 16088"/>
              <a:gd name="T31" fmla="*/ 1121 h 2264"/>
              <a:gd name="T32" fmla="*/ 14083 w 16088"/>
              <a:gd name="T33" fmla="*/ 1317 h 2264"/>
              <a:gd name="T34" fmla="*/ 13828 w 16088"/>
              <a:gd name="T35" fmla="*/ 1508 h 2264"/>
              <a:gd name="T36" fmla="*/ 13559 w 16088"/>
              <a:gd name="T37" fmla="*/ 1688 h 2264"/>
              <a:gd name="T38" fmla="*/ 13276 w 16088"/>
              <a:gd name="T39" fmla="*/ 1851 h 2264"/>
              <a:gd name="T40" fmla="*/ 12976 w 16088"/>
              <a:gd name="T41" fmla="*/ 1992 h 2264"/>
              <a:gd name="T42" fmla="*/ 12658 w 16088"/>
              <a:gd name="T43" fmla="*/ 2106 h 2264"/>
              <a:gd name="T44" fmla="*/ 12322 w 16088"/>
              <a:gd name="T45" fmla="*/ 2186 h 2264"/>
              <a:gd name="T46" fmla="*/ 11773 w 16088"/>
              <a:gd name="T47" fmla="*/ 2246 h 2264"/>
              <a:gd name="T48" fmla="*/ 11003 w 16088"/>
              <a:gd name="T49" fmla="*/ 2264 h 2264"/>
              <a:gd name="T50" fmla="*/ 10205 w 16088"/>
              <a:gd name="T51" fmla="*/ 2221 h 2264"/>
              <a:gd name="T52" fmla="*/ 9386 w 16088"/>
              <a:gd name="T53" fmla="*/ 2126 h 2264"/>
              <a:gd name="T54" fmla="*/ 8554 w 16088"/>
              <a:gd name="T55" fmla="*/ 1987 h 2264"/>
              <a:gd name="T56" fmla="*/ 7712 w 16088"/>
              <a:gd name="T57" fmla="*/ 1812 h 2264"/>
              <a:gd name="T58" fmla="*/ 6870 w 16088"/>
              <a:gd name="T59" fmla="*/ 1612 h 2264"/>
              <a:gd name="T60" fmla="*/ 6031 w 16088"/>
              <a:gd name="T61" fmla="*/ 1393 h 2264"/>
              <a:gd name="T62" fmla="*/ 5204 w 16088"/>
              <a:gd name="T63" fmla="*/ 1164 h 2264"/>
              <a:gd name="T64" fmla="*/ 4394 w 16088"/>
              <a:gd name="T65" fmla="*/ 935 h 2264"/>
              <a:gd name="T66" fmla="*/ 3609 w 16088"/>
              <a:gd name="T67" fmla="*/ 711 h 2264"/>
              <a:gd name="T68" fmla="*/ 2854 w 16088"/>
              <a:gd name="T69" fmla="*/ 505 h 2264"/>
              <a:gd name="T70" fmla="*/ 2135 w 16088"/>
              <a:gd name="T71" fmla="*/ 323 h 2264"/>
              <a:gd name="T72" fmla="*/ 1459 w 16088"/>
              <a:gd name="T73" fmla="*/ 174 h 2264"/>
              <a:gd name="T74" fmla="*/ 833 w 16088"/>
              <a:gd name="T75" fmla="*/ 65 h 2264"/>
              <a:gd name="T76" fmla="*/ 262 w 16088"/>
              <a:gd name="T77" fmla="*/ 8 h 2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88" h="2264">
                <a:moveTo>
                  <a:pt x="0" y="0"/>
                </a:moveTo>
                <a:lnTo>
                  <a:pt x="2831" y="0"/>
                </a:lnTo>
                <a:lnTo>
                  <a:pt x="5310" y="0"/>
                </a:lnTo>
                <a:lnTo>
                  <a:pt x="7459" y="0"/>
                </a:lnTo>
                <a:lnTo>
                  <a:pt x="9301" y="0"/>
                </a:lnTo>
                <a:lnTo>
                  <a:pt x="10860" y="0"/>
                </a:lnTo>
                <a:lnTo>
                  <a:pt x="12161" y="0"/>
                </a:lnTo>
                <a:lnTo>
                  <a:pt x="13224" y="0"/>
                </a:lnTo>
                <a:lnTo>
                  <a:pt x="14077" y="0"/>
                </a:lnTo>
                <a:lnTo>
                  <a:pt x="14741" y="0"/>
                </a:lnTo>
                <a:lnTo>
                  <a:pt x="15239" y="0"/>
                </a:lnTo>
                <a:lnTo>
                  <a:pt x="15597" y="0"/>
                </a:lnTo>
                <a:lnTo>
                  <a:pt x="15837" y="0"/>
                </a:lnTo>
                <a:lnTo>
                  <a:pt x="15982" y="0"/>
                </a:lnTo>
                <a:lnTo>
                  <a:pt x="16057" y="0"/>
                </a:lnTo>
                <a:lnTo>
                  <a:pt x="16084" y="0"/>
                </a:lnTo>
                <a:lnTo>
                  <a:pt x="16088" y="0"/>
                </a:lnTo>
                <a:lnTo>
                  <a:pt x="15991" y="6"/>
                </a:lnTo>
                <a:lnTo>
                  <a:pt x="15895" y="22"/>
                </a:lnTo>
                <a:lnTo>
                  <a:pt x="15798" y="49"/>
                </a:lnTo>
                <a:lnTo>
                  <a:pt x="15701" y="86"/>
                </a:lnTo>
                <a:lnTo>
                  <a:pt x="15603" y="132"/>
                </a:lnTo>
                <a:lnTo>
                  <a:pt x="15505" y="185"/>
                </a:lnTo>
                <a:lnTo>
                  <a:pt x="15406" y="247"/>
                </a:lnTo>
                <a:lnTo>
                  <a:pt x="15306" y="314"/>
                </a:lnTo>
                <a:lnTo>
                  <a:pt x="15204" y="388"/>
                </a:lnTo>
                <a:lnTo>
                  <a:pt x="15101" y="468"/>
                </a:lnTo>
                <a:lnTo>
                  <a:pt x="14996" y="552"/>
                </a:lnTo>
                <a:lnTo>
                  <a:pt x="14889" y="641"/>
                </a:lnTo>
                <a:lnTo>
                  <a:pt x="14671" y="827"/>
                </a:lnTo>
                <a:lnTo>
                  <a:pt x="14444" y="1022"/>
                </a:lnTo>
                <a:lnTo>
                  <a:pt x="14326" y="1121"/>
                </a:lnTo>
                <a:lnTo>
                  <a:pt x="14207" y="1220"/>
                </a:lnTo>
                <a:lnTo>
                  <a:pt x="14083" y="1317"/>
                </a:lnTo>
                <a:lnTo>
                  <a:pt x="13957" y="1414"/>
                </a:lnTo>
                <a:lnTo>
                  <a:pt x="13828" y="1508"/>
                </a:lnTo>
                <a:lnTo>
                  <a:pt x="13695" y="1600"/>
                </a:lnTo>
                <a:lnTo>
                  <a:pt x="13559" y="1688"/>
                </a:lnTo>
                <a:lnTo>
                  <a:pt x="13419" y="1772"/>
                </a:lnTo>
                <a:lnTo>
                  <a:pt x="13276" y="1851"/>
                </a:lnTo>
                <a:lnTo>
                  <a:pt x="13128" y="1925"/>
                </a:lnTo>
                <a:lnTo>
                  <a:pt x="12976" y="1992"/>
                </a:lnTo>
                <a:lnTo>
                  <a:pt x="12819" y="2053"/>
                </a:lnTo>
                <a:lnTo>
                  <a:pt x="12658" y="2106"/>
                </a:lnTo>
                <a:lnTo>
                  <a:pt x="12492" y="2150"/>
                </a:lnTo>
                <a:lnTo>
                  <a:pt x="12322" y="2186"/>
                </a:lnTo>
                <a:lnTo>
                  <a:pt x="12146" y="2212"/>
                </a:lnTo>
                <a:lnTo>
                  <a:pt x="11773" y="2246"/>
                </a:lnTo>
                <a:lnTo>
                  <a:pt x="11392" y="2263"/>
                </a:lnTo>
                <a:lnTo>
                  <a:pt x="11003" y="2264"/>
                </a:lnTo>
                <a:lnTo>
                  <a:pt x="10607" y="2250"/>
                </a:lnTo>
                <a:lnTo>
                  <a:pt x="10205" y="2221"/>
                </a:lnTo>
                <a:lnTo>
                  <a:pt x="9799" y="2179"/>
                </a:lnTo>
                <a:lnTo>
                  <a:pt x="9386" y="2126"/>
                </a:lnTo>
                <a:lnTo>
                  <a:pt x="8971" y="2061"/>
                </a:lnTo>
                <a:lnTo>
                  <a:pt x="8554" y="1987"/>
                </a:lnTo>
                <a:lnTo>
                  <a:pt x="8133" y="1904"/>
                </a:lnTo>
                <a:lnTo>
                  <a:pt x="7712" y="1812"/>
                </a:lnTo>
                <a:lnTo>
                  <a:pt x="7291" y="1715"/>
                </a:lnTo>
                <a:lnTo>
                  <a:pt x="6870" y="1612"/>
                </a:lnTo>
                <a:lnTo>
                  <a:pt x="6449" y="1504"/>
                </a:lnTo>
                <a:lnTo>
                  <a:pt x="6031" y="1393"/>
                </a:lnTo>
                <a:lnTo>
                  <a:pt x="5616" y="1279"/>
                </a:lnTo>
                <a:lnTo>
                  <a:pt x="5204" y="1164"/>
                </a:lnTo>
                <a:lnTo>
                  <a:pt x="4796" y="1048"/>
                </a:lnTo>
                <a:lnTo>
                  <a:pt x="4394" y="935"/>
                </a:lnTo>
                <a:lnTo>
                  <a:pt x="3998" y="822"/>
                </a:lnTo>
                <a:lnTo>
                  <a:pt x="3609" y="711"/>
                </a:lnTo>
                <a:lnTo>
                  <a:pt x="3227" y="606"/>
                </a:lnTo>
                <a:lnTo>
                  <a:pt x="2854" y="505"/>
                </a:lnTo>
                <a:lnTo>
                  <a:pt x="2489" y="411"/>
                </a:lnTo>
                <a:lnTo>
                  <a:pt x="2135" y="323"/>
                </a:lnTo>
                <a:lnTo>
                  <a:pt x="1791" y="244"/>
                </a:lnTo>
                <a:lnTo>
                  <a:pt x="1459" y="174"/>
                </a:lnTo>
                <a:lnTo>
                  <a:pt x="1139" y="114"/>
                </a:lnTo>
                <a:lnTo>
                  <a:pt x="833" y="65"/>
                </a:lnTo>
                <a:lnTo>
                  <a:pt x="540" y="30"/>
                </a:lnTo>
                <a:lnTo>
                  <a:pt x="262" y="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61000">
                <a:schemeClr val="accent2">
                  <a:lumMod val="60000"/>
                  <a:lumOff val="40000"/>
                </a:schemeClr>
              </a:gs>
              <a:gs pos="79000">
                <a:schemeClr val="accent2"/>
              </a:gs>
              <a:gs pos="41000">
                <a:schemeClr val="accent2"/>
              </a:gs>
            </a:gsLst>
            <a:lin ang="0" scaled="0"/>
          </a:gradFill>
          <a:ln>
            <a:noFill/>
          </a:ln>
          <a:effectLst>
            <a:outerShdw blurRad="203200" dist="38100" dir="5400000" algn="t" rotWithShape="0">
              <a:prstClr val="black">
                <a:alpha val="50000"/>
              </a:prstClr>
            </a:outerShdw>
          </a:effectLst>
        </p:spPr>
        <p:txBody>
          <a:bodyPr/>
          <a:lstStyle/>
          <a:p>
            <a:pPr defTabSz="234955">
              <a:defRPr/>
            </a:pPr>
            <a:endParaRPr lang="zh-CN" altLang="en-US" sz="925" dirty="0">
              <a:solidFill>
                <a:prstClr val="black"/>
              </a:solidFill>
              <a:latin typeface="宋体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8C9A3CB2-FFD9-4CA3-866A-5014374B8CFA}"/>
              </a:ext>
            </a:extLst>
          </p:cNvPr>
          <p:cNvSpPr>
            <a:spLocks noChangeAspect="1"/>
          </p:cNvSpPr>
          <p:nvPr/>
        </p:nvSpPr>
        <p:spPr bwMode="auto">
          <a:xfrm>
            <a:off x="692151" y="2222236"/>
            <a:ext cx="2429652" cy="315714"/>
          </a:xfrm>
          <a:custGeom>
            <a:avLst/>
            <a:gdLst>
              <a:gd name="T0" fmla="*/ 2831 w 16088"/>
              <a:gd name="T1" fmla="*/ 0 h 2087"/>
              <a:gd name="T2" fmla="*/ 7459 w 16088"/>
              <a:gd name="T3" fmla="*/ 0 h 2087"/>
              <a:gd name="T4" fmla="*/ 10860 w 16088"/>
              <a:gd name="T5" fmla="*/ 0 h 2087"/>
              <a:gd name="T6" fmla="*/ 13224 w 16088"/>
              <a:gd name="T7" fmla="*/ 0 h 2087"/>
              <a:gd name="T8" fmla="*/ 14741 w 16088"/>
              <a:gd name="T9" fmla="*/ 0 h 2087"/>
              <a:gd name="T10" fmla="*/ 15597 w 16088"/>
              <a:gd name="T11" fmla="*/ 0 h 2087"/>
              <a:gd name="T12" fmla="*/ 15982 w 16088"/>
              <a:gd name="T13" fmla="*/ 0 h 2087"/>
              <a:gd name="T14" fmla="*/ 16084 w 16088"/>
              <a:gd name="T15" fmla="*/ 0 h 2087"/>
              <a:gd name="T16" fmla="*/ 15991 w 16088"/>
              <a:gd name="T17" fmla="*/ 5 h 2087"/>
              <a:gd name="T18" fmla="*/ 15798 w 16088"/>
              <a:gd name="T19" fmla="*/ 45 h 2087"/>
              <a:gd name="T20" fmla="*/ 15603 w 16088"/>
              <a:gd name="T21" fmla="*/ 120 h 2087"/>
              <a:gd name="T22" fmla="*/ 15406 w 16088"/>
              <a:gd name="T23" fmla="*/ 224 h 2087"/>
              <a:gd name="T24" fmla="*/ 15204 w 16088"/>
              <a:gd name="T25" fmla="*/ 353 h 2087"/>
              <a:gd name="T26" fmla="*/ 14996 w 16088"/>
              <a:gd name="T27" fmla="*/ 503 h 2087"/>
              <a:gd name="T28" fmla="*/ 14671 w 16088"/>
              <a:gd name="T29" fmla="*/ 754 h 2087"/>
              <a:gd name="T30" fmla="*/ 14326 w 16088"/>
              <a:gd name="T31" fmla="*/ 1021 h 2087"/>
              <a:gd name="T32" fmla="*/ 14083 w 16088"/>
              <a:gd name="T33" fmla="*/ 1201 h 2087"/>
              <a:gd name="T34" fmla="*/ 13828 w 16088"/>
              <a:gd name="T35" fmla="*/ 1377 h 2087"/>
              <a:gd name="T36" fmla="*/ 13559 w 16088"/>
              <a:gd name="T37" fmla="*/ 1542 h 2087"/>
              <a:gd name="T38" fmla="*/ 13276 w 16088"/>
              <a:gd name="T39" fmla="*/ 1692 h 2087"/>
              <a:gd name="T40" fmla="*/ 12976 w 16088"/>
              <a:gd name="T41" fmla="*/ 1822 h 2087"/>
              <a:gd name="T42" fmla="*/ 12658 w 16088"/>
              <a:gd name="T43" fmla="*/ 1929 h 2087"/>
              <a:gd name="T44" fmla="*/ 12322 w 16088"/>
              <a:gd name="T45" fmla="*/ 2005 h 2087"/>
              <a:gd name="T46" fmla="*/ 11773 w 16088"/>
              <a:gd name="T47" fmla="*/ 2065 h 2087"/>
              <a:gd name="T48" fmla="*/ 11003 w 16088"/>
              <a:gd name="T49" fmla="*/ 2087 h 2087"/>
              <a:gd name="T50" fmla="*/ 10206 w 16088"/>
              <a:gd name="T51" fmla="*/ 2052 h 2087"/>
              <a:gd name="T52" fmla="*/ 9386 w 16088"/>
              <a:gd name="T53" fmla="*/ 1966 h 2087"/>
              <a:gd name="T54" fmla="*/ 8554 w 16088"/>
              <a:gd name="T55" fmla="*/ 1840 h 2087"/>
              <a:gd name="T56" fmla="*/ 7712 w 16088"/>
              <a:gd name="T57" fmla="*/ 1680 h 2087"/>
              <a:gd name="T58" fmla="*/ 6870 w 16088"/>
              <a:gd name="T59" fmla="*/ 1496 h 2087"/>
              <a:gd name="T60" fmla="*/ 6031 w 16088"/>
              <a:gd name="T61" fmla="*/ 1294 h 2087"/>
              <a:gd name="T62" fmla="*/ 5204 w 16088"/>
              <a:gd name="T63" fmla="*/ 1082 h 2087"/>
              <a:gd name="T64" fmla="*/ 4394 w 16088"/>
              <a:gd name="T65" fmla="*/ 868 h 2087"/>
              <a:gd name="T66" fmla="*/ 3609 w 16088"/>
              <a:gd name="T67" fmla="*/ 662 h 2087"/>
              <a:gd name="T68" fmla="*/ 2854 w 16088"/>
              <a:gd name="T69" fmla="*/ 470 h 2087"/>
              <a:gd name="T70" fmla="*/ 2135 w 16088"/>
              <a:gd name="T71" fmla="*/ 301 h 2087"/>
              <a:gd name="T72" fmla="*/ 1459 w 16088"/>
              <a:gd name="T73" fmla="*/ 162 h 2087"/>
              <a:gd name="T74" fmla="*/ 833 w 16088"/>
              <a:gd name="T75" fmla="*/ 61 h 2087"/>
              <a:gd name="T76" fmla="*/ 262 w 16088"/>
              <a:gd name="T77" fmla="*/ 7 h 2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88" h="2087">
                <a:moveTo>
                  <a:pt x="0" y="0"/>
                </a:moveTo>
                <a:lnTo>
                  <a:pt x="2831" y="0"/>
                </a:lnTo>
                <a:lnTo>
                  <a:pt x="5310" y="0"/>
                </a:lnTo>
                <a:lnTo>
                  <a:pt x="7459" y="0"/>
                </a:lnTo>
                <a:lnTo>
                  <a:pt x="9301" y="0"/>
                </a:lnTo>
                <a:lnTo>
                  <a:pt x="10860" y="0"/>
                </a:lnTo>
                <a:lnTo>
                  <a:pt x="12161" y="0"/>
                </a:lnTo>
                <a:lnTo>
                  <a:pt x="13224" y="0"/>
                </a:lnTo>
                <a:lnTo>
                  <a:pt x="14077" y="0"/>
                </a:lnTo>
                <a:lnTo>
                  <a:pt x="14741" y="0"/>
                </a:lnTo>
                <a:lnTo>
                  <a:pt x="15239" y="0"/>
                </a:lnTo>
                <a:lnTo>
                  <a:pt x="15597" y="0"/>
                </a:lnTo>
                <a:lnTo>
                  <a:pt x="15837" y="0"/>
                </a:lnTo>
                <a:lnTo>
                  <a:pt x="15982" y="0"/>
                </a:lnTo>
                <a:lnTo>
                  <a:pt x="16057" y="0"/>
                </a:lnTo>
                <a:lnTo>
                  <a:pt x="16084" y="0"/>
                </a:lnTo>
                <a:lnTo>
                  <a:pt x="16088" y="0"/>
                </a:lnTo>
                <a:lnTo>
                  <a:pt x="15991" y="5"/>
                </a:lnTo>
                <a:lnTo>
                  <a:pt x="15895" y="20"/>
                </a:lnTo>
                <a:lnTo>
                  <a:pt x="15798" y="45"/>
                </a:lnTo>
                <a:lnTo>
                  <a:pt x="15701" y="78"/>
                </a:lnTo>
                <a:lnTo>
                  <a:pt x="15603" y="120"/>
                </a:lnTo>
                <a:lnTo>
                  <a:pt x="15505" y="168"/>
                </a:lnTo>
                <a:lnTo>
                  <a:pt x="15406" y="224"/>
                </a:lnTo>
                <a:lnTo>
                  <a:pt x="15306" y="286"/>
                </a:lnTo>
                <a:lnTo>
                  <a:pt x="15204" y="353"/>
                </a:lnTo>
                <a:lnTo>
                  <a:pt x="15101" y="426"/>
                </a:lnTo>
                <a:lnTo>
                  <a:pt x="14996" y="503"/>
                </a:lnTo>
                <a:lnTo>
                  <a:pt x="14889" y="584"/>
                </a:lnTo>
                <a:lnTo>
                  <a:pt x="14671" y="754"/>
                </a:lnTo>
                <a:lnTo>
                  <a:pt x="14444" y="932"/>
                </a:lnTo>
                <a:lnTo>
                  <a:pt x="14326" y="1021"/>
                </a:lnTo>
                <a:lnTo>
                  <a:pt x="14207" y="1112"/>
                </a:lnTo>
                <a:lnTo>
                  <a:pt x="14083" y="1201"/>
                </a:lnTo>
                <a:lnTo>
                  <a:pt x="13957" y="1290"/>
                </a:lnTo>
                <a:lnTo>
                  <a:pt x="13828" y="1377"/>
                </a:lnTo>
                <a:lnTo>
                  <a:pt x="13695" y="1461"/>
                </a:lnTo>
                <a:lnTo>
                  <a:pt x="13559" y="1542"/>
                </a:lnTo>
                <a:lnTo>
                  <a:pt x="13419" y="1619"/>
                </a:lnTo>
                <a:lnTo>
                  <a:pt x="13276" y="1692"/>
                </a:lnTo>
                <a:lnTo>
                  <a:pt x="13128" y="1760"/>
                </a:lnTo>
                <a:lnTo>
                  <a:pt x="12976" y="1822"/>
                </a:lnTo>
                <a:lnTo>
                  <a:pt x="12819" y="1879"/>
                </a:lnTo>
                <a:lnTo>
                  <a:pt x="12658" y="1929"/>
                </a:lnTo>
                <a:lnTo>
                  <a:pt x="12492" y="1971"/>
                </a:lnTo>
                <a:lnTo>
                  <a:pt x="12322" y="2005"/>
                </a:lnTo>
                <a:lnTo>
                  <a:pt x="12146" y="2031"/>
                </a:lnTo>
                <a:lnTo>
                  <a:pt x="11773" y="2065"/>
                </a:lnTo>
                <a:lnTo>
                  <a:pt x="11392" y="2084"/>
                </a:lnTo>
                <a:lnTo>
                  <a:pt x="11003" y="2087"/>
                </a:lnTo>
                <a:lnTo>
                  <a:pt x="10607" y="2076"/>
                </a:lnTo>
                <a:lnTo>
                  <a:pt x="10206" y="2052"/>
                </a:lnTo>
                <a:lnTo>
                  <a:pt x="9799" y="2014"/>
                </a:lnTo>
                <a:lnTo>
                  <a:pt x="9386" y="1966"/>
                </a:lnTo>
                <a:lnTo>
                  <a:pt x="8971" y="1908"/>
                </a:lnTo>
                <a:lnTo>
                  <a:pt x="8554" y="1840"/>
                </a:lnTo>
                <a:lnTo>
                  <a:pt x="8133" y="1764"/>
                </a:lnTo>
                <a:lnTo>
                  <a:pt x="7712" y="1680"/>
                </a:lnTo>
                <a:lnTo>
                  <a:pt x="7291" y="1591"/>
                </a:lnTo>
                <a:lnTo>
                  <a:pt x="6870" y="1496"/>
                </a:lnTo>
                <a:lnTo>
                  <a:pt x="6449" y="1397"/>
                </a:lnTo>
                <a:lnTo>
                  <a:pt x="6031" y="1294"/>
                </a:lnTo>
                <a:lnTo>
                  <a:pt x="5616" y="1188"/>
                </a:lnTo>
                <a:lnTo>
                  <a:pt x="5204" y="1082"/>
                </a:lnTo>
                <a:lnTo>
                  <a:pt x="4796" y="975"/>
                </a:lnTo>
                <a:lnTo>
                  <a:pt x="4394" y="868"/>
                </a:lnTo>
                <a:lnTo>
                  <a:pt x="3998" y="764"/>
                </a:lnTo>
                <a:lnTo>
                  <a:pt x="3609" y="662"/>
                </a:lnTo>
                <a:lnTo>
                  <a:pt x="3227" y="563"/>
                </a:lnTo>
                <a:lnTo>
                  <a:pt x="2854" y="470"/>
                </a:lnTo>
                <a:lnTo>
                  <a:pt x="2489" y="382"/>
                </a:lnTo>
                <a:lnTo>
                  <a:pt x="2135" y="301"/>
                </a:lnTo>
                <a:lnTo>
                  <a:pt x="1791" y="227"/>
                </a:lnTo>
                <a:lnTo>
                  <a:pt x="1459" y="162"/>
                </a:lnTo>
                <a:lnTo>
                  <a:pt x="1139" y="107"/>
                </a:lnTo>
                <a:lnTo>
                  <a:pt x="833" y="61"/>
                </a:lnTo>
                <a:lnTo>
                  <a:pt x="540" y="28"/>
                </a:lnTo>
                <a:lnTo>
                  <a:pt x="262" y="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5820000" scaled="0"/>
            <a:tileRect/>
          </a:gradFill>
          <a:ln w="508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234955">
              <a:defRPr/>
            </a:pPr>
            <a:endParaRPr lang="zh-CN" altLang="en-US" sz="540" kern="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A725598D-7BB0-4309-8E72-C7675A02596C}"/>
              </a:ext>
            </a:extLst>
          </p:cNvPr>
          <p:cNvSpPr>
            <a:spLocks noChangeAspect="1"/>
          </p:cNvSpPr>
          <p:nvPr/>
        </p:nvSpPr>
        <p:spPr bwMode="auto">
          <a:xfrm flipH="1" flipV="1">
            <a:off x="2251141" y="862095"/>
            <a:ext cx="3140009" cy="442367"/>
          </a:xfrm>
          <a:custGeom>
            <a:avLst/>
            <a:gdLst>
              <a:gd name="T0" fmla="*/ 2831 w 16088"/>
              <a:gd name="T1" fmla="*/ 0 h 2264"/>
              <a:gd name="T2" fmla="*/ 7459 w 16088"/>
              <a:gd name="T3" fmla="*/ 0 h 2264"/>
              <a:gd name="T4" fmla="*/ 10860 w 16088"/>
              <a:gd name="T5" fmla="*/ 0 h 2264"/>
              <a:gd name="T6" fmla="*/ 13224 w 16088"/>
              <a:gd name="T7" fmla="*/ 0 h 2264"/>
              <a:gd name="T8" fmla="*/ 14741 w 16088"/>
              <a:gd name="T9" fmla="*/ 0 h 2264"/>
              <a:gd name="T10" fmla="*/ 15597 w 16088"/>
              <a:gd name="T11" fmla="*/ 0 h 2264"/>
              <a:gd name="T12" fmla="*/ 15982 w 16088"/>
              <a:gd name="T13" fmla="*/ 0 h 2264"/>
              <a:gd name="T14" fmla="*/ 16084 w 16088"/>
              <a:gd name="T15" fmla="*/ 0 h 2264"/>
              <a:gd name="T16" fmla="*/ 15991 w 16088"/>
              <a:gd name="T17" fmla="*/ 6 h 2264"/>
              <a:gd name="T18" fmla="*/ 15798 w 16088"/>
              <a:gd name="T19" fmla="*/ 49 h 2264"/>
              <a:gd name="T20" fmla="*/ 15603 w 16088"/>
              <a:gd name="T21" fmla="*/ 132 h 2264"/>
              <a:gd name="T22" fmla="*/ 15406 w 16088"/>
              <a:gd name="T23" fmla="*/ 247 h 2264"/>
              <a:gd name="T24" fmla="*/ 15204 w 16088"/>
              <a:gd name="T25" fmla="*/ 388 h 2264"/>
              <a:gd name="T26" fmla="*/ 14996 w 16088"/>
              <a:gd name="T27" fmla="*/ 552 h 2264"/>
              <a:gd name="T28" fmla="*/ 14671 w 16088"/>
              <a:gd name="T29" fmla="*/ 827 h 2264"/>
              <a:gd name="T30" fmla="*/ 14326 w 16088"/>
              <a:gd name="T31" fmla="*/ 1121 h 2264"/>
              <a:gd name="T32" fmla="*/ 14083 w 16088"/>
              <a:gd name="T33" fmla="*/ 1317 h 2264"/>
              <a:gd name="T34" fmla="*/ 13828 w 16088"/>
              <a:gd name="T35" fmla="*/ 1508 h 2264"/>
              <a:gd name="T36" fmla="*/ 13559 w 16088"/>
              <a:gd name="T37" fmla="*/ 1688 h 2264"/>
              <a:gd name="T38" fmla="*/ 13276 w 16088"/>
              <a:gd name="T39" fmla="*/ 1851 h 2264"/>
              <a:gd name="T40" fmla="*/ 12976 w 16088"/>
              <a:gd name="T41" fmla="*/ 1992 h 2264"/>
              <a:gd name="T42" fmla="*/ 12658 w 16088"/>
              <a:gd name="T43" fmla="*/ 2106 h 2264"/>
              <a:gd name="T44" fmla="*/ 12322 w 16088"/>
              <a:gd name="T45" fmla="*/ 2186 h 2264"/>
              <a:gd name="T46" fmla="*/ 11773 w 16088"/>
              <a:gd name="T47" fmla="*/ 2246 h 2264"/>
              <a:gd name="T48" fmla="*/ 11003 w 16088"/>
              <a:gd name="T49" fmla="*/ 2264 h 2264"/>
              <a:gd name="T50" fmla="*/ 10205 w 16088"/>
              <a:gd name="T51" fmla="*/ 2221 h 2264"/>
              <a:gd name="T52" fmla="*/ 9386 w 16088"/>
              <a:gd name="T53" fmla="*/ 2126 h 2264"/>
              <a:gd name="T54" fmla="*/ 8554 w 16088"/>
              <a:gd name="T55" fmla="*/ 1987 h 2264"/>
              <a:gd name="T56" fmla="*/ 7712 w 16088"/>
              <a:gd name="T57" fmla="*/ 1812 h 2264"/>
              <a:gd name="T58" fmla="*/ 6870 w 16088"/>
              <a:gd name="T59" fmla="*/ 1612 h 2264"/>
              <a:gd name="T60" fmla="*/ 6031 w 16088"/>
              <a:gd name="T61" fmla="*/ 1393 h 2264"/>
              <a:gd name="T62" fmla="*/ 5204 w 16088"/>
              <a:gd name="T63" fmla="*/ 1164 h 2264"/>
              <a:gd name="T64" fmla="*/ 4394 w 16088"/>
              <a:gd name="T65" fmla="*/ 935 h 2264"/>
              <a:gd name="T66" fmla="*/ 3609 w 16088"/>
              <a:gd name="T67" fmla="*/ 711 h 2264"/>
              <a:gd name="T68" fmla="*/ 2854 w 16088"/>
              <a:gd name="T69" fmla="*/ 505 h 2264"/>
              <a:gd name="T70" fmla="*/ 2135 w 16088"/>
              <a:gd name="T71" fmla="*/ 323 h 2264"/>
              <a:gd name="T72" fmla="*/ 1459 w 16088"/>
              <a:gd name="T73" fmla="*/ 174 h 2264"/>
              <a:gd name="T74" fmla="*/ 833 w 16088"/>
              <a:gd name="T75" fmla="*/ 65 h 2264"/>
              <a:gd name="T76" fmla="*/ 262 w 16088"/>
              <a:gd name="T77" fmla="*/ 8 h 2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88" h="2264">
                <a:moveTo>
                  <a:pt x="0" y="0"/>
                </a:moveTo>
                <a:lnTo>
                  <a:pt x="2831" y="0"/>
                </a:lnTo>
                <a:lnTo>
                  <a:pt x="5310" y="0"/>
                </a:lnTo>
                <a:lnTo>
                  <a:pt x="7459" y="0"/>
                </a:lnTo>
                <a:lnTo>
                  <a:pt x="9301" y="0"/>
                </a:lnTo>
                <a:lnTo>
                  <a:pt x="10860" y="0"/>
                </a:lnTo>
                <a:lnTo>
                  <a:pt x="12161" y="0"/>
                </a:lnTo>
                <a:lnTo>
                  <a:pt x="13224" y="0"/>
                </a:lnTo>
                <a:lnTo>
                  <a:pt x="14077" y="0"/>
                </a:lnTo>
                <a:lnTo>
                  <a:pt x="14741" y="0"/>
                </a:lnTo>
                <a:lnTo>
                  <a:pt x="15239" y="0"/>
                </a:lnTo>
                <a:lnTo>
                  <a:pt x="15597" y="0"/>
                </a:lnTo>
                <a:lnTo>
                  <a:pt x="15837" y="0"/>
                </a:lnTo>
                <a:lnTo>
                  <a:pt x="15982" y="0"/>
                </a:lnTo>
                <a:lnTo>
                  <a:pt x="16057" y="0"/>
                </a:lnTo>
                <a:lnTo>
                  <a:pt x="16084" y="0"/>
                </a:lnTo>
                <a:lnTo>
                  <a:pt x="16088" y="0"/>
                </a:lnTo>
                <a:lnTo>
                  <a:pt x="15991" y="6"/>
                </a:lnTo>
                <a:lnTo>
                  <a:pt x="15895" y="22"/>
                </a:lnTo>
                <a:lnTo>
                  <a:pt x="15798" y="49"/>
                </a:lnTo>
                <a:lnTo>
                  <a:pt x="15701" y="86"/>
                </a:lnTo>
                <a:lnTo>
                  <a:pt x="15603" y="132"/>
                </a:lnTo>
                <a:lnTo>
                  <a:pt x="15505" y="185"/>
                </a:lnTo>
                <a:lnTo>
                  <a:pt x="15406" y="247"/>
                </a:lnTo>
                <a:lnTo>
                  <a:pt x="15306" y="314"/>
                </a:lnTo>
                <a:lnTo>
                  <a:pt x="15204" y="388"/>
                </a:lnTo>
                <a:lnTo>
                  <a:pt x="15101" y="468"/>
                </a:lnTo>
                <a:lnTo>
                  <a:pt x="14996" y="552"/>
                </a:lnTo>
                <a:lnTo>
                  <a:pt x="14889" y="641"/>
                </a:lnTo>
                <a:lnTo>
                  <a:pt x="14671" y="827"/>
                </a:lnTo>
                <a:lnTo>
                  <a:pt x="14444" y="1022"/>
                </a:lnTo>
                <a:lnTo>
                  <a:pt x="14326" y="1121"/>
                </a:lnTo>
                <a:lnTo>
                  <a:pt x="14207" y="1220"/>
                </a:lnTo>
                <a:lnTo>
                  <a:pt x="14083" y="1317"/>
                </a:lnTo>
                <a:lnTo>
                  <a:pt x="13957" y="1414"/>
                </a:lnTo>
                <a:lnTo>
                  <a:pt x="13828" y="1508"/>
                </a:lnTo>
                <a:lnTo>
                  <a:pt x="13695" y="1600"/>
                </a:lnTo>
                <a:lnTo>
                  <a:pt x="13559" y="1688"/>
                </a:lnTo>
                <a:lnTo>
                  <a:pt x="13419" y="1772"/>
                </a:lnTo>
                <a:lnTo>
                  <a:pt x="13276" y="1851"/>
                </a:lnTo>
                <a:lnTo>
                  <a:pt x="13128" y="1925"/>
                </a:lnTo>
                <a:lnTo>
                  <a:pt x="12976" y="1992"/>
                </a:lnTo>
                <a:lnTo>
                  <a:pt x="12819" y="2053"/>
                </a:lnTo>
                <a:lnTo>
                  <a:pt x="12658" y="2106"/>
                </a:lnTo>
                <a:lnTo>
                  <a:pt x="12492" y="2150"/>
                </a:lnTo>
                <a:lnTo>
                  <a:pt x="12322" y="2186"/>
                </a:lnTo>
                <a:lnTo>
                  <a:pt x="12146" y="2212"/>
                </a:lnTo>
                <a:lnTo>
                  <a:pt x="11773" y="2246"/>
                </a:lnTo>
                <a:lnTo>
                  <a:pt x="11392" y="2263"/>
                </a:lnTo>
                <a:lnTo>
                  <a:pt x="11003" y="2264"/>
                </a:lnTo>
                <a:lnTo>
                  <a:pt x="10607" y="2250"/>
                </a:lnTo>
                <a:lnTo>
                  <a:pt x="10205" y="2221"/>
                </a:lnTo>
                <a:lnTo>
                  <a:pt x="9799" y="2179"/>
                </a:lnTo>
                <a:lnTo>
                  <a:pt x="9386" y="2126"/>
                </a:lnTo>
                <a:lnTo>
                  <a:pt x="8971" y="2061"/>
                </a:lnTo>
                <a:lnTo>
                  <a:pt x="8554" y="1987"/>
                </a:lnTo>
                <a:lnTo>
                  <a:pt x="8133" y="1904"/>
                </a:lnTo>
                <a:lnTo>
                  <a:pt x="7712" y="1812"/>
                </a:lnTo>
                <a:lnTo>
                  <a:pt x="7291" y="1715"/>
                </a:lnTo>
                <a:lnTo>
                  <a:pt x="6870" y="1612"/>
                </a:lnTo>
                <a:lnTo>
                  <a:pt x="6449" y="1504"/>
                </a:lnTo>
                <a:lnTo>
                  <a:pt x="6031" y="1393"/>
                </a:lnTo>
                <a:lnTo>
                  <a:pt x="5616" y="1279"/>
                </a:lnTo>
                <a:lnTo>
                  <a:pt x="5204" y="1164"/>
                </a:lnTo>
                <a:lnTo>
                  <a:pt x="4796" y="1048"/>
                </a:lnTo>
                <a:lnTo>
                  <a:pt x="4394" y="935"/>
                </a:lnTo>
                <a:lnTo>
                  <a:pt x="3998" y="822"/>
                </a:lnTo>
                <a:lnTo>
                  <a:pt x="3609" y="711"/>
                </a:lnTo>
                <a:lnTo>
                  <a:pt x="3227" y="606"/>
                </a:lnTo>
                <a:lnTo>
                  <a:pt x="2854" y="505"/>
                </a:lnTo>
                <a:lnTo>
                  <a:pt x="2489" y="411"/>
                </a:lnTo>
                <a:lnTo>
                  <a:pt x="2135" y="323"/>
                </a:lnTo>
                <a:lnTo>
                  <a:pt x="1791" y="244"/>
                </a:lnTo>
                <a:lnTo>
                  <a:pt x="1459" y="174"/>
                </a:lnTo>
                <a:lnTo>
                  <a:pt x="1139" y="114"/>
                </a:lnTo>
                <a:lnTo>
                  <a:pt x="833" y="65"/>
                </a:lnTo>
                <a:lnTo>
                  <a:pt x="540" y="30"/>
                </a:lnTo>
                <a:lnTo>
                  <a:pt x="262" y="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61000">
                <a:schemeClr val="accent2">
                  <a:lumMod val="60000"/>
                  <a:lumOff val="40000"/>
                </a:schemeClr>
              </a:gs>
              <a:gs pos="79000">
                <a:schemeClr val="accent2"/>
              </a:gs>
              <a:gs pos="41000">
                <a:schemeClr val="accent2"/>
              </a:gs>
            </a:gsLst>
            <a:lin ang="0" scaled="0"/>
          </a:gradFill>
          <a:ln>
            <a:noFill/>
          </a:ln>
          <a:effectLst>
            <a:outerShdw blurRad="203200" dist="38100" dir="16200000" rotWithShape="0">
              <a:prstClr val="black">
                <a:alpha val="50000"/>
              </a:prstClr>
            </a:outerShdw>
          </a:effectLst>
        </p:spPr>
        <p:txBody>
          <a:bodyPr/>
          <a:lstStyle/>
          <a:p>
            <a:pPr defTabSz="234955">
              <a:defRPr/>
            </a:pPr>
            <a:endParaRPr lang="zh-CN" altLang="en-US" sz="925" dirty="0">
              <a:solidFill>
                <a:prstClr val="black"/>
              </a:solidFill>
              <a:latin typeface="宋体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2" name="Freeform 11">
            <a:extLst>
              <a:ext uri="{FF2B5EF4-FFF2-40B4-BE49-F238E27FC236}">
                <a16:creationId xmlns:a16="http://schemas.microsoft.com/office/drawing/2014/main" id="{684C771C-7F65-4B35-8F50-F3CD2EA5C475}"/>
              </a:ext>
            </a:extLst>
          </p:cNvPr>
          <p:cNvSpPr>
            <a:spLocks noChangeAspect="1"/>
          </p:cNvSpPr>
          <p:nvPr/>
        </p:nvSpPr>
        <p:spPr bwMode="auto">
          <a:xfrm flipH="1" flipV="1">
            <a:off x="2251141" y="896971"/>
            <a:ext cx="3140009" cy="407491"/>
          </a:xfrm>
          <a:custGeom>
            <a:avLst/>
            <a:gdLst>
              <a:gd name="T0" fmla="*/ 2831 w 16088"/>
              <a:gd name="T1" fmla="*/ 0 h 2087"/>
              <a:gd name="T2" fmla="*/ 7459 w 16088"/>
              <a:gd name="T3" fmla="*/ 0 h 2087"/>
              <a:gd name="T4" fmla="*/ 10860 w 16088"/>
              <a:gd name="T5" fmla="*/ 0 h 2087"/>
              <a:gd name="T6" fmla="*/ 13224 w 16088"/>
              <a:gd name="T7" fmla="*/ 0 h 2087"/>
              <a:gd name="T8" fmla="*/ 14741 w 16088"/>
              <a:gd name="T9" fmla="*/ 0 h 2087"/>
              <a:gd name="T10" fmla="*/ 15597 w 16088"/>
              <a:gd name="T11" fmla="*/ 0 h 2087"/>
              <a:gd name="T12" fmla="*/ 15982 w 16088"/>
              <a:gd name="T13" fmla="*/ 0 h 2087"/>
              <a:gd name="T14" fmla="*/ 16084 w 16088"/>
              <a:gd name="T15" fmla="*/ 0 h 2087"/>
              <a:gd name="T16" fmla="*/ 15991 w 16088"/>
              <a:gd name="T17" fmla="*/ 5 h 2087"/>
              <a:gd name="T18" fmla="*/ 15798 w 16088"/>
              <a:gd name="T19" fmla="*/ 45 h 2087"/>
              <a:gd name="T20" fmla="*/ 15603 w 16088"/>
              <a:gd name="T21" fmla="*/ 120 h 2087"/>
              <a:gd name="T22" fmla="*/ 15406 w 16088"/>
              <a:gd name="T23" fmla="*/ 224 h 2087"/>
              <a:gd name="T24" fmla="*/ 15204 w 16088"/>
              <a:gd name="T25" fmla="*/ 353 h 2087"/>
              <a:gd name="T26" fmla="*/ 14996 w 16088"/>
              <a:gd name="T27" fmla="*/ 503 h 2087"/>
              <a:gd name="T28" fmla="*/ 14671 w 16088"/>
              <a:gd name="T29" fmla="*/ 754 h 2087"/>
              <a:gd name="T30" fmla="*/ 14326 w 16088"/>
              <a:gd name="T31" fmla="*/ 1021 h 2087"/>
              <a:gd name="T32" fmla="*/ 14083 w 16088"/>
              <a:gd name="T33" fmla="*/ 1201 h 2087"/>
              <a:gd name="T34" fmla="*/ 13828 w 16088"/>
              <a:gd name="T35" fmla="*/ 1377 h 2087"/>
              <a:gd name="T36" fmla="*/ 13559 w 16088"/>
              <a:gd name="T37" fmla="*/ 1542 h 2087"/>
              <a:gd name="T38" fmla="*/ 13276 w 16088"/>
              <a:gd name="T39" fmla="*/ 1692 h 2087"/>
              <a:gd name="T40" fmla="*/ 12976 w 16088"/>
              <a:gd name="T41" fmla="*/ 1822 h 2087"/>
              <a:gd name="T42" fmla="*/ 12658 w 16088"/>
              <a:gd name="T43" fmla="*/ 1929 h 2087"/>
              <a:gd name="T44" fmla="*/ 12322 w 16088"/>
              <a:gd name="T45" fmla="*/ 2005 h 2087"/>
              <a:gd name="T46" fmla="*/ 11773 w 16088"/>
              <a:gd name="T47" fmla="*/ 2065 h 2087"/>
              <a:gd name="T48" fmla="*/ 11003 w 16088"/>
              <a:gd name="T49" fmla="*/ 2087 h 2087"/>
              <a:gd name="T50" fmla="*/ 10206 w 16088"/>
              <a:gd name="T51" fmla="*/ 2052 h 2087"/>
              <a:gd name="T52" fmla="*/ 9386 w 16088"/>
              <a:gd name="T53" fmla="*/ 1966 h 2087"/>
              <a:gd name="T54" fmla="*/ 8554 w 16088"/>
              <a:gd name="T55" fmla="*/ 1840 h 2087"/>
              <a:gd name="T56" fmla="*/ 7712 w 16088"/>
              <a:gd name="T57" fmla="*/ 1680 h 2087"/>
              <a:gd name="T58" fmla="*/ 6870 w 16088"/>
              <a:gd name="T59" fmla="*/ 1496 h 2087"/>
              <a:gd name="T60" fmla="*/ 6031 w 16088"/>
              <a:gd name="T61" fmla="*/ 1294 h 2087"/>
              <a:gd name="T62" fmla="*/ 5204 w 16088"/>
              <a:gd name="T63" fmla="*/ 1082 h 2087"/>
              <a:gd name="T64" fmla="*/ 4394 w 16088"/>
              <a:gd name="T65" fmla="*/ 868 h 2087"/>
              <a:gd name="T66" fmla="*/ 3609 w 16088"/>
              <a:gd name="T67" fmla="*/ 662 h 2087"/>
              <a:gd name="T68" fmla="*/ 2854 w 16088"/>
              <a:gd name="T69" fmla="*/ 470 h 2087"/>
              <a:gd name="T70" fmla="*/ 2135 w 16088"/>
              <a:gd name="T71" fmla="*/ 301 h 2087"/>
              <a:gd name="T72" fmla="*/ 1459 w 16088"/>
              <a:gd name="T73" fmla="*/ 162 h 2087"/>
              <a:gd name="T74" fmla="*/ 833 w 16088"/>
              <a:gd name="T75" fmla="*/ 61 h 2087"/>
              <a:gd name="T76" fmla="*/ 262 w 16088"/>
              <a:gd name="T77" fmla="*/ 7 h 2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88" h="2087">
                <a:moveTo>
                  <a:pt x="0" y="0"/>
                </a:moveTo>
                <a:lnTo>
                  <a:pt x="2831" y="0"/>
                </a:lnTo>
                <a:lnTo>
                  <a:pt x="5310" y="0"/>
                </a:lnTo>
                <a:lnTo>
                  <a:pt x="7459" y="0"/>
                </a:lnTo>
                <a:lnTo>
                  <a:pt x="9301" y="0"/>
                </a:lnTo>
                <a:lnTo>
                  <a:pt x="10860" y="0"/>
                </a:lnTo>
                <a:lnTo>
                  <a:pt x="12161" y="0"/>
                </a:lnTo>
                <a:lnTo>
                  <a:pt x="13224" y="0"/>
                </a:lnTo>
                <a:lnTo>
                  <a:pt x="14077" y="0"/>
                </a:lnTo>
                <a:lnTo>
                  <a:pt x="14741" y="0"/>
                </a:lnTo>
                <a:lnTo>
                  <a:pt x="15239" y="0"/>
                </a:lnTo>
                <a:lnTo>
                  <a:pt x="15597" y="0"/>
                </a:lnTo>
                <a:lnTo>
                  <a:pt x="15837" y="0"/>
                </a:lnTo>
                <a:lnTo>
                  <a:pt x="15982" y="0"/>
                </a:lnTo>
                <a:lnTo>
                  <a:pt x="16057" y="0"/>
                </a:lnTo>
                <a:lnTo>
                  <a:pt x="16084" y="0"/>
                </a:lnTo>
                <a:lnTo>
                  <a:pt x="16088" y="0"/>
                </a:lnTo>
                <a:lnTo>
                  <a:pt x="15991" y="5"/>
                </a:lnTo>
                <a:lnTo>
                  <a:pt x="15895" y="20"/>
                </a:lnTo>
                <a:lnTo>
                  <a:pt x="15798" y="45"/>
                </a:lnTo>
                <a:lnTo>
                  <a:pt x="15701" y="78"/>
                </a:lnTo>
                <a:lnTo>
                  <a:pt x="15603" y="120"/>
                </a:lnTo>
                <a:lnTo>
                  <a:pt x="15505" y="168"/>
                </a:lnTo>
                <a:lnTo>
                  <a:pt x="15406" y="224"/>
                </a:lnTo>
                <a:lnTo>
                  <a:pt x="15306" y="286"/>
                </a:lnTo>
                <a:lnTo>
                  <a:pt x="15204" y="353"/>
                </a:lnTo>
                <a:lnTo>
                  <a:pt x="15101" y="426"/>
                </a:lnTo>
                <a:lnTo>
                  <a:pt x="14996" y="503"/>
                </a:lnTo>
                <a:lnTo>
                  <a:pt x="14889" y="584"/>
                </a:lnTo>
                <a:lnTo>
                  <a:pt x="14671" y="754"/>
                </a:lnTo>
                <a:lnTo>
                  <a:pt x="14444" y="932"/>
                </a:lnTo>
                <a:lnTo>
                  <a:pt x="14326" y="1021"/>
                </a:lnTo>
                <a:lnTo>
                  <a:pt x="14207" y="1112"/>
                </a:lnTo>
                <a:lnTo>
                  <a:pt x="14083" y="1201"/>
                </a:lnTo>
                <a:lnTo>
                  <a:pt x="13957" y="1290"/>
                </a:lnTo>
                <a:lnTo>
                  <a:pt x="13828" y="1377"/>
                </a:lnTo>
                <a:lnTo>
                  <a:pt x="13695" y="1461"/>
                </a:lnTo>
                <a:lnTo>
                  <a:pt x="13559" y="1542"/>
                </a:lnTo>
                <a:lnTo>
                  <a:pt x="13419" y="1619"/>
                </a:lnTo>
                <a:lnTo>
                  <a:pt x="13276" y="1692"/>
                </a:lnTo>
                <a:lnTo>
                  <a:pt x="13128" y="1760"/>
                </a:lnTo>
                <a:lnTo>
                  <a:pt x="12976" y="1822"/>
                </a:lnTo>
                <a:lnTo>
                  <a:pt x="12819" y="1879"/>
                </a:lnTo>
                <a:lnTo>
                  <a:pt x="12658" y="1929"/>
                </a:lnTo>
                <a:lnTo>
                  <a:pt x="12492" y="1971"/>
                </a:lnTo>
                <a:lnTo>
                  <a:pt x="12322" y="2005"/>
                </a:lnTo>
                <a:lnTo>
                  <a:pt x="12146" y="2031"/>
                </a:lnTo>
                <a:lnTo>
                  <a:pt x="11773" y="2065"/>
                </a:lnTo>
                <a:lnTo>
                  <a:pt x="11392" y="2084"/>
                </a:lnTo>
                <a:lnTo>
                  <a:pt x="11003" y="2087"/>
                </a:lnTo>
                <a:lnTo>
                  <a:pt x="10607" y="2076"/>
                </a:lnTo>
                <a:lnTo>
                  <a:pt x="10206" y="2052"/>
                </a:lnTo>
                <a:lnTo>
                  <a:pt x="9799" y="2014"/>
                </a:lnTo>
                <a:lnTo>
                  <a:pt x="9386" y="1966"/>
                </a:lnTo>
                <a:lnTo>
                  <a:pt x="8971" y="1908"/>
                </a:lnTo>
                <a:lnTo>
                  <a:pt x="8554" y="1840"/>
                </a:lnTo>
                <a:lnTo>
                  <a:pt x="8133" y="1764"/>
                </a:lnTo>
                <a:lnTo>
                  <a:pt x="7712" y="1680"/>
                </a:lnTo>
                <a:lnTo>
                  <a:pt x="7291" y="1591"/>
                </a:lnTo>
                <a:lnTo>
                  <a:pt x="6870" y="1496"/>
                </a:lnTo>
                <a:lnTo>
                  <a:pt x="6449" y="1397"/>
                </a:lnTo>
                <a:lnTo>
                  <a:pt x="6031" y="1294"/>
                </a:lnTo>
                <a:lnTo>
                  <a:pt x="5616" y="1188"/>
                </a:lnTo>
                <a:lnTo>
                  <a:pt x="5204" y="1082"/>
                </a:lnTo>
                <a:lnTo>
                  <a:pt x="4796" y="975"/>
                </a:lnTo>
                <a:lnTo>
                  <a:pt x="4394" y="868"/>
                </a:lnTo>
                <a:lnTo>
                  <a:pt x="3998" y="764"/>
                </a:lnTo>
                <a:lnTo>
                  <a:pt x="3609" y="662"/>
                </a:lnTo>
                <a:lnTo>
                  <a:pt x="3227" y="563"/>
                </a:lnTo>
                <a:lnTo>
                  <a:pt x="2854" y="470"/>
                </a:lnTo>
                <a:lnTo>
                  <a:pt x="2489" y="382"/>
                </a:lnTo>
                <a:lnTo>
                  <a:pt x="2135" y="301"/>
                </a:lnTo>
                <a:lnTo>
                  <a:pt x="1791" y="227"/>
                </a:lnTo>
                <a:lnTo>
                  <a:pt x="1459" y="162"/>
                </a:lnTo>
                <a:lnTo>
                  <a:pt x="1139" y="107"/>
                </a:lnTo>
                <a:lnTo>
                  <a:pt x="833" y="61"/>
                </a:lnTo>
                <a:lnTo>
                  <a:pt x="540" y="28"/>
                </a:lnTo>
                <a:lnTo>
                  <a:pt x="262" y="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B4B4B4"/>
              </a:gs>
            </a:gsLst>
            <a:lin ang="15600000" scaled="0"/>
            <a:tileRect/>
          </a:gradFill>
          <a:ln w="508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234955">
              <a:defRPr/>
            </a:pPr>
            <a:endParaRPr lang="zh-CN" altLang="en-US" sz="540" kern="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B42BF68-414B-492C-9711-B7153BF9744D}"/>
              </a:ext>
            </a:extLst>
          </p:cNvPr>
          <p:cNvSpPr txBox="1"/>
          <p:nvPr/>
        </p:nvSpPr>
        <p:spPr>
          <a:xfrm>
            <a:off x="1289050" y="1495633"/>
            <a:ext cx="3174273" cy="4428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234955">
              <a:lnSpc>
                <a:spcPct val="150000"/>
              </a:lnSpc>
              <a:defRPr/>
            </a:pPr>
            <a:r>
              <a:rPr lang="zh-CN" altLang="en-US" b="1" dirty="0">
                <a:solidFill>
                  <a:srgbClr val="9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一</a:t>
            </a:r>
            <a:r>
              <a:rPr lang="en-US" altLang="zh-CN" b="1" dirty="0">
                <a:solidFill>
                  <a:srgbClr val="9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. </a:t>
            </a:r>
            <a:r>
              <a:rPr lang="zh-CN" altLang="en-US" b="1" dirty="0">
                <a:solidFill>
                  <a:srgbClr val="9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结构专业审查要点</a:t>
            </a:r>
          </a:p>
        </p:txBody>
      </p:sp>
      <p:pic>
        <p:nvPicPr>
          <p:cNvPr id="17416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" t="58221" r="8154"/>
          <a:stretch>
            <a:fillRect/>
          </a:stretch>
        </p:blipFill>
        <p:spPr bwMode="auto">
          <a:xfrm>
            <a:off x="692150" y="1303238"/>
            <a:ext cx="4689210" cy="12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" r="8154" b="58221"/>
          <a:stretch>
            <a:fillRect/>
          </a:stretch>
        </p:blipFill>
        <p:spPr bwMode="auto">
          <a:xfrm>
            <a:off x="692150" y="2099254"/>
            <a:ext cx="4689210" cy="12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758423"/>
      </p:ext>
    </p:extLst>
  </p:cSld>
  <p:clrMapOvr>
    <a:masterClrMapping/>
  </p:clrMapOvr>
  <p:transition spd="slow" advTm="3526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2" y="297121"/>
            <a:ext cx="243836" cy="7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BCDEA96-D634-4293-9B98-30ABBD380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466726"/>
            <a:ext cx="1066800" cy="304799"/>
          </a:xfrm>
          <a:prstGeom prst="rect">
            <a:avLst/>
          </a:prstGeom>
          <a:solidFill>
            <a:srgbClr val="631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altLang="zh-CN" sz="1600" kern="100" dirty="0">
                <a:latin typeface="黑体"/>
                <a:ea typeface="宋体"/>
                <a:cs typeface="Times New Roman"/>
              </a:rPr>
              <a:t>2 </a:t>
            </a:r>
            <a:r>
              <a:rPr lang="zh-CN" altLang="en-US" sz="1600" kern="100" dirty="0">
                <a:latin typeface="黑体"/>
                <a:ea typeface="宋体"/>
                <a:cs typeface="Times New Roman"/>
              </a:rPr>
              <a:t>控制项</a:t>
            </a:r>
            <a:endParaRPr lang="zh-CN" altLang="zh-CN" sz="1600" kern="100" dirty="0">
              <a:effectLst/>
              <a:latin typeface="Calibri"/>
              <a:ea typeface="宋体"/>
              <a:cs typeface="Times New Roman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8532190-D7DF-476D-967A-210A6B06D3C3}"/>
              </a:ext>
            </a:extLst>
          </p:cNvPr>
          <p:cNvSpPr/>
          <p:nvPr/>
        </p:nvSpPr>
        <p:spPr>
          <a:xfrm>
            <a:off x="222250" y="771525"/>
            <a:ext cx="5563878" cy="265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kern="1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/>
              </a:rPr>
              <a:t>【</a:t>
            </a:r>
            <a:r>
              <a:rPr lang="zh-CN" altLang="en-US" sz="1000" kern="1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/>
              </a:rPr>
              <a:t>安全耐久</a:t>
            </a:r>
            <a:r>
              <a:rPr lang="en-US" altLang="zh-CN" sz="1000" kern="1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/>
              </a:rPr>
              <a:t>】</a:t>
            </a:r>
            <a:endParaRPr lang="zh-CN" altLang="zh-CN" sz="1000" kern="100" dirty="0">
              <a:solidFill>
                <a:srgbClr val="C00000"/>
              </a:solidFill>
              <a:highlight>
                <a:srgbClr val="FFFF00"/>
              </a:highlight>
              <a:latin typeface="黑体" pitchFamily="49" charset="-122"/>
              <a:ea typeface="黑体" pitchFamily="49" charset="-122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【4.1.1】</a:t>
            </a:r>
            <a:r>
              <a:rPr lang="zh-CN" altLang="zh-CN" sz="1000" dirty="0">
                <a:latin typeface="+mn-ea"/>
              </a:rPr>
              <a:t>场地应避开滑坡、泥石流等地质危险地段，易发生洪涝区有可靠的防涝基础设施；场地应无危险化学品、易燃易爆危险源的威胁，应无电磁辐射、含氡土壤的危害。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【4.1.2】</a:t>
            </a:r>
            <a:r>
              <a:rPr lang="zh-CN" altLang="zh-CN" sz="1000" dirty="0">
                <a:latin typeface="+mn-ea"/>
              </a:rPr>
              <a:t>建筑结构应满足承载力和建筑使用功能要求。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【4.1.4】</a:t>
            </a:r>
            <a:r>
              <a:rPr lang="zh-CN" altLang="zh-CN" sz="1000" dirty="0">
                <a:latin typeface="+mn-ea"/>
              </a:rPr>
              <a:t>建筑内部的非结构构件、设备及附属设施等应连接牢固并能适应主体结构变形。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kern="1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/>
              </a:rPr>
              <a:t>【</a:t>
            </a:r>
            <a:r>
              <a:rPr lang="zh-CN" altLang="en-US" sz="1000" kern="1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/>
              </a:rPr>
              <a:t>节约能源</a:t>
            </a:r>
            <a:r>
              <a:rPr lang="en-US" altLang="zh-CN" sz="1000" kern="1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【7.1.8】</a:t>
            </a:r>
            <a:r>
              <a:rPr lang="zh-CN" altLang="en-US" sz="1000" dirty="0">
                <a:latin typeface="+mn-ea"/>
              </a:rPr>
              <a:t>不应采用建筑形体和布置严重不规则的建筑结构。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【7.1.10-1】500km</a:t>
            </a:r>
            <a:r>
              <a:rPr lang="zh-CN" altLang="zh-CN" sz="1000" dirty="0">
                <a:latin typeface="+mn-ea"/>
              </a:rPr>
              <a:t>以内生产的建筑材料使用量占建筑材料总重量的比例应大于</a:t>
            </a:r>
            <a:r>
              <a:rPr lang="en-US" altLang="zh-CN" sz="1000" dirty="0">
                <a:latin typeface="+mn-ea"/>
              </a:rPr>
              <a:t>60%</a:t>
            </a:r>
            <a:r>
              <a:rPr lang="zh-CN" altLang="zh-CN" sz="1000" dirty="0">
                <a:latin typeface="+mn-ea"/>
              </a:rPr>
              <a:t>。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【7.1.10-2】</a:t>
            </a:r>
            <a:r>
              <a:rPr lang="zh-CN" altLang="zh-CN" sz="1000" dirty="0">
                <a:latin typeface="+mn-ea"/>
              </a:rPr>
              <a:t>现浇混凝土应采用预拌混凝土，建筑砂浆应采用预拌砂浆。</a:t>
            </a:r>
            <a:endParaRPr lang="zh-CN" altLang="en-US" sz="10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zh-CN" altLang="en-US" sz="1100" kern="0" dirty="0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100" kern="0" dirty="0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51764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2" y="297121"/>
            <a:ext cx="243836" cy="7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BCDEA96-D634-4293-9B98-30ABBD380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466726"/>
            <a:ext cx="1066800" cy="304799"/>
          </a:xfrm>
          <a:prstGeom prst="rect">
            <a:avLst/>
          </a:prstGeom>
          <a:solidFill>
            <a:srgbClr val="631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altLang="zh-CN" sz="1600" kern="100" dirty="0">
                <a:latin typeface="黑体"/>
                <a:ea typeface="宋体"/>
                <a:cs typeface="Times New Roman"/>
              </a:rPr>
              <a:t>3 </a:t>
            </a:r>
            <a:r>
              <a:rPr lang="zh-CN" altLang="en-US" sz="1600" kern="100" dirty="0">
                <a:latin typeface="黑体"/>
                <a:ea typeface="宋体"/>
                <a:cs typeface="Times New Roman"/>
              </a:rPr>
              <a:t>评分项</a:t>
            </a:r>
            <a:endParaRPr lang="zh-CN" altLang="zh-CN" sz="1600" kern="100" dirty="0">
              <a:effectLst/>
              <a:latin typeface="Calibri"/>
              <a:ea typeface="宋体"/>
              <a:cs typeface="Times New Roman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8532190-D7DF-476D-967A-210A6B06D3C3}"/>
              </a:ext>
            </a:extLst>
          </p:cNvPr>
          <p:cNvSpPr/>
          <p:nvPr/>
        </p:nvSpPr>
        <p:spPr>
          <a:xfrm>
            <a:off x="290274" y="771525"/>
            <a:ext cx="4876800" cy="1210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kern="1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/>
              </a:rPr>
              <a:t>【</a:t>
            </a:r>
            <a:r>
              <a:rPr lang="zh-CN" altLang="en-US" sz="1000" kern="1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/>
              </a:rPr>
              <a:t>安全耐久</a:t>
            </a:r>
            <a:r>
              <a:rPr lang="en-US" altLang="zh-CN" sz="1000" kern="1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/>
              </a:rPr>
              <a:t>】</a:t>
            </a:r>
            <a:endParaRPr lang="en-US" altLang="zh-CN" sz="1000" kern="0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kern="0" dirty="0">
                <a:latin typeface="+mn-ea"/>
              </a:rPr>
              <a:t>【4.2.1】</a:t>
            </a:r>
            <a:r>
              <a:rPr lang="zh-CN" altLang="zh-CN" sz="1000" kern="0" dirty="0">
                <a:latin typeface="+mn-ea"/>
              </a:rPr>
              <a:t>采用基于性能的抗震设计并合理提高建筑的抗震性能</a:t>
            </a:r>
            <a:r>
              <a:rPr lang="zh-CN" altLang="en-US" sz="1000" kern="0" dirty="0">
                <a:latin typeface="+mn-ea"/>
              </a:rPr>
              <a:t>。分数</a:t>
            </a:r>
            <a:r>
              <a:rPr lang="en-US" altLang="zh-CN" sz="1000" kern="0" dirty="0">
                <a:latin typeface="+mn-ea"/>
              </a:rPr>
              <a:t>10</a:t>
            </a:r>
            <a:r>
              <a:rPr lang="zh-CN" altLang="en-US" sz="1000" kern="0" dirty="0">
                <a:latin typeface="+mn-ea"/>
              </a:rPr>
              <a:t>分</a:t>
            </a:r>
            <a:endParaRPr lang="en-US" altLang="zh-CN" sz="1000" kern="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kern="0" dirty="0">
                <a:latin typeface="+mn-ea"/>
              </a:rPr>
              <a:t>【</a:t>
            </a:r>
            <a:r>
              <a:rPr lang="zh-CN" altLang="en-US" sz="1000" kern="0" dirty="0">
                <a:latin typeface="+mn-ea"/>
              </a:rPr>
              <a:t>评估和得分要求</a:t>
            </a:r>
            <a:r>
              <a:rPr lang="en-US" altLang="zh-CN" sz="1000" kern="0" dirty="0">
                <a:latin typeface="+mn-ea"/>
              </a:rPr>
              <a:t>】 1</a:t>
            </a:r>
            <a:r>
              <a:rPr lang="zh-CN" altLang="en-US" sz="1000" kern="0" dirty="0">
                <a:latin typeface="+mn-ea"/>
              </a:rPr>
              <a:t>）与相关评估内容一致；</a:t>
            </a:r>
            <a:endParaRPr lang="en-US" altLang="zh-CN" sz="1000" kern="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kern="0" dirty="0">
                <a:latin typeface="+mn-ea"/>
              </a:rPr>
              <a:t>                   2</a:t>
            </a:r>
            <a:r>
              <a:rPr lang="zh-CN" altLang="en-US" sz="1000" kern="0" dirty="0">
                <a:latin typeface="+mn-ea"/>
              </a:rPr>
              <a:t>）需要提供性能化抗震设计报告；</a:t>
            </a:r>
            <a:endParaRPr lang="en-US" altLang="zh-CN" sz="1000" kern="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kern="0" dirty="0">
                <a:latin typeface="+mn-ea"/>
              </a:rPr>
              <a:t>                   3</a:t>
            </a:r>
            <a:r>
              <a:rPr lang="zh-CN" altLang="en-US" sz="1000" kern="0" dirty="0">
                <a:latin typeface="+mn-ea"/>
              </a:rPr>
              <a:t>）得分：</a:t>
            </a:r>
            <a:r>
              <a:rPr lang="en-US" altLang="zh-CN" sz="1000" kern="0" dirty="0">
                <a:latin typeface="+mn-ea"/>
              </a:rPr>
              <a:t>0</a:t>
            </a:r>
            <a:r>
              <a:rPr lang="zh-CN" altLang="en-US" sz="1000" kern="0" dirty="0">
                <a:latin typeface="+mn-ea"/>
              </a:rPr>
              <a:t>分或</a:t>
            </a:r>
            <a:r>
              <a:rPr lang="en-US" altLang="zh-CN" sz="1000" kern="0" dirty="0">
                <a:latin typeface="+mn-ea"/>
              </a:rPr>
              <a:t>10</a:t>
            </a:r>
            <a:r>
              <a:rPr lang="zh-CN" altLang="en-US" sz="1000" kern="0" dirty="0">
                <a:latin typeface="+mn-ea"/>
              </a:rPr>
              <a:t>分。</a:t>
            </a:r>
          </a:p>
        </p:txBody>
      </p:sp>
    </p:spTree>
    <p:extLst>
      <p:ext uri="{BB962C8B-B14F-4D97-AF65-F5344CB8AC3E}">
        <p14:creationId xmlns:p14="http://schemas.microsoft.com/office/powerpoint/2010/main" val="297261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2" y="297121"/>
            <a:ext cx="243836" cy="7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BCDEA96-D634-4293-9B98-30ABBD380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466726"/>
            <a:ext cx="1066800" cy="304799"/>
          </a:xfrm>
          <a:prstGeom prst="rect">
            <a:avLst/>
          </a:prstGeom>
          <a:solidFill>
            <a:srgbClr val="631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altLang="zh-CN" sz="1600" kern="100" dirty="0">
                <a:latin typeface="黑体"/>
                <a:ea typeface="宋体"/>
                <a:cs typeface="Times New Roman"/>
              </a:rPr>
              <a:t>3 </a:t>
            </a:r>
            <a:r>
              <a:rPr lang="zh-CN" altLang="en-US" sz="1600" kern="100" dirty="0">
                <a:latin typeface="黑体"/>
                <a:ea typeface="宋体"/>
                <a:cs typeface="Times New Roman"/>
              </a:rPr>
              <a:t>评分项</a:t>
            </a:r>
            <a:endParaRPr lang="zh-CN" altLang="zh-CN" sz="1600" kern="100" dirty="0">
              <a:ea typeface="宋体"/>
              <a:cs typeface="Times New Roman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6D64695-FD3D-4A94-8321-4E1EB6CE1DDA}"/>
              </a:ext>
            </a:extLst>
          </p:cNvPr>
          <p:cNvSpPr/>
          <p:nvPr/>
        </p:nvSpPr>
        <p:spPr>
          <a:xfrm>
            <a:off x="222250" y="771525"/>
            <a:ext cx="5060960" cy="2147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kern="100" dirty="0">
                <a:solidFill>
                  <a:srgbClr val="C00000"/>
                </a:solidFill>
                <a:latin typeface="+mn-ea"/>
                <a:cs typeface="Times New Roman"/>
              </a:rPr>
              <a:t>【</a:t>
            </a:r>
            <a:r>
              <a:rPr lang="zh-CN" altLang="en-US" sz="1000" kern="100" dirty="0">
                <a:solidFill>
                  <a:srgbClr val="C00000"/>
                </a:solidFill>
                <a:latin typeface="+mn-ea"/>
                <a:cs typeface="Times New Roman"/>
              </a:rPr>
              <a:t>安全耐久</a:t>
            </a:r>
            <a:r>
              <a:rPr lang="en-US" altLang="zh-CN" sz="1000" kern="100" dirty="0">
                <a:solidFill>
                  <a:srgbClr val="C00000"/>
                </a:solidFill>
                <a:latin typeface="+mn-ea"/>
                <a:cs typeface="Times New Roman"/>
              </a:rPr>
              <a:t>】</a:t>
            </a:r>
            <a:endParaRPr lang="en-US" altLang="zh-CN" sz="1000" kern="0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kern="0" dirty="0">
                <a:latin typeface="+mn-ea"/>
              </a:rPr>
              <a:t>【4.2.6】</a:t>
            </a:r>
            <a:r>
              <a:rPr lang="zh-CN" altLang="en-US" sz="1000" kern="0" dirty="0">
                <a:latin typeface="+mn-ea"/>
              </a:rPr>
              <a:t>建筑结构与建筑设备管线分离。分数</a:t>
            </a:r>
            <a:r>
              <a:rPr lang="en-US" altLang="zh-CN" sz="1000" kern="0" dirty="0">
                <a:latin typeface="+mn-ea"/>
              </a:rPr>
              <a:t>7</a:t>
            </a:r>
            <a:r>
              <a:rPr lang="zh-CN" altLang="en-US" sz="1000" kern="0" dirty="0">
                <a:latin typeface="+mn-ea"/>
              </a:rPr>
              <a:t>分</a:t>
            </a:r>
            <a:endParaRPr lang="en-US" altLang="zh-CN" sz="1000" kern="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kern="0" dirty="0">
                <a:latin typeface="+mn-ea"/>
              </a:rPr>
              <a:t>【</a:t>
            </a:r>
            <a:r>
              <a:rPr lang="zh-CN" altLang="en-US" sz="1000" kern="0" dirty="0">
                <a:latin typeface="+mn-ea"/>
              </a:rPr>
              <a:t>评估和得分要求</a:t>
            </a:r>
            <a:r>
              <a:rPr lang="en-US" altLang="zh-CN" sz="1000" kern="0" dirty="0">
                <a:latin typeface="+mn-ea"/>
              </a:rPr>
              <a:t>】</a:t>
            </a:r>
            <a:r>
              <a:rPr lang="zh-CN" altLang="en-US" sz="1000" kern="0" dirty="0">
                <a:latin typeface="+mn-ea"/>
              </a:rPr>
              <a:t>采用以下管线分离措施，可以得分</a:t>
            </a:r>
            <a:r>
              <a:rPr lang="en-US" altLang="zh-CN" sz="1000" kern="0" dirty="0">
                <a:latin typeface="+mn-ea"/>
              </a:rPr>
              <a:t>7</a:t>
            </a:r>
            <a:r>
              <a:rPr lang="zh-CN" altLang="en-US" sz="1000" kern="0" dirty="0">
                <a:latin typeface="+mn-ea"/>
              </a:rPr>
              <a:t>分。</a:t>
            </a:r>
            <a:r>
              <a:rPr lang="zh-CN" altLang="en-US" sz="1000" kern="0" dirty="0">
                <a:solidFill>
                  <a:srgbClr val="C00000"/>
                </a:solidFill>
                <a:latin typeface="+mn-ea"/>
              </a:rPr>
              <a:t>（注意没有比例要求）</a:t>
            </a:r>
            <a:endParaRPr lang="en-US" altLang="zh-CN" sz="1000" kern="0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000" kern="0" dirty="0">
                <a:latin typeface="+mn-ea"/>
              </a:rPr>
              <a:t>可以认定为管线分离的技术措施：支撑体与填充体相分离的建筑体系</a:t>
            </a:r>
            <a:r>
              <a:rPr lang="en-US" altLang="zh-CN" sz="1000" kern="0" dirty="0">
                <a:latin typeface="+mn-ea"/>
              </a:rPr>
              <a:t>(SI</a:t>
            </a:r>
            <a:r>
              <a:rPr lang="zh-CN" altLang="en-US" sz="1000" kern="0" dirty="0">
                <a:latin typeface="+mn-ea"/>
              </a:rPr>
              <a:t>体系）的装配式建筑（可以理解为</a:t>
            </a:r>
            <a:r>
              <a:rPr lang="zh-CN" altLang="en-US" sz="1000" kern="0" dirty="0">
                <a:solidFill>
                  <a:srgbClr val="C00000"/>
                </a:solidFill>
                <a:latin typeface="+mn-ea"/>
              </a:rPr>
              <a:t>装配化装修住宅</a:t>
            </a:r>
            <a:r>
              <a:rPr lang="zh-CN" altLang="en-US" sz="1000" kern="0" dirty="0">
                <a:latin typeface="+mn-ea"/>
              </a:rPr>
              <a:t>）、</a:t>
            </a:r>
            <a:r>
              <a:rPr lang="zh-CN" altLang="en-US" sz="1000" kern="0" dirty="0">
                <a:solidFill>
                  <a:srgbClr val="C00000"/>
                </a:solidFill>
                <a:latin typeface="+mn-ea"/>
              </a:rPr>
              <a:t>墙体与管线分离</a:t>
            </a:r>
            <a:r>
              <a:rPr lang="zh-CN" altLang="en-US" sz="1000" kern="0" dirty="0">
                <a:latin typeface="+mn-ea"/>
              </a:rPr>
              <a:t>、设公共管井，集中布置设备主管线；卫生间架空地面上设同层排水，设双层天棚等，可方便铺设设备管线；室内地板下面采用次级结构支撑，或者卫生间设架空地面上设同层排水，或者室内设双层天棚等措施，方便设备管线铺设。对公共建筑，也可直接在结构天棚下合理布置管线，采用明装方式。</a:t>
            </a:r>
            <a:r>
              <a:rPr lang="zh-CN" altLang="en-US" sz="1000" kern="0" dirty="0">
                <a:solidFill>
                  <a:srgbClr val="C00000"/>
                </a:solidFill>
                <a:latin typeface="+mn-ea"/>
              </a:rPr>
              <a:t>（分离、干式工法）</a:t>
            </a:r>
          </a:p>
        </p:txBody>
      </p:sp>
    </p:spTree>
    <p:extLst>
      <p:ext uri="{BB962C8B-B14F-4D97-AF65-F5344CB8AC3E}">
        <p14:creationId xmlns:p14="http://schemas.microsoft.com/office/powerpoint/2010/main" val="526696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2" y="297121"/>
            <a:ext cx="243836" cy="7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BCDEA96-D634-4293-9B98-30ABBD380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466726"/>
            <a:ext cx="1066800" cy="304799"/>
          </a:xfrm>
          <a:prstGeom prst="rect">
            <a:avLst/>
          </a:prstGeom>
          <a:solidFill>
            <a:srgbClr val="631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altLang="zh-CN" sz="1600" kern="100" dirty="0">
                <a:latin typeface="黑体"/>
                <a:ea typeface="宋体"/>
                <a:cs typeface="Times New Roman"/>
              </a:rPr>
              <a:t>3 </a:t>
            </a:r>
            <a:r>
              <a:rPr lang="zh-CN" altLang="en-US" sz="1600" kern="100" dirty="0">
                <a:latin typeface="黑体"/>
                <a:ea typeface="宋体"/>
                <a:cs typeface="Times New Roman"/>
              </a:rPr>
              <a:t>评分项</a:t>
            </a:r>
            <a:endParaRPr lang="zh-CN" altLang="zh-CN" sz="1600" kern="100" dirty="0">
              <a:ea typeface="宋体"/>
              <a:cs typeface="Times New Roman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6D64695-FD3D-4A94-8321-4E1EB6CE1DDA}"/>
              </a:ext>
            </a:extLst>
          </p:cNvPr>
          <p:cNvSpPr/>
          <p:nvPr/>
        </p:nvSpPr>
        <p:spPr>
          <a:xfrm>
            <a:off x="222250" y="847725"/>
            <a:ext cx="5060960" cy="1917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kern="1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/>
              </a:rPr>
              <a:t>【</a:t>
            </a:r>
            <a:r>
              <a:rPr lang="zh-CN" altLang="en-US" sz="1000" kern="1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/>
              </a:rPr>
              <a:t>安全耐久</a:t>
            </a:r>
            <a:r>
              <a:rPr lang="en-US" altLang="zh-CN" sz="1000" kern="1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/>
              </a:rPr>
              <a:t>】</a:t>
            </a:r>
            <a:endParaRPr lang="zh-CN" altLang="zh-CN" sz="1000" kern="100" dirty="0">
              <a:solidFill>
                <a:srgbClr val="C00000"/>
              </a:solidFill>
              <a:highlight>
                <a:srgbClr val="FFFF00"/>
              </a:highlight>
              <a:latin typeface="黑体" pitchFamily="49" charset="-122"/>
              <a:ea typeface="黑体" pitchFamily="49" charset="-122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altLang="zh-CN" sz="1000" kern="0" dirty="0">
                <a:latin typeface="+mn-ea"/>
              </a:rPr>
              <a:t>【4.2.8】</a:t>
            </a:r>
            <a:r>
              <a:rPr lang="zh-CN" altLang="en-US" sz="1000" kern="0" dirty="0">
                <a:latin typeface="+mn-ea"/>
              </a:rPr>
              <a:t>提高建筑结构材料的耐久性。总分</a:t>
            </a:r>
            <a:r>
              <a:rPr lang="en-US" altLang="zh-CN" sz="1000" kern="0" dirty="0">
                <a:latin typeface="+mn-ea"/>
              </a:rPr>
              <a:t>10</a:t>
            </a:r>
            <a:r>
              <a:rPr lang="zh-CN" altLang="en-US" sz="1000" kern="0" dirty="0">
                <a:latin typeface="+mn-ea"/>
              </a:rPr>
              <a:t>分</a:t>
            </a:r>
            <a:endParaRPr lang="en-US" altLang="zh-CN" sz="1000" kern="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kern="0" dirty="0">
                <a:latin typeface="+mn-ea"/>
              </a:rPr>
              <a:t>【</a:t>
            </a:r>
            <a:r>
              <a:rPr lang="zh-CN" altLang="en-US" sz="1000" kern="0" dirty="0">
                <a:latin typeface="+mn-ea"/>
              </a:rPr>
              <a:t>评估和得分要求</a:t>
            </a:r>
            <a:r>
              <a:rPr lang="en-US" altLang="zh-CN" sz="1000" kern="0" dirty="0">
                <a:latin typeface="+mn-ea"/>
              </a:rPr>
              <a:t>】</a:t>
            </a:r>
            <a:r>
              <a:rPr lang="zh-CN" altLang="en-US" sz="1000" kern="0" dirty="0">
                <a:solidFill>
                  <a:srgbClr val="C00000"/>
                </a:solidFill>
                <a:latin typeface="+mn-ea"/>
              </a:rPr>
              <a:t>采用以下措施之一，可以得</a:t>
            </a:r>
            <a:r>
              <a:rPr lang="en-US" altLang="zh-CN" sz="1000" kern="0" dirty="0">
                <a:solidFill>
                  <a:srgbClr val="C00000"/>
                </a:solidFill>
                <a:latin typeface="+mn-ea"/>
              </a:rPr>
              <a:t>10</a:t>
            </a:r>
            <a:r>
              <a:rPr lang="zh-CN" altLang="en-US" sz="1000" kern="0" dirty="0">
                <a:solidFill>
                  <a:srgbClr val="C00000"/>
                </a:solidFill>
                <a:latin typeface="+mn-ea"/>
              </a:rPr>
              <a:t>分。</a:t>
            </a:r>
            <a:endParaRPr lang="en-US" altLang="zh-CN" sz="1000" kern="0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kern="0" dirty="0">
                <a:latin typeface="+mn-ea"/>
              </a:rPr>
              <a:t>1</a:t>
            </a:r>
            <a:r>
              <a:rPr lang="zh-CN" altLang="en-US" sz="1000" kern="0" dirty="0">
                <a:latin typeface="+mn-ea"/>
              </a:rPr>
              <a:t>）按</a:t>
            </a:r>
            <a:r>
              <a:rPr lang="en-US" altLang="zh-CN" sz="1000" kern="0" dirty="0">
                <a:latin typeface="+mn-ea"/>
              </a:rPr>
              <a:t>100</a:t>
            </a:r>
            <a:r>
              <a:rPr lang="zh-CN" altLang="en-US" sz="1000" kern="0" dirty="0">
                <a:latin typeface="+mn-ea"/>
              </a:rPr>
              <a:t>年进行耐久性设计；</a:t>
            </a:r>
            <a:r>
              <a:rPr lang="zh-CN" altLang="en-US" sz="1000" kern="0" dirty="0">
                <a:solidFill>
                  <a:srgbClr val="C00000"/>
                </a:solidFill>
                <a:latin typeface="+mn-ea"/>
              </a:rPr>
              <a:t>（</a:t>
            </a:r>
            <a:r>
              <a:rPr lang="en-US" altLang="zh-CN" sz="1000" kern="0" dirty="0">
                <a:solidFill>
                  <a:srgbClr val="C00000"/>
                </a:solidFill>
                <a:latin typeface="+mn-ea"/>
              </a:rPr>
              <a:t>《</a:t>
            </a:r>
            <a:r>
              <a:rPr lang="zh-CN" altLang="en-US" sz="1000" kern="0" dirty="0">
                <a:solidFill>
                  <a:srgbClr val="C00000"/>
                </a:solidFill>
                <a:latin typeface="+mn-ea"/>
              </a:rPr>
              <a:t>混凝土结构设计规范</a:t>
            </a:r>
            <a:r>
              <a:rPr lang="en-US" altLang="zh-CN" sz="1000" kern="0" dirty="0">
                <a:solidFill>
                  <a:srgbClr val="C00000"/>
                </a:solidFill>
                <a:latin typeface="+mn-ea"/>
              </a:rPr>
              <a:t>》GB50010-2010(2015</a:t>
            </a:r>
            <a:r>
              <a:rPr lang="zh-CN" altLang="en-US" sz="1000" kern="0" dirty="0">
                <a:solidFill>
                  <a:srgbClr val="C00000"/>
                </a:solidFill>
                <a:latin typeface="+mn-ea"/>
              </a:rPr>
              <a:t>年版第</a:t>
            </a:r>
            <a:r>
              <a:rPr lang="en-US" altLang="zh-CN" sz="1000" kern="0" dirty="0">
                <a:solidFill>
                  <a:srgbClr val="C00000"/>
                </a:solidFill>
                <a:latin typeface="+mn-ea"/>
              </a:rPr>
              <a:t>3.5.5</a:t>
            </a:r>
            <a:r>
              <a:rPr lang="zh-CN" altLang="en-US" sz="1000" kern="0" dirty="0">
                <a:solidFill>
                  <a:srgbClr val="C00000"/>
                </a:solidFill>
                <a:latin typeface="+mn-ea"/>
              </a:rPr>
              <a:t>和</a:t>
            </a:r>
            <a:r>
              <a:rPr lang="en-US" altLang="zh-CN" sz="1000" kern="0" dirty="0">
                <a:solidFill>
                  <a:srgbClr val="C00000"/>
                </a:solidFill>
                <a:latin typeface="+mn-ea"/>
              </a:rPr>
              <a:t>8.2.1</a:t>
            </a:r>
            <a:r>
              <a:rPr lang="zh-CN" altLang="en-US" sz="1000" kern="0" dirty="0">
                <a:solidFill>
                  <a:srgbClr val="C00000"/>
                </a:solidFill>
                <a:latin typeface="+mn-ea"/>
              </a:rPr>
              <a:t>）（保护层厚度不低于</a:t>
            </a:r>
            <a:r>
              <a:rPr lang="en-US" altLang="zh-CN" sz="1000" kern="0" dirty="0">
                <a:solidFill>
                  <a:srgbClr val="C00000"/>
                </a:solidFill>
                <a:latin typeface="+mn-ea"/>
              </a:rPr>
              <a:t>50</a:t>
            </a:r>
            <a:r>
              <a:rPr lang="zh-CN" altLang="en-US" sz="1000" kern="0" dirty="0">
                <a:solidFill>
                  <a:srgbClr val="C00000"/>
                </a:solidFill>
                <a:latin typeface="+mn-ea"/>
              </a:rPr>
              <a:t>年的</a:t>
            </a:r>
            <a:r>
              <a:rPr lang="en-US" altLang="zh-CN" sz="1000" kern="0" dirty="0">
                <a:solidFill>
                  <a:srgbClr val="C00000"/>
                </a:solidFill>
                <a:latin typeface="+mn-ea"/>
              </a:rPr>
              <a:t>1.4</a:t>
            </a:r>
            <a:r>
              <a:rPr lang="zh-CN" altLang="en-US" sz="1000" kern="0" dirty="0">
                <a:solidFill>
                  <a:srgbClr val="C00000"/>
                </a:solidFill>
                <a:latin typeface="+mn-ea"/>
              </a:rPr>
              <a:t>倍，一类环境梁</a:t>
            </a:r>
            <a:r>
              <a:rPr lang="en-US" altLang="zh-CN" sz="1000" kern="0" dirty="0">
                <a:solidFill>
                  <a:srgbClr val="C00000"/>
                </a:solidFill>
                <a:latin typeface="+mn-ea"/>
              </a:rPr>
              <a:t>/</a:t>
            </a:r>
            <a:r>
              <a:rPr lang="zh-CN" altLang="en-US" sz="1000" kern="0" dirty="0">
                <a:solidFill>
                  <a:srgbClr val="C00000"/>
                </a:solidFill>
                <a:latin typeface="+mn-ea"/>
              </a:rPr>
              <a:t>板</a:t>
            </a:r>
            <a:r>
              <a:rPr lang="en-US" altLang="zh-CN" sz="1000" kern="0" dirty="0">
                <a:solidFill>
                  <a:srgbClr val="C00000"/>
                </a:solidFill>
                <a:latin typeface="+mn-ea"/>
              </a:rPr>
              <a:t>20/15mm</a:t>
            </a:r>
            <a:r>
              <a:rPr lang="zh-CN" altLang="en-US" sz="1000" kern="0" dirty="0">
                <a:solidFill>
                  <a:srgbClr val="C00000"/>
                </a:solidFill>
                <a:latin typeface="+mn-ea"/>
              </a:rPr>
              <a:t>，</a:t>
            </a:r>
            <a:r>
              <a:rPr lang="en-US" altLang="zh-CN" sz="1000" kern="0" dirty="0">
                <a:solidFill>
                  <a:srgbClr val="C00000"/>
                </a:solidFill>
                <a:latin typeface="+mn-ea"/>
              </a:rPr>
              <a:t>6~8mm</a:t>
            </a:r>
            <a:r>
              <a:rPr lang="zh-CN" altLang="en-US" sz="1000" kern="0" dirty="0">
                <a:solidFill>
                  <a:srgbClr val="C00000"/>
                </a:solidFill>
                <a:latin typeface="+mn-ea"/>
              </a:rPr>
              <a:t>）</a:t>
            </a:r>
            <a:endParaRPr lang="en-US" altLang="zh-CN" sz="1000" kern="0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kern="0" dirty="0">
                <a:latin typeface="+mn-ea"/>
              </a:rPr>
              <a:t>2</a:t>
            </a:r>
            <a:r>
              <a:rPr lang="zh-CN" altLang="en-US" sz="1000" kern="0" dirty="0">
                <a:latin typeface="+mn-ea"/>
              </a:rPr>
              <a:t>）采用耐久性能好的材料，满足下列条件之一：对于混凝土构件，提高钢筋混凝土保护层厚度</a:t>
            </a:r>
            <a:r>
              <a:rPr lang="zh-CN" altLang="en-US" sz="1000" kern="0" dirty="0">
                <a:solidFill>
                  <a:srgbClr val="C00000"/>
                </a:solidFill>
                <a:latin typeface="+mn-ea"/>
              </a:rPr>
              <a:t>（增加值不小于</a:t>
            </a:r>
            <a:r>
              <a:rPr lang="en-US" altLang="zh-CN" sz="1000" kern="0" dirty="0">
                <a:solidFill>
                  <a:srgbClr val="C00000"/>
                </a:solidFill>
                <a:latin typeface="+mn-ea"/>
              </a:rPr>
              <a:t>5mm</a:t>
            </a:r>
            <a:r>
              <a:rPr lang="zh-CN" altLang="en-US" sz="1000" kern="0" dirty="0">
                <a:solidFill>
                  <a:srgbClr val="C00000"/>
                </a:solidFill>
                <a:latin typeface="+mn-ea"/>
              </a:rPr>
              <a:t>，建议采用）或</a:t>
            </a:r>
            <a:r>
              <a:rPr lang="zh-CN" altLang="en-US" sz="1000" kern="0" dirty="0">
                <a:latin typeface="+mn-ea"/>
              </a:rPr>
              <a:t>采用耐久混凝土；对于钢构件，采用耐候结构钢</a:t>
            </a:r>
            <a:r>
              <a:rPr lang="zh-CN" altLang="en-US" sz="1000" kern="0" dirty="0">
                <a:solidFill>
                  <a:srgbClr val="FF0000"/>
                </a:solidFill>
                <a:latin typeface="+mn-ea"/>
              </a:rPr>
              <a:t>及</a:t>
            </a:r>
            <a:r>
              <a:rPr lang="zh-CN" altLang="en-US" sz="1000" kern="0" dirty="0">
                <a:latin typeface="+mn-ea"/>
              </a:rPr>
              <a:t>耐候性防腐涂料；对于木构件，采用防腐木材、耐久木材</a:t>
            </a:r>
            <a:r>
              <a:rPr lang="zh-CN" altLang="en-US" sz="1000" kern="0" dirty="0">
                <a:solidFill>
                  <a:srgbClr val="C00000"/>
                </a:solidFill>
                <a:latin typeface="+mn-ea"/>
              </a:rPr>
              <a:t>或</a:t>
            </a:r>
            <a:r>
              <a:rPr lang="zh-CN" altLang="en-US" sz="1000" kern="0" dirty="0">
                <a:latin typeface="+mn-ea"/>
              </a:rPr>
              <a:t>耐久木制品。</a:t>
            </a:r>
          </a:p>
        </p:txBody>
      </p:sp>
    </p:spTree>
    <p:extLst>
      <p:ext uri="{BB962C8B-B14F-4D97-AF65-F5344CB8AC3E}">
        <p14:creationId xmlns:p14="http://schemas.microsoft.com/office/powerpoint/2010/main" val="4153544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2" y="297121"/>
            <a:ext cx="243836" cy="7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BCDEA96-D634-4293-9B98-30ABBD380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466726"/>
            <a:ext cx="1066800" cy="304799"/>
          </a:xfrm>
          <a:prstGeom prst="rect">
            <a:avLst/>
          </a:prstGeom>
          <a:solidFill>
            <a:srgbClr val="631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altLang="zh-CN" sz="1600" kern="100" dirty="0">
                <a:latin typeface="黑体"/>
                <a:ea typeface="宋体"/>
                <a:cs typeface="Times New Roman"/>
              </a:rPr>
              <a:t>3 </a:t>
            </a:r>
            <a:r>
              <a:rPr lang="zh-CN" altLang="en-US" sz="1600" kern="100" dirty="0">
                <a:latin typeface="黑体"/>
                <a:ea typeface="宋体"/>
                <a:cs typeface="Times New Roman"/>
              </a:rPr>
              <a:t>评分项</a:t>
            </a:r>
            <a:endParaRPr lang="zh-CN" altLang="zh-CN" sz="1600" kern="100" dirty="0">
              <a:ea typeface="宋体"/>
              <a:cs typeface="Times New Roman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8532190-D7DF-476D-967A-210A6B06D3C3}"/>
              </a:ext>
            </a:extLst>
          </p:cNvPr>
          <p:cNvSpPr/>
          <p:nvPr/>
        </p:nvSpPr>
        <p:spPr>
          <a:xfrm>
            <a:off x="374650" y="863558"/>
            <a:ext cx="5334000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kern="100" dirty="0">
                <a:solidFill>
                  <a:prstClr val="black"/>
                </a:solidFill>
                <a:latin typeface="+mn-ea"/>
                <a:cs typeface="Times New Roman"/>
              </a:rPr>
              <a:t>【</a:t>
            </a:r>
            <a:r>
              <a:rPr lang="zh-CN" altLang="en-US" sz="1100" kern="100" dirty="0">
                <a:solidFill>
                  <a:prstClr val="black"/>
                </a:solidFill>
                <a:latin typeface="+mn-ea"/>
                <a:cs typeface="Times New Roman"/>
              </a:rPr>
              <a:t>节约能源</a:t>
            </a:r>
            <a:r>
              <a:rPr lang="en-US" altLang="zh-CN" sz="1100" kern="100" dirty="0">
                <a:solidFill>
                  <a:prstClr val="black"/>
                </a:solidFill>
                <a:latin typeface="+mn-ea"/>
                <a:cs typeface="Times New Roman"/>
              </a:rPr>
              <a:t>】</a:t>
            </a:r>
            <a:endParaRPr lang="zh-CN" altLang="zh-CN" sz="1100" kern="100" dirty="0">
              <a:solidFill>
                <a:prstClr val="black"/>
              </a:solidFill>
              <a:highlight>
                <a:srgbClr val="FFFF00"/>
              </a:highlight>
              <a:latin typeface="+mn-ea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altLang="zh-CN" sz="1000" kern="0" dirty="0">
                <a:latin typeface="+mn-ea"/>
              </a:rPr>
              <a:t>【7.2.14】</a:t>
            </a:r>
            <a:r>
              <a:rPr lang="zh-CN" altLang="zh-CN" sz="1000" kern="0" dirty="0">
                <a:latin typeface="+mn-ea"/>
              </a:rPr>
              <a:t>建筑所有区域实施土建工程与装修工程一体化设计及施工。</a:t>
            </a:r>
            <a:r>
              <a:rPr lang="zh-CN" altLang="en-US" sz="1000" kern="0" dirty="0">
                <a:latin typeface="+mn-ea"/>
              </a:rPr>
              <a:t>得分</a:t>
            </a:r>
            <a:r>
              <a:rPr lang="en-US" altLang="zh-CN" sz="1000" kern="0" dirty="0">
                <a:latin typeface="+mn-ea"/>
              </a:rPr>
              <a:t>8</a:t>
            </a:r>
            <a:r>
              <a:rPr lang="zh-CN" altLang="en-US" sz="1000" kern="0" dirty="0">
                <a:latin typeface="+mn-ea"/>
              </a:rPr>
              <a:t>分</a:t>
            </a:r>
            <a:endParaRPr lang="en-US" altLang="zh-CN" sz="1000" kern="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100" kern="0" dirty="0">
                <a:latin typeface="+mn-ea"/>
              </a:rPr>
              <a:t>【</a:t>
            </a:r>
            <a:r>
              <a:rPr lang="zh-CN" altLang="en-US" sz="1100" kern="0" dirty="0">
                <a:latin typeface="+mn-ea"/>
              </a:rPr>
              <a:t>评估和得分要求</a:t>
            </a:r>
            <a:r>
              <a:rPr lang="en-US" altLang="zh-CN" sz="1100" kern="0" dirty="0">
                <a:latin typeface="+mn-ea"/>
              </a:rPr>
              <a:t>】1</a:t>
            </a:r>
            <a:r>
              <a:rPr lang="zh-CN" altLang="en-US" sz="1100" kern="0" dirty="0">
                <a:latin typeface="+mn-ea"/>
              </a:rPr>
              <a:t>）需要提供</a:t>
            </a:r>
            <a:r>
              <a:rPr lang="zh-CN" altLang="zh-CN" sz="1100" kern="0" dirty="0">
                <a:latin typeface="+mn-ea"/>
              </a:rPr>
              <a:t>土建工程与装修工程</a:t>
            </a:r>
            <a:r>
              <a:rPr lang="zh-CN" altLang="en-US" sz="1100" kern="0" dirty="0">
                <a:solidFill>
                  <a:srgbClr val="C00000"/>
                </a:solidFill>
                <a:latin typeface="+mn-ea"/>
              </a:rPr>
              <a:t>（全装修）</a:t>
            </a:r>
            <a:r>
              <a:rPr lang="zh-CN" altLang="zh-CN" sz="1100" kern="0" dirty="0">
                <a:latin typeface="+mn-ea"/>
              </a:rPr>
              <a:t>一体化设计</a:t>
            </a:r>
            <a:r>
              <a:rPr lang="zh-CN" altLang="en-US" sz="1100" kern="0" dirty="0">
                <a:latin typeface="+mn-ea"/>
              </a:rPr>
              <a:t>图纸；</a:t>
            </a:r>
            <a:endParaRPr lang="en-US" altLang="zh-CN" sz="1100" kern="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100" kern="0" dirty="0">
                <a:latin typeface="+mn-ea"/>
              </a:rPr>
              <a:t>                  2</a:t>
            </a:r>
            <a:r>
              <a:rPr lang="zh-CN" altLang="en-US" sz="1100" kern="0" dirty="0">
                <a:latin typeface="+mn-ea"/>
              </a:rPr>
              <a:t>）得分：</a:t>
            </a:r>
            <a:r>
              <a:rPr lang="en-US" altLang="zh-CN" sz="1100" kern="0" dirty="0">
                <a:latin typeface="+mn-ea"/>
              </a:rPr>
              <a:t>0</a:t>
            </a:r>
            <a:r>
              <a:rPr lang="zh-CN" altLang="en-US" sz="1100" kern="0" dirty="0">
                <a:latin typeface="+mn-ea"/>
              </a:rPr>
              <a:t>分或</a:t>
            </a:r>
            <a:r>
              <a:rPr lang="en-US" altLang="zh-CN" sz="1100" kern="0" dirty="0">
                <a:latin typeface="+mn-ea"/>
              </a:rPr>
              <a:t>8</a:t>
            </a:r>
            <a:r>
              <a:rPr lang="zh-CN" altLang="en-US" sz="1100" kern="0" dirty="0">
                <a:latin typeface="+mn-ea"/>
              </a:rPr>
              <a:t>分。</a:t>
            </a:r>
          </a:p>
        </p:txBody>
      </p:sp>
    </p:spTree>
    <p:extLst>
      <p:ext uri="{BB962C8B-B14F-4D97-AF65-F5344CB8AC3E}">
        <p14:creationId xmlns:p14="http://schemas.microsoft.com/office/powerpoint/2010/main" val="6710943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2" y="297121"/>
            <a:ext cx="243836" cy="7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BCDEA96-D634-4293-9B98-30ABBD380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466726"/>
            <a:ext cx="1066800" cy="304799"/>
          </a:xfrm>
          <a:prstGeom prst="rect">
            <a:avLst/>
          </a:prstGeom>
          <a:solidFill>
            <a:srgbClr val="631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altLang="zh-CN" sz="1600" kern="100" dirty="0">
                <a:latin typeface="黑体"/>
                <a:ea typeface="宋体"/>
                <a:cs typeface="Times New Roman"/>
              </a:rPr>
              <a:t>3 </a:t>
            </a:r>
            <a:r>
              <a:rPr lang="zh-CN" altLang="en-US" sz="1600" kern="100" dirty="0">
                <a:latin typeface="黑体"/>
                <a:ea typeface="宋体"/>
                <a:cs typeface="Times New Roman"/>
              </a:rPr>
              <a:t>评分项</a:t>
            </a:r>
            <a:endParaRPr lang="zh-CN" altLang="zh-CN" sz="1600" kern="100" dirty="0">
              <a:ea typeface="宋体"/>
              <a:cs typeface="Times New Roman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6D64695-FD3D-4A94-8321-4E1EB6CE1DDA}"/>
              </a:ext>
            </a:extLst>
          </p:cNvPr>
          <p:cNvSpPr/>
          <p:nvPr/>
        </p:nvSpPr>
        <p:spPr>
          <a:xfrm>
            <a:off x="297949" y="868844"/>
            <a:ext cx="5060960" cy="1455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kern="100" dirty="0">
                <a:solidFill>
                  <a:prstClr val="black"/>
                </a:solidFill>
                <a:latin typeface="+mn-ea"/>
                <a:cs typeface="Times New Roman"/>
              </a:rPr>
              <a:t>【</a:t>
            </a:r>
            <a:r>
              <a:rPr lang="zh-CN" altLang="en-US" sz="1000" kern="100" dirty="0">
                <a:solidFill>
                  <a:prstClr val="black"/>
                </a:solidFill>
                <a:latin typeface="+mn-ea"/>
                <a:cs typeface="Times New Roman"/>
              </a:rPr>
              <a:t>节约能源</a:t>
            </a:r>
            <a:r>
              <a:rPr lang="en-US" altLang="zh-CN" sz="1000" kern="100" dirty="0">
                <a:solidFill>
                  <a:prstClr val="black"/>
                </a:solidFill>
                <a:latin typeface="+mn-ea"/>
                <a:cs typeface="Times New Roman"/>
              </a:rPr>
              <a:t>】</a:t>
            </a:r>
            <a:endParaRPr lang="zh-CN" altLang="zh-CN" sz="1000" kern="100" dirty="0">
              <a:solidFill>
                <a:prstClr val="black"/>
              </a:solidFill>
              <a:highlight>
                <a:srgbClr val="FFFF00"/>
              </a:highlight>
              <a:latin typeface="+mn-ea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altLang="zh-CN" sz="1000" kern="0" dirty="0">
                <a:latin typeface="+mn-ea"/>
              </a:rPr>
              <a:t>【7.2.15】</a:t>
            </a:r>
            <a:r>
              <a:rPr lang="zh-CN" altLang="en-US" sz="1000" kern="0" dirty="0">
                <a:latin typeface="+mn-ea"/>
              </a:rPr>
              <a:t>合理选用建筑结构材料和构件。总分</a:t>
            </a:r>
            <a:r>
              <a:rPr lang="en-US" altLang="zh-CN" sz="1000" kern="0" dirty="0">
                <a:latin typeface="+mn-ea"/>
              </a:rPr>
              <a:t>10</a:t>
            </a:r>
            <a:r>
              <a:rPr lang="zh-CN" altLang="en-US" sz="1000" kern="0" dirty="0">
                <a:latin typeface="+mn-ea"/>
              </a:rPr>
              <a:t>分</a:t>
            </a:r>
            <a:endParaRPr lang="en-US" altLang="zh-CN" sz="1000" kern="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kern="0" dirty="0">
                <a:latin typeface="+mn-ea"/>
              </a:rPr>
              <a:t>【</a:t>
            </a:r>
            <a:r>
              <a:rPr lang="zh-CN" altLang="en-US" sz="1000" kern="0" dirty="0">
                <a:latin typeface="+mn-ea"/>
              </a:rPr>
              <a:t>评估和得分要求</a:t>
            </a:r>
            <a:r>
              <a:rPr lang="en-US" altLang="zh-CN" sz="1000" kern="0" dirty="0">
                <a:latin typeface="+mn-ea"/>
              </a:rPr>
              <a:t>】</a:t>
            </a:r>
            <a:r>
              <a:rPr lang="zh-CN" altLang="en-US" sz="1000" kern="0" dirty="0">
                <a:solidFill>
                  <a:srgbClr val="C00000"/>
                </a:solidFill>
                <a:latin typeface="+mn-ea"/>
              </a:rPr>
              <a:t>混凝土结构：</a:t>
            </a:r>
            <a:r>
              <a:rPr lang="zh-CN" altLang="en-US" sz="1000" kern="0" dirty="0">
                <a:latin typeface="+mn-ea"/>
              </a:rPr>
              <a:t>总分不大于</a:t>
            </a:r>
            <a:r>
              <a:rPr lang="en-US" altLang="zh-CN" sz="1000" kern="0" dirty="0">
                <a:latin typeface="+mn-ea"/>
              </a:rPr>
              <a:t>10</a:t>
            </a:r>
            <a:r>
              <a:rPr lang="zh-CN" altLang="en-US" sz="1000" kern="0" dirty="0">
                <a:latin typeface="+mn-ea"/>
              </a:rPr>
              <a:t>分</a:t>
            </a:r>
            <a:endParaRPr lang="en-US" altLang="zh-CN" sz="1000" kern="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kern="0" dirty="0">
                <a:solidFill>
                  <a:srgbClr val="0070C0"/>
                </a:solidFill>
                <a:latin typeface="+mn-ea"/>
              </a:rPr>
              <a:t> </a:t>
            </a:r>
            <a:r>
              <a:rPr lang="en-US" altLang="zh-CN" sz="1000" kern="0" dirty="0">
                <a:latin typeface="+mn-ea"/>
              </a:rPr>
              <a:t>1</a:t>
            </a:r>
            <a:r>
              <a:rPr lang="zh-CN" altLang="en-US" sz="1000" kern="0" dirty="0">
                <a:latin typeface="+mn-ea"/>
              </a:rPr>
              <a:t>）</a:t>
            </a:r>
            <a:r>
              <a:rPr lang="zh-CN" altLang="en-US" sz="1000" kern="0" dirty="0">
                <a:solidFill>
                  <a:srgbClr val="C00000"/>
                </a:solidFill>
                <a:latin typeface="+mn-ea"/>
              </a:rPr>
              <a:t>（受力钢筋）</a:t>
            </a:r>
            <a:r>
              <a:rPr lang="en-US" altLang="zh-CN" sz="1000" kern="0" dirty="0">
                <a:latin typeface="+mn-ea"/>
              </a:rPr>
              <a:t>400MPa</a:t>
            </a:r>
            <a:r>
              <a:rPr lang="zh-CN" altLang="en-US" sz="1000" kern="0" dirty="0">
                <a:latin typeface="+mn-ea"/>
              </a:rPr>
              <a:t>级及以上强度等级钢筋应用比例达到</a:t>
            </a:r>
            <a:r>
              <a:rPr lang="en-US" altLang="zh-CN" sz="1000" kern="0" dirty="0">
                <a:latin typeface="+mn-ea"/>
              </a:rPr>
              <a:t>85%</a:t>
            </a:r>
            <a:r>
              <a:rPr lang="zh-CN" altLang="en-US" sz="1000" kern="0" dirty="0">
                <a:latin typeface="+mn-ea"/>
              </a:rPr>
              <a:t>，得</a:t>
            </a:r>
            <a:r>
              <a:rPr lang="en-US" altLang="zh-CN" sz="1000" kern="0" dirty="0">
                <a:latin typeface="+mn-ea"/>
              </a:rPr>
              <a:t>5</a:t>
            </a:r>
            <a:r>
              <a:rPr lang="zh-CN" altLang="en-US" sz="1000" kern="0" dirty="0">
                <a:latin typeface="+mn-ea"/>
              </a:rPr>
              <a:t>分；</a:t>
            </a:r>
            <a:endParaRPr lang="en-US" altLang="zh-CN" sz="1000" kern="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kern="0" dirty="0">
                <a:latin typeface="+mn-ea"/>
              </a:rPr>
              <a:t> 2</a:t>
            </a:r>
            <a:r>
              <a:rPr lang="zh-CN" altLang="en-US" sz="1000" kern="0" dirty="0">
                <a:latin typeface="+mn-ea"/>
              </a:rPr>
              <a:t>）</a:t>
            </a:r>
            <a:r>
              <a:rPr lang="zh-CN" altLang="en-US" sz="1000" kern="0" dirty="0">
                <a:solidFill>
                  <a:srgbClr val="C00000"/>
                </a:solidFill>
                <a:latin typeface="+mn-ea"/>
              </a:rPr>
              <a:t>（</a:t>
            </a:r>
            <a:r>
              <a:rPr lang="en-US" altLang="zh-CN" sz="1000" kern="0" dirty="0">
                <a:solidFill>
                  <a:srgbClr val="C00000"/>
                </a:solidFill>
                <a:latin typeface="+mn-ea"/>
              </a:rPr>
              <a:t>100</a:t>
            </a:r>
            <a:r>
              <a:rPr lang="zh-CN" altLang="en-US" sz="1000" kern="0" dirty="0">
                <a:solidFill>
                  <a:srgbClr val="C00000"/>
                </a:solidFill>
                <a:latin typeface="+mn-ea"/>
              </a:rPr>
              <a:t>米以上高层）</a:t>
            </a:r>
            <a:r>
              <a:rPr lang="zh-CN" altLang="zh-CN" sz="1000" kern="0" dirty="0">
                <a:latin typeface="+mn-ea"/>
              </a:rPr>
              <a:t>混凝土竖向承重结构采用强度等级不小于</a:t>
            </a:r>
            <a:r>
              <a:rPr lang="en-US" altLang="zh-CN" sz="1000" kern="0" dirty="0">
                <a:latin typeface="+mn-ea"/>
              </a:rPr>
              <a:t>C50</a:t>
            </a:r>
            <a:r>
              <a:rPr lang="zh-CN" altLang="zh-CN" sz="1000" kern="0" dirty="0">
                <a:latin typeface="+mn-ea"/>
              </a:rPr>
              <a:t>混凝土用量占竖向承重结构中混凝土总量的比例达到</a:t>
            </a:r>
            <a:r>
              <a:rPr lang="en-US" altLang="zh-CN" sz="1000" kern="0" dirty="0">
                <a:latin typeface="+mn-ea"/>
              </a:rPr>
              <a:t>50%</a:t>
            </a:r>
            <a:r>
              <a:rPr lang="zh-CN" altLang="en-US" sz="1000" kern="0" dirty="0">
                <a:latin typeface="+mn-ea"/>
              </a:rPr>
              <a:t>，得</a:t>
            </a:r>
            <a:r>
              <a:rPr lang="en-US" altLang="zh-CN" sz="1000" kern="0" dirty="0">
                <a:latin typeface="+mn-ea"/>
              </a:rPr>
              <a:t>5</a:t>
            </a:r>
            <a:r>
              <a:rPr lang="zh-CN" altLang="en-US" sz="1000" kern="0" dirty="0">
                <a:latin typeface="+mn-ea"/>
              </a:rPr>
              <a:t>分；</a:t>
            </a:r>
          </a:p>
        </p:txBody>
      </p:sp>
    </p:spTree>
    <p:extLst>
      <p:ext uri="{BB962C8B-B14F-4D97-AF65-F5344CB8AC3E}">
        <p14:creationId xmlns:p14="http://schemas.microsoft.com/office/powerpoint/2010/main" val="15262474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2" y="297121"/>
            <a:ext cx="243836" cy="7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BCDEA96-D634-4293-9B98-30ABBD380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466726"/>
            <a:ext cx="1066800" cy="304799"/>
          </a:xfrm>
          <a:prstGeom prst="rect">
            <a:avLst/>
          </a:prstGeom>
          <a:solidFill>
            <a:srgbClr val="631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altLang="zh-CN" sz="1600" kern="100" dirty="0">
                <a:latin typeface="黑体"/>
                <a:ea typeface="宋体"/>
                <a:cs typeface="Times New Roman"/>
              </a:rPr>
              <a:t>3 </a:t>
            </a:r>
            <a:r>
              <a:rPr lang="zh-CN" altLang="en-US" sz="1600" kern="100" dirty="0">
                <a:latin typeface="黑体"/>
                <a:ea typeface="宋体"/>
                <a:cs typeface="Times New Roman"/>
              </a:rPr>
              <a:t>评分项</a:t>
            </a:r>
            <a:endParaRPr lang="zh-CN" altLang="zh-CN" sz="1600" kern="100" dirty="0">
              <a:ea typeface="宋体"/>
              <a:cs typeface="Times New Roman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6D64695-FD3D-4A94-8321-4E1EB6CE1DDA}"/>
              </a:ext>
            </a:extLst>
          </p:cNvPr>
          <p:cNvSpPr/>
          <p:nvPr/>
        </p:nvSpPr>
        <p:spPr>
          <a:xfrm>
            <a:off x="274924" y="843545"/>
            <a:ext cx="5181600" cy="1902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kern="100" dirty="0">
                <a:solidFill>
                  <a:prstClr val="black"/>
                </a:solidFill>
                <a:latin typeface="+mn-ea"/>
                <a:cs typeface="Times New Roman"/>
              </a:rPr>
              <a:t>【</a:t>
            </a:r>
            <a:r>
              <a:rPr lang="zh-CN" altLang="en-US" sz="1000" kern="100" dirty="0">
                <a:solidFill>
                  <a:prstClr val="black"/>
                </a:solidFill>
                <a:latin typeface="+mn-ea"/>
                <a:cs typeface="Times New Roman"/>
              </a:rPr>
              <a:t>节约能源</a:t>
            </a:r>
            <a:r>
              <a:rPr lang="en-US" altLang="zh-CN" sz="1000" kern="100" dirty="0">
                <a:solidFill>
                  <a:prstClr val="black"/>
                </a:solidFill>
                <a:latin typeface="+mn-ea"/>
                <a:cs typeface="Times New Roman"/>
              </a:rPr>
              <a:t>】</a:t>
            </a:r>
            <a:endParaRPr lang="en-US" altLang="zh-CN" sz="1000" kern="0" dirty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kern="0" dirty="0">
                <a:latin typeface="+mn-ea"/>
              </a:rPr>
              <a:t>【7.2.15】</a:t>
            </a:r>
            <a:r>
              <a:rPr lang="zh-CN" altLang="en-US" sz="1000" kern="0" dirty="0">
                <a:latin typeface="+mn-ea"/>
              </a:rPr>
              <a:t>合理选用建筑结构材料和构件。总分</a:t>
            </a:r>
            <a:r>
              <a:rPr lang="en-US" altLang="zh-CN" sz="1000" kern="0" dirty="0">
                <a:latin typeface="+mn-ea"/>
              </a:rPr>
              <a:t>10</a:t>
            </a:r>
            <a:r>
              <a:rPr lang="zh-CN" altLang="en-US" sz="1000" kern="0" dirty="0">
                <a:latin typeface="+mn-ea"/>
              </a:rPr>
              <a:t>分</a:t>
            </a:r>
          </a:p>
          <a:p>
            <a:pPr>
              <a:lnSpc>
                <a:spcPct val="150000"/>
              </a:lnSpc>
            </a:pPr>
            <a:r>
              <a:rPr lang="en-US" altLang="zh-CN" sz="1000" kern="0" dirty="0">
                <a:latin typeface="+mn-ea"/>
              </a:rPr>
              <a:t>【</a:t>
            </a:r>
            <a:r>
              <a:rPr lang="zh-CN" altLang="en-US" sz="1000" kern="0" dirty="0">
                <a:latin typeface="+mn-ea"/>
              </a:rPr>
              <a:t>评估和得分要求</a:t>
            </a:r>
            <a:r>
              <a:rPr lang="en-US" altLang="zh-CN" sz="1000" kern="0" dirty="0">
                <a:latin typeface="+mn-ea"/>
              </a:rPr>
              <a:t>】</a:t>
            </a:r>
            <a:r>
              <a:rPr lang="zh-CN" altLang="en-US" sz="1000" kern="0" dirty="0">
                <a:solidFill>
                  <a:srgbClr val="C00000"/>
                </a:solidFill>
                <a:latin typeface="+mn-ea"/>
              </a:rPr>
              <a:t>钢结构：总分不大于</a:t>
            </a:r>
            <a:r>
              <a:rPr lang="en-US" altLang="zh-CN" sz="1000" kern="0" dirty="0">
                <a:solidFill>
                  <a:srgbClr val="C00000"/>
                </a:solidFill>
                <a:latin typeface="+mn-ea"/>
              </a:rPr>
              <a:t>10</a:t>
            </a:r>
            <a:r>
              <a:rPr lang="zh-CN" altLang="en-US" sz="1000" kern="0" dirty="0">
                <a:solidFill>
                  <a:srgbClr val="C00000"/>
                </a:solidFill>
                <a:latin typeface="+mn-ea"/>
              </a:rPr>
              <a:t>分</a:t>
            </a:r>
            <a:endParaRPr lang="en-US" altLang="zh-CN" sz="1000" kern="0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kern="0" dirty="0">
                <a:latin typeface="+mn-ea"/>
              </a:rPr>
              <a:t>  1</a:t>
            </a:r>
            <a:r>
              <a:rPr lang="zh-CN" altLang="en-US" sz="1000" kern="0" dirty="0">
                <a:latin typeface="+mn-ea"/>
              </a:rPr>
              <a:t>）</a:t>
            </a:r>
            <a:r>
              <a:rPr lang="en-US" altLang="zh-CN" sz="1000" kern="0" dirty="0">
                <a:latin typeface="+mn-ea"/>
              </a:rPr>
              <a:t>Q355</a:t>
            </a:r>
            <a:r>
              <a:rPr lang="zh-CN" altLang="zh-CN" sz="1000" kern="0" dirty="0">
                <a:latin typeface="+mn-ea"/>
              </a:rPr>
              <a:t>及以上高强钢材用量占钢材总量的比例达到</a:t>
            </a:r>
            <a:r>
              <a:rPr lang="en-US" altLang="zh-CN" sz="1000" kern="0" dirty="0">
                <a:solidFill>
                  <a:srgbClr val="C00000"/>
                </a:solidFill>
                <a:latin typeface="+mn-ea"/>
              </a:rPr>
              <a:t>50%,</a:t>
            </a:r>
            <a:r>
              <a:rPr lang="zh-CN" altLang="zh-CN" sz="1000" kern="0" dirty="0">
                <a:solidFill>
                  <a:srgbClr val="C00000"/>
                </a:solidFill>
                <a:latin typeface="+mn-ea"/>
              </a:rPr>
              <a:t>得</a:t>
            </a:r>
            <a:r>
              <a:rPr lang="en-US" altLang="zh-CN" sz="1000" kern="0" dirty="0">
                <a:solidFill>
                  <a:srgbClr val="C00000"/>
                </a:solidFill>
                <a:latin typeface="+mn-ea"/>
              </a:rPr>
              <a:t>3</a:t>
            </a:r>
            <a:r>
              <a:rPr lang="zh-CN" altLang="zh-CN" sz="1000" kern="0" dirty="0">
                <a:solidFill>
                  <a:srgbClr val="C00000"/>
                </a:solidFill>
                <a:latin typeface="+mn-ea"/>
              </a:rPr>
              <a:t>分</a:t>
            </a:r>
            <a:r>
              <a:rPr lang="zh-CN" altLang="zh-CN" sz="1000" kern="0" dirty="0">
                <a:solidFill>
                  <a:srgbClr val="0070C0"/>
                </a:solidFill>
                <a:latin typeface="+mn-ea"/>
              </a:rPr>
              <a:t>；</a:t>
            </a:r>
            <a:endParaRPr lang="en-US" altLang="zh-CN" sz="1000" kern="0" dirty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kern="0" dirty="0">
                <a:solidFill>
                  <a:srgbClr val="0070C0"/>
                </a:solidFill>
                <a:latin typeface="+mn-ea"/>
              </a:rPr>
              <a:t>   </a:t>
            </a:r>
            <a:r>
              <a:rPr lang="en-US" altLang="zh-CN" sz="1000" kern="0" dirty="0">
                <a:latin typeface="+mn-ea"/>
              </a:rPr>
              <a:t>Q355</a:t>
            </a:r>
            <a:r>
              <a:rPr lang="zh-CN" altLang="zh-CN" sz="1000" kern="0" dirty="0">
                <a:latin typeface="+mn-ea"/>
              </a:rPr>
              <a:t>及以上高强钢材用量占钢材总量的比例达到</a:t>
            </a:r>
            <a:r>
              <a:rPr lang="en-US" altLang="zh-CN" sz="1000" kern="0" dirty="0">
                <a:solidFill>
                  <a:srgbClr val="C00000"/>
                </a:solidFill>
                <a:latin typeface="+mn-ea"/>
              </a:rPr>
              <a:t>70%,</a:t>
            </a:r>
            <a:r>
              <a:rPr lang="zh-CN" altLang="zh-CN" sz="1000" kern="0" dirty="0">
                <a:solidFill>
                  <a:srgbClr val="C00000"/>
                </a:solidFill>
                <a:latin typeface="+mn-ea"/>
              </a:rPr>
              <a:t>得</a:t>
            </a:r>
            <a:r>
              <a:rPr lang="en-US" altLang="zh-CN" sz="1000" kern="0" dirty="0">
                <a:solidFill>
                  <a:srgbClr val="C00000"/>
                </a:solidFill>
                <a:latin typeface="+mn-ea"/>
              </a:rPr>
              <a:t>4</a:t>
            </a:r>
            <a:r>
              <a:rPr lang="zh-CN" altLang="zh-CN" sz="1000" kern="0" dirty="0">
                <a:solidFill>
                  <a:srgbClr val="C00000"/>
                </a:solidFill>
                <a:latin typeface="+mn-ea"/>
              </a:rPr>
              <a:t>分</a:t>
            </a:r>
            <a:r>
              <a:rPr lang="zh-CN" altLang="zh-CN" sz="1000" kern="0" dirty="0">
                <a:solidFill>
                  <a:srgbClr val="0070C0"/>
                </a:solidFill>
                <a:latin typeface="+mn-ea"/>
              </a:rPr>
              <a:t>；</a:t>
            </a:r>
            <a:endParaRPr lang="en-US" altLang="zh-CN" sz="1000" kern="0" dirty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kern="0" dirty="0">
                <a:latin typeface="+mn-ea"/>
              </a:rPr>
              <a:t>  2</a:t>
            </a:r>
            <a:r>
              <a:rPr lang="zh-CN" altLang="en-US" sz="1000" kern="0" dirty="0">
                <a:latin typeface="+mn-ea"/>
              </a:rPr>
              <a:t>）</a:t>
            </a:r>
            <a:r>
              <a:rPr lang="zh-CN" altLang="zh-CN" sz="1000" kern="0" dirty="0">
                <a:latin typeface="+mn-ea"/>
              </a:rPr>
              <a:t>螺栓连接等非现场焊接节点占现场全部连接、拼接节点的数量比例达到</a:t>
            </a:r>
            <a:r>
              <a:rPr lang="en-US" altLang="zh-CN" sz="1000" kern="0" dirty="0">
                <a:solidFill>
                  <a:srgbClr val="C00000"/>
                </a:solidFill>
                <a:latin typeface="+mn-ea"/>
              </a:rPr>
              <a:t>50%</a:t>
            </a:r>
            <a:r>
              <a:rPr lang="zh-CN" altLang="en-US" sz="1000" kern="0" dirty="0">
                <a:solidFill>
                  <a:srgbClr val="C00000"/>
                </a:solidFill>
                <a:latin typeface="+mn-ea"/>
              </a:rPr>
              <a:t>，</a:t>
            </a:r>
            <a:r>
              <a:rPr lang="zh-CN" altLang="zh-CN" sz="1000" kern="0" dirty="0">
                <a:solidFill>
                  <a:srgbClr val="C00000"/>
                </a:solidFill>
                <a:latin typeface="+mn-ea"/>
              </a:rPr>
              <a:t>得</a:t>
            </a:r>
            <a:r>
              <a:rPr lang="en-US" altLang="zh-CN" sz="1000" kern="0" dirty="0">
                <a:solidFill>
                  <a:srgbClr val="C00000"/>
                </a:solidFill>
                <a:latin typeface="+mn-ea"/>
              </a:rPr>
              <a:t>4</a:t>
            </a:r>
            <a:r>
              <a:rPr lang="zh-CN" altLang="zh-CN" sz="1000" kern="0" dirty="0">
                <a:solidFill>
                  <a:srgbClr val="C00000"/>
                </a:solidFill>
                <a:latin typeface="+mn-ea"/>
              </a:rPr>
              <a:t>分</a:t>
            </a:r>
            <a:r>
              <a:rPr lang="zh-CN" altLang="en-US" sz="1000" kern="0" dirty="0">
                <a:solidFill>
                  <a:srgbClr val="FF0000"/>
                </a:solidFill>
                <a:latin typeface="+mn-ea"/>
              </a:rPr>
              <a:t>；</a:t>
            </a:r>
            <a:r>
              <a:rPr lang="en-US" altLang="zh-CN" sz="1000" kern="0" dirty="0">
                <a:solidFill>
                  <a:srgbClr val="0070C0"/>
                </a:solidFill>
                <a:latin typeface="+mn-ea"/>
              </a:rPr>
              <a:t>    </a:t>
            </a:r>
            <a:endParaRPr lang="en-US" altLang="zh-CN" sz="1000" kern="0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kern="0" dirty="0">
                <a:latin typeface="+mn-ea"/>
              </a:rPr>
              <a:t>  3</a:t>
            </a:r>
            <a:r>
              <a:rPr lang="zh-CN" altLang="en-US" sz="1000" kern="0" dirty="0">
                <a:latin typeface="+mn-ea"/>
              </a:rPr>
              <a:t>）</a:t>
            </a:r>
            <a:r>
              <a:rPr lang="zh-CN" altLang="zh-CN" sz="1000" kern="0" dirty="0">
                <a:latin typeface="+mn-ea"/>
              </a:rPr>
              <a:t>采用施工时免支撑的楼层面板</a:t>
            </a:r>
            <a:r>
              <a:rPr lang="zh-CN" altLang="en-US" sz="1000" kern="0" dirty="0">
                <a:latin typeface="+mn-ea"/>
              </a:rPr>
              <a:t>，</a:t>
            </a:r>
            <a:r>
              <a:rPr lang="zh-CN" altLang="en-US" sz="1000" kern="0" dirty="0">
                <a:solidFill>
                  <a:srgbClr val="C00000"/>
                </a:solidFill>
                <a:latin typeface="+mn-ea"/>
              </a:rPr>
              <a:t>得</a:t>
            </a:r>
            <a:r>
              <a:rPr lang="en-US" altLang="zh-CN" sz="1000" kern="0" dirty="0">
                <a:solidFill>
                  <a:srgbClr val="C00000"/>
                </a:solidFill>
                <a:latin typeface="+mn-ea"/>
              </a:rPr>
              <a:t>2</a:t>
            </a:r>
            <a:r>
              <a:rPr lang="zh-CN" altLang="en-US" sz="1000" kern="0" dirty="0">
                <a:solidFill>
                  <a:srgbClr val="C00000"/>
                </a:solidFill>
                <a:latin typeface="+mn-ea"/>
              </a:rPr>
              <a:t>分</a:t>
            </a:r>
            <a:r>
              <a:rPr lang="zh-CN" altLang="zh-CN" sz="1000" kern="0" dirty="0">
                <a:solidFill>
                  <a:srgbClr val="0070C0"/>
                </a:solidFill>
                <a:latin typeface="+mn-ea"/>
              </a:rPr>
              <a:t>。</a:t>
            </a:r>
            <a:endParaRPr lang="en-US" altLang="zh-CN" sz="1000" kern="0" dirty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kern="0" dirty="0">
                <a:solidFill>
                  <a:srgbClr val="0070C0"/>
                </a:solidFill>
                <a:latin typeface="+mn-ea"/>
              </a:rPr>
              <a:t>   </a:t>
            </a:r>
            <a:r>
              <a:rPr lang="zh-CN" altLang="en-US" sz="1000" kern="0" dirty="0">
                <a:solidFill>
                  <a:srgbClr val="C00000"/>
                </a:solidFill>
                <a:latin typeface="+mn-ea"/>
              </a:rPr>
              <a:t>比例应为应用尽用，比如叠合板、钢筋桁架楼承板等。</a:t>
            </a:r>
          </a:p>
        </p:txBody>
      </p:sp>
    </p:spTree>
    <p:extLst>
      <p:ext uri="{BB962C8B-B14F-4D97-AF65-F5344CB8AC3E}">
        <p14:creationId xmlns:p14="http://schemas.microsoft.com/office/powerpoint/2010/main" val="9775787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2" y="297121"/>
            <a:ext cx="243836" cy="7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BCDEA96-D634-4293-9B98-30ABBD380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466726"/>
            <a:ext cx="1066800" cy="304799"/>
          </a:xfrm>
          <a:prstGeom prst="rect">
            <a:avLst/>
          </a:prstGeom>
          <a:solidFill>
            <a:srgbClr val="631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altLang="zh-CN" sz="1600" kern="100" dirty="0">
                <a:latin typeface="黑体"/>
                <a:ea typeface="宋体"/>
                <a:cs typeface="Times New Roman"/>
              </a:rPr>
              <a:t>3 </a:t>
            </a:r>
            <a:r>
              <a:rPr lang="zh-CN" altLang="en-US" sz="1600" kern="100" dirty="0">
                <a:latin typeface="黑体"/>
                <a:ea typeface="宋体"/>
                <a:cs typeface="Times New Roman"/>
              </a:rPr>
              <a:t>评分项</a:t>
            </a:r>
            <a:endParaRPr lang="zh-CN" altLang="zh-CN" sz="1600" kern="100" dirty="0">
              <a:ea typeface="宋体"/>
              <a:cs typeface="Times New Roman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6D64695-FD3D-4A94-8321-4E1EB6CE1DDA}"/>
              </a:ext>
            </a:extLst>
          </p:cNvPr>
          <p:cNvSpPr/>
          <p:nvPr/>
        </p:nvSpPr>
        <p:spPr>
          <a:xfrm>
            <a:off x="222250" y="847725"/>
            <a:ext cx="5060960" cy="122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【</a:t>
            </a:r>
            <a:r>
              <a:rPr lang="zh-CN" altLang="en-US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节约能源</a:t>
            </a:r>
            <a:r>
              <a:rPr lang="en-US" altLang="zh-CN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】</a:t>
            </a:r>
            <a:endParaRPr lang="en-US" altLang="zh-CN" sz="1000" kern="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000" kern="0" dirty="0">
                <a:latin typeface="+mn-ea"/>
              </a:rPr>
              <a:t>【7.2.15】 </a:t>
            </a:r>
            <a:r>
              <a:rPr lang="zh-CN" altLang="en-US" sz="1000" kern="0" dirty="0">
                <a:latin typeface="+mn-ea"/>
              </a:rPr>
              <a:t>合理选用建筑结构材料和构件。总分</a:t>
            </a:r>
            <a:r>
              <a:rPr lang="en-US" altLang="zh-CN" sz="1000" kern="0" dirty="0">
                <a:latin typeface="+mn-ea"/>
              </a:rPr>
              <a:t>10</a:t>
            </a:r>
            <a:r>
              <a:rPr lang="zh-CN" altLang="en-US" sz="1000" kern="0" dirty="0">
                <a:latin typeface="+mn-ea"/>
              </a:rPr>
              <a:t>分</a:t>
            </a:r>
            <a:endParaRPr lang="en-US" altLang="zh-CN" sz="1000" kern="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000" kern="0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CN" sz="1000" kern="0" dirty="0">
                <a:latin typeface="+mn-ea"/>
              </a:rPr>
              <a:t>【</a:t>
            </a:r>
            <a:r>
              <a:rPr lang="zh-CN" altLang="en-US" sz="1000" kern="0" dirty="0">
                <a:latin typeface="+mn-ea"/>
              </a:rPr>
              <a:t>评估和得分要求</a:t>
            </a:r>
            <a:r>
              <a:rPr lang="en-US" altLang="zh-CN" sz="1000" kern="0" dirty="0">
                <a:latin typeface="+mn-ea"/>
              </a:rPr>
              <a:t>】</a:t>
            </a:r>
            <a:r>
              <a:rPr lang="zh-CN" altLang="en-US" sz="1000" kern="0" dirty="0">
                <a:solidFill>
                  <a:srgbClr val="C00000"/>
                </a:solidFill>
                <a:latin typeface="+mn-ea"/>
              </a:rPr>
              <a:t>混合结构：</a:t>
            </a:r>
            <a:r>
              <a:rPr lang="zh-CN" altLang="en-US" sz="1000" kern="0" dirty="0">
                <a:latin typeface="+mn-ea"/>
              </a:rPr>
              <a:t>总分不大于</a:t>
            </a:r>
            <a:r>
              <a:rPr lang="en-US" altLang="zh-CN" sz="1000" kern="0" dirty="0">
                <a:latin typeface="+mn-ea"/>
              </a:rPr>
              <a:t>10</a:t>
            </a:r>
            <a:r>
              <a:rPr lang="zh-CN" altLang="en-US" sz="1000" kern="0" dirty="0">
                <a:latin typeface="+mn-ea"/>
              </a:rPr>
              <a:t>分</a:t>
            </a:r>
            <a:endParaRPr lang="en-US" altLang="zh-CN" sz="1000" kern="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kern="0" dirty="0">
                <a:solidFill>
                  <a:srgbClr val="0070C0"/>
                </a:solidFill>
                <a:latin typeface="+mn-ea"/>
              </a:rPr>
              <a:t>   </a:t>
            </a:r>
            <a:r>
              <a:rPr lang="en-US" altLang="zh-CN" sz="1000" kern="0" dirty="0">
                <a:latin typeface="+mn-ea"/>
              </a:rPr>
              <a:t>1</a:t>
            </a:r>
            <a:r>
              <a:rPr lang="zh-CN" altLang="en-US" sz="1000" kern="0" dirty="0">
                <a:latin typeface="+mn-ea"/>
              </a:rPr>
              <a:t>）对其混凝土结构部分、钢结构部分，分别按本条第</a:t>
            </a:r>
            <a:r>
              <a:rPr lang="en-US" altLang="zh-CN" sz="1000" kern="0" dirty="0">
                <a:latin typeface="+mn-ea"/>
              </a:rPr>
              <a:t>1</a:t>
            </a:r>
            <a:r>
              <a:rPr lang="zh-CN" altLang="en-US" sz="1000" kern="0" dirty="0">
                <a:latin typeface="+mn-ea"/>
              </a:rPr>
              <a:t>款、第</a:t>
            </a:r>
            <a:r>
              <a:rPr lang="en-US" altLang="zh-CN" sz="1000" kern="0" dirty="0">
                <a:latin typeface="+mn-ea"/>
              </a:rPr>
              <a:t>2</a:t>
            </a:r>
            <a:r>
              <a:rPr lang="zh-CN" altLang="en-US" sz="1000" kern="0" dirty="0">
                <a:latin typeface="+mn-ea"/>
              </a:rPr>
              <a:t>款进行评价；</a:t>
            </a:r>
            <a:endParaRPr lang="en-US" altLang="zh-CN" sz="1000" kern="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000" kern="0" dirty="0">
                <a:solidFill>
                  <a:srgbClr val="0070C0"/>
                </a:solidFill>
                <a:latin typeface="+mn-ea"/>
              </a:rPr>
              <a:t>   </a:t>
            </a:r>
            <a:r>
              <a:rPr lang="en-US" altLang="zh-CN" sz="1000" kern="0" dirty="0">
                <a:latin typeface="+mn-ea"/>
              </a:rPr>
              <a:t>2</a:t>
            </a:r>
            <a:r>
              <a:rPr lang="zh-CN" altLang="en-US" sz="1000" kern="0" dirty="0">
                <a:latin typeface="+mn-ea"/>
              </a:rPr>
              <a:t>）得分取各项得分的平均分。</a:t>
            </a:r>
            <a:r>
              <a:rPr lang="zh-CN" altLang="en-US" sz="1000" kern="0" dirty="0">
                <a:solidFill>
                  <a:srgbClr val="C00000"/>
                </a:solidFill>
                <a:latin typeface="+mn-ea"/>
              </a:rPr>
              <a:t>（混凝土和钢结构分开评，取两者得分平均分）</a:t>
            </a:r>
          </a:p>
        </p:txBody>
      </p:sp>
    </p:spTree>
    <p:extLst>
      <p:ext uri="{BB962C8B-B14F-4D97-AF65-F5344CB8AC3E}">
        <p14:creationId xmlns:p14="http://schemas.microsoft.com/office/powerpoint/2010/main" val="3131406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2" y="297121"/>
            <a:ext cx="243836" cy="7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BCDEA96-D634-4293-9B98-30ABBD380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466726"/>
            <a:ext cx="1066800" cy="304799"/>
          </a:xfrm>
          <a:prstGeom prst="rect">
            <a:avLst/>
          </a:prstGeom>
          <a:solidFill>
            <a:srgbClr val="631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altLang="zh-CN" sz="1600" kern="100" dirty="0">
                <a:latin typeface="黑体"/>
                <a:ea typeface="宋体"/>
                <a:cs typeface="Times New Roman"/>
              </a:rPr>
              <a:t>3 </a:t>
            </a:r>
            <a:r>
              <a:rPr lang="zh-CN" altLang="en-US" sz="1600" kern="100" dirty="0">
                <a:latin typeface="黑体"/>
                <a:ea typeface="宋体"/>
                <a:cs typeface="Times New Roman"/>
              </a:rPr>
              <a:t>评分项</a:t>
            </a:r>
            <a:endParaRPr lang="zh-CN" altLang="zh-CN" sz="1600" kern="100" dirty="0">
              <a:ea typeface="宋体"/>
              <a:cs typeface="Times New Roman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479DFD8-001B-4C63-8524-7534D6CFB010}"/>
              </a:ext>
            </a:extLst>
          </p:cNvPr>
          <p:cNvSpPr/>
          <p:nvPr/>
        </p:nvSpPr>
        <p:spPr>
          <a:xfrm>
            <a:off x="297172" y="787080"/>
            <a:ext cx="3506478" cy="1441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000" kern="100" dirty="0">
                <a:solidFill>
                  <a:prstClr val="black"/>
                </a:solidFill>
                <a:latin typeface="+mn-ea"/>
                <a:cs typeface="Times New Roman"/>
              </a:rPr>
              <a:t>【</a:t>
            </a:r>
            <a:r>
              <a:rPr lang="zh-CN" altLang="en-US" sz="1000" kern="100" dirty="0">
                <a:solidFill>
                  <a:prstClr val="black"/>
                </a:solidFill>
                <a:latin typeface="+mn-ea"/>
                <a:cs typeface="Times New Roman"/>
              </a:rPr>
              <a:t>节约能源</a:t>
            </a:r>
            <a:r>
              <a:rPr lang="en-US" altLang="zh-CN" sz="1000" kern="100" dirty="0">
                <a:solidFill>
                  <a:prstClr val="black"/>
                </a:solidFill>
                <a:latin typeface="+mn-ea"/>
                <a:cs typeface="Times New Roman"/>
              </a:rPr>
              <a:t>】</a:t>
            </a:r>
            <a:endParaRPr lang="en-US" altLang="zh-CN" sz="1000" kern="0" dirty="0">
              <a:solidFill>
                <a:srgbClr val="0070C0"/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000" kern="0" dirty="0">
                <a:latin typeface="+mn-ea"/>
              </a:rPr>
              <a:t>【7.2.18】</a:t>
            </a:r>
            <a:r>
              <a:rPr lang="zh-CN" altLang="en-US" sz="1000" kern="0" dirty="0">
                <a:latin typeface="+mn-ea"/>
              </a:rPr>
              <a:t>绿色建材应用比例及评分，最高分</a:t>
            </a:r>
            <a:r>
              <a:rPr lang="en-US" altLang="zh-CN" sz="1000" kern="0" dirty="0">
                <a:latin typeface="+mn-ea"/>
              </a:rPr>
              <a:t>12</a:t>
            </a:r>
            <a:r>
              <a:rPr lang="zh-CN" altLang="en-US" sz="1000" kern="0" dirty="0">
                <a:latin typeface="+mn-ea"/>
              </a:rPr>
              <a:t>分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000" kern="0" dirty="0">
                <a:latin typeface="+mn-ea"/>
              </a:rPr>
              <a:t>【</a:t>
            </a:r>
            <a:r>
              <a:rPr lang="zh-CN" altLang="en-US" sz="1000" kern="0" dirty="0">
                <a:latin typeface="+mn-ea"/>
              </a:rPr>
              <a:t>评估和得分要求</a:t>
            </a:r>
            <a:r>
              <a:rPr lang="en-US" altLang="zh-CN" sz="1000" kern="0" dirty="0">
                <a:latin typeface="+mn-ea"/>
              </a:rPr>
              <a:t>】</a:t>
            </a:r>
            <a:r>
              <a:rPr lang="zh-CN" altLang="zh-CN" sz="1000" kern="0" dirty="0">
                <a:latin typeface="+mn-ea"/>
              </a:rPr>
              <a:t>绿色建材应用比例不低于</a:t>
            </a:r>
            <a:r>
              <a:rPr lang="en-US" altLang="zh-CN" sz="1000" kern="0" dirty="0">
                <a:latin typeface="+mn-ea"/>
              </a:rPr>
              <a:t>30%</a:t>
            </a:r>
            <a:r>
              <a:rPr lang="zh-CN" altLang="zh-CN" sz="1000" kern="0" dirty="0">
                <a:latin typeface="+mn-ea"/>
              </a:rPr>
              <a:t>，得</a:t>
            </a:r>
            <a:r>
              <a:rPr lang="en-US" altLang="zh-CN" sz="1000" kern="0" dirty="0">
                <a:latin typeface="+mn-ea"/>
              </a:rPr>
              <a:t>4</a:t>
            </a:r>
            <a:r>
              <a:rPr lang="zh-CN" altLang="zh-CN" sz="1000" kern="0" dirty="0">
                <a:latin typeface="+mn-ea"/>
              </a:rPr>
              <a:t>分；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000" kern="0" dirty="0">
                <a:latin typeface="+mn-ea"/>
              </a:rPr>
              <a:t>                  </a:t>
            </a:r>
            <a:r>
              <a:rPr lang="zh-CN" altLang="zh-CN" sz="1000" kern="0" dirty="0">
                <a:latin typeface="+mn-ea"/>
              </a:rPr>
              <a:t>绿色建材应用比例不低于</a:t>
            </a:r>
            <a:r>
              <a:rPr lang="en-US" altLang="zh-CN" sz="1000" kern="0" dirty="0">
                <a:latin typeface="+mn-ea"/>
              </a:rPr>
              <a:t>50%</a:t>
            </a:r>
            <a:r>
              <a:rPr lang="zh-CN" altLang="zh-CN" sz="1000" kern="0" dirty="0">
                <a:latin typeface="+mn-ea"/>
              </a:rPr>
              <a:t>，得</a:t>
            </a:r>
            <a:r>
              <a:rPr lang="en-US" altLang="zh-CN" sz="1000" kern="0" dirty="0">
                <a:latin typeface="+mn-ea"/>
              </a:rPr>
              <a:t>8</a:t>
            </a:r>
            <a:r>
              <a:rPr lang="zh-CN" altLang="zh-CN" sz="1000" kern="0" dirty="0">
                <a:latin typeface="+mn-ea"/>
              </a:rPr>
              <a:t>分；</a:t>
            </a:r>
          </a:p>
          <a:p>
            <a:pPr>
              <a:lnSpc>
                <a:spcPct val="150000"/>
              </a:lnSpc>
            </a:pPr>
            <a:r>
              <a:rPr lang="en-US" altLang="zh-CN" sz="1000" kern="0" dirty="0">
                <a:latin typeface="+mn-ea"/>
              </a:rPr>
              <a:t>                  </a:t>
            </a:r>
            <a:r>
              <a:rPr lang="zh-CN" altLang="zh-CN" sz="1000" kern="0" dirty="0">
                <a:latin typeface="+mn-ea"/>
              </a:rPr>
              <a:t>绿色建材应用比例不低于</a:t>
            </a:r>
            <a:r>
              <a:rPr lang="en-US" altLang="zh-CN" sz="1000" kern="0" dirty="0">
                <a:latin typeface="+mn-ea"/>
              </a:rPr>
              <a:t>70%</a:t>
            </a:r>
            <a:r>
              <a:rPr lang="zh-CN" altLang="zh-CN" sz="1000" kern="0" dirty="0">
                <a:latin typeface="+mn-ea"/>
              </a:rPr>
              <a:t>，得</a:t>
            </a:r>
            <a:r>
              <a:rPr lang="en-US" altLang="zh-CN" sz="1000" kern="0" dirty="0">
                <a:latin typeface="+mn-ea"/>
              </a:rPr>
              <a:t>12</a:t>
            </a:r>
            <a:r>
              <a:rPr lang="zh-CN" altLang="zh-CN" sz="1000" kern="0" dirty="0">
                <a:latin typeface="+mn-ea"/>
              </a:rPr>
              <a:t>分。</a:t>
            </a:r>
            <a:endParaRPr lang="en-US" altLang="zh-CN" sz="1000" kern="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FF0000"/>
                </a:solidFill>
                <a:latin typeface="+mn-ea"/>
              </a:rPr>
              <a:t>                  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参考绿色建材应用分析</a:t>
            </a:r>
            <a:endParaRPr lang="en-US" altLang="zh-CN" sz="1000" kern="0" dirty="0">
              <a:solidFill>
                <a:srgbClr val="C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695721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2" y="297121"/>
            <a:ext cx="243836" cy="7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BCDEA96-D634-4293-9B98-30ABBD380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466726"/>
            <a:ext cx="1066800" cy="304799"/>
          </a:xfrm>
          <a:prstGeom prst="rect">
            <a:avLst/>
          </a:prstGeom>
          <a:solidFill>
            <a:srgbClr val="631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altLang="zh-CN" sz="1600" kern="100" dirty="0">
                <a:latin typeface="黑体"/>
                <a:ea typeface="宋体"/>
                <a:cs typeface="Times New Roman"/>
              </a:rPr>
              <a:t>3 </a:t>
            </a:r>
            <a:r>
              <a:rPr lang="zh-CN" altLang="en-US" sz="1600" kern="100" dirty="0">
                <a:latin typeface="黑体"/>
                <a:ea typeface="宋体"/>
                <a:cs typeface="Times New Roman"/>
              </a:rPr>
              <a:t>评分项</a:t>
            </a:r>
            <a:endParaRPr lang="zh-CN" altLang="zh-CN" sz="1600" kern="100" dirty="0">
              <a:ea typeface="宋体"/>
              <a:cs typeface="Times New Roman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479DFD8-001B-4C63-8524-7534D6CFB010}"/>
              </a:ext>
            </a:extLst>
          </p:cNvPr>
          <p:cNvSpPr/>
          <p:nvPr/>
        </p:nvSpPr>
        <p:spPr>
          <a:xfrm>
            <a:off x="222250" y="810678"/>
            <a:ext cx="4572000" cy="2133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000" kern="100" dirty="0">
                <a:latin typeface="+mn-ea"/>
                <a:cs typeface="Times New Roman"/>
              </a:rPr>
              <a:t>【</a:t>
            </a:r>
            <a:r>
              <a:rPr lang="zh-CN" altLang="en-US" sz="1000" kern="100" dirty="0">
                <a:latin typeface="+mn-ea"/>
                <a:cs typeface="Times New Roman"/>
              </a:rPr>
              <a:t>提高创新</a:t>
            </a:r>
            <a:r>
              <a:rPr lang="en-US" altLang="zh-CN" sz="1000" kern="100" dirty="0">
                <a:latin typeface="+mn-ea"/>
                <a:cs typeface="Times New Roman"/>
              </a:rPr>
              <a:t>】</a:t>
            </a:r>
            <a:endParaRPr lang="zh-CN" altLang="zh-CN" sz="1000" kern="100" dirty="0">
              <a:highlight>
                <a:srgbClr val="FFFF00"/>
              </a:highlight>
              <a:latin typeface="+mn-ea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000" kern="0" dirty="0">
                <a:latin typeface="+mn-ea"/>
              </a:rPr>
              <a:t>【9.2.5】</a:t>
            </a:r>
            <a:r>
              <a:rPr lang="zh-CN" altLang="en-US" sz="1000" kern="0" dirty="0">
                <a:latin typeface="+mn-ea"/>
              </a:rPr>
              <a:t>特殊结构体系，最高分</a:t>
            </a:r>
            <a:r>
              <a:rPr lang="en-US" altLang="zh-CN" sz="1000" kern="0" dirty="0">
                <a:latin typeface="+mn-ea"/>
              </a:rPr>
              <a:t>10</a:t>
            </a:r>
            <a:r>
              <a:rPr lang="zh-CN" altLang="en-US" sz="1000" kern="0" dirty="0">
                <a:latin typeface="+mn-ea"/>
              </a:rPr>
              <a:t>分</a:t>
            </a:r>
            <a:endParaRPr lang="en-US" altLang="zh-CN" sz="1000" kern="0" dirty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000" kern="0" dirty="0">
                <a:latin typeface="+mn-ea"/>
              </a:rPr>
              <a:t> 【</a:t>
            </a:r>
            <a:r>
              <a:rPr lang="zh-CN" altLang="en-US" sz="1000" kern="0" dirty="0">
                <a:latin typeface="+mn-ea"/>
              </a:rPr>
              <a:t>评估和得分要求</a:t>
            </a:r>
            <a:r>
              <a:rPr lang="en-US" altLang="zh-CN" sz="1000" kern="0" dirty="0">
                <a:latin typeface="+mn-ea"/>
              </a:rPr>
              <a:t>】</a:t>
            </a:r>
          </a:p>
          <a:p>
            <a:pPr algn="just">
              <a:lnSpc>
                <a:spcPct val="150000"/>
              </a:lnSpc>
            </a:pPr>
            <a:r>
              <a:rPr lang="en-US" altLang="zh-CN" sz="1000" kern="0" dirty="0">
                <a:latin typeface="+mn-ea"/>
              </a:rPr>
              <a:t>  1</a:t>
            </a:r>
            <a:r>
              <a:rPr lang="zh-CN" altLang="en-US" sz="1000" kern="0" dirty="0">
                <a:latin typeface="+mn-ea"/>
              </a:rPr>
              <a:t>）</a:t>
            </a:r>
            <a:r>
              <a:rPr lang="zh-CN" altLang="zh-CN" sz="1000" kern="0" dirty="0">
                <a:latin typeface="+mn-ea"/>
              </a:rPr>
              <a:t>主体结构采用钢结构、木结构</a:t>
            </a:r>
            <a:r>
              <a:rPr lang="zh-CN" altLang="en-US" sz="1000" kern="0" dirty="0">
                <a:latin typeface="+mn-ea"/>
              </a:rPr>
              <a:t>，得</a:t>
            </a:r>
            <a:r>
              <a:rPr lang="en-US" altLang="zh-CN" sz="1000" kern="0" dirty="0">
                <a:latin typeface="+mn-ea"/>
              </a:rPr>
              <a:t>10</a:t>
            </a:r>
            <a:r>
              <a:rPr lang="zh-CN" altLang="en-US" sz="1000" kern="0" dirty="0">
                <a:latin typeface="+mn-ea"/>
              </a:rPr>
              <a:t>分；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000" kern="0" dirty="0">
                <a:latin typeface="+mn-ea"/>
              </a:rPr>
              <a:t>  2-1</a:t>
            </a:r>
            <a:r>
              <a:rPr lang="zh-CN" altLang="en-US" sz="1000" kern="0" dirty="0">
                <a:latin typeface="+mn-ea"/>
              </a:rPr>
              <a:t>）</a:t>
            </a:r>
            <a:r>
              <a:rPr lang="zh-CN" altLang="zh-CN" sz="1000" kern="0" dirty="0">
                <a:latin typeface="+mn-ea"/>
              </a:rPr>
              <a:t>主体结构采用装配式混凝土结构，地上部分预制构件应用混凝土体</a:t>
            </a:r>
            <a:endParaRPr lang="en-US" altLang="zh-CN" sz="1000" kern="0" dirty="0">
              <a:latin typeface="+mn-ea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000" kern="0" dirty="0">
                <a:latin typeface="+mn-ea"/>
              </a:rPr>
              <a:t>   </a:t>
            </a:r>
            <a:r>
              <a:rPr lang="zh-CN" altLang="zh-CN" sz="1000" kern="0" dirty="0">
                <a:latin typeface="+mn-ea"/>
              </a:rPr>
              <a:t>积占混凝土总体积的比例达到</a:t>
            </a:r>
            <a:r>
              <a:rPr lang="en-US" altLang="zh-CN" sz="1000" kern="0" dirty="0">
                <a:latin typeface="+mn-ea"/>
              </a:rPr>
              <a:t>35%</a:t>
            </a:r>
            <a:r>
              <a:rPr lang="zh-CN" altLang="zh-CN" sz="1000" kern="0" dirty="0">
                <a:latin typeface="+mn-ea"/>
              </a:rPr>
              <a:t>，得</a:t>
            </a:r>
            <a:r>
              <a:rPr lang="en-US" altLang="zh-CN" sz="1000" kern="0" dirty="0">
                <a:latin typeface="+mn-ea"/>
              </a:rPr>
              <a:t>5</a:t>
            </a:r>
            <a:r>
              <a:rPr lang="zh-CN" altLang="zh-CN" sz="1000" kern="0" dirty="0">
                <a:latin typeface="+mn-ea"/>
              </a:rPr>
              <a:t>分；</a:t>
            </a:r>
            <a:r>
              <a:rPr lang="zh-CN" altLang="en-US" sz="1000" kern="0" dirty="0">
                <a:solidFill>
                  <a:srgbClr val="C00000"/>
                </a:solidFill>
                <a:latin typeface="+mn-ea"/>
              </a:rPr>
              <a:t>（梁或柱需要采用预制构件）</a:t>
            </a:r>
            <a:endParaRPr lang="zh-CN" altLang="zh-CN" sz="1000" kern="0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kern="0" dirty="0">
                <a:latin typeface="+mn-ea"/>
              </a:rPr>
              <a:t>  2-2</a:t>
            </a:r>
            <a:r>
              <a:rPr lang="zh-CN" altLang="en-US" sz="1000" kern="0" dirty="0">
                <a:latin typeface="+mn-ea"/>
              </a:rPr>
              <a:t>）</a:t>
            </a:r>
            <a:r>
              <a:rPr lang="zh-CN" altLang="zh-CN" sz="1000" kern="0" dirty="0">
                <a:latin typeface="+mn-ea"/>
              </a:rPr>
              <a:t>主体结构采用装配式混凝土结构，地上部分预制构件应用混凝土体</a:t>
            </a:r>
            <a:endParaRPr lang="en-US" altLang="zh-CN" sz="1000" kern="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kern="0" dirty="0">
                <a:latin typeface="+mn-ea"/>
              </a:rPr>
              <a:t>  </a:t>
            </a:r>
            <a:r>
              <a:rPr lang="zh-CN" altLang="zh-CN" sz="1000" kern="0" dirty="0">
                <a:latin typeface="+mn-ea"/>
              </a:rPr>
              <a:t>积占混凝土总体积的比例达到</a:t>
            </a:r>
            <a:r>
              <a:rPr lang="en-US" altLang="zh-CN" sz="1000" kern="0" dirty="0">
                <a:latin typeface="+mn-ea"/>
              </a:rPr>
              <a:t>50%</a:t>
            </a:r>
            <a:r>
              <a:rPr lang="zh-CN" altLang="zh-CN" sz="1000" kern="0" dirty="0">
                <a:latin typeface="+mn-ea"/>
              </a:rPr>
              <a:t>，得</a:t>
            </a:r>
            <a:r>
              <a:rPr lang="en-US" altLang="zh-CN" sz="1000" kern="0" dirty="0">
                <a:latin typeface="+mn-ea"/>
              </a:rPr>
              <a:t>10</a:t>
            </a:r>
            <a:r>
              <a:rPr lang="zh-CN" altLang="zh-CN" sz="1000" kern="0" dirty="0">
                <a:latin typeface="+mn-ea"/>
              </a:rPr>
              <a:t>分</a:t>
            </a:r>
            <a:r>
              <a:rPr lang="zh-CN" altLang="zh-CN" sz="1000" kern="100" dirty="0">
                <a:latin typeface="+mn-ea"/>
                <a:cs typeface="Times New Roman" panose="02020603050405020304" pitchFamily="18" charset="0"/>
              </a:rPr>
              <a:t>。</a:t>
            </a:r>
            <a:r>
              <a:rPr lang="zh-CN" altLang="en-US" sz="1000" kern="0" dirty="0">
                <a:solidFill>
                  <a:srgbClr val="C00000"/>
                </a:solidFill>
                <a:latin typeface="+mn-ea"/>
              </a:rPr>
              <a:t>（梁、柱需要采用预制构件）</a:t>
            </a:r>
            <a:endParaRPr lang="en-US" altLang="zh-CN" sz="1000" kern="0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kern="0" dirty="0">
                <a:latin typeface="+mn-ea"/>
              </a:rPr>
              <a:t>  </a:t>
            </a:r>
            <a:r>
              <a:rPr lang="zh-CN" altLang="en-US" sz="1000" kern="0" dirty="0">
                <a:solidFill>
                  <a:srgbClr val="C00000"/>
                </a:solidFill>
                <a:latin typeface="+mn-ea"/>
              </a:rPr>
              <a:t>杭州施工图绿建专篇中评分有调整，可以参考专篇的要求进行评分。</a:t>
            </a:r>
            <a:endParaRPr lang="en-US" altLang="zh-CN" sz="1000" kern="100" dirty="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110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2" y="297121"/>
            <a:ext cx="243836" cy="7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BCDEA96-D634-4293-9B98-30ABBD380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466726"/>
            <a:ext cx="1219200" cy="304799"/>
          </a:xfrm>
          <a:prstGeom prst="rect">
            <a:avLst/>
          </a:prstGeom>
          <a:solidFill>
            <a:srgbClr val="631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altLang="zh-CN" sz="1600" kern="100" dirty="0">
                <a:latin typeface="黑体"/>
                <a:ea typeface="宋体"/>
                <a:cs typeface="Times New Roman"/>
              </a:rPr>
              <a:t>1 </a:t>
            </a:r>
            <a:r>
              <a:rPr lang="zh-CN" altLang="en-US" sz="1600" kern="100" dirty="0">
                <a:latin typeface="黑体"/>
                <a:ea typeface="宋体"/>
                <a:cs typeface="Times New Roman"/>
              </a:rPr>
              <a:t>审查依据</a:t>
            </a:r>
            <a:endParaRPr lang="zh-CN" altLang="zh-CN" sz="1600" kern="100" dirty="0">
              <a:effectLst/>
              <a:latin typeface="Calibri"/>
              <a:ea typeface="宋体"/>
              <a:cs typeface="Times New Roman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AEAF42C-BEA9-41F0-A635-D458124A9BA9}"/>
              </a:ext>
            </a:extLst>
          </p:cNvPr>
          <p:cNvSpPr/>
          <p:nvPr/>
        </p:nvSpPr>
        <p:spPr>
          <a:xfrm>
            <a:off x="222250" y="847725"/>
            <a:ext cx="5334000" cy="3202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latin typeface="+mn-ea"/>
              </a:rPr>
              <a:t>  </a:t>
            </a:r>
            <a:r>
              <a:rPr lang="zh-CN" altLang="en-US" sz="1000" dirty="0">
                <a:latin typeface="+mn-ea"/>
              </a:rPr>
              <a:t>现行</a:t>
            </a:r>
            <a:r>
              <a:rPr lang="zh-CN" altLang="zh-CN" sz="1000" dirty="0">
                <a:latin typeface="+mn-ea"/>
              </a:rPr>
              <a:t>国家和浙江省</a:t>
            </a:r>
            <a:r>
              <a:rPr lang="zh-CN" altLang="en-US" sz="1000" dirty="0">
                <a:latin typeface="+mn-ea"/>
              </a:rPr>
              <a:t>结构设计标准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（包括通用系列规范）</a:t>
            </a:r>
            <a:endParaRPr lang="en-US" altLang="zh-CN" sz="1000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</a:t>
            </a:r>
            <a:r>
              <a:rPr lang="zh-CN" altLang="en-US" sz="1000" dirty="0">
                <a:latin typeface="+mn-ea"/>
              </a:rPr>
              <a:t>规划条件或其他文件</a:t>
            </a:r>
            <a:r>
              <a:rPr lang="en-US" altLang="zh-CN" sz="1000" dirty="0">
                <a:latin typeface="+mn-ea"/>
              </a:rPr>
              <a:t>—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主要用于确定是否采用装配式建筑</a:t>
            </a:r>
            <a:endParaRPr lang="en-US" altLang="zh-CN" sz="1000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《</a:t>
            </a:r>
            <a:r>
              <a:rPr lang="zh-CN" altLang="zh-CN" sz="1000" dirty="0">
                <a:latin typeface="+mn-ea"/>
              </a:rPr>
              <a:t>建筑工程设计文件编制深度要求》</a:t>
            </a:r>
            <a:r>
              <a:rPr lang="zh-CN" altLang="en-US" sz="1000" dirty="0">
                <a:latin typeface="+mn-ea"/>
              </a:rPr>
              <a:t>（</a:t>
            </a:r>
            <a:r>
              <a:rPr lang="en-US" altLang="zh-CN" sz="1000" dirty="0">
                <a:latin typeface="+mn-ea"/>
              </a:rPr>
              <a:t>2016</a:t>
            </a:r>
            <a:r>
              <a:rPr lang="zh-CN" altLang="zh-CN" sz="1000" dirty="0">
                <a:latin typeface="+mn-ea"/>
              </a:rPr>
              <a:t>年版）</a:t>
            </a:r>
            <a:r>
              <a:rPr lang="en-US" altLang="zh-CN" sz="1000" dirty="0">
                <a:latin typeface="+mn-ea"/>
              </a:rPr>
              <a:t>——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设计文件深度</a:t>
            </a:r>
            <a:endParaRPr lang="en-US" altLang="zh-CN" sz="1000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《</a:t>
            </a:r>
            <a:r>
              <a:rPr lang="zh-CN" altLang="zh-CN" sz="1000" dirty="0">
                <a:latin typeface="+mn-ea"/>
              </a:rPr>
              <a:t>绿色建筑设计标准》</a:t>
            </a:r>
            <a:r>
              <a:rPr lang="en-US" altLang="zh-CN" sz="1000" dirty="0">
                <a:latin typeface="+mn-ea"/>
              </a:rPr>
              <a:t>DB33/1092-2021——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技术审查重点</a:t>
            </a:r>
            <a:endParaRPr lang="en-US" altLang="zh-CN" sz="1000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《</a:t>
            </a:r>
            <a:r>
              <a:rPr lang="zh-CN" altLang="en-US" sz="1000" dirty="0">
                <a:latin typeface="+mn-ea"/>
              </a:rPr>
              <a:t>绿色建筑评价标准</a:t>
            </a:r>
            <a:r>
              <a:rPr lang="en-US" altLang="zh-CN" sz="1000" dirty="0">
                <a:latin typeface="+mn-ea"/>
              </a:rPr>
              <a:t>》GB/T 50378-2019——</a:t>
            </a:r>
            <a:r>
              <a:rPr lang="zh-CN" altLang="zh-CN" sz="1000" dirty="0">
                <a:solidFill>
                  <a:srgbClr val="C00000"/>
                </a:solidFill>
                <a:latin typeface="+mn-ea"/>
              </a:rPr>
              <a:t>设计绿色建筑评估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表</a:t>
            </a:r>
            <a:endParaRPr lang="en-US" altLang="zh-CN" sz="1000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CN" sz="1000" dirty="0">
                <a:latin typeface="+mn-ea"/>
              </a:rPr>
              <a:t>《</a:t>
            </a:r>
            <a:r>
              <a:rPr lang="zh-CN" altLang="en-US" sz="1000" dirty="0">
                <a:latin typeface="+mn-ea"/>
              </a:rPr>
              <a:t>民用</a:t>
            </a:r>
            <a:r>
              <a:rPr lang="zh-CN" altLang="zh-CN" sz="1000" dirty="0">
                <a:latin typeface="+mn-ea"/>
              </a:rPr>
              <a:t>建筑</a:t>
            </a:r>
            <a:r>
              <a:rPr lang="zh-CN" altLang="en-US" sz="1000" dirty="0">
                <a:latin typeface="+mn-ea"/>
              </a:rPr>
              <a:t>项目节能评估技术规程</a:t>
            </a:r>
            <a:r>
              <a:rPr lang="en-US" altLang="zh-CN" sz="1000" dirty="0">
                <a:latin typeface="+mn-ea"/>
              </a:rPr>
              <a:t>》DBJ33/T 1288-2022</a:t>
            </a:r>
          </a:p>
          <a:p>
            <a:pPr>
              <a:lnSpc>
                <a:spcPct val="150000"/>
              </a:lnSpc>
            </a:pPr>
            <a:r>
              <a:rPr lang="en-US" altLang="zh-CN" sz="1000" dirty="0">
                <a:solidFill>
                  <a:srgbClr val="FF0000"/>
                </a:solidFill>
                <a:latin typeface="+mn-ea"/>
              </a:rPr>
              <a:t>  </a:t>
            </a:r>
            <a:r>
              <a:rPr lang="zh-CN" altLang="en-US" sz="1000" dirty="0">
                <a:latin typeface="+mn-ea"/>
              </a:rPr>
              <a:t>浙江省</a:t>
            </a:r>
            <a:r>
              <a:rPr lang="zh-CN" altLang="zh-CN" sz="1000" dirty="0">
                <a:latin typeface="+mn-ea"/>
              </a:rPr>
              <a:t>《装配式建筑评价标准》</a:t>
            </a:r>
            <a:r>
              <a:rPr lang="en-US" altLang="zh-CN" sz="1000" dirty="0">
                <a:latin typeface="+mn-ea"/>
              </a:rPr>
              <a:t>DB33/T1165-2019 </a:t>
            </a: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</a:t>
            </a:r>
            <a:r>
              <a:rPr lang="en-US" altLang="zh-CN" sz="1000" dirty="0">
                <a:solidFill>
                  <a:srgbClr val="C00000"/>
                </a:solidFill>
                <a:latin typeface="+mn-ea"/>
              </a:rPr>
              <a:t>《</a:t>
            </a:r>
            <a:r>
              <a:rPr lang="zh-CN" altLang="zh-CN" sz="1000" dirty="0">
                <a:solidFill>
                  <a:srgbClr val="C00000"/>
                </a:solidFill>
                <a:latin typeface="+mn-ea"/>
              </a:rPr>
              <a:t>绿色与节能设计施工图专篇</a:t>
            </a:r>
            <a:r>
              <a:rPr lang="en-US" altLang="zh-CN" sz="1000" dirty="0">
                <a:solidFill>
                  <a:srgbClr val="C00000"/>
                </a:solidFill>
                <a:latin typeface="+mn-ea"/>
              </a:rPr>
              <a:t>》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：强调符合性</a:t>
            </a:r>
          </a:p>
          <a:p>
            <a:pPr>
              <a:lnSpc>
                <a:spcPct val="150000"/>
              </a:lnSpc>
            </a:pPr>
            <a:endParaRPr lang="en-US" altLang="zh-CN" sz="1100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1100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rgbClr val="FF0000"/>
                </a:solidFill>
                <a:latin typeface="+mn-ea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latin typeface="+mn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latin typeface="+mn-ea"/>
              </a:rPr>
              <a:t>  </a:t>
            </a: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16246842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0">
            <a:extLst>
              <a:ext uri="{FF2B5EF4-FFF2-40B4-BE49-F238E27FC236}">
                <a16:creationId xmlns:a16="http://schemas.microsoft.com/office/drawing/2014/main" id="{20EBB0D3-9910-4C68-965E-FA709BBAB36E}"/>
              </a:ext>
            </a:extLst>
          </p:cNvPr>
          <p:cNvSpPr>
            <a:spLocks noChangeAspect="1"/>
          </p:cNvSpPr>
          <p:nvPr/>
        </p:nvSpPr>
        <p:spPr bwMode="auto">
          <a:xfrm>
            <a:off x="692151" y="2222235"/>
            <a:ext cx="2429652" cy="342024"/>
          </a:xfrm>
          <a:custGeom>
            <a:avLst/>
            <a:gdLst>
              <a:gd name="T0" fmla="*/ 2831 w 16088"/>
              <a:gd name="T1" fmla="*/ 0 h 2264"/>
              <a:gd name="T2" fmla="*/ 7459 w 16088"/>
              <a:gd name="T3" fmla="*/ 0 h 2264"/>
              <a:gd name="T4" fmla="*/ 10860 w 16088"/>
              <a:gd name="T5" fmla="*/ 0 h 2264"/>
              <a:gd name="T6" fmla="*/ 13224 w 16088"/>
              <a:gd name="T7" fmla="*/ 0 h 2264"/>
              <a:gd name="T8" fmla="*/ 14741 w 16088"/>
              <a:gd name="T9" fmla="*/ 0 h 2264"/>
              <a:gd name="T10" fmla="*/ 15597 w 16088"/>
              <a:gd name="T11" fmla="*/ 0 h 2264"/>
              <a:gd name="T12" fmla="*/ 15982 w 16088"/>
              <a:gd name="T13" fmla="*/ 0 h 2264"/>
              <a:gd name="T14" fmla="*/ 16084 w 16088"/>
              <a:gd name="T15" fmla="*/ 0 h 2264"/>
              <a:gd name="T16" fmla="*/ 15991 w 16088"/>
              <a:gd name="T17" fmla="*/ 6 h 2264"/>
              <a:gd name="T18" fmla="*/ 15798 w 16088"/>
              <a:gd name="T19" fmla="*/ 49 h 2264"/>
              <a:gd name="T20" fmla="*/ 15603 w 16088"/>
              <a:gd name="T21" fmla="*/ 132 h 2264"/>
              <a:gd name="T22" fmla="*/ 15406 w 16088"/>
              <a:gd name="T23" fmla="*/ 247 h 2264"/>
              <a:gd name="T24" fmla="*/ 15204 w 16088"/>
              <a:gd name="T25" fmla="*/ 388 h 2264"/>
              <a:gd name="T26" fmla="*/ 14996 w 16088"/>
              <a:gd name="T27" fmla="*/ 552 h 2264"/>
              <a:gd name="T28" fmla="*/ 14671 w 16088"/>
              <a:gd name="T29" fmla="*/ 827 h 2264"/>
              <a:gd name="T30" fmla="*/ 14326 w 16088"/>
              <a:gd name="T31" fmla="*/ 1121 h 2264"/>
              <a:gd name="T32" fmla="*/ 14083 w 16088"/>
              <a:gd name="T33" fmla="*/ 1317 h 2264"/>
              <a:gd name="T34" fmla="*/ 13828 w 16088"/>
              <a:gd name="T35" fmla="*/ 1508 h 2264"/>
              <a:gd name="T36" fmla="*/ 13559 w 16088"/>
              <a:gd name="T37" fmla="*/ 1688 h 2264"/>
              <a:gd name="T38" fmla="*/ 13276 w 16088"/>
              <a:gd name="T39" fmla="*/ 1851 h 2264"/>
              <a:gd name="T40" fmla="*/ 12976 w 16088"/>
              <a:gd name="T41" fmla="*/ 1992 h 2264"/>
              <a:gd name="T42" fmla="*/ 12658 w 16088"/>
              <a:gd name="T43" fmla="*/ 2106 h 2264"/>
              <a:gd name="T44" fmla="*/ 12322 w 16088"/>
              <a:gd name="T45" fmla="*/ 2186 h 2264"/>
              <a:gd name="T46" fmla="*/ 11773 w 16088"/>
              <a:gd name="T47" fmla="*/ 2246 h 2264"/>
              <a:gd name="T48" fmla="*/ 11003 w 16088"/>
              <a:gd name="T49" fmla="*/ 2264 h 2264"/>
              <a:gd name="T50" fmla="*/ 10205 w 16088"/>
              <a:gd name="T51" fmla="*/ 2221 h 2264"/>
              <a:gd name="T52" fmla="*/ 9386 w 16088"/>
              <a:gd name="T53" fmla="*/ 2126 h 2264"/>
              <a:gd name="T54" fmla="*/ 8554 w 16088"/>
              <a:gd name="T55" fmla="*/ 1987 h 2264"/>
              <a:gd name="T56" fmla="*/ 7712 w 16088"/>
              <a:gd name="T57" fmla="*/ 1812 h 2264"/>
              <a:gd name="T58" fmla="*/ 6870 w 16088"/>
              <a:gd name="T59" fmla="*/ 1612 h 2264"/>
              <a:gd name="T60" fmla="*/ 6031 w 16088"/>
              <a:gd name="T61" fmla="*/ 1393 h 2264"/>
              <a:gd name="T62" fmla="*/ 5204 w 16088"/>
              <a:gd name="T63" fmla="*/ 1164 h 2264"/>
              <a:gd name="T64" fmla="*/ 4394 w 16088"/>
              <a:gd name="T65" fmla="*/ 935 h 2264"/>
              <a:gd name="T66" fmla="*/ 3609 w 16088"/>
              <a:gd name="T67" fmla="*/ 711 h 2264"/>
              <a:gd name="T68" fmla="*/ 2854 w 16088"/>
              <a:gd name="T69" fmla="*/ 505 h 2264"/>
              <a:gd name="T70" fmla="*/ 2135 w 16088"/>
              <a:gd name="T71" fmla="*/ 323 h 2264"/>
              <a:gd name="T72" fmla="*/ 1459 w 16088"/>
              <a:gd name="T73" fmla="*/ 174 h 2264"/>
              <a:gd name="T74" fmla="*/ 833 w 16088"/>
              <a:gd name="T75" fmla="*/ 65 h 2264"/>
              <a:gd name="T76" fmla="*/ 262 w 16088"/>
              <a:gd name="T77" fmla="*/ 8 h 2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88" h="2264">
                <a:moveTo>
                  <a:pt x="0" y="0"/>
                </a:moveTo>
                <a:lnTo>
                  <a:pt x="2831" y="0"/>
                </a:lnTo>
                <a:lnTo>
                  <a:pt x="5310" y="0"/>
                </a:lnTo>
                <a:lnTo>
                  <a:pt x="7459" y="0"/>
                </a:lnTo>
                <a:lnTo>
                  <a:pt x="9301" y="0"/>
                </a:lnTo>
                <a:lnTo>
                  <a:pt x="10860" y="0"/>
                </a:lnTo>
                <a:lnTo>
                  <a:pt x="12161" y="0"/>
                </a:lnTo>
                <a:lnTo>
                  <a:pt x="13224" y="0"/>
                </a:lnTo>
                <a:lnTo>
                  <a:pt x="14077" y="0"/>
                </a:lnTo>
                <a:lnTo>
                  <a:pt x="14741" y="0"/>
                </a:lnTo>
                <a:lnTo>
                  <a:pt x="15239" y="0"/>
                </a:lnTo>
                <a:lnTo>
                  <a:pt x="15597" y="0"/>
                </a:lnTo>
                <a:lnTo>
                  <a:pt x="15837" y="0"/>
                </a:lnTo>
                <a:lnTo>
                  <a:pt x="15982" y="0"/>
                </a:lnTo>
                <a:lnTo>
                  <a:pt x="16057" y="0"/>
                </a:lnTo>
                <a:lnTo>
                  <a:pt x="16084" y="0"/>
                </a:lnTo>
                <a:lnTo>
                  <a:pt x="16088" y="0"/>
                </a:lnTo>
                <a:lnTo>
                  <a:pt x="15991" y="6"/>
                </a:lnTo>
                <a:lnTo>
                  <a:pt x="15895" y="22"/>
                </a:lnTo>
                <a:lnTo>
                  <a:pt x="15798" y="49"/>
                </a:lnTo>
                <a:lnTo>
                  <a:pt x="15701" y="86"/>
                </a:lnTo>
                <a:lnTo>
                  <a:pt x="15603" y="132"/>
                </a:lnTo>
                <a:lnTo>
                  <a:pt x="15505" y="185"/>
                </a:lnTo>
                <a:lnTo>
                  <a:pt x="15406" y="247"/>
                </a:lnTo>
                <a:lnTo>
                  <a:pt x="15306" y="314"/>
                </a:lnTo>
                <a:lnTo>
                  <a:pt x="15204" y="388"/>
                </a:lnTo>
                <a:lnTo>
                  <a:pt x="15101" y="468"/>
                </a:lnTo>
                <a:lnTo>
                  <a:pt x="14996" y="552"/>
                </a:lnTo>
                <a:lnTo>
                  <a:pt x="14889" y="641"/>
                </a:lnTo>
                <a:lnTo>
                  <a:pt x="14671" y="827"/>
                </a:lnTo>
                <a:lnTo>
                  <a:pt x="14444" y="1022"/>
                </a:lnTo>
                <a:lnTo>
                  <a:pt x="14326" y="1121"/>
                </a:lnTo>
                <a:lnTo>
                  <a:pt x="14207" y="1220"/>
                </a:lnTo>
                <a:lnTo>
                  <a:pt x="14083" y="1317"/>
                </a:lnTo>
                <a:lnTo>
                  <a:pt x="13957" y="1414"/>
                </a:lnTo>
                <a:lnTo>
                  <a:pt x="13828" y="1508"/>
                </a:lnTo>
                <a:lnTo>
                  <a:pt x="13695" y="1600"/>
                </a:lnTo>
                <a:lnTo>
                  <a:pt x="13559" y="1688"/>
                </a:lnTo>
                <a:lnTo>
                  <a:pt x="13419" y="1772"/>
                </a:lnTo>
                <a:lnTo>
                  <a:pt x="13276" y="1851"/>
                </a:lnTo>
                <a:lnTo>
                  <a:pt x="13128" y="1925"/>
                </a:lnTo>
                <a:lnTo>
                  <a:pt x="12976" y="1992"/>
                </a:lnTo>
                <a:lnTo>
                  <a:pt x="12819" y="2053"/>
                </a:lnTo>
                <a:lnTo>
                  <a:pt x="12658" y="2106"/>
                </a:lnTo>
                <a:lnTo>
                  <a:pt x="12492" y="2150"/>
                </a:lnTo>
                <a:lnTo>
                  <a:pt x="12322" y="2186"/>
                </a:lnTo>
                <a:lnTo>
                  <a:pt x="12146" y="2212"/>
                </a:lnTo>
                <a:lnTo>
                  <a:pt x="11773" y="2246"/>
                </a:lnTo>
                <a:lnTo>
                  <a:pt x="11392" y="2263"/>
                </a:lnTo>
                <a:lnTo>
                  <a:pt x="11003" y="2264"/>
                </a:lnTo>
                <a:lnTo>
                  <a:pt x="10607" y="2250"/>
                </a:lnTo>
                <a:lnTo>
                  <a:pt x="10205" y="2221"/>
                </a:lnTo>
                <a:lnTo>
                  <a:pt x="9799" y="2179"/>
                </a:lnTo>
                <a:lnTo>
                  <a:pt x="9386" y="2126"/>
                </a:lnTo>
                <a:lnTo>
                  <a:pt x="8971" y="2061"/>
                </a:lnTo>
                <a:lnTo>
                  <a:pt x="8554" y="1987"/>
                </a:lnTo>
                <a:lnTo>
                  <a:pt x="8133" y="1904"/>
                </a:lnTo>
                <a:lnTo>
                  <a:pt x="7712" y="1812"/>
                </a:lnTo>
                <a:lnTo>
                  <a:pt x="7291" y="1715"/>
                </a:lnTo>
                <a:lnTo>
                  <a:pt x="6870" y="1612"/>
                </a:lnTo>
                <a:lnTo>
                  <a:pt x="6449" y="1504"/>
                </a:lnTo>
                <a:lnTo>
                  <a:pt x="6031" y="1393"/>
                </a:lnTo>
                <a:lnTo>
                  <a:pt x="5616" y="1279"/>
                </a:lnTo>
                <a:lnTo>
                  <a:pt x="5204" y="1164"/>
                </a:lnTo>
                <a:lnTo>
                  <a:pt x="4796" y="1048"/>
                </a:lnTo>
                <a:lnTo>
                  <a:pt x="4394" y="935"/>
                </a:lnTo>
                <a:lnTo>
                  <a:pt x="3998" y="822"/>
                </a:lnTo>
                <a:lnTo>
                  <a:pt x="3609" y="711"/>
                </a:lnTo>
                <a:lnTo>
                  <a:pt x="3227" y="606"/>
                </a:lnTo>
                <a:lnTo>
                  <a:pt x="2854" y="505"/>
                </a:lnTo>
                <a:lnTo>
                  <a:pt x="2489" y="411"/>
                </a:lnTo>
                <a:lnTo>
                  <a:pt x="2135" y="323"/>
                </a:lnTo>
                <a:lnTo>
                  <a:pt x="1791" y="244"/>
                </a:lnTo>
                <a:lnTo>
                  <a:pt x="1459" y="174"/>
                </a:lnTo>
                <a:lnTo>
                  <a:pt x="1139" y="114"/>
                </a:lnTo>
                <a:lnTo>
                  <a:pt x="833" y="65"/>
                </a:lnTo>
                <a:lnTo>
                  <a:pt x="540" y="30"/>
                </a:lnTo>
                <a:lnTo>
                  <a:pt x="262" y="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61000">
                <a:schemeClr val="accent2">
                  <a:lumMod val="60000"/>
                  <a:lumOff val="40000"/>
                </a:schemeClr>
              </a:gs>
              <a:gs pos="79000">
                <a:schemeClr val="accent2"/>
              </a:gs>
              <a:gs pos="41000">
                <a:schemeClr val="accent2"/>
              </a:gs>
            </a:gsLst>
            <a:lin ang="0" scaled="0"/>
          </a:gradFill>
          <a:ln>
            <a:noFill/>
          </a:ln>
          <a:effectLst>
            <a:outerShdw blurRad="203200" dist="38100" dir="5400000" algn="t" rotWithShape="0">
              <a:prstClr val="black">
                <a:alpha val="50000"/>
              </a:prstClr>
            </a:outerShdw>
          </a:effectLst>
        </p:spPr>
        <p:txBody>
          <a:bodyPr/>
          <a:lstStyle/>
          <a:p>
            <a:pPr defTabSz="234955">
              <a:defRPr/>
            </a:pPr>
            <a:endParaRPr lang="zh-CN" altLang="en-US" sz="925" dirty="0">
              <a:solidFill>
                <a:prstClr val="black"/>
              </a:solidFill>
              <a:latin typeface="宋体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8C9A3CB2-FFD9-4CA3-866A-5014374B8CFA}"/>
              </a:ext>
            </a:extLst>
          </p:cNvPr>
          <p:cNvSpPr>
            <a:spLocks noChangeAspect="1"/>
          </p:cNvSpPr>
          <p:nvPr/>
        </p:nvSpPr>
        <p:spPr bwMode="auto">
          <a:xfrm>
            <a:off x="692151" y="2222236"/>
            <a:ext cx="2429652" cy="315714"/>
          </a:xfrm>
          <a:custGeom>
            <a:avLst/>
            <a:gdLst>
              <a:gd name="T0" fmla="*/ 2831 w 16088"/>
              <a:gd name="T1" fmla="*/ 0 h 2087"/>
              <a:gd name="T2" fmla="*/ 7459 w 16088"/>
              <a:gd name="T3" fmla="*/ 0 h 2087"/>
              <a:gd name="T4" fmla="*/ 10860 w 16088"/>
              <a:gd name="T5" fmla="*/ 0 h 2087"/>
              <a:gd name="T6" fmla="*/ 13224 w 16088"/>
              <a:gd name="T7" fmla="*/ 0 h 2087"/>
              <a:gd name="T8" fmla="*/ 14741 w 16088"/>
              <a:gd name="T9" fmla="*/ 0 h 2087"/>
              <a:gd name="T10" fmla="*/ 15597 w 16088"/>
              <a:gd name="T11" fmla="*/ 0 h 2087"/>
              <a:gd name="T12" fmla="*/ 15982 w 16088"/>
              <a:gd name="T13" fmla="*/ 0 h 2087"/>
              <a:gd name="T14" fmla="*/ 16084 w 16088"/>
              <a:gd name="T15" fmla="*/ 0 h 2087"/>
              <a:gd name="T16" fmla="*/ 15991 w 16088"/>
              <a:gd name="T17" fmla="*/ 5 h 2087"/>
              <a:gd name="T18" fmla="*/ 15798 w 16088"/>
              <a:gd name="T19" fmla="*/ 45 h 2087"/>
              <a:gd name="T20" fmla="*/ 15603 w 16088"/>
              <a:gd name="T21" fmla="*/ 120 h 2087"/>
              <a:gd name="T22" fmla="*/ 15406 w 16088"/>
              <a:gd name="T23" fmla="*/ 224 h 2087"/>
              <a:gd name="T24" fmla="*/ 15204 w 16088"/>
              <a:gd name="T25" fmla="*/ 353 h 2087"/>
              <a:gd name="T26" fmla="*/ 14996 w 16088"/>
              <a:gd name="T27" fmla="*/ 503 h 2087"/>
              <a:gd name="T28" fmla="*/ 14671 w 16088"/>
              <a:gd name="T29" fmla="*/ 754 h 2087"/>
              <a:gd name="T30" fmla="*/ 14326 w 16088"/>
              <a:gd name="T31" fmla="*/ 1021 h 2087"/>
              <a:gd name="T32" fmla="*/ 14083 w 16088"/>
              <a:gd name="T33" fmla="*/ 1201 h 2087"/>
              <a:gd name="T34" fmla="*/ 13828 w 16088"/>
              <a:gd name="T35" fmla="*/ 1377 h 2087"/>
              <a:gd name="T36" fmla="*/ 13559 w 16088"/>
              <a:gd name="T37" fmla="*/ 1542 h 2087"/>
              <a:gd name="T38" fmla="*/ 13276 w 16088"/>
              <a:gd name="T39" fmla="*/ 1692 h 2087"/>
              <a:gd name="T40" fmla="*/ 12976 w 16088"/>
              <a:gd name="T41" fmla="*/ 1822 h 2087"/>
              <a:gd name="T42" fmla="*/ 12658 w 16088"/>
              <a:gd name="T43" fmla="*/ 1929 h 2087"/>
              <a:gd name="T44" fmla="*/ 12322 w 16088"/>
              <a:gd name="T45" fmla="*/ 2005 h 2087"/>
              <a:gd name="T46" fmla="*/ 11773 w 16088"/>
              <a:gd name="T47" fmla="*/ 2065 h 2087"/>
              <a:gd name="T48" fmla="*/ 11003 w 16088"/>
              <a:gd name="T49" fmla="*/ 2087 h 2087"/>
              <a:gd name="T50" fmla="*/ 10206 w 16088"/>
              <a:gd name="T51" fmla="*/ 2052 h 2087"/>
              <a:gd name="T52" fmla="*/ 9386 w 16088"/>
              <a:gd name="T53" fmla="*/ 1966 h 2087"/>
              <a:gd name="T54" fmla="*/ 8554 w 16088"/>
              <a:gd name="T55" fmla="*/ 1840 h 2087"/>
              <a:gd name="T56" fmla="*/ 7712 w 16088"/>
              <a:gd name="T57" fmla="*/ 1680 h 2087"/>
              <a:gd name="T58" fmla="*/ 6870 w 16088"/>
              <a:gd name="T59" fmla="*/ 1496 h 2087"/>
              <a:gd name="T60" fmla="*/ 6031 w 16088"/>
              <a:gd name="T61" fmla="*/ 1294 h 2087"/>
              <a:gd name="T62" fmla="*/ 5204 w 16088"/>
              <a:gd name="T63" fmla="*/ 1082 h 2087"/>
              <a:gd name="T64" fmla="*/ 4394 w 16088"/>
              <a:gd name="T65" fmla="*/ 868 h 2087"/>
              <a:gd name="T66" fmla="*/ 3609 w 16088"/>
              <a:gd name="T67" fmla="*/ 662 h 2087"/>
              <a:gd name="T68" fmla="*/ 2854 w 16088"/>
              <a:gd name="T69" fmla="*/ 470 h 2087"/>
              <a:gd name="T70" fmla="*/ 2135 w 16088"/>
              <a:gd name="T71" fmla="*/ 301 h 2087"/>
              <a:gd name="T72" fmla="*/ 1459 w 16088"/>
              <a:gd name="T73" fmla="*/ 162 h 2087"/>
              <a:gd name="T74" fmla="*/ 833 w 16088"/>
              <a:gd name="T75" fmla="*/ 61 h 2087"/>
              <a:gd name="T76" fmla="*/ 262 w 16088"/>
              <a:gd name="T77" fmla="*/ 7 h 2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88" h="2087">
                <a:moveTo>
                  <a:pt x="0" y="0"/>
                </a:moveTo>
                <a:lnTo>
                  <a:pt x="2831" y="0"/>
                </a:lnTo>
                <a:lnTo>
                  <a:pt x="5310" y="0"/>
                </a:lnTo>
                <a:lnTo>
                  <a:pt x="7459" y="0"/>
                </a:lnTo>
                <a:lnTo>
                  <a:pt x="9301" y="0"/>
                </a:lnTo>
                <a:lnTo>
                  <a:pt x="10860" y="0"/>
                </a:lnTo>
                <a:lnTo>
                  <a:pt x="12161" y="0"/>
                </a:lnTo>
                <a:lnTo>
                  <a:pt x="13224" y="0"/>
                </a:lnTo>
                <a:lnTo>
                  <a:pt x="14077" y="0"/>
                </a:lnTo>
                <a:lnTo>
                  <a:pt x="14741" y="0"/>
                </a:lnTo>
                <a:lnTo>
                  <a:pt x="15239" y="0"/>
                </a:lnTo>
                <a:lnTo>
                  <a:pt x="15597" y="0"/>
                </a:lnTo>
                <a:lnTo>
                  <a:pt x="15837" y="0"/>
                </a:lnTo>
                <a:lnTo>
                  <a:pt x="15982" y="0"/>
                </a:lnTo>
                <a:lnTo>
                  <a:pt x="16057" y="0"/>
                </a:lnTo>
                <a:lnTo>
                  <a:pt x="16084" y="0"/>
                </a:lnTo>
                <a:lnTo>
                  <a:pt x="16088" y="0"/>
                </a:lnTo>
                <a:lnTo>
                  <a:pt x="15991" y="5"/>
                </a:lnTo>
                <a:lnTo>
                  <a:pt x="15895" y="20"/>
                </a:lnTo>
                <a:lnTo>
                  <a:pt x="15798" y="45"/>
                </a:lnTo>
                <a:lnTo>
                  <a:pt x="15701" y="78"/>
                </a:lnTo>
                <a:lnTo>
                  <a:pt x="15603" y="120"/>
                </a:lnTo>
                <a:lnTo>
                  <a:pt x="15505" y="168"/>
                </a:lnTo>
                <a:lnTo>
                  <a:pt x="15406" y="224"/>
                </a:lnTo>
                <a:lnTo>
                  <a:pt x="15306" y="286"/>
                </a:lnTo>
                <a:lnTo>
                  <a:pt x="15204" y="353"/>
                </a:lnTo>
                <a:lnTo>
                  <a:pt x="15101" y="426"/>
                </a:lnTo>
                <a:lnTo>
                  <a:pt x="14996" y="503"/>
                </a:lnTo>
                <a:lnTo>
                  <a:pt x="14889" y="584"/>
                </a:lnTo>
                <a:lnTo>
                  <a:pt x="14671" y="754"/>
                </a:lnTo>
                <a:lnTo>
                  <a:pt x="14444" y="932"/>
                </a:lnTo>
                <a:lnTo>
                  <a:pt x="14326" y="1021"/>
                </a:lnTo>
                <a:lnTo>
                  <a:pt x="14207" y="1112"/>
                </a:lnTo>
                <a:lnTo>
                  <a:pt x="14083" y="1201"/>
                </a:lnTo>
                <a:lnTo>
                  <a:pt x="13957" y="1290"/>
                </a:lnTo>
                <a:lnTo>
                  <a:pt x="13828" y="1377"/>
                </a:lnTo>
                <a:lnTo>
                  <a:pt x="13695" y="1461"/>
                </a:lnTo>
                <a:lnTo>
                  <a:pt x="13559" y="1542"/>
                </a:lnTo>
                <a:lnTo>
                  <a:pt x="13419" y="1619"/>
                </a:lnTo>
                <a:lnTo>
                  <a:pt x="13276" y="1692"/>
                </a:lnTo>
                <a:lnTo>
                  <a:pt x="13128" y="1760"/>
                </a:lnTo>
                <a:lnTo>
                  <a:pt x="12976" y="1822"/>
                </a:lnTo>
                <a:lnTo>
                  <a:pt x="12819" y="1879"/>
                </a:lnTo>
                <a:lnTo>
                  <a:pt x="12658" y="1929"/>
                </a:lnTo>
                <a:lnTo>
                  <a:pt x="12492" y="1971"/>
                </a:lnTo>
                <a:lnTo>
                  <a:pt x="12322" y="2005"/>
                </a:lnTo>
                <a:lnTo>
                  <a:pt x="12146" y="2031"/>
                </a:lnTo>
                <a:lnTo>
                  <a:pt x="11773" y="2065"/>
                </a:lnTo>
                <a:lnTo>
                  <a:pt x="11392" y="2084"/>
                </a:lnTo>
                <a:lnTo>
                  <a:pt x="11003" y="2087"/>
                </a:lnTo>
                <a:lnTo>
                  <a:pt x="10607" y="2076"/>
                </a:lnTo>
                <a:lnTo>
                  <a:pt x="10206" y="2052"/>
                </a:lnTo>
                <a:lnTo>
                  <a:pt x="9799" y="2014"/>
                </a:lnTo>
                <a:lnTo>
                  <a:pt x="9386" y="1966"/>
                </a:lnTo>
                <a:lnTo>
                  <a:pt x="8971" y="1908"/>
                </a:lnTo>
                <a:lnTo>
                  <a:pt x="8554" y="1840"/>
                </a:lnTo>
                <a:lnTo>
                  <a:pt x="8133" y="1764"/>
                </a:lnTo>
                <a:lnTo>
                  <a:pt x="7712" y="1680"/>
                </a:lnTo>
                <a:lnTo>
                  <a:pt x="7291" y="1591"/>
                </a:lnTo>
                <a:lnTo>
                  <a:pt x="6870" y="1496"/>
                </a:lnTo>
                <a:lnTo>
                  <a:pt x="6449" y="1397"/>
                </a:lnTo>
                <a:lnTo>
                  <a:pt x="6031" y="1294"/>
                </a:lnTo>
                <a:lnTo>
                  <a:pt x="5616" y="1188"/>
                </a:lnTo>
                <a:lnTo>
                  <a:pt x="5204" y="1082"/>
                </a:lnTo>
                <a:lnTo>
                  <a:pt x="4796" y="975"/>
                </a:lnTo>
                <a:lnTo>
                  <a:pt x="4394" y="868"/>
                </a:lnTo>
                <a:lnTo>
                  <a:pt x="3998" y="764"/>
                </a:lnTo>
                <a:lnTo>
                  <a:pt x="3609" y="662"/>
                </a:lnTo>
                <a:lnTo>
                  <a:pt x="3227" y="563"/>
                </a:lnTo>
                <a:lnTo>
                  <a:pt x="2854" y="470"/>
                </a:lnTo>
                <a:lnTo>
                  <a:pt x="2489" y="382"/>
                </a:lnTo>
                <a:lnTo>
                  <a:pt x="2135" y="301"/>
                </a:lnTo>
                <a:lnTo>
                  <a:pt x="1791" y="227"/>
                </a:lnTo>
                <a:lnTo>
                  <a:pt x="1459" y="162"/>
                </a:lnTo>
                <a:lnTo>
                  <a:pt x="1139" y="107"/>
                </a:lnTo>
                <a:lnTo>
                  <a:pt x="833" y="61"/>
                </a:lnTo>
                <a:lnTo>
                  <a:pt x="540" y="28"/>
                </a:lnTo>
                <a:lnTo>
                  <a:pt x="262" y="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5820000" scaled="0"/>
            <a:tileRect/>
          </a:gradFill>
          <a:ln w="508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234955">
              <a:defRPr/>
            </a:pPr>
            <a:endParaRPr lang="zh-CN" altLang="en-US" sz="540" kern="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A725598D-7BB0-4309-8E72-C7675A02596C}"/>
              </a:ext>
            </a:extLst>
          </p:cNvPr>
          <p:cNvSpPr>
            <a:spLocks noChangeAspect="1"/>
          </p:cNvSpPr>
          <p:nvPr/>
        </p:nvSpPr>
        <p:spPr bwMode="auto">
          <a:xfrm flipH="1" flipV="1">
            <a:off x="2251141" y="862095"/>
            <a:ext cx="3140009" cy="442367"/>
          </a:xfrm>
          <a:custGeom>
            <a:avLst/>
            <a:gdLst>
              <a:gd name="T0" fmla="*/ 2831 w 16088"/>
              <a:gd name="T1" fmla="*/ 0 h 2264"/>
              <a:gd name="T2" fmla="*/ 7459 w 16088"/>
              <a:gd name="T3" fmla="*/ 0 h 2264"/>
              <a:gd name="T4" fmla="*/ 10860 w 16088"/>
              <a:gd name="T5" fmla="*/ 0 h 2264"/>
              <a:gd name="T6" fmla="*/ 13224 w 16088"/>
              <a:gd name="T7" fmla="*/ 0 h 2264"/>
              <a:gd name="T8" fmla="*/ 14741 w 16088"/>
              <a:gd name="T9" fmla="*/ 0 h 2264"/>
              <a:gd name="T10" fmla="*/ 15597 w 16088"/>
              <a:gd name="T11" fmla="*/ 0 h 2264"/>
              <a:gd name="T12" fmla="*/ 15982 w 16088"/>
              <a:gd name="T13" fmla="*/ 0 h 2264"/>
              <a:gd name="T14" fmla="*/ 16084 w 16088"/>
              <a:gd name="T15" fmla="*/ 0 h 2264"/>
              <a:gd name="T16" fmla="*/ 15991 w 16088"/>
              <a:gd name="T17" fmla="*/ 6 h 2264"/>
              <a:gd name="T18" fmla="*/ 15798 w 16088"/>
              <a:gd name="T19" fmla="*/ 49 h 2264"/>
              <a:gd name="T20" fmla="*/ 15603 w 16088"/>
              <a:gd name="T21" fmla="*/ 132 h 2264"/>
              <a:gd name="T22" fmla="*/ 15406 w 16088"/>
              <a:gd name="T23" fmla="*/ 247 h 2264"/>
              <a:gd name="T24" fmla="*/ 15204 w 16088"/>
              <a:gd name="T25" fmla="*/ 388 h 2264"/>
              <a:gd name="T26" fmla="*/ 14996 w 16088"/>
              <a:gd name="T27" fmla="*/ 552 h 2264"/>
              <a:gd name="T28" fmla="*/ 14671 w 16088"/>
              <a:gd name="T29" fmla="*/ 827 h 2264"/>
              <a:gd name="T30" fmla="*/ 14326 w 16088"/>
              <a:gd name="T31" fmla="*/ 1121 h 2264"/>
              <a:gd name="T32" fmla="*/ 14083 w 16088"/>
              <a:gd name="T33" fmla="*/ 1317 h 2264"/>
              <a:gd name="T34" fmla="*/ 13828 w 16088"/>
              <a:gd name="T35" fmla="*/ 1508 h 2264"/>
              <a:gd name="T36" fmla="*/ 13559 w 16088"/>
              <a:gd name="T37" fmla="*/ 1688 h 2264"/>
              <a:gd name="T38" fmla="*/ 13276 w 16088"/>
              <a:gd name="T39" fmla="*/ 1851 h 2264"/>
              <a:gd name="T40" fmla="*/ 12976 w 16088"/>
              <a:gd name="T41" fmla="*/ 1992 h 2264"/>
              <a:gd name="T42" fmla="*/ 12658 w 16088"/>
              <a:gd name="T43" fmla="*/ 2106 h 2264"/>
              <a:gd name="T44" fmla="*/ 12322 w 16088"/>
              <a:gd name="T45" fmla="*/ 2186 h 2264"/>
              <a:gd name="T46" fmla="*/ 11773 w 16088"/>
              <a:gd name="T47" fmla="*/ 2246 h 2264"/>
              <a:gd name="T48" fmla="*/ 11003 w 16088"/>
              <a:gd name="T49" fmla="*/ 2264 h 2264"/>
              <a:gd name="T50" fmla="*/ 10205 w 16088"/>
              <a:gd name="T51" fmla="*/ 2221 h 2264"/>
              <a:gd name="T52" fmla="*/ 9386 w 16088"/>
              <a:gd name="T53" fmla="*/ 2126 h 2264"/>
              <a:gd name="T54" fmla="*/ 8554 w 16088"/>
              <a:gd name="T55" fmla="*/ 1987 h 2264"/>
              <a:gd name="T56" fmla="*/ 7712 w 16088"/>
              <a:gd name="T57" fmla="*/ 1812 h 2264"/>
              <a:gd name="T58" fmla="*/ 6870 w 16088"/>
              <a:gd name="T59" fmla="*/ 1612 h 2264"/>
              <a:gd name="T60" fmla="*/ 6031 w 16088"/>
              <a:gd name="T61" fmla="*/ 1393 h 2264"/>
              <a:gd name="T62" fmla="*/ 5204 w 16088"/>
              <a:gd name="T63" fmla="*/ 1164 h 2264"/>
              <a:gd name="T64" fmla="*/ 4394 w 16088"/>
              <a:gd name="T65" fmla="*/ 935 h 2264"/>
              <a:gd name="T66" fmla="*/ 3609 w 16088"/>
              <a:gd name="T67" fmla="*/ 711 h 2264"/>
              <a:gd name="T68" fmla="*/ 2854 w 16088"/>
              <a:gd name="T69" fmla="*/ 505 h 2264"/>
              <a:gd name="T70" fmla="*/ 2135 w 16088"/>
              <a:gd name="T71" fmla="*/ 323 h 2264"/>
              <a:gd name="T72" fmla="*/ 1459 w 16088"/>
              <a:gd name="T73" fmla="*/ 174 h 2264"/>
              <a:gd name="T74" fmla="*/ 833 w 16088"/>
              <a:gd name="T75" fmla="*/ 65 h 2264"/>
              <a:gd name="T76" fmla="*/ 262 w 16088"/>
              <a:gd name="T77" fmla="*/ 8 h 2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88" h="2264">
                <a:moveTo>
                  <a:pt x="0" y="0"/>
                </a:moveTo>
                <a:lnTo>
                  <a:pt x="2831" y="0"/>
                </a:lnTo>
                <a:lnTo>
                  <a:pt x="5310" y="0"/>
                </a:lnTo>
                <a:lnTo>
                  <a:pt x="7459" y="0"/>
                </a:lnTo>
                <a:lnTo>
                  <a:pt x="9301" y="0"/>
                </a:lnTo>
                <a:lnTo>
                  <a:pt x="10860" y="0"/>
                </a:lnTo>
                <a:lnTo>
                  <a:pt x="12161" y="0"/>
                </a:lnTo>
                <a:lnTo>
                  <a:pt x="13224" y="0"/>
                </a:lnTo>
                <a:lnTo>
                  <a:pt x="14077" y="0"/>
                </a:lnTo>
                <a:lnTo>
                  <a:pt x="14741" y="0"/>
                </a:lnTo>
                <a:lnTo>
                  <a:pt x="15239" y="0"/>
                </a:lnTo>
                <a:lnTo>
                  <a:pt x="15597" y="0"/>
                </a:lnTo>
                <a:lnTo>
                  <a:pt x="15837" y="0"/>
                </a:lnTo>
                <a:lnTo>
                  <a:pt x="15982" y="0"/>
                </a:lnTo>
                <a:lnTo>
                  <a:pt x="16057" y="0"/>
                </a:lnTo>
                <a:lnTo>
                  <a:pt x="16084" y="0"/>
                </a:lnTo>
                <a:lnTo>
                  <a:pt x="16088" y="0"/>
                </a:lnTo>
                <a:lnTo>
                  <a:pt x="15991" y="6"/>
                </a:lnTo>
                <a:lnTo>
                  <a:pt x="15895" y="22"/>
                </a:lnTo>
                <a:lnTo>
                  <a:pt x="15798" y="49"/>
                </a:lnTo>
                <a:lnTo>
                  <a:pt x="15701" y="86"/>
                </a:lnTo>
                <a:lnTo>
                  <a:pt x="15603" y="132"/>
                </a:lnTo>
                <a:lnTo>
                  <a:pt x="15505" y="185"/>
                </a:lnTo>
                <a:lnTo>
                  <a:pt x="15406" y="247"/>
                </a:lnTo>
                <a:lnTo>
                  <a:pt x="15306" y="314"/>
                </a:lnTo>
                <a:lnTo>
                  <a:pt x="15204" y="388"/>
                </a:lnTo>
                <a:lnTo>
                  <a:pt x="15101" y="468"/>
                </a:lnTo>
                <a:lnTo>
                  <a:pt x="14996" y="552"/>
                </a:lnTo>
                <a:lnTo>
                  <a:pt x="14889" y="641"/>
                </a:lnTo>
                <a:lnTo>
                  <a:pt x="14671" y="827"/>
                </a:lnTo>
                <a:lnTo>
                  <a:pt x="14444" y="1022"/>
                </a:lnTo>
                <a:lnTo>
                  <a:pt x="14326" y="1121"/>
                </a:lnTo>
                <a:lnTo>
                  <a:pt x="14207" y="1220"/>
                </a:lnTo>
                <a:lnTo>
                  <a:pt x="14083" y="1317"/>
                </a:lnTo>
                <a:lnTo>
                  <a:pt x="13957" y="1414"/>
                </a:lnTo>
                <a:lnTo>
                  <a:pt x="13828" y="1508"/>
                </a:lnTo>
                <a:lnTo>
                  <a:pt x="13695" y="1600"/>
                </a:lnTo>
                <a:lnTo>
                  <a:pt x="13559" y="1688"/>
                </a:lnTo>
                <a:lnTo>
                  <a:pt x="13419" y="1772"/>
                </a:lnTo>
                <a:lnTo>
                  <a:pt x="13276" y="1851"/>
                </a:lnTo>
                <a:lnTo>
                  <a:pt x="13128" y="1925"/>
                </a:lnTo>
                <a:lnTo>
                  <a:pt x="12976" y="1992"/>
                </a:lnTo>
                <a:lnTo>
                  <a:pt x="12819" y="2053"/>
                </a:lnTo>
                <a:lnTo>
                  <a:pt x="12658" y="2106"/>
                </a:lnTo>
                <a:lnTo>
                  <a:pt x="12492" y="2150"/>
                </a:lnTo>
                <a:lnTo>
                  <a:pt x="12322" y="2186"/>
                </a:lnTo>
                <a:lnTo>
                  <a:pt x="12146" y="2212"/>
                </a:lnTo>
                <a:lnTo>
                  <a:pt x="11773" y="2246"/>
                </a:lnTo>
                <a:lnTo>
                  <a:pt x="11392" y="2263"/>
                </a:lnTo>
                <a:lnTo>
                  <a:pt x="11003" y="2264"/>
                </a:lnTo>
                <a:lnTo>
                  <a:pt x="10607" y="2250"/>
                </a:lnTo>
                <a:lnTo>
                  <a:pt x="10205" y="2221"/>
                </a:lnTo>
                <a:lnTo>
                  <a:pt x="9799" y="2179"/>
                </a:lnTo>
                <a:lnTo>
                  <a:pt x="9386" y="2126"/>
                </a:lnTo>
                <a:lnTo>
                  <a:pt x="8971" y="2061"/>
                </a:lnTo>
                <a:lnTo>
                  <a:pt x="8554" y="1987"/>
                </a:lnTo>
                <a:lnTo>
                  <a:pt x="8133" y="1904"/>
                </a:lnTo>
                <a:lnTo>
                  <a:pt x="7712" y="1812"/>
                </a:lnTo>
                <a:lnTo>
                  <a:pt x="7291" y="1715"/>
                </a:lnTo>
                <a:lnTo>
                  <a:pt x="6870" y="1612"/>
                </a:lnTo>
                <a:lnTo>
                  <a:pt x="6449" y="1504"/>
                </a:lnTo>
                <a:lnTo>
                  <a:pt x="6031" y="1393"/>
                </a:lnTo>
                <a:lnTo>
                  <a:pt x="5616" y="1279"/>
                </a:lnTo>
                <a:lnTo>
                  <a:pt x="5204" y="1164"/>
                </a:lnTo>
                <a:lnTo>
                  <a:pt x="4796" y="1048"/>
                </a:lnTo>
                <a:lnTo>
                  <a:pt x="4394" y="935"/>
                </a:lnTo>
                <a:lnTo>
                  <a:pt x="3998" y="822"/>
                </a:lnTo>
                <a:lnTo>
                  <a:pt x="3609" y="711"/>
                </a:lnTo>
                <a:lnTo>
                  <a:pt x="3227" y="606"/>
                </a:lnTo>
                <a:lnTo>
                  <a:pt x="2854" y="505"/>
                </a:lnTo>
                <a:lnTo>
                  <a:pt x="2489" y="411"/>
                </a:lnTo>
                <a:lnTo>
                  <a:pt x="2135" y="323"/>
                </a:lnTo>
                <a:lnTo>
                  <a:pt x="1791" y="244"/>
                </a:lnTo>
                <a:lnTo>
                  <a:pt x="1459" y="174"/>
                </a:lnTo>
                <a:lnTo>
                  <a:pt x="1139" y="114"/>
                </a:lnTo>
                <a:lnTo>
                  <a:pt x="833" y="65"/>
                </a:lnTo>
                <a:lnTo>
                  <a:pt x="540" y="30"/>
                </a:lnTo>
                <a:lnTo>
                  <a:pt x="262" y="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61000">
                <a:schemeClr val="accent2">
                  <a:lumMod val="60000"/>
                  <a:lumOff val="40000"/>
                </a:schemeClr>
              </a:gs>
              <a:gs pos="79000">
                <a:schemeClr val="accent2"/>
              </a:gs>
              <a:gs pos="41000">
                <a:schemeClr val="accent2"/>
              </a:gs>
            </a:gsLst>
            <a:lin ang="0" scaled="0"/>
          </a:gradFill>
          <a:ln>
            <a:noFill/>
          </a:ln>
          <a:effectLst>
            <a:outerShdw blurRad="203200" dist="38100" dir="16200000" rotWithShape="0">
              <a:prstClr val="black">
                <a:alpha val="50000"/>
              </a:prstClr>
            </a:outerShdw>
          </a:effectLst>
        </p:spPr>
        <p:txBody>
          <a:bodyPr/>
          <a:lstStyle/>
          <a:p>
            <a:pPr defTabSz="234955">
              <a:defRPr/>
            </a:pPr>
            <a:endParaRPr lang="zh-CN" altLang="en-US" sz="925" dirty="0">
              <a:solidFill>
                <a:prstClr val="black"/>
              </a:solidFill>
              <a:latin typeface="宋体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2" name="Freeform 11">
            <a:extLst>
              <a:ext uri="{FF2B5EF4-FFF2-40B4-BE49-F238E27FC236}">
                <a16:creationId xmlns:a16="http://schemas.microsoft.com/office/drawing/2014/main" id="{684C771C-7F65-4B35-8F50-F3CD2EA5C475}"/>
              </a:ext>
            </a:extLst>
          </p:cNvPr>
          <p:cNvSpPr>
            <a:spLocks noChangeAspect="1"/>
          </p:cNvSpPr>
          <p:nvPr/>
        </p:nvSpPr>
        <p:spPr bwMode="auto">
          <a:xfrm flipH="1" flipV="1">
            <a:off x="2251141" y="896971"/>
            <a:ext cx="3140009" cy="407491"/>
          </a:xfrm>
          <a:custGeom>
            <a:avLst/>
            <a:gdLst>
              <a:gd name="T0" fmla="*/ 2831 w 16088"/>
              <a:gd name="T1" fmla="*/ 0 h 2087"/>
              <a:gd name="T2" fmla="*/ 7459 w 16088"/>
              <a:gd name="T3" fmla="*/ 0 h 2087"/>
              <a:gd name="T4" fmla="*/ 10860 w 16088"/>
              <a:gd name="T5" fmla="*/ 0 h 2087"/>
              <a:gd name="T6" fmla="*/ 13224 w 16088"/>
              <a:gd name="T7" fmla="*/ 0 h 2087"/>
              <a:gd name="T8" fmla="*/ 14741 w 16088"/>
              <a:gd name="T9" fmla="*/ 0 h 2087"/>
              <a:gd name="T10" fmla="*/ 15597 w 16088"/>
              <a:gd name="T11" fmla="*/ 0 h 2087"/>
              <a:gd name="T12" fmla="*/ 15982 w 16088"/>
              <a:gd name="T13" fmla="*/ 0 h 2087"/>
              <a:gd name="T14" fmla="*/ 16084 w 16088"/>
              <a:gd name="T15" fmla="*/ 0 h 2087"/>
              <a:gd name="T16" fmla="*/ 15991 w 16088"/>
              <a:gd name="T17" fmla="*/ 5 h 2087"/>
              <a:gd name="T18" fmla="*/ 15798 w 16088"/>
              <a:gd name="T19" fmla="*/ 45 h 2087"/>
              <a:gd name="T20" fmla="*/ 15603 w 16088"/>
              <a:gd name="T21" fmla="*/ 120 h 2087"/>
              <a:gd name="T22" fmla="*/ 15406 w 16088"/>
              <a:gd name="T23" fmla="*/ 224 h 2087"/>
              <a:gd name="T24" fmla="*/ 15204 w 16088"/>
              <a:gd name="T25" fmla="*/ 353 h 2087"/>
              <a:gd name="T26" fmla="*/ 14996 w 16088"/>
              <a:gd name="T27" fmla="*/ 503 h 2087"/>
              <a:gd name="T28" fmla="*/ 14671 w 16088"/>
              <a:gd name="T29" fmla="*/ 754 h 2087"/>
              <a:gd name="T30" fmla="*/ 14326 w 16088"/>
              <a:gd name="T31" fmla="*/ 1021 h 2087"/>
              <a:gd name="T32" fmla="*/ 14083 w 16088"/>
              <a:gd name="T33" fmla="*/ 1201 h 2087"/>
              <a:gd name="T34" fmla="*/ 13828 w 16088"/>
              <a:gd name="T35" fmla="*/ 1377 h 2087"/>
              <a:gd name="T36" fmla="*/ 13559 w 16088"/>
              <a:gd name="T37" fmla="*/ 1542 h 2087"/>
              <a:gd name="T38" fmla="*/ 13276 w 16088"/>
              <a:gd name="T39" fmla="*/ 1692 h 2087"/>
              <a:gd name="T40" fmla="*/ 12976 w 16088"/>
              <a:gd name="T41" fmla="*/ 1822 h 2087"/>
              <a:gd name="T42" fmla="*/ 12658 w 16088"/>
              <a:gd name="T43" fmla="*/ 1929 h 2087"/>
              <a:gd name="T44" fmla="*/ 12322 w 16088"/>
              <a:gd name="T45" fmla="*/ 2005 h 2087"/>
              <a:gd name="T46" fmla="*/ 11773 w 16088"/>
              <a:gd name="T47" fmla="*/ 2065 h 2087"/>
              <a:gd name="T48" fmla="*/ 11003 w 16088"/>
              <a:gd name="T49" fmla="*/ 2087 h 2087"/>
              <a:gd name="T50" fmla="*/ 10206 w 16088"/>
              <a:gd name="T51" fmla="*/ 2052 h 2087"/>
              <a:gd name="T52" fmla="*/ 9386 w 16088"/>
              <a:gd name="T53" fmla="*/ 1966 h 2087"/>
              <a:gd name="T54" fmla="*/ 8554 w 16088"/>
              <a:gd name="T55" fmla="*/ 1840 h 2087"/>
              <a:gd name="T56" fmla="*/ 7712 w 16088"/>
              <a:gd name="T57" fmla="*/ 1680 h 2087"/>
              <a:gd name="T58" fmla="*/ 6870 w 16088"/>
              <a:gd name="T59" fmla="*/ 1496 h 2087"/>
              <a:gd name="T60" fmla="*/ 6031 w 16088"/>
              <a:gd name="T61" fmla="*/ 1294 h 2087"/>
              <a:gd name="T62" fmla="*/ 5204 w 16088"/>
              <a:gd name="T63" fmla="*/ 1082 h 2087"/>
              <a:gd name="T64" fmla="*/ 4394 w 16088"/>
              <a:gd name="T65" fmla="*/ 868 h 2087"/>
              <a:gd name="T66" fmla="*/ 3609 w 16088"/>
              <a:gd name="T67" fmla="*/ 662 h 2087"/>
              <a:gd name="T68" fmla="*/ 2854 w 16088"/>
              <a:gd name="T69" fmla="*/ 470 h 2087"/>
              <a:gd name="T70" fmla="*/ 2135 w 16088"/>
              <a:gd name="T71" fmla="*/ 301 h 2087"/>
              <a:gd name="T72" fmla="*/ 1459 w 16088"/>
              <a:gd name="T73" fmla="*/ 162 h 2087"/>
              <a:gd name="T74" fmla="*/ 833 w 16088"/>
              <a:gd name="T75" fmla="*/ 61 h 2087"/>
              <a:gd name="T76" fmla="*/ 262 w 16088"/>
              <a:gd name="T77" fmla="*/ 7 h 2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88" h="2087">
                <a:moveTo>
                  <a:pt x="0" y="0"/>
                </a:moveTo>
                <a:lnTo>
                  <a:pt x="2831" y="0"/>
                </a:lnTo>
                <a:lnTo>
                  <a:pt x="5310" y="0"/>
                </a:lnTo>
                <a:lnTo>
                  <a:pt x="7459" y="0"/>
                </a:lnTo>
                <a:lnTo>
                  <a:pt x="9301" y="0"/>
                </a:lnTo>
                <a:lnTo>
                  <a:pt x="10860" y="0"/>
                </a:lnTo>
                <a:lnTo>
                  <a:pt x="12161" y="0"/>
                </a:lnTo>
                <a:lnTo>
                  <a:pt x="13224" y="0"/>
                </a:lnTo>
                <a:lnTo>
                  <a:pt x="14077" y="0"/>
                </a:lnTo>
                <a:lnTo>
                  <a:pt x="14741" y="0"/>
                </a:lnTo>
                <a:lnTo>
                  <a:pt x="15239" y="0"/>
                </a:lnTo>
                <a:lnTo>
                  <a:pt x="15597" y="0"/>
                </a:lnTo>
                <a:lnTo>
                  <a:pt x="15837" y="0"/>
                </a:lnTo>
                <a:lnTo>
                  <a:pt x="15982" y="0"/>
                </a:lnTo>
                <a:lnTo>
                  <a:pt x="16057" y="0"/>
                </a:lnTo>
                <a:lnTo>
                  <a:pt x="16084" y="0"/>
                </a:lnTo>
                <a:lnTo>
                  <a:pt x="16088" y="0"/>
                </a:lnTo>
                <a:lnTo>
                  <a:pt x="15991" y="5"/>
                </a:lnTo>
                <a:lnTo>
                  <a:pt x="15895" y="20"/>
                </a:lnTo>
                <a:lnTo>
                  <a:pt x="15798" y="45"/>
                </a:lnTo>
                <a:lnTo>
                  <a:pt x="15701" y="78"/>
                </a:lnTo>
                <a:lnTo>
                  <a:pt x="15603" y="120"/>
                </a:lnTo>
                <a:lnTo>
                  <a:pt x="15505" y="168"/>
                </a:lnTo>
                <a:lnTo>
                  <a:pt x="15406" y="224"/>
                </a:lnTo>
                <a:lnTo>
                  <a:pt x="15306" y="286"/>
                </a:lnTo>
                <a:lnTo>
                  <a:pt x="15204" y="353"/>
                </a:lnTo>
                <a:lnTo>
                  <a:pt x="15101" y="426"/>
                </a:lnTo>
                <a:lnTo>
                  <a:pt x="14996" y="503"/>
                </a:lnTo>
                <a:lnTo>
                  <a:pt x="14889" y="584"/>
                </a:lnTo>
                <a:lnTo>
                  <a:pt x="14671" y="754"/>
                </a:lnTo>
                <a:lnTo>
                  <a:pt x="14444" y="932"/>
                </a:lnTo>
                <a:lnTo>
                  <a:pt x="14326" y="1021"/>
                </a:lnTo>
                <a:lnTo>
                  <a:pt x="14207" y="1112"/>
                </a:lnTo>
                <a:lnTo>
                  <a:pt x="14083" y="1201"/>
                </a:lnTo>
                <a:lnTo>
                  <a:pt x="13957" y="1290"/>
                </a:lnTo>
                <a:lnTo>
                  <a:pt x="13828" y="1377"/>
                </a:lnTo>
                <a:lnTo>
                  <a:pt x="13695" y="1461"/>
                </a:lnTo>
                <a:lnTo>
                  <a:pt x="13559" y="1542"/>
                </a:lnTo>
                <a:lnTo>
                  <a:pt x="13419" y="1619"/>
                </a:lnTo>
                <a:lnTo>
                  <a:pt x="13276" y="1692"/>
                </a:lnTo>
                <a:lnTo>
                  <a:pt x="13128" y="1760"/>
                </a:lnTo>
                <a:lnTo>
                  <a:pt x="12976" y="1822"/>
                </a:lnTo>
                <a:lnTo>
                  <a:pt x="12819" y="1879"/>
                </a:lnTo>
                <a:lnTo>
                  <a:pt x="12658" y="1929"/>
                </a:lnTo>
                <a:lnTo>
                  <a:pt x="12492" y="1971"/>
                </a:lnTo>
                <a:lnTo>
                  <a:pt x="12322" y="2005"/>
                </a:lnTo>
                <a:lnTo>
                  <a:pt x="12146" y="2031"/>
                </a:lnTo>
                <a:lnTo>
                  <a:pt x="11773" y="2065"/>
                </a:lnTo>
                <a:lnTo>
                  <a:pt x="11392" y="2084"/>
                </a:lnTo>
                <a:lnTo>
                  <a:pt x="11003" y="2087"/>
                </a:lnTo>
                <a:lnTo>
                  <a:pt x="10607" y="2076"/>
                </a:lnTo>
                <a:lnTo>
                  <a:pt x="10206" y="2052"/>
                </a:lnTo>
                <a:lnTo>
                  <a:pt x="9799" y="2014"/>
                </a:lnTo>
                <a:lnTo>
                  <a:pt x="9386" y="1966"/>
                </a:lnTo>
                <a:lnTo>
                  <a:pt x="8971" y="1908"/>
                </a:lnTo>
                <a:lnTo>
                  <a:pt x="8554" y="1840"/>
                </a:lnTo>
                <a:lnTo>
                  <a:pt x="8133" y="1764"/>
                </a:lnTo>
                <a:lnTo>
                  <a:pt x="7712" y="1680"/>
                </a:lnTo>
                <a:lnTo>
                  <a:pt x="7291" y="1591"/>
                </a:lnTo>
                <a:lnTo>
                  <a:pt x="6870" y="1496"/>
                </a:lnTo>
                <a:lnTo>
                  <a:pt x="6449" y="1397"/>
                </a:lnTo>
                <a:lnTo>
                  <a:pt x="6031" y="1294"/>
                </a:lnTo>
                <a:lnTo>
                  <a:pt x="5616" y="1188"/>
                </a:lnTo>
                <a:lnTo>
                  <a:pt x="5204" y="1082"/>
                </a:lnTo>
                <a:lnTo>
                  <a:pt x="4796" y="975"/>
                </a:lnTo>
                <a:lnTo>
                  <a:pt x="4394" y="868"/>
                </a:lnTo>
                <a:lnTo>
                  <a:pt x="3998" y="764"/>
                </a:lnTo>
                <a:lnTo>
                  <a:pt x="3609" y="662"/>
                </a:lnTo>
                <a:lnTo>
                  <a:pt x="3227" y="563"/>
                </a:lnTo>
                <a:lnTo>
                  <a:pt x="2854" y="470"/>
                </a:lnTo>
                <a:lnTo>
                  <a:pt x="2489" y="382"/>
                </a:lnTo>
                <a:lnTo>
                  <a:pt x="2135" y="301"/>
                </a:lnTo>
                <a:lnTo>
                  <a:pt x="1791" y="227"/>
                </a:lnTo>
                <a:lnTo>
                  <a:pt x="1459" y="162"/>
                </a:lnTo>
                <a:lnTo>
                  <a:pt x="1139" y="107"/>
                </a:lnTo>
                <a:lnTo>
                  <a:pt x="833" y="61"/>
                </a:lnTo>
                <a:lnTo>
                  <a:pt x="540" y="28"/>
                </a:lnTo>
                <a:lnTo>
                  <a:pt x="262" y="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B4B4B4"/>
              </a:gs>
            </a:gsLst>
            <a:lin ang="15600000" scaled="0"/>
            <a:tileRect/>
          </a:gradFill>
          <a:ln w="508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234955">
              <a:defRPr/>
            </a:pPr>
            <a:endParaRPr lang="zh-CN" altLang="en-US" sz="540" kern="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B42BF68-414B-492C-9711-B7153BF9744D}"/>
              </a:ext>
            </a:extLst>
          </p:cNvPr>
          <p:cNvSpPr txBox="1"/>
          <p:nvPr/>
        </p:nvSpPr>
        <p:spPr>
          <a:xfrm>
            <a:off x="1136650" y="1468606"/>
            <a:ext cx="3429000" cy="481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34955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rgbClr val="9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感谢聆听</a:t>
            </a:r>
          </a:p>
        </p:txBody>
      </p:sp>
      <p:pic>
        <p:nvPicPr>
          <p:cNvPr id="17416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" t="58221" r="8154"/>
          <a:stretch>
            <a:fillRect/>
          </a:stretch>
        </p:blipFill>
        <p:spPr bwMode="auto">
          <a:xfrm>
            <a:off x="692150" y="1303238"/>
            <a:ext cx="4689210" cy="12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" r="8154" b="58221"/>
          <a:stretch>
            <a:fillRect/>
          </a:stretch>
        </p:blipFill>
        <p:spPr bwMode="auto">
          <a:xfrm>
            <a:off x="692150" y="2099254"/>
            <a:ext cx="4689210" cy="12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331141"/>
      </p:ext>
    </p:extLst>
  </p:cSld>
  <p:clrMapOvr>
    <a:masterClrMapping/>
  </p:clrMapOvr>
  <p:transition spd="slow" advTm="3526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2" y="297121"/>
            <a:ext cx="243836" cy="7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BCDEA96-D634-4293-9B98-30ABBD380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466726"/>
            <a:ext cx="3657600" cy="304799"/>
          </a:xfrm>
          <a:prstGeom prst="rect">
            <a:avLst/>
          </a:prstGeom>
          <a:solidFill>
            <a:srgbClr val="631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altLang="zh-CN" sz="1600" kern="100" dirty="0">
                <a:latin typeface="黑体"/>
                <a:ea typeface="宋体"/>
                <a:cs typeface="Times New Roman"/>
              </a:rPr>
              <a:t>2 </a:t>
            </a:r>
            <a:r>
              <a:rPr lang="zh-CN" altLang="zh-CN" sz="1600" kern="100" dirty="0">
                <a:latin typeface="黑体"/>
                <a:ea typeface="宋体"/>
                <a:cs typeface="Times New Roman"/>
              </a:rPr>
              <a:t>工程概况及设计依据性条件</a:t>
            </a:r>
            <a:endParaRPr lang="zh-CN" altLang="zh-CN" sz="1600" kern="100" dirty="0">
              <a:effectLst/>
              <a:latin typeface="Calibri"/>
              <a:ea typeface="宋体"/>
              <a:cs typeface="Times New Roman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AEAF42C-BEA9-41F0-A635-D458124A9BA9}"/>
              </a:ext>
            </a:extLst>
          </p:cNvPr>
          <p:cNvSpPr/>
          <p:nvPr/>
        </p:nvSpPr>
        <p:spPr>
          <a:xfrm>
            <a:off x="222250" y="847725"/>
            <a:ext cx="5334000" cy="2302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  </a:t>
            </a:r>
            <a:r>
              <a:rPr lang="zh-CN" altLang="en-US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设计文件内容：</a:t>
            </a:r>
            <a:r>
              <a:rPr lang="zh-CN" altLang="en-US" sz="1000" dirty="0">
                <a:latin typeface="+mn-ea"/>
              </a:rPr>
              <a:t>工程所在地 建筑主要功能</a:t>
            </a:r>
            <a:r>
              <a:rPr lang="zh-CN" altLang="en-US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 </a:t>
            </a:r>
            <a:r>
              <a:rPr lang="zh-CN" altLang="en-US" sz="1000" dirty="0">
                <a:latin typeface="+mn-ea"/>
              </a:rPr>
              <a:t>建筑规模 结构类型 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               </a:t>
            </a:r>
            <a:r>
              <a:rPr lang="zh-CN" altLang="zh-CN" sz="1000" dirty="0">
                <a:latin typeface="+mn-ea"/>
              </a:rPr>
              <a:t>工程地质和水文地质概况</a:t>
            </a:r>
            <a:r>
              <a:rPr lang="en-US" altLang="zh-CN" sz="1000" dirty="0">
                <a:latin typeface="+mn-ea"/>
              </a:rPr>
              <a:t>  </a:t>
            </a:r>
            <a:r>
              <a:rPr lang="zh-CN" altLang="zh-CN" sz="1000" dirty="0">
                <a:latin typeface="+mn-ea"/>
              </a:rPr>
              <a:t>建设场地适应性评价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</a:t>
            </a:r>
            <a:r>
              <a:rPr lang="zh-CN" altLang="en-US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文件形式：</a:t>
            </a:r>
            <a:r>
              <a:rPr lang="zh-CN" altLang="en-US" sz="1000" dirty="0">
                <a:latin typeface="+mn-ea"/>
              </a:rPr>
              <a:t>初步设计或施工图设计说明和图纸、勘察报告</a:t>
            </a: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</a:t>
            </a:r>
            <a:r>
              <a:rPr lang="zh-CN" altLang="en-US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审查要点：</a:t>
            </a:r>
            <a:r>
              <a:rPr lang="zh-CN" altLang="en-US" sz="1000" dirty="0">
                <a:latin typeface="+mn-ea"/>
              </a:rPr>
              <a:t>基本完整、可作为确定结构分类等级的依据</a:t>
            </a:r>
          </a:p>
          <a:p>
            <a:pPr>
              <a:lnSpc>
                <a:spcPct val="150000"/>
              </a:lnSpc>
            </a:pPr>
            <a:endParaRPr lang="en-US" altLang="zh-CN" sz="1100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1100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rgbClr val="FF0000"/>
                </a:solidFill>
                <a:latin typeface="+mn-ea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latin typeface="+mn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latin typeface="+mn-ea"/>
              </a:rPr>
              <a:t>  </a:t>
            </a: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2435936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2" y="297121"/>
            <a:ext cx="243836" cy="7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BCDEA96-D634-4293-9B98-30ABBD380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466726"/>
            <a:ext cx="1676400" cy="304799"/>
          </a:xfrm>
          <a:prstGeom prst="rect">
            <a:avLst/>
          </a:prstGeom>
          <a:solidFill>
            <a:srgbClr val="631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altLang="zh-CN" sz="1600" kern="100" dirty="0">
                <a:latin typeface="黑体"/>
                <a:ea typeface="宋体"/>
                <a:cs typeface="Times New Roman"/>
              </a:rPr>
              <a:t>3 </a:t>
            </a:r>
            <a:r>
              <a:rPr lang="zh-CN" altLang="en-US" sz="1600" kern="100" dirty="0">
                <a:latin typeface="黑体"/>
                <a:ea typeface="宋体"/>
                <a:cs typeface="Times New Roman"/>
              </a:rPr>
              <a:t>结构分类等级</a:t>
            </a:r>
            <a:endParaRPr lang="zh-CN" altLang="zh-CN" sz="1600" kern="100" dirty="0">
              <a:effectLst/>
              <a:latin typeface="Calibri"/>
              <a:ea typeface="宋体"/>
              <a:cs typeface="Times New Roman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AEAF42C-BEA9-41F0-A635-D458124A9BA9}"/>
              </a:ext>
            </a:extLst>
          </p:cNvPr>
          <p:cNvSpPr/>
          <p:nvPr/>
        </p:nvSpPr>
        <p:spPr>
          <a:xfrm>
            <a:off x="222250" y="847725"/>
            <a:ext cx="5334000" cy="2533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 </a:t>
            </a:r>
            <a:r>
              <a:rPr lang="zh-CN" altLang="en-US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设计文件内容（</a:t>
            </a:r>
            <a:r>
              <a:rPr lang="en-US" altLang="zh-CN" sz="1000" kern="1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/>
              </a:rPr>
              <a:t>10</a:t>
            </a:r>
            <a:r>
              <a:rPr lang="zh-CN" altLang="en-US" sz="1000" kern="1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/>
              </a:rPr>
              <a:t>个</a:t>
            </a:r>
            <a:r>
              <a:rPr lang="zh-CN" altLang="en-US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）：</a:t>
            </a:r>
            <a:r>
              <a:rPr lang="zh-CN" altLang="en-US" sz="1000" dirty="0">
                <a:latin typeface="+mn-ea"/>
              </a:rPr>
              <a:t>结构设计工作年限 结构安全等级 地基基础设计等级 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              </a:t>
            </a:r>
            <a:r>
              <a:rPr lang="zh-CN" altLang="en-US" sz="1000" dirty="0">
                <a:latin typeface="+mn-ea"/>
              </a:rPr>
              <a:t>桩基设计等级 抗震设防类别 抗震等级 地下室防水等级 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             </a:t>
            </a:r>
            <a:r>
              <a:rPr lang="zh-CN" altLang="en-US" sz="1000" dirty="0">
                <a:latin typeface="+mn-ea"/>
              </a:rPr>
              <a:t>人防地下室抗力级别 混凝土构件的环境类别 地下室抗浮设计等级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</a:t>
            </a:r>
            <a:r>
              <a:rPr lang="zh-CN" altLang="en-US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文件形式：</a:t>
            </a:r>
            <a:r>
              <a:rPr lang="zh-CN" altLang="en-US" sz="1000" dirty="0">
                <a:latin typeface="+mn-ea"/>
              </a:rPr>
              <a:t>初步设计或施工图设计说明和图纸</a:t>
            </a: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</a:t>
            </a:r>
            <a:r>
              <a:rPr lang="zh-CN" altLang="en-US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审查要点：</a:t>
            </a:r>
            <a:r>
              <a:rPr lang="zh-CN" altLang="en-US" sz="1000" dirty="0">
                <a:latin typeface="+mn-ea"/>
              </a:rPr>
              <a:t>基本完整、合理，符合性</a:t>
            </a:r>
            <a:r>
              <a:rPr lang="en-US" altLang="zh-CN" sz="1000" dirty="0">
                <a:latin typeface="+mn-ea"/>
              </a:rPr>
              <a:t>——</a:t>
            </a:r>
            <a:r>
              <a:rPr lang="zh-CN" altLang="en-US" sz="1000" dirty="0">
                <a:latin typeface="+mn-ea"/>
              </a:rPr>
              <a:t>项目特性和相关结构设计标准</a:t>
            </a:r>
          </a:p>
          <a:p>
            <a:pPr>
              <a:lnSpc>
                <a:spcPct val="150000"/>
              </a:lnSpc>
            </a:pPr>
            <a:endParaRPr lang="en-US" altLang="zh-CN" sz="1100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1100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rgbClr val="FF0000"/>
                </a:solidFill>
                <a:latin typeface="+mn-ea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latin typeface="+mn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latin typeface="+mn-ea"/>
              </a:rPr>
              <a:t>  </a:t>
            </a: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2420184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2" y="297121"/>
            <a:ext cx="243836" cy="7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BCDEA96-D634-4293-9B98-30ABBD380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466726"/>
            <a:ext cx="2057400" cy="304799"/>
          </a:xfrm>
          <a:prstGeom prst="rect">
            <a:avLst/>
          </a:prstGeom>
          <a:solidFill>
            <a:srgbClr val="631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altLang="zh-CN" sz="1600" kern="100" dirty="0">
                <a:latin typeface="黑体"/>
                <a:ea typeface="宋体"/>
                <a:cs typeface="Times New Roman"/>
              </a:rPr>
              <a:t>4 </a:t>
            </a:r>
            <a:r>
              <a:rPr lang="zh-CN" altLang="en-US" sz="1600" kern="100" dirty="0">
                <a:latin typeface="黑体"/>
                <a:ea typeface="宋体"/>
                <a:cs typeface="Times New Roman"/>
              </a:rPr>
              <a:t>主要荷载（作用）</a:t>
            </a:r>
            <a:endParaRPr lang="zh-CN" altLang="zh-CN" sz="1600" kern="100" dirty="0">
              <a:effectLst/>
              <a:latin typeface="Calibri"/>
              <a:ea typeface="宋体"/>
              <a:cs typeface="Times New Roman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AEAF42C-BEA9-41F0-A635-D458124A9BA9}"/>
              </a:ext>
            </a:extLst>
          </p:cNvPr>
          <p:cNvSpPr/>
          <p:nvPr/>
        </p:nvSpPr>
        <p:spPr>
          <a:xfrm>
            <a:off x="222250" y="847725"/>
            <a:ext cx="5334000" cy="17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  </a:t>
            </a:r>
            <a:r>
              <a:rPr lang="zh-CN" altLang="en-US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设计文件内容：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必选项和选择项</a:t>
            </a:r>
            <a:endParaRPr lang="en-US" altLang="zh-CN" sz="1000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FF0000"/>
                </a:solidFill>
                <a:latin typeface="+mn-ea"/>
              </a:rPr>
              <a:t>      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必选项：</a:t>
            </a:r>
            <a:r>
              <a:rPr lang="zh-CN" altLang="en-US" sz="1000" dirty="0">
                <a:latin typeface="+mn-ea"/>
              </a:rPr>
              <a:t>恒活载、楼（屋）面活荷载、风荷载、雪荷载、地震作用；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FF0000"/>
                </a:solidFill>
                <a:latin typeface="+mn-ea"/>
              </a:rPr>
              <a:t>      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选择项：</a:t>
            </a:r>
            <a:r>
              <a:rPr lang="zh-CN" altLang="en-US" sz="1000" dirty="0">
                <a:latin typeface="+mn-ea"/>
              </a:rPr>
              <a:t>人防等效静荷载标准值、地下室抗浮设计水位、其他荷载；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solidFill>
                  <a:srgbClr val="FF0000"/>
                </a:solidFill>
                <a:latin typeface="+mn-ea"/>
              </a:rPr>
              <a:t>      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风荷载：</a:t>
            </a:r>
            <a:r>
              <a:rPr lang="zh-CN" altLang="en-US" sz="1000" dirty="0">
                <a:latin typeface="+mn-ea"/>
              </a:rPr>
              <a:t>至少包括基本风压和地面粗糙度；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            </a:t>
            </a:r>
            <a:r>
              <a:rPr lang="zh-CN" altLang="en-US" sz="1000" dirty="0">
                <a:latin typeface="+mn-ea"/>
              </a:rPr>
              <a:t>对风荷载比较敏感的高层建筑（高度大于</a:t>
            </a:r>
            <a:r>
              <a:rPr lang="en-US" altLang="zh-CN" sz="1000" dirty="0">
                <a:latin typeface="+mn-ea"/>
              </a:rPr>
              <a:t>60m</a:t>
            </a:r>
            <a:r>
              <a:rPr lang="zh-CN" altLang="en-US" sz="1000" dirty="0">
                <a:latin typeface="+mn-ea"/>
              </a:rPr>
              <a:t>），承载力设计时应按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            </a:t>
            </a:r>
            <a:r>
              <a:rPr lang="zh-CN" altLang="en-US" sz="1000" dirty="0">
                <a:latin typeface="+mn-ea"/>
              </a:rPr>
              <a:t>基本风压的</a:t>
            </a:r>
            <a:r>
              <a:rPr lang="en-US" altLang="zh-CN" sz="1000" dirty="0">
                <a:latin typeface="+mn-ea"/>
              </a:rPr>
              <a:t>1.1</a:t>
            </a:r>
            <a:r>
              <a:rPr lang="zh-CN" altLang="en-US" sz="1000" dirty="0">
                <a:latin typeface="+mn-ea"/>
              </a:rPr>
              <a:t>倍采用；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            </a:t>
            </a:r>
            <a:r>
              <a:rPr lang="zh-CN" altLang="en-US" sz="1000" dirty="0">
                <a:latin typeface="+mn-ea"/>
              </a:rPr>
              <a:t>体型系数取</a:t>
            </a:r>
            <a:r>
              <a:rPr lang="en-US" altLang="zh-CN" sz="1000" dirty="0">
                <a:latin typeface="+mn-ea"/>
              </a:rPr>
              <a:t>1.4</a:t>
            </a:r>
            <a:r>
              <a:rPr lang="zh-CN" altLang="en-US" sz="1000" dirty="0">
                <a:latin typeface="+mn-ea"/>
              </a:rPr>
              <a:t>或需要更细致计算（包括风洞试验）时；</a:t>
            </a:r>
            <a:endParaRPr lang="en-US" altLang="zh-CN" sz="1000" dirty="0"/>
          </a:p>
        </p:txBody>
      </p:sp>
    </p:spTree>
    <p:extLst>
      <p:ext uri="{BB962C8B-B14F-4D97-AF65-F5344CB8AC3E}">
        <p14:creationId xmlns:p14="http://schemas.microsoft.com/office/powerpoint/2010/main" val="1132820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2" y="297121"/>
            <a:ext cx="243836" cy="7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BCDEA96-D634-4293-9B98-30ABBD380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466726"/>
            <a:ext cx="2057400" cy="304799"/>
          </a:xfrm>
          <a:prstGeom prst="rect">
            <a:avLst/>
          </a:prstGeom>
          <a:solidFill>
            <a:srgbClr val="631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altLang="zh-CN" sz="1600" kern="100" dirty="0">
                <a:latin typeface="黑体"/>
                <a:ea typeface="宋体"/>
                <a:cs typeface="Times New Roman"/>
              </a:rPr>
              <a:t>4 </a:t>
            </a:r>
            <a:r>
              <a:rPr lang="zh-CN" altLang="en-US" sz="1600" kern="100" dirty="0">
                <a:latin typeface="黑体"/>
                <a:ea typeface="宋体"/>
                <a:cs typeface="Times New Roman"/>
              </a:rPr>
              <a:t>主要荷载（作用）</a:t>
            </a:r>
            <a:endParaRPr lang="zh-CN" altLang="zh-CN" sz="1600" kern="100" dirty="0">
              <a:ea typeface="宋体"/>
              <a:cs typeface="Times New Roman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AEAF42C-BEA9-41F0-A635-D458124A9BA9}"/>
              </a:ext>
            </a:extLst>
          </p:cNvPr>
          <p:cNvSpPr/>
          <p:nvPr/>
        </p:nvSpPr>
        <p:spPr>
          <a:xfrm>
            <a:off x="222250" y="847725"/>
            <a:ext cx="5334000" cy="2256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  </a:t>
            </a:r>
            <a:r>
              <a:rPr lang="zh-CN" altLang="en-US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设计文件内容：</a:t>
            </a:r>
            <a:endParaRPr lang="en-US" altLang="zh-CN" sz="1000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FF0000"/>
                </a:solidFill>
                <a:latin typeface="+mn-ea"/>
              </a:rPr>
              <a:t>      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地震作用：</a:t>
            </a:r>
            <a:r>
              <a:rPr lang="zh-CN" altLang="zh-CN" sz="1000" dirty="0">
                <a:latin typeface="+mn-ea"/>
              </a:rPr>
              <a:t>抗震设防烈度、设计基本地震加速度、设计地震分组、场地类别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              </a:t>
            </a:r>
            <a:r>
              <a:rPr lang="zh-CN" altLang="zh-CN" sz="1000" dirty="0">
                <a:latin typeface="+mn-ea"/>
              </a:rPr>
              <a:t>场地特征周期、结构阻尼比、水平地震影响系数最大值等；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FF0000"/>
                </a:solidFill>
                <a:latin typeface="+mn-ea"/>
              </a:rPr>
              <a:t>      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其他荷载：</a:t>
            </a:r>
            <a:r>
              <a:rPr lang="zh-CN" altLang="zh-CN" sz="1000" dirty="0">
                <a:latin typeface="+mn-ea"/>
              </a:rPr>
              <a:t>温度作用、规范没列入的楼（屋）面活荷载，需要时应补充工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              </a:t>
            </a:r>
            <a:r>
              <a:rPr lang="zh-CN" altLang="zh-CN" sz="1000" dirty="0">
                <a:latin typeface="+mn-ea"/>
              </a:rPr>
              <a:t>况组合、分项系数及组合系数等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  文件形式：</a:t>
            </a:r>
            <a:r>
              <a:rPr lang="zh-CN" altLang="en-US" sz="1000" dirty="0">
                <a:latin typeface="+mn-ea"/>
              </a:rPr>
              <a:t>初步设计或施工图设计说明和图纸</a:t>
            </a: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+mn-ea"/>
              </a:rPr>
              <a:t>  </a:t>
            </a:r>
            <a:r>
              <a:rPr lang="zh-CN" altLang="en-US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审查要点：</a:t>
            </a:r>
            <a:r>
              <a:rPr lang="zh-CN" altLang="en-US" sz="1000" dirty="0">
                <a:latin typeface="+mn-ea"/>
              </a:rPr>
              <a:t>基本完整、合理，符合性</a:t>
            </a:r>
            <a:r>
              <a:rPr lang="en-US" altLang="zh-CN" sz="1000" dirty="0">
                <a:latin typeface="+mn-ea"/>
              </a:rPr>
              <a:t>——</a:t>
            </a:r>
            <a:r>
              <a:rPr lang="zh-CN" altLang="en-US" sz="1000" dirty="0">
                <a:latin typeface="+mn-ea"/>
              </a:rPr>
              <a:t>建筑功能和相关设计标准</a:t>
            </a:r>
          </a:p>
          <a:p>
            <a:pPr>
              <a:lnSpc>
                <a:spcPct val="150000"/>
              </a:lnSpc>
            </a:pPr>
            <a:endParaRPr lang="zh-CN" altLang="en-US" sz="11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1538773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2" y="297121"/>
            <a:ext cx="243836" cy="7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BCDEA96-D634-4293-9B98-30ABBD380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466726"/>
            <a:ext cx="1295400" cy="304799"/>
          </a:xfrm>
          <a:prstGeom prst="rect">
            <a:avLst/>
          </a:prstGeom>
          <a:solidFill>
            <a:srgbClr val="631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altLang="zh-CN" sz="1600" kern="100" dirty="0">
                <a:latin typeface="黑体"/>
                <a:ea typeface="宋体"/>
                <a:cs typeface="Times New Roman"/>
              </a:rPr>
              <a:t>5 </a:t>
            </a:r>
            <a:r>
              <a:rPr lang="zh-CN" altLang="en-US" sz="1600" kern="100" dirty="0">
                <a:latin typeface="黑体"/>
                <a:ea typeface="宋体"/>
                <a:cs typeface="Times New Roman"/>
              </a:rPr>
              <a:t>结构分析</a:t>
            </a:r>
            <a:endParaRPr lang="zh-CN" altLang="zh-CN" sz="1600" kern="100" dirty="0">
              <a:effectLst/>
              <a:latin typeface="Calibri"/>
              <a:ea typeface="宋体"/>
              <a:cs typeface="Times New Roman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AEAF42C-BEA9-41F0-A635-D458124A9BA9}"/>
              </a:ext>
            </a:extLst>
          </p:cNvPr>
          <p:cNvSpPr/>
          <p:nvPr/>
        </p:nvSpPr>
        <p:spPr>
          <a:xfrm>
            <a:off x="222250" y="847725"/>
            <a:ext cx="5334000" cy="1240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kern="1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设计文件内容：</a:t>
            </a:r>
            <a:r>
              <a:rPr lang="zh-CN" altLang="en-US" sz="1000" dirty="0">
                <a:latin typeface="+mn-ea"/>
              </a:rPr>
              <a:t>结构分析软件编制单位、名称、版本号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（正版和有效性）；</a:t>
            </a:r>
            <a:endParaRPr lang="en-US" altLang="zh-CN" sz="1000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solidFill>
                  <a:srgbClr val="FF0000"/>
                </a:solidFill>
                <a:latin typeface="+mn-ea"/>
              </a:rPr>
              <a:t>              </a:t>
            </a:r>
            <a:r>
              <a:rPr lang="zh-CN" altLang="en-US" sz="1000" dirty="0">
                <a:latin typeface="+mn-ea"/>
              </a:rPr>
              <a:t>计算嵌固部位、主要参数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（计算简图合理）</a:t>
            </a:r>
            <a:endParaRPr lang="en-US" altLang="zh-CN" sz="1000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solidFill>
                  <a:srgbClr val="FF0000"/>
                </a:solidFill>
                <a:latin typeface="+mn-ea"/>
              </a:rPr>
              <a:t>              </a:t>
            </a:r>
            <a:r>
              <a:rPr lang="zh-CN" altLang="en-US" sz="1000" dirty="0">
                <a:latin typeface="+mn-ea"/>
              </a:rPr>
              <a:t>主要计算结果和规则性判定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（性能性、符合标准要求）</a:t>
            </a:r>
            <a:endParaRPr lang="en-US" altLang="zh-CN" sz="1000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solidFill>
                  <a:srgbClr val="FF0000"/>
                </a:solidFill>
                <a:latin typeface="+mn-ea"/>
              </a:rPr>
              <a:t>              </a:t>
            </a:r>
            <a:r>
              <a:rPr lang="zh-CN" altLang="en-US" sz="1000" dirty="0">
                <a:latin typeface="+mn-ea"/>
              </a:rPr>
              <a:t>性能化抗震设计</a:t>
            </a:r>
            <a:r>
              <a:rPr lang="zh-CN" altLang="en-US" sz="1000" dirty="0">
                <a:solidFill>
                  <a:srgbClr val="C00000"/>
                </a:solidFill>
                <a:latin typeface="+mn-ea"/>
              </a:rPr>
              <a:t>（可选项、绿建得分、超限建筑）</a:t>
            </a:r>
            <a:endParaRPr lang="en-US" altLang="zh-CN" sz="1000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FF0000"/>
                </a:solidFill>
                <a:latin typeface="+mn-ea"/>
              </a:rPr>
              <a:t>      </a:t>
            </a: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2137710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8740</TotalTime>
  <Words>3746</Words>
  <Application>Microsoft Office PowerPoint</Application>
  <PresentationFormat>自定义</PresentationFormat>
  <Paragraphs>299</Paragraphs>
  <Slides>40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0" baseType="lpstr">
      <vt:lpstr>Microsoft YaHei UI</vt:lpstr>
      <vt:lpstr>等线</vt:lpstr>
      <vt:lpstr>方正兰亭中粗黑简体</vt:lpstr>
      <vt:lpstr>黑体</vt:lpstr>
      <vt:lpstr>华文楷体</vt:lpstr>
      <vt:lpstr>宋体</vt:lpstr>
      <vt:lpstr>Calibri</vt:lpstr>
      <vt:lpstr>Times New Roman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PPT.cdr</dc:title>
  <dc:creator>赵强</dc:creator>
  <cp:lastModifiedBy>蒋金梁</cp:lastModifiedBy>
  <cp:revision>489</cp:revision>
  <cp:lastPrinted>2023-03-06T01:56:00Z</cp:lastPrinted>
  <dcterms:created xsi:type="dcterms:W3CDTF">2022-02-22T08:13:57Z</dcterms:created>
  <dcterms:modified xsi:type="dcterms:W3CDTF">2023-04-03T03:23:41Z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2022-01-25T08:00:00Z</vt:filetime>
  </property>
  <property fmtid="{D5CDD505-2E9C-101B-9397-08002B2CF9AE}" pid="3" name="Creator">
    <vt:lpwstr>CorelDRAW 2018</vt:lpwstr>
  </property>
  <property fmtid="{D5CDD505-2E9C-101B-9397-08002B2CF9AE}" pid="4" name="LastSaved">
    <vt:filetime>2022-02-22T08:00:00Z</vt:filetime>
  </property>
  <property fmtid="{D5CDD505-2E9C-101B-9397-08002B2CF9AE}" pid="5" name="ICV">
    <vt:lpwstr>A5A07E785D2249B7917BFD8B52E4A30A</vt:lpwstr>
  </property>
  <property fmtid="{D5CDD505-2E9C-101B-9397-08002B2CF9AE}" pid="6" name="KSOProductBuildVer">
    <vt:lpwstr>2052-11.1.0.11294</vt:lpwstr>
  </property>
</Properties>
</file>